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 id="2147483732" r:id="rId2"/>
    <p:sldMasterId id="2147483744" r:id="rId3"/>
    <p:sldMasterId id="2147483756" r:id="rId4"/>
    <p:sldMasterId id="2147483768" r:id="rId5"/>
    <p:sldMasterId id="2147483780" r:id="rId6"/>
    <p:sldMasterId id="2147483796" r:id="rId7"/>
  </p:sldMasterIdLst>
  <p:notesMasterIdLst>
    <p:notesMasterId r:id="rId292"/>
  </p:notesMasterIdLst>
  <p:sldIdLst>
    <p:sldId id="286" r:id="rId8"/>
    <p:sldId id="785" r:id="rId9"/>
    <p:sldId id="733"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56" r:id="rId29"/>
    <p:sldId id="257" r:id="rId30"/>
    <p:sldId id="786" r:id="rId31"/>
    <p:sldId id="787" r:id="rId32"/>
    <p:sldId id="788" r:id="rId33"/>
    <p:sldId id="789" r:id="rId34"/>
    <p:sldId id="790" r:id="rId35"/>
    <p:sldId id="791" r:id="rId36"/>
    <p:sldId id="792" r:id="rId37"/>
    <p:sldId id="793" r:id="rId38"/>
    <p:sldId id="794" r:id="rId39"/>
    <p:sldId id="795" r:id="rId40"/>
    <p:sldId id="796" r:id="rId41"/>
    <p:sldId id="797" r:id="rId42"/>
    <p:sldId id="798" r:id="rId43"/>
    <p:sldId id="799" r:id="rId44"/>
    <p:sldId id="800" r:id="rId45"/>
    <p:sldId id="801" r:id="rId46"/>
    <p:sldId id="802" r:id="rId47"/>
    <p:sldId id="803" r:id="rId48"/>
    <p:sldId id="804" r:id="rId49"/>
    <p:sldId id="805" r:id="rId50"/>
    <p:sldId id="806" r:id="rId51"/>
    <p:sldId id="807" r:id="rId52"/>
    <p:sldId id="808" r:id="rId53"/>
    <p:sldId id="809" r:id="rId54"/>
    <p:sldId id="810" r:id="rId55"/>
    <p:sldId id="811" r:id="rId56"/>
    <p:sldId id="812" r:id="rId57"/>
    <p:sldId id="813" r:id="rId58"/>
    <p:sldId id="814" r:id="rId59"/>
    <p:sldId id="815" r:id="rId60"/>
    <p:sldId id="816" r:id="rId61"/>
    <p:sldId id="817" r:id="rId62"/>
    <p:sldId id="818" r:id="rId63"/>
    <p:sldId id="819" r:id="rId64"/>
    <p:sldId id="820" r:id="rId65"/>
    <p:sldId id="821" r:id="rId66"/>
    <p:sldId id="822" r:id="rId67"/>
    <p:sldId id="823" r:id="rId68"/>
    <p:sldId id="824" r:id="rId69"/>
    <p:sldId id="825" r:id="rId70"/>
    <p:sldId id="826" r:id="rId71"/>
    <p:sldId id="827" r:id="rId72"/>
    <p:sldId id="828" r:id="rId73"/>
    <p:sldId id="829" r:id="rId74"/>
    <p:sldId id="276" r:id="rId75"/>
    <p:sldId id="277" r:id="rId76"/>
    <p:sldId id="278" r:id="rId77"/>
    <p:sldId id="279" r:id="rId78"/>
    <p:sldId id="280" r:id="rId79"/>
    <p:sldId id="281" r:id="rId80"/>
    <p:sldId id="282" r:id="rId81"/>
    <p:sldId id="283" r:id="rId82"/>
    <p:sldId id="284" r:id="rId83"/>
    <p:sldId id="285" r:id="rId84"/>
    <p:sldId id="830" r:id="rId85"/>
    <p:sldId id="831" r:id="rId86"/>
    <p:sldId id="832" r:id="rId87"/>
    <p:sldId id="833" r:id="rId88"/>
    <p:sldId id="834" r:id="rId89"/>
    <p:sldId id="835" r:id="rId90"/>
    <p:sldId id="836" r:id="rId91"/>
    <p:sldId id="837" r:id="rId92"/>
    <p:sldId id="838" r:id="rId93"/>
    <p:sldId id="839" r:id="rId94"/>
    <p:sldId id="840" r:id="rId95"/>
    <p:sldId id="841" r:id="rId96"/>
    <p:sldId id="842" r:id="rId97"/>
    <p:sldId id="843" r:id="rId98"/>
    <p:sldId id="844" r:id="rId99"/>
    <p:sldId id="845" r:id="rId100"/>
    <p:sldId id="846" r:id="rId101"/>
    <p:sldId id="847" r:id="rId102"/>
    <p:sldId id="848" r:id="rId103"/>
    <p:sldId id="849" r:id="rId104"/>
    <p:sldId id="850" r:id="rId105"/>
    <p:sldId id="851" r:id="rId106"/>
    <p:sldId id="852" r:id="rId107"/>
    <p:sldId id="853" r:id="rId108"/>
    <p:sldId id="854" r:id="rId109"/>
    <p:sldId id="855" r:id="rId110"/>
    <p:sldId id="856" r:id="rId111"/>
    <p:sldId id="857" r:id="rId112"/>
    <p:sldId id="858" r:id="rId113"/>
    <p:sldId id="859" r:id="rId114"/>
    <p:sldId id="860" r:id="rId115"/>
    <p:sldId id="861" r:id="rId116"/>
    <p:sldId id="862" r:id="rId117"/>
    <p:sldId id="863" r:id="rId118"/>
    <p:sldId id="864" r:id="rId119"/>
    <p:sldId id="865" r:id="rId120"/>
    <p:sldId id="866" r:id="rId121"/>
    <p:sldId id="867" r:id="rId122"/>
    <p:sldId id="868" r:id="rId123"/>
    <p:sldId id="869" r:id="rId124"/>
    <p:sldId id="870" r:id="rId125"/>
    <p:sldId id="871" r:id="rId126"/>
    <p:sldId id="872" r:id="rId127"/>
    <p:sldId id="873" r:id="rId128"/>
    <p:sldId id="874" r:id="rId129"/>
    <p:sldId id="875" r:id="rId130"/>
    <p:sldId id="876" r:id="rId131"/>
    <p:sldId id="877" r:id="rId132"/>
    <p:sldId id="878" r:id="rId133"/>
    <p:sldId id="879" r:id="rId134"/>
    <p:sldId id="880" r:id="rId135"/>
    <p:sldId id="881" r:id="rId136"/>
    <p:sldId id="882" r:id="rId137"/>
    <p:sldId id="883" r:id="rId138"/>
    <p:sldId id="884" r:id="rId139"/>
    <p:sldId id="885" r:id="rId140"/>
    <p:sldId id="886" r:id="rId141"/>
    <p:sldId id="887" r:id="rId142"/>
    <p:sldId id="888" r:id="rId143"/>
    <p:sldId id="889" r:id="rId144"/>
    <p:sldId id="890" r:id="rId145"/>
    <p:sldId id="891" r:id="rId146"/>
    <p:sldId id="892" r:id="rId147"/>
    <p:sldId id="893" r:id="rId148"/>
    <p:sldId id="894" r:id="rId149"/>
    <p:sldId id="895" r:id="rId150"/>
    <p:sldId id="896" r:id="rId151"/>
    <p:sldId id="897" r:id="rId152"/>
    <p:sldId id="898" r:id="rId153"/>
    <p:sldId id="899" r:id="rId154"/>
    <p:sldId id="900" r:id="rId155"/>
    <p:sldId id="901" r:id="rId156"/>
    <p:sldId id="902" r:id="rId157"/>
    <p:sldId id="903" r:id="rId158"/>
    <p:sldId id="904" r:id="rId159"/>
    <p:sldId id="905" r:id="rId160"/>
    <p:sldId id="906" r:id="rId161"/>
    <p:sldId id="907" r:id="rId162"/>
    <p:sldId id="908" r:id="rId163"/>
    <p:sldId id="909" r:id="rId164"/>
    <p:sldId id="910" r:id="rId165"/>
    <p:sldId id="911" r:id="rId166"/>
    <p:sldId id="912" r:id="rId167"/>
    <p:sldId id="913" r:id="rId168"/>
    <p:sldId id="914" r:id="rId169"/>
    <p:sldId id="915" r:id="rId170"/>
    <p:sldId id="916" r:id="rId171"/>
    <p:sldId id="917" r:id="rId172"/>
    <p:sldId id="918" r:id="rId173"/>
    <p:sldId id="919" r:id="rId174"/>
    <p:sldId id="920" r:id="rId175"/>
    <p:sldId id="921" r:id="rId176"/>
    <p:sldId id="922" r:id="rId177"/>
    <p:sldId id="923" r:id="rId178"/>
    <p:sldId id="924" r:id="rId179"/>
    <p:sldId id="925" r:id="rId180"/>
    <p:sldId id="926" r:id="rId181"/>
    <p:sldId id="927" r:id="rId182"/>
    <p:sldId id="928" r:id="rId183"/>
    <p:sldId id="929" r:id="rId184"/>
    <p:sldId id="930" r:id="rId185"/>
    <p:sldId id="931" r:id="rId186"/>
    <p:sldId id="932" r:id="rId187"/>
    <p:sldId id="933" r:id="rId188"/>
    <p:sldId id="934" r:id="rId189"/>
    <p:sldId id="935" r:id="rId190"/>
    <p:sldId id="936" r:id="rId191"/>
    <p:sldId id="937" r:id="rId192"/>
    <p:sldId id="938" r:id="rId193"/>
    <p:sldId id="939" r:id="rId194"/>
    <p:sldId id="940" r:id="rId195"/>
    <p:sldId id="941" r:id="rId196"/>
    <p:sldId id="942" r:id="rId197"/>
    <p:sldId id="943" r:id="rId198"/>
    <p:sldId id="944" r:id="rId199"/>
    <p:sldId id="945" r:id="rId200"/>
    <p:sldId id="946" r:id="rId201"/>
    <p:sldId id="947" r:id="rId202"/>
    <p:sldId id="948" r:id="rId203"/>
    <p:sldId id="949" r:id="rId204"/>
    <p:sldId id="950" r:id="rId205"/>
    <p:sldId id="951" r:id="rId206"/>
    <p:sldId id="952" r:id="rId207"/>
    <p:sldId id="953" r:id="rId208"/>
    <p:sldId id="954" r:id="rId209"/>
    <p:sldId id="955" r:id="rId210"/>
    <p:sldId id="956" r:id="rId211"/>
    <p:sldId id="957" r:id="rId212"/>
    <p:sldId id="958" r:id="rId213"/>
    <p:sldId id="959" r:id="rId214"/>
    <p:sldId id="960" r:id="rId215"/>
    <p:sldId id="961" r:id="rId216"/>
    <p:sldId id="962" r:id="rId217"/>
    <p:sldId id="963" r:id="rId218"/>
    <p:sldId id="964" r:id="rId219"/>
    <p:sldId id="965" r:id="rId220"/>
    <p:sldId id="966" r:id="rId221"/>
    <p:sldId id="967" r:id="rId222"/>
    <p:sldId id="968" r:id="rId223"/>
    <p:sldId id="969" r:id="rId224"/>
    <p:sldId id="970" r:id="rId225"/>
    <p:sldId id="971" r:id="rId226"/>
    <p:sldId id="972" r:id="rId227"/>
    <p:sldId id="973" r:id="rId228"/>
    <p:sldId id="974" r:id="rId229"/>
    <p:sldId id="975" r:id="rId230"/>
    <p:sldId id="976" r:id="rId231"/>
    <p:sldId id="977" r:id="rId232"/>
    <p:sldId id="978" r:id="rId233"/>
    <p:sldId id="979" r:id="rId234"/>
    <p:sldId id="980" r:id="rId235"/>
    <p:sldId id="981" r:id="rId236"/>
    <p:sldId id="982" r:id="rId237"/>
    <p:sldId id="983" r:id="rId238"/>
    <p:sldId id="984" r:id="rId239"/>
    <p:sldId id="985" r:id="rId240"/>
    <p:sldId id="986" r:id="rId241"/>
    <p:sldId id="987" r:id="rId242"/>
    <p:sldId id="988" r:id="rId243"/>
    <p:sldId id="989" r:id="rId244"/>
    <p:sldId id="990" r:id="rId245"/>
    <p:sldId id="991" r:id="rId246"/>
    <p:sldId id="992" r:id="rId247"/>
    <p:sldId id="993" r:id="rId248"/>
    <p:sldId id="994" r:id="rId249"/>
    <p:sldId id="995" r:id="rId250"/>
    <p:sldId id="996" r:id="rId251"/>
    <p:sldId id="997" r:id="rId252"/>
    <p:sldId id="998" r:id="rId253"/>
    <p:sldId id="999" r:id="rId254"/>
    <p:sldId id="1000" r:id="rId255"/>
    <p:sldId id="1001" r:id="rId256"/>
    <p:sldId id="1002" r:id="rId257"/>
    <p:sldId id="1003" r:id="rId258"/>
    <p:sldId id="1004" r:id="rId259"/>
    <p:sldId id="1005" r:id="rId260"/>
    <p:sldId id="1006" r:id="rId261"/>
    <p:sldId id="1007" r:id="rId262"/>
    <p:sldId id="1008" r:id="rId263"/>
    <p:sldId id="1009" r:id="rId264"/>
    <p:sldId id="1010" r:id="rId265"/>
    <p:sldId id="1011" r:id="rId266"/>
    <p:sldId id="1012" r:id="rId267"/>
    <p:sldId id="1013" r:id="rId268"/>
    <p:sldId id="1014" r:id="rId269"/>
    <p:sldId id="1015" r:id="rId270"/>
    <p:sldId id="1016" r:id="rId271"/>
    <p:sldId id="1017" r:id="rId272"/>
    <p:sldId id="1018" r:id="rId273"/>
    <p:sldId id="1019" r:id="rId274"/>
    <p:sldId id="1020" r:id="rId275"/>
    <p:sldId id="1021" r:id="rId276"/>
    <p:sldId id="1022" r:id="rId277"/>
    <p:sldId id="1023" r:id="rId278"/>
    <p:sldId id="1024" r:id="rId279"/>
    <p:sldId id="1025" r:id="rId280"/>
    <p:sldId id="1026" r:id="rId281"/>
    <p:sldId id="1027" r:id="rId282"/>
    <p:sldId id="1028" r:id="rId283"/>
    <p:sldId id="1029" r:id="rId284"/>
    <p:sldId id="1030" r:id="rId285"/>
    <p:sldId id="1031" r:id="rId286"/>
    <p:sldId id="1032" r:id="rId287"/>
    <p:sldId id="1033" r:id="rId288"/>
    <p:sldId id="1034" r:id="rId289"/>
    <p:sldId id="1035" r:id="rId290"/>
    <p:sldId id="1036" r:id="rId29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an Kammerlander" initials="CK" lastIdx="1" clrIdx="0"/>
  <p:cmAuthor id="2" name="Christian Kammerlander" initials="CK [2]" lastIdx="1" clrIdx="1"/>
  <p:cmAuthor id="3" name="Christian Kammerlander" initials="CK [3]" lastIdx="1" clrIdx="2"/>
  <p:cmAuthor id="4" name="Christian Kammerlander" initials="CK [4]"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3A3A3A"/>
    <a:srgbClr val="2A2A2A"/>
    <a:srgbClr val="B3681D"/>
    <a:srgbClr val="C67320"/>
    <a:srgbClr val="E19447"/>
    <a:srgbClr val="E8AD72"/>
    <a:srgbClr val="FDD1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60" autoAdjust="0"/>
    <p:restoredTop sz="90262" autoAdjust="0"/>
  </p:normalViewPr>
  <p:slideViewPr>
    <p:cSldViewPr>
      <p:cViewPr varScale="1">
        <p:scale>
          <a:sx n="55" d="100"/>
          <a:sy n="55" d="100"/>
        </p:scale>
        <p:origin x="920" y="48"/>
      </p:cViewPr>
      <p:guideLst>
        <p:guide orient="horz" pos="2160"/>
        <p:guide pos="3840"/>
      </p:guideLst>
    </p:cSldViewPr>
  </p:slideViewPr>
  <p:outlineViewPr>
    <p:cViewPr>
      <p:scale>
        <a:sx n="33" d="100"/>
        <a:sy n="33" d="100"/>
      </p:scale>
      <p:origin x="0" y="96845"/>
    </p:cViewPr>
  </p:outlineViewPr>
  <p:notesTextViewPr>
    <p:cViewPr>
      <p:scale>
        <a:sx n="1" d="1"/>
        <a:sy n="1" d="1"/>
      </p:scale>
      <p:origin x="0" y="0"/>
    </p:cViewPr>
  </p:notesTextViewPr>
  <p:sorterViewPr>
    <p:cViewPr>
      <p:scale>
        <a:sx n="70" d="100"/>
        <a:sy n="70" d="100"/>
      </p:scale>
      <p:origin x="0" y="1958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70" Type="http://schemas.openxmlformats.org/officeDocument/2006/relationships/slide" Target="slides/slide163.xml"/><Relationship Id="rId191" Type="http://schemas.openxmlformats.org/officeDocument/2006/relationships/slide" Target="slides/slide184.xml"/><Relationship Id="rId205" Type="http://schemas.openxmlformats.org/officeDocument/2006/relationships/slide" Target="slides/slide198.xml"/><Relationship Id="rId226" Type="http://schemas.openxmlformats.org/officeDocument/2006/relationships/slide" Target="slides/slide219.xml"/><Relationship Id="rId247" Type="http://schemas.openxmlformats.org/officeDocument/2006/relationships/slide" Target="slides/slide240.xml"/><Relationship Id="rId107" Type="http://schemas.openxmlformats.org/officeDocument/2006/relationships/slide" Target="slides/slide100.xml"/><Relationship Id="rId268" Type="http://schemas.openxmlformats.org/officeDocument/2006/relationships/slide" Target="slides/slide261.xml"/><Relationship Id="rId289" Type="http://schemas.openxmlformats.org/officeDocument/2006/relationships/slide" Target="slides/slide282.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5.xml"/><Relationship Id="rId95" Type="http://schemas.openxmlformats.org/officeDocument/2006/relationships/slide" Target="slides/slide88.xml"/><Relationship Id="rId160" Type="http://schemas.openxmlformats.org/officeDocument/2006/relationships/slide" Target="slides/slide153.xml"/><Relationship Id="rId181" Type="http://schemas.openxmlformats.org/officeDocument/2006/relationships/slide" Target="slides/slide174.xml"/><Relationship Id="rId216" Type="http://schemas.openxmlformats.org/officeDocument/2006/relationships/slide" Target="slides/slide209.xml"/><Relationship Id="rId237" Type="http://schemas.openxmlformats.org/officeDocument/2006/relationships/slide" Target="slides/slide230.xml"/><Relationship Id="rId258" Type="http://schemas.openxmlformats.org/officeDocument/2006/relationships/slide" Target="slides/slide251.xml"/><Relationship Id="rId279" Type="http://schemas.openxmlformats.org/officeDocument/2006/relationships/slide" Target="slides/slide272.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290" Type="http://schemas.openxmlformats.org/officeDocument/2006/relationships/slide" Target="slides/slide283.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slide" Target="slides/slide164.xml"/><Relationship Id="rId192" Type="http://schemas.openxmlformats.org/officeDocument/2006/relationships/slide" Target="slides/slide185.xml"/><Relationship Id="rId206" Type="http://schemas.openxmlformats.org/officeDocument/2006/relationships/slide" Target="slides/slide199.xml"/><Relationship Id="rId227" Type="http://schemas.openxmlformats.org/officeDocument/2006/relationships/slide" Target="slides/slide220.xml"/><Relationship Id="rId248" Type="http://schemas.openxmlformats.org/officeDocument/2006/relationships/slide" Target="slides/slide241.xml"/><Relationship Id="rId269" Type="http://schemas.openxmlformats.org/officeDocument/2006/relationships/slide" Target="slides/slide262.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280" Type="http://schemas.openxmlformats.org/officeDocument/2006/relationships/slide" Target="slides/slide273.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82" Type="http://schemas.openxmlformats.org/officeDocument/2006/relationships/slide" Target="slides/slide175.xml"/><Relationship Id="rId217" Type="http://schemas.openxmlformats.org/officeDocument/2006/relationships/slide" Target="slides/slide210.xml"/><Relationship Id="rId6" Type="http://schemas.openxmlformats.org/officeDocument/2006/relationships/slideMaster" Target="slideMasters/slideMaster6.xml"/><Relationship Id="rId238" Type="http://schemas.openxmlformats.org/officeDocument/2006/relationships/slide" Target="slides/slide231.xml"/><Relationship Id="rId259" Type="http://schemas.openxmlformats.org/officeDocument/2006/relationships/slide" Target="slides/slide252.xml"/><Relationship Id="rId23" Type="http://schemas.openxmlformats.org/officeDocument/2006/relationships/slide" Target="slides/slide16.xml"/><Relationship Id="rId119" Type="http://schemas.openxmlformats.org/officeDocument/2006/relationships/slide" Target="slides/slide112.xml"/><Relationship Id="rId270" Type="http://schemas.openxmlformats.org/officeDocument/2006/relationships/slide" Target="slides/slide263.xml"/><Relationship Id="rId291" Type="http://schemas.openxmlformats.org/officeDocument/2006/relationships/slide" Target="slides/slide284.xml"/><Relationship Id="rId44" Type="http://schemas.openxmlformats.org/officeDocument/2006/relationships/slide" Target="slides/slide37.xml"/><Relationship Id="rId65" Type="http://schemas.openxmlformats.org/officeDocument/2006/relationships/slide" Target="slides/slide58.xml"/><Relationship Id="rId86" Type="http://schemas.openxmlformats.org/officeDocument/2006/relationships/slide" Target="slides/slide79.xml"/><Relationship Id="rId130" Type="http://schemas.openxmlformats.org/officeDocument/2006/relationships/slide" Target="slides/slide123.xml"/><Relationship Id="rId151" Type="http://schemas.openxmlformats.org/officeDocument/2006/relationships/slide" Target="slides/slide144.xml"/><Relationship Id="rId172" Type="http://schemas.openxmlformats.org/officeDocument/2006/relationships/slide" Target="slides/slide165.xml"/><Relationship Id="rId193" Type="http://schemas.openxmlformats.org/officeDocument/2006/relationships/slide" Target="slides/slide186.xml"/><Relationship Id="rId207" Type="http://schemas.openxmlformats.org/officeDocument/2006/relationships/slide" Target="slides/slide200.xml"/><Relationship Id="rId228" Type="http://schemas.openxmlformats.org/officeDocument/2006/relationships/slide" Target="slides/slide221.xml"/><Relationship Id="rId249" Type="http://schemas.openxmlformats.org/officeDocument/2006/relationships/slide" Target="slides/slide242.xml"/><Relationship Id="rId13" Type="http://schemas.openxmlformats.org/officeDocument/2006/relationships/slide" Target="slides/slide6.xml"/><Relationship Id="rId109" Type="http://schemas.openxmlformats.org/officeDocument/2006/relationships/slide" Target="slides/slide102.xml"/><Relationship Id="rId260" Type="http://schemas.openxmlformats.org/officeDocument/2006/relationships/slide" Target="slides/slide253.xml"/><Relationship Id="rId281" Type="http://schemas.openxmlformats.org/officeDocument/2006/relationships/slide" Target="slides/slide274.xml"/><Relationship Id="rId34" Type="http://schemas.openxmlformats.org/officeDocument/2006/relationships/slide" Target="slides/slide27.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20" Type="http://schemas.openxmlformats.org/officeDocument/2006/relationships/slide" Target="slides/slide113.xml"/><Relationship Id="rId141" Type="http://schemas.openxmlformats.org/officeDocument/2006/relationships/slide" Target="slides/slide134.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slide" Target="slides/slide155.xml"/><Relationship Id="rId183" Type="http://schemas.openxmlformats.org/officeDocument/2006/relationships/slide" Target="slides/slide176.xml"/><Relationship Id="rId213" Type="http://schemas.openxmlformats.org/officeDocument/2006/relationships/slide" Target="slides/slide206.xml"/><Relationship Id="rId218" Type="http://schemas.openxmlformats.org/officeDocument/2006/relationships/slide" Target="slides/slide211.xml"/><Relationship Id="rId234" Type="http://schemas.openxmlformats.org/officeDocument/2006/relationships/slide" Target="slides/slide227.xml"/><Relationship Id="rId239"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2.xml"/><Relationship Id="rId250" Type="http://schemas.openxmlformats.org/officeDocument/2006/relationships/slide" Target="slides/slide243.xml"/><Relationship Id="rId255" Type="http://schemas.openxmlformats.org/officeDocument/2006/relationships/slide" Target="slides/slide248.xml"/><Relationship Id="rId271" Type="http://schemas.openxmlformats.org/officeDocument/2006/relationships/slide" Target="slides/slide264.xml"/><Relationship Id="rId276" Type="http://schemas.openxmlformats.org/officeDocument/2006/relationships/slide" Target="slides/slide269.xml"/><Relationship Id="rId292" Type="http://schemas.openxmlformats.org/officeDocument/2006/relationships/notesMaster" Target="notesMasters/notesMaster1.xml"/><Relationship Id="rId297" Type="http://schemas.openxmlformats.org/officeDocument/2006/relationships/tableStyles" Target="tableStyles.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73" Type="http://schemas.openxmlformats.org/officeDocument/2006/relationships/slide" Target="slides/slide166.xml"/><Relationship Id="rId194" Type="http://schemas.openxmlformats.org/officeDocument/2006/relationships/slide" Target="slides/slide187.xml"/><Relationship Id="rId199" Type="http://schemas.openxmlformats.org/officeDocument/2006/relationships/slide" Target="slides/slide192.xml"/><Relationship Id="rId203" Type="http://schemas.openxmlformats.org/officeDocument/2006/relationships/slide" Target="slides/slide196.xml"/><Relationship Id="rId208" Type="http://schemas.openxmlformats.org/officeDocument/2006/relationships/slide" Target="slides/slide201.xml"/><Relationship Id="rId229" Type="http://schemas.openxmlformats.org/officeDocument/2006/relationships/slide" Target="slides/slide222.xml"/><Relationship Id="rId19" Type="http://schemas.openxmlformats.org/officeDocument/2006/relationships/slide" Target="slides/slide12.xml"/><Relationship Id="rId224" Type="http://schemas.openxmlformats.org/officeDocument/2006/relationships/slide" Target="slides/slide217.xml"/><Relationship Id="rId240" Type="http://schemas.openxmlformats.org/officeDocument/2006/relationships/slide" Target="slides/slide233.xml"/><Relationship Id="rId245" Type="http://schemas.openxmlformats.org/officeDocument/2006/relationships/slide" Target="slides/slide238.xml"/><Relationship Id="rId261" Type="http://schemas.openxmlformats.org/officeDocument/2006/relationships/slide" Target="slides/slide254.xml"/><Relationship Id="rId266" Type="http://schemas.openxmlformats.org/officeDocument/2006/relationships/slide" Target="slides/slide259.xml"/><Relationship Id="rId287" Type="http://schemas.openxmlformats.org/officeDocument/2006/relationships/slide" Target="slides/slide280.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282" Type="http://schemas.openxmlformats.org/officeDocument/2006/relationships/slide" Target="slides/slide275.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189" Type="http://schemas.openxmlformats.org/officeDocument/2006/relationships/slide" Target="slides/slide182.xml"/><Relationship Id="rId219" Type="http://schemas.openxmlformats.org/officeDocument/2006/relationships/slide" Target="slides/slide212.xml"/><Relationship Id="rId3" Type="http://schemas.openxmlformats.org/officeDocument/2006/relationships/slideMaster" Target="slideMasters/slideMaster3.xml"/><Relationship Id="rId214" Type="http://schemas.openxmlformats.org/officeDocument/2006/relationships/slide" Target="slides/slide207.xml"/><Relationship Id="rId230" Type="http://schemas.openxmlformats.org/officeDocument/2006/relationships/slide" Target="slides/slide223.xml"/><Relationship Id="rId235" Type="http://schemas.openxmlformats.org/officeDocument/2006/relationships/slide" Target="slides/slide228.xml"/><Relationship Id="rId251" Type="http://schemas.openxmlformats.org/officeDocument/2006/relationships/slide" Target="slides/slide244.xml"/><Relationship Id="rId256" Type="http://schemas.openxmlformats.org/officeDocument/2006/relationships/slide" Target="slides/slide249.xml"/><Relationship Id="rId277" Type="http://schemas.openxmlformats.org/officeDocument/2006/relationships/slide" Target="slides/slide270.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72" Type="http://schemas.openxmlformats.org/officeDocument/2006/relationships/slide" Target="slides/slide265.xml"/><Relationship Id="rId293" Type="http://schemas.openxmlformats.org/officeDocument/2006/relationships/commentAuthors" Target="commentAuthors.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79" Type="http://schemas.openxmlformats.org/officeDocument/2006/relationships/slide" Target="slides/slide172.xml"/><Relationship Id="rId195" Type="http://schemas.openxmlformats.org/officeDocument/2006/relationships/slide" Target="slides/slide188.xml"/><Relationship Id="rId209" Type="http://schemas.openxmlformats.org/officeDocument/2006/relationships/slide" Target="slides/slide202.xml"/><Relationship Id="rId190" Type="http://schemas.openxmlformats.org/officeDocument/2006/relationships/slide" Target="slides/slide183.xml"/><Relationship Id="rId204" Type="http://schemas.openxmlformats.org/officeDocument/2006/relationships/slide" Target="slides/slide197.xml"/><Relationship Id="rId220" Type="http://schemas.openxmlformats.org/officeDocument/2006/relationships/slide" Target="slides/slide213.xml"/><Relationship Id="rId225" Type="http://schemas.openxmlformats.org/officeDocument/2006/relationships/slide" Target="slides/slide218.xml"/><Relationship Id="rId241" Type="http://schemas.openxmlformats.org/officeDocument/2006/relationships/slide" Target="slides/slide234.xml"/><Relationship Id="rId246" Type="http://schemas.openxmlformats.org/officeDocument/2006/relationships/slide" Target="slides/slide239.xml"/><Relationship Id="rId267" Type="http://schemas.openxmlformats.org/officeDocument/2006/relationships/slide" Target="slides/slide260.xml"/><Relationship Id="rId288" Type="http://schemas.openxmlformats.org/officeDocument/2006/relationships/slide" Target="slides/slide281.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262" Type="http://schemas.openxmlformats.org/officeDocument/2006/relationships/slide" Target="slides/slide255.xml"/><Relationship Id="rId283" Type="http://schemas.openxmlformats.org/officeDocument/2006/relationships/slide" Target="slides/slide276.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 Id="rId185" Type="http://schemas.openxmlformats.org/officeDocument/2006/relationships/slide" Target="slides/slide178.xml"/><Relationship Id="rId4" Type="http://schemas.openxmlformats.org/officeDocument/2006/relationships/slideMaster" Target="slideMasters/slideMaster4.xml"/><Relationship Id="rId9" Type="http://schemas.openxmlformats.org/officeDocument/2006/relationships/slide" Target="slides/slide2.xml"/><Relationship Id="rId180" Type="http://schemas.openxmlformats.org/officeDocument/2006/relationships/slide" Target="slides/slide173.xml"/><Relationship Id="rId210" Type="http://schemas.openxmlformats.org/officeDocument/2006/relationships/slide" Target="slides/slide203.xml"/><Relationship Id="rId215" Type="http://schemas.openxmlformats.org/officeDocument/2006/relationships/slide" Target="slides/slide208.xml"/><Relationship Id="rId236" Type="http://schemas.openxmlformats.org/officeDocument/2006/relationships/slide" Target="slides/slide229.xml"/><Relationship Id="rId257" Type="http://schemas.openxmlformats.org/officeDocument/2006/relationships/slide" Target="slides/slide250.xml"/><Relationship Id="rId278" Type="http://schemas.openxmlformats.org/officeDocument/2006/relationships/slide" Target="slides/slide271.xml"/><Relationship Id="rId26" Type="http://schemas.openxmlformats.org/officeDocument/2006/relationships/slide" Target="slides/slide19.xml"/><Relationship Id="rId231" Type="http://schemas.openxmlformats.org/officeDocument/2006/relationships/slide" Target="slides/slide224.xml"/><Relationship Id="rId252" Type="http://schemas.openxmlformats.org/officeDocument/2006/relationships/slide" Target="slides/slide245.xml"/><Relationship Id="rId273" Type="http://schemas.openxmlformats.org/officeDocument/2006/relationships/slide" Target="slides/slide266.xml"/><Relationship Id="rId294" Type="http://schemas.openxmlformats.org/officeDocument/2006/relationships/presProps" Target="presProps.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96" Type="http://schemas.openxmlformats.org/officeDocument/2006/relationships/slide" Target="slides/slide189.xml"/><Relationship Id="rId200" Type="http://schemas.openxmlformats.org/officeDocument/2006/relationships/slide" Target="slides/slide193.xml"/><Relationship Id="rId16" Type="http://schemas.openxmlformats.org/officeDocument/2006/relationships/slide" Target="slides/slide9.xml"/><Relationship Id="rId221" Type="http://schemas.openxmlformats.org/officeDocument/2006/relationships/slide" Target="slides/slide214.xml"/><Relationship Id="rId242" Type="http://schemas.openxmlformats.org/officeDocument/2006/relationships/slide" Target="slides/slide235.xml"/><Relationship Id="rId263" Type="http://schemas.openxmlformats.org/officeDocument/2006/relationships/slide" Target="slides/slide256.xml"/><Relationship Id="rId284" Type="http://schemas.openxmlformats.org/officeDocument/2006/relationships/slide" Target="slides/slide277.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slide" Target="slides/slide179.xml"/><Relationship Id="rId211" Type="http://schemas.openxmlformats.org/officeDocument/2006/relationships/slide" Target="slides/slide204.xml"/><Relationship Id="rId232" Type="http://schemas.openxmlformats.org/officeDocument/2006/relationships/slide" Target="slides/slide225.xml"/><Relationship Id="rId253" Type="http://schemas.openxmlformats.org/officeDocument/2006/relationships/slide" Target="slides/slide246.xml"/><Relationship Id="rId274" Type="http://schemas.openxmlformats.org/officeDocument/2006/relationships/slide" Target="slides/slide267.xml"/><Relationship Id="rId295" Type="http://schemas.openxmlformats.org/officeDocument/2006/relationships/viewProps" Target="viewProps.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slide" Target="slides/slide190.xml"/><Relationship Id="rId201" Type="http://schemas.openxmlformats.org/officeDocument/2006/relationships/slide" Target="slides/slide194.xml"/><Relationship Id="rId222" Type="http://schemas.openxmlformats.org/officeDocument/2006/relationships/slide" Target="slides/slide215.xml"/><Relationship Id="rId243" Type="http://schemas.openxmlformats.org/officeDocument/2006/relationships/slide" Target="slides/slide236.xml"/><Relationship Id="rId264" Type="http://schemas.openxmlformats.org/officeDocument/2006/relationships/slide" Target="slides/slide257.xml"/><Relationship Id="rId285" Type="http://schemas.openxmlformats.org/officeDocument/2006/relationships/slide" Target="slides/slide278.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slide" Target="slides/slide180.xml"/><Relationship Id="rId1" Type="http://schemas.openxmlformats.org/officeDocument/2006/relationships/slideMaster" Target="slideMasters/slideMaster1.xml"/><Relationship Id="rId212" Type="http://schemas.openxmlformats.org/officeDocument/2006/relationships/slide" Target="slides/slide205.xml"/><Relationship Id="rId233" Type="http://schemas.openxmlformats.org/officeDocument/2006/relationships/slide" Target="slides/slide226.xml"/><Relationship Id="rId254" Type="http://schemas.openxmlformats.org/officeDocument/2006/relationships/slide" Target="slides/slide247.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275" Type="http://schemas.openxmlformats.org/officeDocument/2006/relationships/slide" Target="slides/slide268.xml"/><Relationship Id="rId296" Type="http://schemas.openxmlformats.org/officeDocument/2006/relationships/theme" Target="theme/theme1.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slide" Target="slides/slide191.xml"/><Relationship Id="rId202" Type="http://schemas.openxmlformats.org/officeDocument/2006/relationships/slide" Target="slides/slide195.xml"/><Relationship Id="rId223" Type="http://schemas.openxmlformats.org/officeDocument/2006/relationships/slide" Target="slides/slide216.xml"/><Relationship Id="rId244" Type="http://schemas.openxmlformats.org/officeDocument/2006/relationships/slide" Target="slides/slide237.xml"/><Relationship Id="rId18" Type="http://schemas.openxmlformats.org/officeDocument/2006/relationships/slide" Target="slides/slide11.xml"/><Relationship Id="rId39" Type="http://schemas.openxmlformats.org/officeDocument/2006/relationships/slide" Target="slides/slide32.xml"/><Relationship Id="rId265" Type="http://schemas.openxmlformats.org/officeDocument/2006/relationships/slide" Target="slides/slide258.xml"/><Relationship Id="rId286" Type="http://schemas.openxmlformats.org/officeDocument/2006/relationships/slide" Target="slides/slide279.xml"/><Relationship Id="rId50" Type="http://schemas.openxmlformats.org/officeDocument/2006/relationships/slide" Target="slides/slide43.xml"/><Relationship Id="rId104" Type="http://schemas.openxmlformats.org/officeDocument/2006/relationships/slide" Target="slides/slide97.xml"/><Relationship Id="rId125" Type="http://schemas.openxmlformats.org/officeDocument/2006/relationships/slide" Target="slides/slide118.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image" Target="../media/image125.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image" Target="../media/image196.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image" Target="../media/image201.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image" Target="../media/image204.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image" Target="../media/image206.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image" Target="../media/image20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CH"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ED5733-5719-4FFC-9399-3E62C49667D6}" type="datetimeFigureOut">
              <a:rPr lang="de-CH" smtClean="0"/>
              <a:pPr/>
              <a:t>27.08.2020</a:t>
            </a:fld>
            <a:endParaRPr lang="de-CH" dirty="0"/>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CH"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CH"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2711CD-CDD3-4A2E-A1F3-3F2E81EC0F76}" type="slidenum">
              <a:rPr lang="de-CH" smtClean="0"/>
              <a:pPr/>
              <a:t>‹#›</a:t>
            </a:fld>
            <a:endParaRPr lang="de-CH" dirty="0"/>
          </a:p>
        </p:txBody>
      </p:sp>
    </p:spTree>
    <p:extLst>
      <p:ext uri="{BB962C8B-B14F-4D97-AF65-F5344CB8AC3E}">
        <p14:creationId xmlns:p14="http://schemas.microsoft.com/office/powerpoint/2010/main" val="2273389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333" eaLnBrk="0" hangingPunct="0">
              <a:defRPr sz="1300">
                <a:solidFill>
                  <a:schemeClr val="tx1"/>
                </a:solidFill>
                <a:latin typeface="Arial" charset="0"/>
                <a:ea typeface="ＭＳ Ｐゴシック" charset="0"/>
                <a:cs typeface="ＭＳ Ｐゴシック" charset="0"/>
              </a:defRPr>
            </a:lvl1pPr>
            <a:lvl2pPr marL="685750" indent="-263750" defTabSz="914333" eaLnBrk="0" hangingPunct="0">
              <a:defRPr sz="1300">
                <a:solidFill>
                  <a:schemeClr val="tx1"/>
                </a:solidFill>
                <a:latin typeface="Arial" charset="0"/>
                <a:ea typeface="ＭＳ Ｐゴシック" charset="0"/>
              </a:defRPr>
            </a:lvl2pPr>
            <a:lvl3pPr marL="1055000" indent="-211000" defTabSz="914333" eaLnBrk="0" hangingPunct="0">
              <a:defRPr sz="1300">
                <a:solidFill>
                  <a:schemeClr val="tx1"/>
                </a:solidFill>
                <a:latin typeface="Arial" charset="0"/>
                <a:ea typeface="ＭＳ Ｐゴシック" charset="0"/>
              </a:defRPr>
            </a:lvl3pPr>
            <a:lvl4pPr marL="1477000" indent="-211000" defTabSz="914333" eaLnBrk="0" hangingPunct="0">
              <a:defRPr sz="1300">
                <a:solidFill>
                  <a:schemeClr val="tx1"/>
                </a:solidFill>
                <a:latin typeface="Arial" charset="0"/>
                <a:ea typeface="ＭＳ Ｐゴシック" charset="0"/>
              </a:defRPr>
            </a:lvl4pPr>
            <a:lvl5pPr marL="1898999" indent="-211000" defTabSz="914333" eaLnBrk="0" hangingPunct="0">
              <a:defRPr sz="1300">
                <a:solidFill>
                  <a:schemeClr val="tx1"/>
                </a:solidFill>
                <a:latin typeface="Arial" charset="0"/>
                <a:ea typeface="ＭＳ Ｐゴシック" charset="0"/>
              </a:defRPr>
            </a:lvl5pPr>
            <a:lvl6pPr marL="2320999" indent="-211000" algn="ctr" defTabSz="914333" eaLnBrk="0" fontAlgn="base" hangingPunct="0">
              <a:spcBef>
                <a:spcPct val="0"/>
              </a:spcBef>
              <a:spcAft>
                <a:spcPct val="0"/>
              </a:spcAft>
              <a:defRPr sz="1300">
                <a:solidFill>
                  <a:schemeClr val="tx1"/>
                </a:solidFill>
                <a:latin typeface="Arial" charset="0"/>
                <a:ea typeface="ＭＳ Ｐゴシック" charset="0"/>
              </a:defRPr>
            </a:lvl6pPr>
            <a:lvl7pPr marL="2743000" indent="-211000" algn="ctr" defTabSz="914333" eaLnBrk="0" fontAlgn="base" hangingPunct="0">
              <a:spcBef>
                <a:spcPct val="0"/>
              </a:spcBef>
              <a:spcAft>
                <a:spcPct val="0"/>
              </a:spcAft>
              <a:defRPr sz="1300">
                <a:solidFill>
                  <a:schemeClr val="tx1"/>
                </a:solidFill>
                <a:latin typeface="Arial" charset="0"/>
                <a:ea typeface="ＭＳ Ｐゴシック" charset="0"/>
              </a:defRPr>
            </a:lvl7pPr>
            <a:lvl8pPr marL="3165000" indent="-211000" algn="ctr" defTabSz="914333" eaLnBrk="0" fontAlgn="base" hangingPunct="0">
              <a:spcBef>
                <a:spcPct val="0"/>
              </a:spcBef>
              <a:spcAft>
                <a:spcPct val="0"/>
              </a:spcAft>
              <a:defRPr sz="1300">
                <a:solidFill>
                  <a:schemeClr val="tx1"/>
                </a:solidFill>
                <a:latin typeface="Arial" charset="0"/>
                <a:ea typeface="ＭＳ Ｐゴシック" charset="0"/>
              </a:defRPr>
            </a:lvl8pPr>
            <a:lvl9pPr marL="3587000" indent="-211000" algn="ctr" defTabSz="914333" eaLnBrk="0" fontAlgn="base" hangingPunct="0">
              <a:spcBef>
                <a:spcPct val="0"/>
              </a:spcBef>
              <a:spcAft>
                <a:spcPct val="0"/>
              </a:spcAft>
              <a:defRPr sz="1300">
                <a:solidFill>
                  <a:schemeClr val="tx1"/>
                </a:solidFill>
                <a:latin typeface="Arial" charset="0"/>
                <a:ea typeface="ＭＳ Ｐゴシック" charset="0"/>
              </a:defRPr>
            </a:lvl9pPr>
          </a:lstStyle>
          <a:p>
            <a:pPr eaLnBrk="1" hangingPunct="1"/>
            <a:fld id="{630FD369-A37F-E140-904D-70EA931ADD8D}" type="slidenum">
              <a:rPr lang="de-CH" sz="1200">
                <a:solidFill>
                  <a:prstClr val="black"/>
                </a:solidFill>
              </a:rPr>
              <a:pPr eaLnBrk="1" hangingPunct="1"/>
              <a:t>1</a:t>
            </a:fld>
            <a:endParaRPr lang="de-CH" sz="1200" dirty="0">
              <a:solidFill>
                <a:prstClr val="black"/>
              </a:solidFill>
            </a:endParaRPr>
          </a:p>
        </p:txBody>
      </p:sp>
      <p:sp>
        <p:nvSpPr>
          <p:cNvPr id="7171" name="Rectangle 2"/>
          <p:cNvSpPr>
            <a:spLocks noGrp="1" noRot="1" noChangeAspect="1" noChangeArrowheads="1" noTextEdit="1"/>
          </p:cNvSpPr>
          <p:nvPr>
            <p:ph type="sldImg"/>
          </p:nvPr>
        </p:nvSpPr>
        <p:spPr>
          <a:xfrm>
            <a:off x="381000" y="685800"/>
            <a:ext cx="6096000" cy="3429000"/>
          </a:xfrm>
          <a:ln/>
        </p:spPr>
      </p:sp>
      <p:sp>
        <p:nvSpPr>
          <p:cNvPr id="717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7656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End of case</a:t>
            </a:r>
            <a:r>
              <a:rPr lang="en-US" baseline="0" dirty="0"/>
              <a:t> 1</a:t>
            </a:r>
            <a:endParaRPr lang="de-CH"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21</a:t>
            </a:fld>
            <a:endParaRPr lang="de-CH" dirty="0"/>
          </a:p>
        </p:txBody>
      </p:sp>
    </p:spTree>
    <p:extLst>
      <p:ext uri="{BB962C8B-B14F-4D97-AF65-F5344CB8AC3E}">
        <p14:creationId xmlns:p14="http://schemas.microsoft.com/office/powerpoint/2010/main" val="16476180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158</a:t>
            </a:fld>
            <a:endParaRPr lang="de-CH" dirty="0"/>
          </a:p>
        </p:txBody>
      </p:sp>
    </p:spTree>
    <p:extLst>
      <p:ext uri="{BB962C8B-B14F-4D97-AF65-F5344CB8AC3E}">
        <p14:creationId xmlns:p14="http://schemas.microsoft.com/office/powerpoint/2010/main" val="244408717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Discuss the pain treatment.</a:t>
            </a:r>
          </a:p>
        </p:txBody>
      </p:sp>
      <p:sp>
        <p:nvSpPr>
          <p:cNvPr id="4" name="Slide Number Placeholder 3"/>
          <p:cNvSpPr>
            <a:spLocks noGrp="1"/>
          </p:cNvSpPr>
          <p:nvPr>
            <p:ph type="sldNum" sz="quarter" idx="10"/>
          </p:nvPr>
        </p:nvSpPr>
        <p:spPr/>
        <p:txBody>
          <a:bodyPr/>
          <a:lstStyle/>
          <a:p>
            <a:fld id="{BB2711CD-CDD3-4A2E-A1F3-3F2E81EC0F76}" type="slidenum">
              <a:rPr lang="de-CH" smtClean="0"/>
              <a:pPr/>
              <a:t>159</a:t>
            </a:fld>
            <a:endParaRPr lang="de-CH" dirty="0"/>
          </a:p>
        </p:txBody>
      </p:sp>
    </p:spTree>
    <p:extLst>
      <p:ext uri="{BB962C8B-B14F-4D97-AF65-F5344CB8AC3E}">
        <p14:creationId xmlns:p14="http://schemas.microsoft.com/office/powerpoint/2010/main" val="183524548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160</a:t>
            </a:fld>
            <a:endParaRPr lang="de-CH" dirty="0"/>
          </a:p>
        </p:txBody>
      </p:sp>
    </p:spTree>
    <p:extLst>
      <p:ext uri="{BB962C8B-B14F-4D97-AF65-F5344CB8AC3E}">
        <p14:creationId xmlns:p14="http://schemas.microsoft.com/office/powerpoint/2010/main" val="376924983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Discuss risk factors for delirium and the use of restraints.</a:t>
            </a:r>
          </a:p>
        </p:txBody>
      </p:sp>
      <p:sp>
        <p:nvSpPr>
          <p:cNvPr id="4" name="Slide Number Placeholder 3"/>
          <p:cNvSpPr>
            <a:spLocks noGrp="1"/>
          </p:cNvSpPr>
          <p:nvPr>
            <p:ph type="sldNum" sz="quarter" idx="10"/>
          </p:nvPr>
        </p:nvSpPr>
        <p:spPr/>
        <p:txBody>
          <a:bodyPr/>
          <a:lstStyle/>
          <a:p>
            <a:fld id="{BB2711CD-CDD3-4A2E-A1F3-3F2E81EC0F76}" type="slidenum">
              <a:rPr lang="de-CH" smtClean="0"/>
              <a:pPr/>
              <a:t>161</a:t>
            </a:fld>
            <a:endParaRPr lang="de-CH" dirty="0"/>
          </a:p>
        </p:txBody>
      </p:sp>
    </p:spTree>
    <p:extLst>
      <p:ext uri="{BB962C8B-B14F-4D97-AF65-F5344CB8AC3E}">
        <p14:creationId xmlns:p14="http://schemas.microsoft.com/office/powerpoint/2010/main" val="48056115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latin typeface="Arial" panose="020B0604020202020204" pitchFamily="34" charset="0"/>
                <a:cs typeface="Arial" panose="020B0604020202020204" pitchFamily="34" charset="0"/>
              </a:rPr>
              <a:t>Discuss the results of the lab tests and the indication of antibiotic treatment.</a:t>
            </a:r>
          </a:p>
        </p:txBody>
      </p:sp>
      <p:sp>
        <p:nvSpPr>
          <p:cNvPr id="4" name="Slide Number Placeholder 3"/>
          <p:cNvSpPr>
            <a:spLocks noGrp="1"/>
          </p:cNvSpPr>
          <p:nvPr>
            <p:ph type="sldNum" sz="quarter" idx="10"/>
          </p:nvPr>
        </p:nvSpPr>
        <p:spPr/>
        <p:txBody>
          <a:bodyPr/>
          <a:lstStyle/>
          <a:p>
            <a:fld id="{BB2711CD-CDD3-4A2E-A1F3-3F2E81EC0F76}" type="slidenum">
              <a:rPr lang="de-CH" smtClean="0"/>
              <a:pPr/>
              <a:t>162</a:t>
            </a:fld>
            <a:endParaRPr lang="de-CH" dirty="0"/>
          </a:p>
        </p:txBody>
      </p:sp>
    </p:spTree>
    <p:extLst>
      <p:ext uri="{BB962C8B-B14F-4D97-AF65-F5344CB8AC3E}">
        <p14:creationId xmlns:p14="http://schemas.microsoft.com/office/powerpoint/2010/main" val="41266052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Discuss the value of family support in such cases.</a:t>
            </a:r>
          </a:p>
        </p:txBody>
      </p:sp>
      <p:sp>
        <p:nvSpPr>
          <p:cNvPr id="4" name="Slide Number Placeholder 3"/>
          <p:cNvSpPr>
            <a:spLocks noGrp="1"/>
          </p:cNvSpPr>
          <p:nvPr>
            <p:ph type="sldNum" sz="quarter" idx="10"/>
          </p:nvPr>
        </p:nvSpPr>
        <p:spPr/>
        <p:txBody>
          <a:bodyPr/>
          <a:lstStyle/>
          <a:p>
            <a:fld id="{BB2711CD-CDD3-4A2E-A1F3-3F2E81EC0F76}" type="slidenum">
              <a:rPr lang="de-CH" smtClean="0"/>
              <a:pPr/>
              <a:t>163</a:t>
            </a:fld>
            <a:endParaRPr lang="de-CH" dirty="0"/>
          </a:p>
        </p:txBody>
      </p:sp>
    </p:spTree>
    <p:extLst>
      <p:ext uri="{BB962C8B-B14F-4D97-AF65-F5344CB8AC3E}">
        <p14:creationId xmlns:p14="http://schemas.microsoft.com/office/powerpoint/2010/main" val="249128144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164</a:t>
            </a:fld>
            <a:endParaRPr lang="de-CH" dirty="0"/>
          </a:p>
        </p:txBody>
      </p:sp>
    </p:spTree>
    <p:extLst>
      <p:ext uri="{BB962C8B-B14F-4D97-AF65-F5344CB8AC3E}">
        <p14:creationId xmlns:p14="http://schemas.microsoft.com/office/powerpoint/2010/main" val="156237696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165</a:t>
            </a:fld>
            <a:endParaRPr lang="de-CH" dirty="0"/>
          </a:p>
        </p:txBody>
      </p:sp>
    </p:spTree>
    <p:extLst>
      <p:ext uri="{BB962C8B-B14F-4D97-AF65-F5344CB8AC3E}">
        <p14:creationId xmlns:p14="http://schemas.microsoft.com/office/powerpoint/2010/main" val="132576322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166</a:t>
            </a:fld>
            <a:endParaRPr lang="de-CH" dirty="0"/>
          </a:p>
        </p:txBody>
      </p:sp>
    </p:spTree>
    <p:extLst>
      <p:ext uri="{BB962C8B-B14F-4D97-AF65-F5344CB8AC3E}">
        <p14:creationId xmlns:p14="http://schemas.microsoft.com/office/powerpoint/2010/main" val="130981174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167</a:t>
            </a:fld>
            <a:endParaRPr lang="de-CH" dirty="0"/>
          </a:p>
        </p:txBody>
      </p:sp>
    </p:spTree>
    <p:extLst>
      <p:ext uri="{BB962C8B-B14F-4D97-AF65-F5344CB8AC3E}">
        <p14:creationId xmlns:p14="http://schemas.microsoft.com/office/powerpoint/2010/main" val="4027276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Case 2 learning objectives:</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Discuss the risk factors of falls and of osteoporosis, including HIV and medications</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Classify the periprosthetic fracture </a:t>
            </a:r>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Discuss the revision options and procedure steps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B2711CD-CDD3-4A2E-A1F3-3F2E81EC0F76}" type="slidenum">
              <a:rPr lang="de-CH" smtClean="0"/>
              <a:pPr/>
              <a:t>22</a:t>
            </a:fld>
            <a:endParaRPr lang="de-CH" dirty="0"/>
          </a:p>
        </p:txBody>
      </p:sp>
    </p:spTree>
    <p:extLst>
      <p:ext uri="{BB962C8B-B14F-4D97-AF65-F5344CB8AC3E}">
        <p14:creationId xmlns:p14="http://schemas.microsoft.com/office/powerpoint/2010/main" val="385769691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Discuss the process and value of shared decision making.</a:t>
            </a:r>
          </a:p>
        </p:txBody>
      </p:sp>
      <p:sp>
        <p:nvSpPr>
          <p:cNvPr id="4" name="Slide Number Placeholder 3"/>
          <p:cNvSpPr>
            <a:spLocks noGrp="1"/>
          </p:cNvSpPr>
          <p:nvPr>
            <p:ph type="sldNum" sz="quarter" idx="10"/>
          </p:nvPr>
        </p:nvSpPr>
        <p:spPr/>
        <p:txBody>
          <a:bodyPr/>
          <a:lstStyle/>
          <a:p>
            <a:fld id="{BB2711CD-CDD3-4A2E-A1F3-3F2E81EC0F76}" type="slidenum">
              <a:rPr lang="de-CH" smtClean="0"/>
              <a:pPr/>
              <a:t>168</a:t>
            </a:fld>
            <a:endParaRPr lang="de-CH" dirty="0"/>
          </a:p>
        </p:txBody>
      </p:sp>
    </p:spTree>
    <p:extLst>
      <p:ext uri="{BB962C8B-B14F-4D97-AF65-F5344CB8AC3E}">
        <p14:creationId xmlns:p14="http://schemas.microsoft.com/office/powerpoint/2010/main" val="57949590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169</a:t>
            </a:fld>
            <a:endParaRPr lang="de-CH" dirty="0"/>
          </a:p>
        </p:txBody>
      </p:sp>
    </p:spTree>
    <p:extLst>
      <p:ext uri="{BB962C8B-B14F-4D97-AF65-F5344CB8AC3E}">
        <p14:creationId xmlns:p14="http://schemas.microsoft.com/office/powerpoint/2010/main" val="237598008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170</a:t>
            </a:fld>
            <a:endParaRPr lang="de-CH" dirty="0"/>
          </a:p>
        </p:txBody>
      </p:sp>
    </p:spTree>
    <p:extLst>
      <p:ext uri="{BB962C8B-B14F-4D97-AF65-F5344CB8AC3E}">
        <p14:creationId xmlns:p14="http://schemas.microsoft.com/office/powerpoint/2010/main" val="415554495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171</a:t>
            </a:fld>
            <a:endParaRPr lang="de-CH" dirty="0"/>
          </a:p>
        </p:txBody>
      </p:sp>
    </p:spTree>
    <p:extLst>
      <p:ext uri="{BB962C8B-B14F-4D97-AF65-F5344CB8AC3E}">
        <p14:creationId xmlns:p14="http://schemas.microsoft.com/office/powerpoint/2010/main" val="339643700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172</a:t>
            </a:fld>
            <a:endParaRPr lang="de-CH" dirty="0"/>
          </a:p>
        </p:txBody>
      </p:sp>
    </p:spTree>
    <p:extLst>
      <p:ext uri="{BB962C8B-B14F-4D97-AF65-F5344CB8AC3E}">
        <p14:creationId xmlns:p14="http://schemas.microsoft.com/office/powerpoint/2010/main" val="309477013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of case 10</a:t>
            </a:r>
            <a:endParaRPr lang="de-CH"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173</a:t>
            </a:fld>
            <a:endParaRPr lang="de-CH" dirty="0"/>
          </a:p>
        </p:txBody>
      </p:sp>
    </p:spTree>
    <p:extLst>
      <p:ext uri="{BB962C8B-B14F-4D97-AF65-F5344CB8AC3E}">
        <p14:creationId xmlns:p14="http://schemas.microsoft.com/office/powerpoint/2010/main" val="185712070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10 learning objectives: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operative and nonoperative treatment options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the impact of further information on the management of complex fragility fracture patients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the pain treatment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the risk factors for delirium, the use of restraints, and family support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the results of lab tests and the indication of antibiotic treatment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Recognize the value and process of shared decision making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Discuss the treatment of delirium</a:t>
            </a:r>
            <a:endParaRPr lang="en-US"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174</a:t>
            </a:fld>
            <a:endParaRPr lang="de-CH" dirty="0"/>
          </a:p>
        </p:txBody>
      </p:sp>
    </p:spTree>
    <p:extLst>
      <p:ext uri="{BB962C8B-B14F-4D97-AF65-F5344CB8AC3E}">
        <p14:creationId xmlns:p14="http://schemas.microsoft.com/office/powerpoint/2010/main" val="213204663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latin typeface="Arial" charset="0"/>
              </a:rPr>
              <a:t>Osteoporosis/osteopenia discovered and treated 6 months before fall</a:t>
            </a:r>
          </a:p>
        </p:txBody>
      </p:sp>
      <p:sp>
        <p:nvSpPr>
          <p:cNvPr id="4" name="Slide Number Placeholder 3"/>
          <p:cNvSpPr>
            <a:spLocks noGrp="1"/>
          </p:cNvSpPr>
          <p:nvPr>
            <p:ph type="sldNum" sz="quarter" idx="10"/>
          </p:nvPr>
        </p:nvSpPr>
        <p:spPr/>
        <p:txBody>
          <a:bodyPr/>
          <a:lstStyle/>
          <a:p>
            <a:fld id="{BB2711CD-CDD3-4A2E-A1F3-3F2E81EC0F76}" type="slidenum">
              <a:rPr lang="de-CH" smtClean="0"/>
              <a:pPr/>
              <a:t>175</a:t>
            </a:fld>
            <a:endParaRPr lang="de-CH" dirty="0"/>
          </a:p>
        </p:txBody>
      </p:sp>
    </p:spTree>
    <p:extLst>
      <p:ext uri="{BB962C8B-B14F-4D97-AF65-F5344CB8AC3E}">
        <p14:creationId xmlns:p14="http://schemas.microsoft.com/office/powerpoint/2010/main" val="288183776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423" eaLnBrk="0" hangingPunct="0">
              <a:defRPr>
                <a:solidFill>
                  <a:schemeClr val="tx1"/>
                </a:solidFill>
                <a:latin typeface="Arial" charset="0"/>
                <a:ea typeface="ＭＳ Ｐゴシック" charset="0"/>
                <a:cs typeface="ＭＳ Ｐゴシック" charset="0"/>
              </a:defRPr>
            </a:lvl1pPr>
            <a:lvl2pPr marL="685817" indent="-263776" defTabSz="914423" eaLnBrk="0" hangingPunct="0">
              <a:defRPr>
                <a:solidFill>
                  <a:schemeClr val="tx1"/>
                </a:solidFill>
                <a:latin typeface="Arial" charset="0"/>
                <a:ea typeface="ＭＳ Ｐゴシック" charset="0"/>
              </a:defRPr>
            </a:lvl2pPr>
            <a:lvl3pPr marL="1055103" indent="-211021" defTabSz="914423" eaLnBrk="0" hangingPunct="0">
              <a:defRPr>
                <a:solidFill>
                  <a:schemeClr val="tx1"/>
                </a:solidFill>
                <a:latin typeface="Arial" charset="0"/>
                <a:ea typeface="ＭＳ Ｐゴシック" charset="0"/>
              </a:defRPr>
            </a:lvl3pPr>
            <a:lvl4pPr marL="1477145" indent="-211021" defTabSz="914423" eaLnBrk="0" hangingPunct="0">
              <a:defRPr>
                <a:solidFill>
                  <a:schemeClr val="tx1"/>
                </a:solidFill>
                <a:latin typeface="Arial" charset="0"/>
                <a:ea typeface="ＭＳ Ｐゴシック" charset="0"/>
              </a:defRPr>
            </a:lvl4pPr>
            <a:lvl5pPr marL="1899186" indent="-211021" defTabSz="914423" eaLnBrk="0" hangingPunct="0">
              <a:defRPr>
                <a:solidFill>
                  <a:schemeClr val="tx1"/>
                </a:solidFill>
                <a:latin typeface="Arial" charset="0"/>
                <a:ea typeface="ＭＳ Ｐゴシック" charset="0"/>
              </a:defRPr>
            </a:lvl5pPr>
            <a:lvl6pPr marL="2321227" indent="-211021" defTabSz="914423" eaLnBrk="0" fontAlgn="base" hangingPunct="0">
              <a:spcBef>
                <a:spcPct val="0"/>
              </a:spcBef>
              <a:spcAft>
                <a:spcPct val="0"/>
              </a:spcAft>
              <a:defRPr>
                <a:solidFill>
                  <a:schemeClr val="tx1"/>
                </a:solidFill>
                <a:latin typeface="Arial" charset="0"/>
                <a:ea typeface="ＭＳ Ｐゴシック" charset="0"/>
              </a:defRPr>
            </a:lvl6pPr>
            <a:lvl7pPr marL="2743269" indent="-211021" defTabSz="914423" eaLnBrk="0" fontAlgn="base" hangingPunct="0">
              <a:spcBef>
                <a:spcPct val="0"/>
              </a:spcBef>
              <a:spcAft>
                <a:spcPct val="0"/>
              </a:spcAft>
              <a:defRPr>
                <a:solidFill>
                  <a:schemeClr val="tx1"/>
                </a:solidFill>
                <a:latin typeface="Arial" charset="0"/>
                <a:ea typeface="ＭＳ Ｐゴシック" charset="0"/>
              </a:defRPr>
            </a:lvl7pPr>
            <a:lvl8pPr marL="3165310" indent="-211021" defTabSz="914423" eaLnBrk="0" fontAlgn="base" hangingPunct="0">
              <a:spcBef>
                <a:spcPct val="0"/>
              </a:spcBef>
              <a:spcAft>
                <a:spcPct val="0"/>
              </a:spcAft>
              <a:defRPr>
                <a:solidFill>
                  <a:schemeClr val="tx1"/>
                </a:solidFill>
                <a:latin typeface="Arial" charset="0"/>
                <a:ea typeface="ＭＳ Ｐゴシック" charset="0"/>
              </a:defRPr>
            </a:lvl8pPr>
            <a:lvl9pPr marL="3587351" indent="-211021" defTabSz="91442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53A31A0-A392-1C4C-9179-B390BF1631CA}" type="slidenum">
              <a:rPr lang="nl-NL"/>
              <a:pPr eaLnBrk="1" hangingPunct="1"/>
              <a:t>176</a:t>
            </a:fld>
            <a:endParaRPr lang="nl-NL"/>
          </a:p>
        </p:txBody>
      </p:sp>
      <p:sp>
        <p:nvSpPr>
          <p:cNvPr id="64515" name="Rectangle 2"/>
          <p:cNvSpPr>
            <a:spLocks noGrp="1" noRot="1" noChangeAspect="1" noChangeArrowheads="1" noTextEdit="1"/>
          </p:cNvSpPr>
          <p:nvPr>
            <p:ph type="sldImg"/>
          </p:nvPr>
        </p:nvSpPr>
        <p:spPr>
          <a:xfrm>
            <a:off x="381000" y="685800"/>
            <a:ext cx="6096000" cy="3429000"/>
          </a:xfrm>
          <a:ln/>
        </p:spPr>
      </p:sp>
      <p:sp>
        <p:nvSpPr>
          <p:cNvPr id="6451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nl-NL">
                <a:latin typeface="Arial" charset="0"/>
              </a:rPr>
              <a:t>Osteoporosis/osteopenia discovered and treated 6 months before fall</a:t>
            </a:r>
          </a:p>
        </p:txBody>
      </p:sp>
    </p:spTree>
    <p:extLst>
      <p:ext uri="{BB962C8B-B14F-4D97-AF65-F5344CB8AC3E}">
        <p14:creationId xmlns:p14="http://schemas.microsoft.com/office/powerpoint/2010/main" val="362083023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423" eaLnBrk="0" hangingPunct="0">
              <a:defRPr>
                <a:solidFill>
                  <a:schemeClr val="tx1"/>
                </a:solidFill>
                <a:latin typeface="Arial" charset="0"/>
                <a:ea typeface="ＭＳ Ｐゴシック" charset="0"/>
                <a:cs typeface="ＭＳ Ｐゴシック" charset="0"/>
              </a:defRPr>
            </a:lvl1pPr>
            <a:lvl2pPr marL="685817" indent="-263776" defTabSz="914423" eaLnBrk="0" hangingPunct="0">
              <a:defRPr>
                <a:solidFill>
                  <a:schemeClr val="tx1"/>
                </a:solidFill>
                <a:latin typeface="Arial" charset="0"/>
                <a:ea typeface="ＭＳ Ｐゴシック" charset="0"/>
              </a:defRPr>
            </a:lvl2pPr>
            <a:lvl3pPr marL="1055103" indent="-211021" defTabSz="914423" eaLnBrk="0" hangingPunct="0">
              <a:defRPr>
                <a:solidFill>
                  <a:schemeClr val="tx1"/>
                </a:solidFill>
                <a:latin typeface="Arial" charset="0"/>
                <a:ea typeface="ＭＳ Ｐゴシック" charset="0"/>
              </a:defRPr>
            </a:lvl3pPr>
            <a:lvl4pPr marL="1477145" indent="-211021" defTabSz="914423" eaLnBrk="0" hangingPunct="0">
              <a:defRPr>
                <a:solidFill>
                  <a:schemeClr val="tx1"/>
                </a:solidFill>
                <a:latin typeface="Arial" charset="0"/>
                <a:ea typeface="ＭＳ Ｐゴシック" charset="0"/>
              </a:defRPr>
            </a:lvl4pPr>
            <a:lvl5pPr marL="1899186" indent="-211021" defTabSz="914423" eaLnBrk="0" hangingPunct="0">
              <a:defRPr>
                <a:solidFill>
                  <a:schemeClr val="tx1"/>
                </a:solidFill>
                <a:latin typeface="Arial" charset="0"/>
                <a:ea typeface="ＭＳ Ｐゴシック" charset="0"/>
              </a:defRPr>
            </a:lvl5pPr>
            <a:lvl6pPr marL="2321227" indent="-211021" defTabSz="914423" eaLnBrk="0" fontAlgn="base" hangingPunct="0">
              <a:spcBef>
                <a:spcPct val="0"/>
              </a:spcBef>
              <a:spcAft>
                <a:spcPct val="0"/>
              </a:spcAft>
              <a:defRPr>
                <a:solidFill>
                  <a:schemeClr val="tx1"/>
                </a:solidFill>
                <a:latin typeface="Arial" charset="0"/>
                <a:ea typeface="ＭＳ Ｐゴシック" charset="0"/>
              </a:defRPr>
            </a:lvl6pPr>
            <a:lvl7pPr marL="2743269" indent="-211021" defTabSz="914423" eaLnBrk="0" fontAlgn="base" hangingPunct="0">
              <a:spcBef>
                <a:spcPct val="0"/>
              </a:spcBef>
              <a:spcAft>
                <a:spcPct val="0"/>
              </a:spcAft>
              <a:defRPr>
                <a:solidFill>
                  <a:schemeClr val="tx1"/>
                </a:solidFill>
                <a:latin typeface="Arial" charset="0"/>
                <a:ea typeface="ＭＳ Ｐゴシック" charset="0"/>
              </a:defRPr>
            </a:lvl7pPr>
            <a:lvl8pPr marL="3165310" indent="-211021" defTabSz="914423" eaLnBrk="0" fontAlgn="base" hangingPunct="0">
              <a:spcBef>
                <a:spcPct val="0"/>
              </a:spcBef>
              <a:spcAft>
                <a:spcPct val="0"/>
              </a:spcAft>
              <a:defRPr>
                <a:solidFill>
                  <a:schemeClr val="tx1"/>
                </a:solidFill>
                <a:latin typeface="Arial" charset="0"/>
                <a:ea typeface="ＭＳ Ｐゴシック" charset="0"/>
              </a:defRPr>
            </a:lvl8pPr>
            <a:lvl9pPr marL="3587351" indent="-211021" defTabSz="91442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740D2CB-9964-AC42-B3C8-A98FBBC8D779}" type="slidenum">
              <a:rPr lang="nl-NL"/>
              <a:pPr eaLnBrk="1" hangingPunct="1"/>
              <a:t>180</a:t>
            </a:fld>
            <a:endParaRPr lang="nl-NL"/>
          </a:p>
        </p:txBody>
      </p:sp>
      <p:sp>
        <p:nvSpPr>
          <p:cNvPr id="65539" name="Rectangle 2"/>
          <p:cNvSpPr>
            <a:spLocks noGrp="1" noRot="1" noChangeAspect="1" noChangeArrowheads="1" noTextEdit="1"/>
          </p:cNvSpPr>
          <p:nvPr>
            <p:ph type="sldImg"/>
          </p:nvPr>
        </p:nvSpPr>
        <p:spPr>
          <a:xfrm>
            <a:off x="381000" y="685800"/>
            <a:ext cx="6096000" cy="3429000"/>
          </a:xfrm>
          <a:ln/>
        </p:spPr>
      </p:sp>
      <p:sp>
        <p:nvSpPr>
          <p:cNvPr id="6554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nl-NL" dirty="0">
                <a:latin typeface="Arial" charset="0"/>
              </a:rPr>
              <a:t>Fractures healed in varus and some retroversion.</a:t>
            </a:r>
          </a:p>
          <a:p>
            <a:pPr eaLnBrk="1" hangingPunct="1"/>
            <a:r>
              <a:rPr lang="nl-NL" dirty="0">
                <a:latin typeface="Arial" charset="0"/>
              </a:rPr>
              <a:t>Less than 55° of retroversion on transscapular view means good functional outcome (see reference).</a:t>
            </a:r>
          </a:p>
          <a:p>
            <a:pPr eaLnBrk="1" hangingPunct="1"/>
            <a:endParaRPr lang="nl-NL" dirty="0">
              <a:latin typeface="Arial" charset="0"/>
            </a:endParaRPr>
          </a:p>
        </p:txBody>
      </p:sp>
    </p:spTree>
    <p:extLst>
      <p:ext uri="{BB962C8B-B14F-4D97-AF65-F5344CB8AC3E}">
        <p14:creationId xmlns:p14="http://schemas.microsoft.com/office/powerpoint/2010/main" val="2943860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b="0" noProof="0" dirty="0"/>
              <a:t>Medical issues:</a:t>
            </a:r>
          </a:p>
          <a:p>
            <a:r>
              <a:rPr lang="en-US" noProof="0" dirty="0"/>
              <a:t>Discuss</a:t>
            </a:r>
            <a:r>
              <a:rPr lang="en-US" baseline="0" noProof="0" dirty="0"/>
              <a:t> risk factors for falls and for osteoporosis, including HIV and medication</a:t>
            </a:r>
            <a:endParaRPr lang="en-US" noProof="0" dirty="0"/>
          </a:p>
        </p:txBody>
      </p:sp>
      <p:sp>
        <p:nvSpPr>
          <p:cNvPr id="4" name="Foliennummernplatzhalter 3"/>
          <p:cNvSpPr>
            <a:spLocks noGrp="1"/>
          </p:cNvSpPr>
          <p:nvPr>
            <p:ph type="sldNum" sz="quarter" idx="10"/>
          </p:nvPr>
        </p:nvSpPr>
        <p:spPr/>
        <p:txBody>
          <a:bodyPr/>
          <a:lstStyle/>
          <a:p>
            <a:fld id="{BB2711CD-CDD3-4A2E-A1F3-3F2E81EC0F76}" type="slidenum">
              <a:rPr lang="de-CH" smtClean="0"/>
              <a:pPr/>
              <a:t>23</a:t>
            </a:fld>
            <a:endParaRPr lang="de-CH" dirty="0"/>
          </a:p>
        </p:txBody>
      </p:sp>
    </p:spTree>
    <p:extLst>
      <p:ext uri="{BB962C8B-B14F-4D97-AF65-F5344CB8AC3E}">
        <p14:creationId xmlns:p14="http://schemas.microsoft.com/office/powerpoint/2010/main" val="13935850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423" eaLnBrk="0" hangingPunct="0">
              <a:defRPr>
                <a:solidFill>
                  <a:schemeClr val="tx1"/>
                </a:solidFill>
                <a:latin typeface="Arial" charset="0"/>
                <a:ea typeface="ＭＳ Ｐゴシック" charset="0"/>
                <a:cs typeface="ＭＳ Ｐゴシック" charset="0"/>
              </a:defRPr>
            </a:lvl1pPr>
            <a:lvl2pPr marL="685817" indent="-263776" defTabSz="914423" eaLnBrk="0" hangingPunct="0">
              <a:defRPr>
                <a:solidFill>
                  <a:schemeClr val="tx1"/>
                </a:solidFill>
                <a:latin typeface="Arial" charset="0"/>
                <a:ea typeface="ＭＳ Ｐゴシック" charset="0"/>
              </a:defRPr>
            </a:lvl2pPr>
            <a:lvl3pPr marL="1055103" indent="-211021" defTabSz="914423" eaLnBrk="0" hangingPunct="0">
              <a:defRPr>
                <a:solidFill>
                  <a:schemeClr val="tx1"/>
                </a:solidFill>
                <a:latin typeface="Arial" charset="0"/>
                <a:ea typeface="ＭＳ Ｐゴシック" charset="0"/>
              </a:defRPr>
            </a:lvl3pPr>
            <a:lvl4pPr marL="1477145" indent="-211021" defTabSz="914423" eaLnBrk="0" hangingPunct="0">
              <a:defRPr>
                <a:solidFill>
                  <a:schemeClr val="tx1"/>
                </a:solidFill>
                <a:latin typeface="Arial" charset="0"/>
                <a:ea typeface="ＭＳ Ｐゴシック" charset="0"/>
              </a:defRPr>
            </a:lvl4pPr>
            <a:lvl5pPr marL="1899186" indent="-211021" defTabSz="914423" eaLnBrk="0" hangingPunct="0">
              <a:defRPr>
                <a:solidFill>
                  <a:schemeClr val="tx1"/>
                </a:solidFill>
                <a:latin typeface="Arial" charset="0"/>
                <a:ea typeface="ＭＳ Ｐゴシック" charset="0"/>
              </a:defRPr>
            </a:lvl5pPr>
            <a:lvl6pPr marL="2321227" indent="-211021" defTabSz="914423" eaLnBrk="0" fontAlgn="base" hangingPunct="0">
              <a:spcBef>
                <a:spcPct val="0"/>
              </a:spcBef>
              <a:spcAft>
                <a:spcPct val="0"/>
              </a:spcAft>
              <a:defRPr>
                <a:solidFill>
                  <a:schemeClr val="tx1"/>
                </a:solidFill>
                <a:latin typeface="Arial" charset="0"/>
                <a:ea typeface="ＭＳ Ｐゴシック" charset="0"/>
              </a:defRPr>
            </a:lvl6pPr>
            <a:lvl7pPr marL="2743269" indent="-211021" defTabSz="914423" eaLnBrk="0" fontAlgn="base" hangingPunct="0">
              <a:spcBef>
                <a:spcPct val="0"/>
              </a:spcBef>
              <a:spcAft>
                <a:spcPct val="0"/>
              </a:spcAft>
              <a:defRPr>
                <a:solidFill>
                  <a:schemeClr val="tx1"/>
                </a:solidFill>
                <a:latin typeface="Arial" charset="0"/>
                <a:ea typeface="ＭＳ Ｐゴシック" charset="0"/>
              </a:defRPr>
            </a:lvl7pPr>
            <a:lvl8pPr marL="3165310" indent="-211021" defTabSz="914423" eaLnBrk="0" fontAlgn="base" hangingPunct="0">
              <a:spcBef>
                <a:spcPct val="0"/>
              </a:spcBef>
              <a:spcAft>
                <a:spcPct val="0"/>
              </a:spcAft>
              <a:defRPr>
                <a:solidFill>
                  <a:schemeClr val="tx1"/>
                </a:solidFill>
                <a:latin typeface="Arial" charset="0"/>
                <a:ea typeface="ＭＳ Ｐゴシック" charset="0"/>
              </a:defRPr>
            </a:lvl8pPr>
            <a:lvl9pPr marL="3587351" indent="-211021" defTabSz="91442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FC93193-9FB8-EA48-AF03-32A9288EDB49}" type="slidenum">
              <a:rPr lang="nl-NL"/>
              <a:pPr eaLnBrk="1" hangingPunct="1"/>
              <a:t>181</a:t>
            </a:fld>
            <a:endParaRPr lang="nl-NL"/>
          </a:p>
        </p:txBody>
      </p:sp>
      <p:sp>
        <p:nvSpPr>
          <p:cNvPr id="66563" name="Rectangle 2"/>
          <p:cNvSpPr>
            <a:spLocks noGrp="1" noRot="1" noChangeAspect="1" noChangeArrowheads="1" noTextEdit="1"/>
          </p:cNvSpPr>
          <p:nvPr>
            <p:ph type="sldImg"/>
          </p:nvPr>
        </p:nvSpPr>
        <p:spPr>
          <a:xfrm>
            <a:off x="381000" y="685800"/>
            <a:ext cx="6096000" cy="3429000"/>
          </a:xfrm>
          <a:ln/>
        </p:spPr>
      </p:sp>
      <p:sp>
        <p:nvSpPr>
          <p:cNvPr id="6656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nl-NL" dirty="0">
                <a:latin typeface="Arial" charset="0"/>
              </a:rPr>
              <a:t>Abduction and endorotation are very acceptable.</a:t>
            </a:r>
          </a:p>
        </p:txBody>
      </p:sp>
    </p:spTree>
    <p:extLst>
      <p:ext uri="{BB962C8B-B14F-4D97-AF65-F5344CB8AC3E}">
        <p14:creationId xmlns:p14="http://schemas.microsoft.com/office/powerpoint/2010/main" val="154822514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423" eaLnBrk="0" hangingPunct="0">
              <a:defRPr>
                <a:solidFill>
                  <a:schemeClr val="tx1"/>
                </a:solidFill>
                <a:latin typeface="Arial" charset="0"/>
                <a:ea typeface="ＭＳ Ｐゴシック" charset="0"/>
                <a:cs typeface="ＭＳ Ｐゴシック" charset="0"/>
              </a:defRPr>
            </a:lvl1pPr>
            <a:lvl2pPr marL="685817" indent="-263776" defTabSz="914423" eaLnBrk="0" hangingPunct="0">
              <a:defRPr>
                <a:solidFill>
                  <a:schemeClr val="tx1"/>
                </a:solidFill>
                <a:latin typeface="Arial" charset="0"/>
                <a:ea typeface="ＭＳ Ｐゴシック" charset="0"/>
              </a:defRPr>
            </a:lvl2pPr>
            <a:lvl3pPr marL="1055103" indent="-211021" defTabSz="914423" eaLnBrk="0" hangingPunct="0">
              <a:defRPr>
                <a:solidFill>
                  <a:schemeClr val="tx1"/>
                </a:solidFill>
                <a:latin typeface="Arial" charset="0"/>
                <a:ea typeface="ＭＳ Ｐゴシック" charset="0"/>
              </a:defRPr>
            </a:lvl3pPr>
            <a:lvl4pPr marL="1477145" indent="-211021" defTabSz="914423" eaLnBrk="0" hangingPunct="0">
              <a:defRPr>
                <a:solidFill>
                  <a:schemeClr val="tx1"/>
                </a:solidFill>
                <a:latin typeface="Arial" charset="0"/>
                <a:ea typeface="ＭＳ Ｐゴシック" charset="0"/>
              </a:defRPr>
            </a:lvl4pPr>
            <a:lvl5pPr marL="1899186" indent="-211021" defTabSz="914423" eaLnBrk="0" hangingPunct="0">
              <a:defRPr>
                <a:solidFill>
                  <a:schemeClr val="tx1"/>
                </a:solidFill>
                <a:latin typeface="Arial" charset="0"/>
                <a:ea typeface="ＭＳ Ｐゴシック" charset="0"/>
              </a:defRPr>
            </a:lvl5pPr>
            <a:lvl6pPr marL="2321227" indent="-211021" defTabSz="914423" eaLnBrk="0" fontAlgn="base" hangingPunct="0">
              <a:spcBef>
                <a:spcPct val="0"/>
              </a:spcBef>
              <a:spcAft>
                <a:spcPct val="0"/>
              </a:spcAft>
              <a:defRPr>
                <a:solidFill>
                  <a:schemeClr val="tx1"/>
                </a:solidFill>
                <a:latin typeface="Arial" charset="0"/>
                <a:ea typeface="ＭＳ Ｐゴシック" charset="0"/>
              </a:defRPr>
            </a:lvl6pPr>
            <a:lvl7pPr marL="2743269" indent="-211021" defTabSz="914423" eaLnBrk="0" fontAlgn="base" hangingPunct="0">
              <a:spcBef>
                <a:spcPct val="0"/>
              </a:spcBef>
              <a:spcAft>
                <a:spcPct val="0"/>
              </a:spcAft>
              <a:defRPr>
                <a:solidFill>
                  <a:schemeClr val="tx1"/>
                </a:solidFill>
                <a:latin typeface="Arial" charset="0"/>
                <a:ea typeface="ＭＳ Ｐゴシック" charset="0"/>
              </a:defRPr>
            </a:lvl7pPr>
            <a:lvl8pPr marL="3165310" indent="-211021" defTabSz="914423" eaLnBrk="0" fontAlgn="base" hangingPunct="0">
              <a:spcBef>
                <a:spcPct val="0"/>
              </a:spcBef>
              <a:spcAft>
                <a:spcPct val="0"/>
              </a:spcAft>
              <a:defRPr>
                <a:solidFill>
                  <a:schemeClr val="tx1"/>
                </a:solidFill>
                <a:latin typeface="Arial" charset="0"/>
                <a:ea typeface="ＭＳ Ｐゴシック" charset="0"/>
              </a:defRPr>
            </a:lvl8pPr>
            <a:lvl9pPr marL="3587351" indent="-211021" defTabSz="91442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487DAA5-D54E-D74C-A7CB-8645244C67BA}" type="slidenum">
              <a:rPr lang="nl-NL"/>
              <a:pPr eaLnBrk="1" hangingPunct="1"/>
              <a:t>182</a:t>
            </a:fld>
            <a:endParaRPr lang="nl-NL"/>
          </a:p>
        </p:txBody>
      </p:sp>
      <p:sp>
        <p:nvSpPr>
          <p:cNvPr id="67587" name="Rectangle 2"/>
          <p:cNvSpPr>
            <a:spLocks noGrp="1" noRot="1" noChangeAspect="1" noChangeArrowheads="1" noTextEdit="1"/>
          </p:cNvSpPr>
          <p:nvPr>
            <p:ph type="sldImg"/>
          </p:nvPr>
        </p:nvSpPr>
        <p:spPr>
          <a:xfrm>
            <a:off x="381000" y="685800"/>
            <a:ext cx="6096000" cy="3429000"/>
          </a:xfrm>
          <a:ln/>
        </p:spPr>
      </p:sp>
      <p:sp>
        <p:nvSpPr>
          <p:cNvPr id="6758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nl-NL" dirty="0">
              <a:latin typeface="Arial" charset="0"/>
            </a:endParaRPr>
          </a:p>
        </p:txBody>
      </p:sp>
    </p:spTree>
    <p:extLst>
      <p:ext uri="{BB962C8B-B14F-4D97-AF65-F5344CB8AC3E}">
        <p14:creationId xmlns:p14="http://schemas.microsoft.com/office/powerpoint/2010/main" val="409356692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423" eaLnBrk="0" hangingPunct="0">
              <a:defRPr>
                <a:solidFill>
                  <a:schemeClr val="tx1"/>
                </a:solidFill>
                <a:latin typeface="Arial" charset="0"/>
                <a:ea typeface="ＭＳ Ｐゴシック" charset="0"/>
                <a:cs typeface="ＭＳ Ｐゴシック" charset="0"/>
              </a:defRPr>
            </a:lvl1pPr>
            <a:lvl2pPr marL="685817" indent="-263776" defTabSz="914423" eaLnBrk="0" hangingPunct="0">
              <a:defRPr>
                <a:solidFill>
                  <a:schemeClr val="tx1"/>
                </a:solidFill>
                <a:latin typeface="Arial" charset="0"/>
                <a:ea typeface="ＭＳ Ｐゴシック" charset="0"/>
              </a:defRPr>
            </a:lvl2pPr>
            <a:lvl3pPr marL="1055103" indent="-211021" defTabSz="914423" eaLnBrk="0" hangingPunct="0">
              <a:defRPr>
                <a:solidFill>
                  <a:schemeClr val="tx1"/>
                </a:solidFill>
                <a:latin typeface="Arial" charset="0"/>
                <a:ea typeface="ＭＳ Ｐゴシック" charset="0"/>
              </a:defRPr>
            </a:lvl3pPr>
            <a:lvl4pPr marL="1477145" indent="-211021" defTabSz="914423" eaLnBrk="0" hangingPunct="0">
              <a:defRPr>
                <a:solidFill>
                  <a:schemeClr val="tx1"/>
                </a:solidFill>
                <a:latin typeface="Arial" charset="0"/>
                <a:ea typeface="ＭＳ Ｐゴシック" charset="0"/>
              </a:defRPr>
            </a:lvl4pPr>
            <a:lvl5pPr marL="1899186" indent="-211021" defTabSz="914423" eaLnBrk="0" hangingPunct="0">
              <a:defRPr>
                <a:solidFill>
                  <a:schemeClr val="tx1"/>
                </a:solidFill>
                <a:latin typeface="Arial" charset="0"/>
                <a:ea typeface="ＭＳ Ｐゴシック" charset="0"/>
              </a:defRPr>
            </a:lvl5pPr>
            <a:lvl6pPr marL="2321227" indent="-211021" defTabSz="914423" eaLnBrk="0" fontAlgn="base" hangingPunct="0">
              <a:spcBef>
                <a:spcPct val="0"/>
              </a:spcBef>
              <a:spcAft>
                <a:spcPct val="0"/>
              </a:spcAft>
              <a:defRPr>
                <a:solidFill>
                  <a:schemeClr val="tx1"/>
                </a:solidFill>
                <a:latin typeface="Arial" charset="0"/>
                <a:ea typeface="ＭＳ Ｐゴシック" charset="0"/>
              </a:defRPr>
            </a:lvl6pPr>
            <a:lvl7pPr marL="2743269" indent="-211021" defTabSz="914423" eaLnBrk="0" fontAlgn="base" hangingPunct="0">
              <a:spcBef>
                <a:spcPct val="0"/>
              </a:spcBef>
              <a:spcAft>
                <a:spcPct val="0"/>
              </a:spcAft>
              <a:defRPr>
                <a:solidFill>
                  <a:schemeClr val="tx1"/>
                </a:solidFill>
                <a:latin typeface="Arial" charset="0"/>
                <a:ea typeface="ＭＳ Ｐゴシック" charset="0"/>
              </a:defRPr>
            </a:lvl7pPr>
            <a:lvl8pPr marL="3165310" indent="-211021" defTabSz="914423" eaLnBrk="0" fontAlgn="base" hangingPunct="0">
              <a:spcBef>
                <a:spcPct val="0"/>
              </a:spcBef>
              <a:spcAft>
                <a:spcPct val="0"/>
              </a:spcAft>
              <a:defRPr>
                <a:solidFill>
                  <a:schemeClr val="tx1"/>
                </a:solidFill>
                <a:latin typeface="Arial" charset="0"/>
                <a:ea typeface="ＭＳ Ｐゴシック" charset="0"/>
              </a:defRPr>
            </a:lvl8pPr>
            <a:lvl9pPr marL="3587351" indent="-211021" defTabSz="91442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487DAA5-D54E-D74C-A7CB-8645244C67BA}" type="slidenum">
              <a:rPr lang="nl-NL"/>
              <a:pPr eaLnBrk="1" hangingPunct="1"/>
              <a:t>183</a:t>
            </a:fld>
            <a:endParaRPr lang="nl-NL"/>
          </a:p>
        </p:txBody>
      </p:sp>
      <p:sp>
        <p:nvSpPr>
          <p:cNvPr id="67587" name="Rectangle 2"/>
          <p:cNvSpPr>
            <a:spLocks noGrp="1" noRot="1" noChangeAspect="1" noChangeArrowheads="1" noTextEdit="1"/>
          </p:cNvSpPr>
          <p:nvPr>
            <p:ph type="sldImg"/>
          </p:nvPr>
        </p:nvSpPr>
        <p:spPr>
          <a:xfrm>
            <a:off x="381000" y="685800"/>
            <a:ext cx="6096000" cy="3429000"/>
          </a:xfrm>
          <a:ln/>
        </p:spPr>
      </p:sp>
      <p:sp>
        <p:nvSpPr>
          <p:cNvPr id="6758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nl-NL" dirty="0">
              <a:latin typeface="Arial" charset="0"/>
            </a:endParaRPr>
          </a:p>
        </p:txBody>
      </p:sp>
    </p:spTree>
    <p:extLst>
      <p:ext uri="{BB962C8B-B14F-4D97-AF65-F5344CB8AC3E}">
        <p14:creationId xmlns:p14="http://schemas.microsoft.com/office/powerpoint/2010/main" val="335961945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of case 10</a:t>
            </a:r>
            <a:endParaRPr lang="de-CH"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184</a:t>
            </a:fld>
            <a:endParaRPr lang="de-CH" dirty="0"/>
          </a:p>
        </p:txBody>
      </p:sp>
    </p:spTree>
    <p:extLst>
      <p:ext uri="{BB962C8B-B14F-4D97-AF65-F5344CB8AC3E}">
        <p14:creationId xmlns:p14="http://schemas.microsoft.com/office/powerpoint/2010/main" val="233236553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844021" eaLnBrk="0" hangingPunct="0">
              <a:defRPr sz="1200">
                <a:solidFill>
                  <a:schemeClr val="tx1"/>
                </a:solidFill>
                <a:latin typeface="Arial" charset="0"/>
                <a:ea typeface="ＭＳ Ｐゴシック" charset="0"/>
                <a:cs typeface="ＭＳ Ｐゴシック" charset="0"/>
              </a:defRPr>
            </a:lvl1pPr>
            <a:lvl2pPr marL="633016" indent="-243468" defTabSz="844021" eaLnBrk="0" hangingPunct="0">
              <a:defRPr sz="1200">
                <a:solidFill>
                  <a:schemeClr val="tx1"/>
                </a:solidFill>
                <a:latin typeface="Arial" charset="0"/>
                <a:ea typeface="ＭＳ Ｐゴシック" charset="0"/>
              </a:defRPr>
            </a:lvl2pPr>
            <a:lvl3pPr marL="973871" indent="-194774" defTabSz="844021" eaLnBrk="0" hangingPunct="0">
              <a:defRPr sz="1200">
                <a:solidFill>
                  <a:schemeClr val="tx1"/>
                </a:solidFill>
                <a:latin typeface="Arial" charset="0"/>
                <a:ea typeface="ＭＳ Ｐゴシック" charset="0"/>
              </a:defRPr>
            </a:lvl3pPr>
            <a:lvl4pPr marL="1363419" indent="-194774" defTabSz="844021" eaLnBrk="0" hangingPunct="0">
              <a:defRPr sz="1200">
                <a:solidFill>
                  <a:schemeClr val="tx1"/>
                </a:solidFill>
                <a:latin typeface="Arial" charset="0"/>
                <a:ea typeface="ＭＳ Ｐゴシック" charset="0"/>
              </a:defRPr>
            </a:lvl4pPr>
            <a:lvl5pPr marL="1752966" indent="-194774" defTabSz="844021" eaLnBrk="0" hangingPunct="0">
              <a:defRPr sz="1200">
                <a:solidFill>
                  <a:schemeClr val="tx1"/>
                </a:solidFill>
                <a:latin typeface="Arial" charset="0"/>
                <a:ea typeface="ＭＳ Ｐゴシック" charset="0"/>
              </a:defRPr>
            </a:lvl5pPr>
            <a:lvl6pPr marL="2142514" indent="-194774" algn="ctr" defTabSz="844021" eaLnBrk="0" fontAlgn="base" hangingPunct="0">
              <a:spcBef>
                <a:spcPct val="0"/>
              </a:spcBef>
              <a:spcAft>
                <a:spcPct val="0"/>
              </a:spcAft>
              <a:defRPr sz="1200">
                <a:solidFill>
                  <a:schemeClr val="tx1"/>
                </a:solidFill>
                <a:latin typeface="Arial" charset="0"/>
                <a:ea typeface="ＭＳ Ｐゴシック" charset="0"/>
              </a:defRPr>
            </a:lvl6pPr>
            <a:lvl7pPr marL="2532063" indent="-194774" algn="ctr" defTabSz="844021" eaLnBrk="0" fontAlgn="base" hangingPunct="0">
              <a:spcBef>
                <a:spcPct val="0"/>
              </a:spcBef>
              <a:spcAft>
                <a:spcPct val="0"/>
              </a:spcAft>
              <a:defRPr sz="1200">
                <a:solidFill>
                  <a:schemeClr val="tx1"/>
                </a:solidFill>
                <a:latin typeface="Arial" charset="0"/>
                <a:ea typeface="ＭＳ Ｐゴシック" charset="0"/>
              </a:defRPr>
            </a:lvl7pPr>
            <a:lvl8pPr marL="2921612" indent="-194774" algn="ctr" defTabSz="844021" eaLnBrk="0" fontAlgn="base" hangingPunct="0">
              <a:spcBef>
                <a:spcPct val="0"/>
              </a:spcBef>
              <a:spcAft>
                <a:spcPct val="0"/>
              </a:spcAft>
              <a:defRPr sz="1200">
                <a:solidFill>
                  <a:schemeClr val="tx1"/>
                </a:solidFill>
                <a:latin typeface="Arial" charset="0"/>
                <a:ea typeface="ＭＳ Ｐゴシック" charset="0"/>
              </a:defRPr>
            </a:lvl8pPr>
            <a:lvl9pPr marL="3311160" indent="-194774" algn="ctr" defTabSz="844021" eaLnBrk="0" fontAlgn="base" hangingPunct="0">
              <a:spcBef>
                <a:spcPct val="0"/>
              </a:spcBef>
              <a:spcAft>
                <a:spcPct val="0"/>
              </a:spcAft>
              <a:defRPr sz="1200">
                <a:solidFill>
                  <a:schemeClr val="tx1"/>
                </a:solidFill>
                <a:latin typeface="Arial" charset="0"/>
                <a:ea typeface="ＭＳ Ｐゴシック" charset="0"/>
              </a:defRPr>
            </a:lvl9pPr>
          </a:lstStyle>
          <a:p>
            <a:pPr eaLnBrk="1" hangingPunct="1"/>
            <a:fld id="{630FD369-A37F-E140-904D-70EA931ADD8D}" type="slidenum">
              <a:rPr lang="de-CH" sz="1100">
                <a:solidFill>
                  <a:prstClr val="black"/>
                </a:solidFill>
              </a:rPr>
              <a:pPr eaLnBrk="1" hangingPunct="1"/>
              <a:t>185</a:t>
            </a:fld>
            <a:endParaRPr lang="de-CH" sz="1100" dirty="0">
              <a:solidFill>
                <a:prstClr val="black"/>
              </a:solidFill>
            </a:endParaRPr>
          </a:p>
        </p:txBody>
      </p:sp>
      <p:sp>
        <p:nvSpPr>
          <p:cNvPr id="7171" name="Rectangle 2"/>
          <p:cNvSpPr>
            <a:spLocks noGrp="1" noRot="1" noChangeAspect="1" noChangeArrowheads="1" noTextEdit="1"/>
          </p:cNvSpPr>
          <p:nvPr>
            <p:ph type="sldImg"/>
          </p:nvPr>
        </p:nvSpPr>
        <p:spPr>
          <a:xfrm>
            <a:off x="590550" y="612775"/>
            <a:ext cx="5445125" cy="3063875"/>
          </a:xfrm>
          <a:ln/>
        </p:spPr>
      </p:sp>
      <p:sp>
        <p:nvSpPr>
          <p:cNvPr id="717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a:t>Case 11 learning objectives: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revision arthroplasty for (periprosthetic) acetabular fractures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full weight bearing in geriatric fracture treatment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Discuss management of UTI, infection prevention, and antibiotic prophylaxis</a:t>
            </a:r>
            <a:endParaRPr lang="en-US" dirty="0"/>
          </a:p>
        </p:txBody>
      </p:sp>
    </p:spTree>
    <p:extLst>
      <p:ext uri="{BB962C8B-B14F-4D97-AF65-F5344CB8AC3E}">
        <p14:creationId xmlns:p14="http://schemas.microsoft.com/office/powerpoint/2010/main" val="291151487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364">
              <a:defRPr sz="1100">
                <a:solidFill>
                  <a:schemeClr val="tx1"/>
                </a:solidFill>
                <a:latin typeface="Arial" charset="0"/>
                <a:ea typeface="ＭＳ Ｐゴシック" charset="0"/>
              </a:defRPr>
            </a:lvl1pPr>
            <a:lvl2pPr marL="685772" indent="-263758" defTabSz="914364">
              <a:defRPr sz="1100">
                <a:solidFill>
                  <a:schemeClr val="tx1"/>
                </a:solidFill>
                <a:latin typeface="Arial" charset="0"/>
                <a:ea typeface="ＭＳ Ｐゴシック" charset="0"/>
              </a:defRPr>
            </a:lvl2pPr>
            <a:lvl3pPr marL="1055035" indent="-211008" defTabSz="914364">
              <a:defRPr sz="1100">
                <a:solidFill>
                  <a:schemeClr val="tx1"/>
                </a:solidFill>
                <a:latin typeface="Arial" charset="0"/>
                <a:ea typeface="ＭＳ Ｐゴシック" charset="0"/>
              </a:defRPr>
            </a:lvl3pPr>
            <a:lvl4pPr marL="1477049" indent="-211008" defTabSz="914364">
              <a:defRPr sz="1100">
                <a:solidFill>
                  <a:schemeClr val="tx1"/>
                </a:solidFill>
                <a:latin typeface="Arial" charset="0"/>
                <a:ea typeface="ＭＳ Ｐゴシック" charset="0"/>
              </a:defRPr>
            </a:lvl4pPr>
            <a:lvl5pPr marL="1899062" indent="-211008" defTabSz="914364">
              <a:defRPr sz="1100">
                <a:solidFill>
                  <a:schemeClr val="tx1"/>
                </a:solidFill>
                <a:latin typeface="Arial" charset="0"/>
                <a:ea typeface="ＭＳ Ｐゴシック" charset="0"/>
              </a:defRPr>
            </a:lvl5pPr>
            <a:lvl6pPr marL="2321076" indent="-211008" defTabSz="914364" eaLnBrk="0" fontAlgn="base" hangingPunct="0">
              <a:spcBef>
                <a:spcPct val="30000"/>
              </a:spcBef>
              <a:spcAft>
                <a:spcPct val="0"/>
              </a:spcAft>
              <a:defRPr sz="1100">
                <a:solidFill>
                  <a:schemeClr val="tx1"/>
                </a:solidFill>
                <a:latin typeface="Arial" charset="0"/>
                <a:ea typeface="ＭＳ Ｐゴシック" charset="0"/>
              </a:defRPr>
            </a:lvl6pPr>
            <a:lvl7pPr marL="2743089" indent="-211008" defTabSz="914364" eaLnBrk="0" fontAlgn="base" hangingPunct="0">
              <a:spcBef>
                <a:spcPct val="30000"/>
              </a:spcBef>
              <a:spcAft>
                <a:spcPct val="0"/>
              </a:spcAft>
              <a:defRPr sz="1100">
                <a:solidFill>
                  <a:schemeClr val="tx1"/>
                </a:solidFill>
                <a:latin typeface="Arial" charset="0"/>
                <a:ea typeface="ＭＳ Ｐゴシック" charset="0"/>
              </a:defRPr>
            </a:lvl7pPr>
            <a:lvl8pPr marL="3165103" indent="-211008" defTabSz="914364" eaLnBrk="0" fontAlgn="base" hangingPunct="0">
              <a:spcBef>
                <a:spcPct val="30000"/>
              </a:spcBef>
              <a:spcAft>
                <a:spcPct val="0"/>
              </a:spcAft>
              <a:defRPr sz="1100">
                <a:solidFill>
                  <a:schemeClr val="tx1"/>
                </a:solidFill>
                <a:latin typeface="Arial" charset="0"/>
                <a:ea typeface="ＭＳ Ｐゴシック" charset="0"/>
              </a:defRPr>
            </a:lvl8pPr>
            <a:lvl9pPr marL="3587117" indent="-211008" defTabSz="914364" eaLnBrk="0" fontAlgn="base" hangingPunct="0">
              <a:spcBef>
                <a:spcPct val="30000"/>
              </a:spcBef>
              <a:spcAft>
                <a:spcPct val="0"/>
              </a:spcAft>
              <a:defRPr sz="1100">
                <a:solidFill>
                  <a:schemeClr val="tx1"/>
                </a:solidFill>
                <a:latin typeface="Arial" charset="0"/>
                <a:ea typeface="ＭＳ Ｐゴシック" charset="0"/>
              </a:defRPr>
            </a:lvl9pPr>
          </a:lstStyle>
          <a:p>
            <a:pPr>
              <a:defRPr/>
            </a:pPr>
            <a:fld id="{E8F0807E-1E75-2F4E-9011-CB354795A89A}" type="slidenum">
              <a:rPr lang="de-CH" sz="1200">
                <a:solidFill>
                  <a:prstClr val="black"/>
                </a:solidFill>
              </a:rPr>
              <a:pPr>
                <a:defRPr/>
              </a:pPr>
              <a:t>186</a:t>
            </a:fld>
            <a:endParaRPr lang="de-CH" sz="1200" dirty="0">
              <a:solidFill>
                <a:prstClr val="black"/>
              </a:solidFill>
            </a:endParaRPr>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endParaRPr lang="en-US" dirty="0">
              <a:cs typeface="+mn-cs"/>
            </a:endParaRPr>
          </a:p>
        </p:txBody>
      </p:sp>
    </p:spTree>
    <p:extLst>
      <p:ext uri="{BB962C8B-B14F-4D97-AF65-F5344CB8AC3E}">
        <p14:creationId xmlns:p14="http://schemas.microsoft.com/office/powerpoint/2010/main" val="148166536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364">
              <a:defRPr sz="1100">
                <a:solidFill>
                  <a:schemeClr val="tx1"/>
                </a:solidFill>
                <a:latin typeface="Arial" charset="0"/>
                <a:ea typeface="ＭＳ Ｐゴシック" charset="0"/>
              </a:defRPr>
            </a:lvl1pPr>
            <a:lvl2pPr marL="685772" indent="-263758" defTabSz="914364">
              <a:defRPr sz="1100">
                <a:solidFill>
                  <a:schemeClr val="tx1"/>
                </a:solidFill>
                <a:latin typeface="Arial" charset="0"/>
                <a:ea typeface="ＭＳ Ｐゴシック" charset="0"/>
              </a:defRPr>
            </a:lvl2pPr>
            <a:lvl3pPr marL="1055035" indent="-211008" defTabSz="914364">
              <a:defRPr sz="1100">
                <a:solidFill>
                  <a:schemeClr val="tx1"/>
                </a:solidFill>
                <a:latin typeface="Arial" charset="0"/>
                <a:ea typeface="ＭＳ Ｐゴシック" charset="0"/>
              </a:defRPr>
            </a:lvl3pPr>
            <a:lvl4pPr marL="1477049" indent="-211008" defTabSz="914364">
              <a:defRPr sz="1100">
                <a:solidFill>
                  <a:schemeClr val="tx1"/>
                </a:solidFill>
                <a:latin typeface="Arial" charset="0"/>
                <a:ea typeface="ＭＳ Ｐゴシック" charset="0"/>
              </a:defRPr>
            </a:lvl4pPr>
            <a:lvl5pPr marL="1899062" indent="-211008" defTabSz="914364">
              <a:defRPr sz="1100">
                <a:solidFill>
                  <a:schemeClr val="tx1"/>
                </a:solidFill>
                <a:latin typeface="Arial" charset="0"/>
                <a:ea typeface="ＭＳ Ｐゴシック" charset="0"/>
              </a:defRPr>
            </a:lvl5pPr>
            <a:lvl6pPr marL="2321076" indent="-211008" defTabSz="914364" eaLnBrk="0" fontAlgn="base" hangingPunct="0">
              <a:spcBef>
                <a:spcPct val="30000"/>
              </a:spcBef>
              <a:spcAft>
                <a:spcPct val="0"/>
              </a:spcAft>
              <a:defRPr sz="1100">
                <a:solidFill>
                  <a:schemeClr val="tx1"/>
                </a:solidFill>
                <a:latin typeface="Arial" charset="0"/>
                <a:ea typeface="ＭＳ Ｐゴシック" charset="0"/>
              </a:defRPr>
            </a:lvl6pPr>
            <a:lvl7pPr marL="2743089" indent="-211008" defTabSz="914364" eaLnBrk="0" fontAlgn="base" hangingPunct="0">
              <a:spcBef>
                <a:spcPct val="30000"/>
              </a:spcBef>
              <a:spcAft>
                <a:spcPct val="0"/>
              </a:spcAft>
              <a:defRPr sz="1100">
                <a:solidFill>
                  <a:schemeClr val="tx1"/>
                </a:solidFill>
                <a:latin typeface="Arial" charset="0"/>
                <a:ea typeface="ＭＳ Ｐゴシック" charset="0"/>
              </a:defRPr>
            </a:lvl7pPr>
            <a:lvl8pPr marL="3165103" indent="-211008" defTabSz="914364" eaLnBrk="0" fontAlgn="base" hangingPunct="0">
              <a:spcBef>
                <a:spcPct val="30000"/>
              </a:spcBef>
              <a:spcAft>
                <a:spcPct val="0"/>
              </a:spcAft>
              <a:defRPr sz="1100">
                <a:solidFill>
                  <a:schemeClr val="tx1"/>
                </a:solidFill>
                <a:latin typeface="Arial" charset="0"/>
                <a:ea typeface="ＭＳ Ｐゴシック" charset="0"/>
              </a:defRPr>
            </a:lvl8pPr>
            <a:lvl9pPr marL="3587117" indent="-211008" defTabSz="914364" eaLnBrk="0" fontAlgn="base" hangingPunct="0">
              <a:spcBef>
                <a:spcPct val="30000"/>
              </a:spcBef>
              <a:spcAft>
                <a:spcPct val="0"/>
              </a:spcAft>
              <a:defRPr sz="1100">
                <a:solidFill>
                  <a:schemeClr val="tx1"/>
                </a:solidFill>
                <a:latin typeface="Arial" charset="0"/>
                <a:ea typeface="ＭＳ Ｐゴシック" charset="0"/>
              </a:defRPr>
            </a:lvl9pPr>
          </a:lstStyle>
          <a:p>
            <a:pPr>
              <a:defRPr/>
            </a:pPr>
            <a:fld id="{58BA02C2-5EC3-5C4E-A210-3DE9B0BC3A83}" type="slidenum">
              <a:rPr lang="de-CH" sz="1200">
                <a:solidFill>
                  <a:prstClr val="black"/>
                </a:solidFill>
              </a:rPr>
              <a:pPr>
                <a:defRPr/>
              </a:pPr>
              <a:t>187</a:t>
            </a:fld>
            <a:endParaRPr lang="de-CH" sz="1200" dirty="0">
              <a:solidFill>
                <a:prstClr val="black"/>
              </a:solidFill>
            </a:endParaRPr>
          </a:p>
        </p:txBody>
      </p:sp>
      <p:sp>
        <p:nvSpPr>
          <p:cNvPr id="18435" name="Rectangle 2"/>
          <p:cNvSpPr>
            <a:spLocks noGrp="1" noRot="1" noChangeAspect="1" noChangeArrowheads="1" noTextEdit="1"/>
          </p:cNvSpPr>
          <p:nvPr>
            <p:ph type="sldImg"/>
          </p:nvPr>
        </p:nvSpPr>
        <p:spPr>
          <a:xfrm>
            <a:off x="381000" y="685800"/>
            <a:ext cx="6096000" cy="3429000"/>
          </a:xfrm>
          <a:ln/>
        </p:spPr>
      </p:sp>
      <p:sp>
        <p:nvSpPr>
          <p:cNvPr id="1843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endParaRPr lang="en-US" dirty="0">
              <a:cs typeface="+mn-cs"/>
            </a:endParaRPr>
          </a:p>
        </p:txBody>
      </p:sp>
    </p:spTree>
    <p:extLst>
      <p:ext uri="{BB962C8B-B14F-4D97-AF65-F5344CB8AC3E}">
        <p14:creationId xmlns:p14="http://schemas.microsoft.com/office/powerpoint/2010/main" val="313352775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27650B43-E619-4FD0-B265-67AE8566FE2E}" type="slidenum">
              <a:rPr lang="de-DE" altLang="de-DE" smtClean="0">
                <a:solidFill>
                  <a:prstClr val="black"/>
                </a:solidFill>
              </a:rPr>
              <a:pPr>
                <a:defRPr/>
              </a:pPr>
              <a:t>188</a:t>
            </a:fld>
            <a:endParaRPr lang="de-DE" altLang="de-DE" dirty="0">
              <a:solidFill>
                <a:prstClr val="black"/>
              </a:solidFill>
            </a:endParaRPr>
          </a:p>
        </p:txBody>
      </p:sp>
    </p:spTree>
    <p:extLst>
      <p:ext uri="{BB962C8B-B14F-4D97-AF65-F5344CB8AC3E}">
        <p14:creationId xmlns:p14="http://schemas.microsoft.com/office/powerpoint/2010/main" val="142130184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364">
              <a:defRPr sz="1100">
                <a:solidFill>
                  <a:schemeClr val="tx1"/>
                </a:solidFill>
                <a:latin typeface="Arial" charset="0"/>
                <a:ea typeface="ＭＳ Ｐゴシック" charset="0"/>
              </a:defRPr>
            </a:lvl1pPr>
            <a:lvl2pPr marL="685772" indent="-263758" defTabSz="914364">
              <a:defRPr sz="1100">
                <a:solidFill>
                  <a:schemeClr val="tx1"/>
                </a:solidFill>
                <a:latin typeface="Arial" charset="0"/>
                <a:ea typeface="ＭＳ Ｐゴシック" charset="0"/>
              </a:defRPr>
            </a:lvl2pPr>
            <a:lvl3pPr marL="1055035" indent="-211008" defTabSz="914364">
              <a:defRPr sz="1100">
                <a:solidFill>
                  <a:schemeClr val="tx1"/>
                </a:solidFill>
                <a:latin typeface="Arial" charset="0"/>
                <a:ea typeface="ＭＳ Ｐゴシック" charset="0"/>
              </a:defRPr>
            </a:lvl3pPr>
            <a:lvl4pPr marL="1477049" indent="-211008" defTabSz="914364">
              <a:defRPr sz="1100">
                <a:solidFill>
                  <a:schemeClr val="tx1"/>
                </a:solidFill>
                <a:latin typeface="Arial" charset="0"/>
                <a:ea typeface="ＭＳ Ｐゴシック" charset="0"/>
              </a:defRPr>
            </a:lvl4pPr>
            <a:lvl5pPr marL="1899062" indent="-211008" defTabSz="914364">
              <a:defRPr sz="1100">
                <a:solidFill>
                  <a:schemeClr val="tx1"/>
                </a:solidFill>
                <a:latin typeface="Arial" charset="0"/>
                <a:ea typeface="ＭＳ Ｐゴシック" charset="0"/>
              </a:defRPr>
            </a:lvl5pPr>
            <a:lvl6pPr marL="2321076" indent="-211008" defTabSz="914364" eaLnBrk="0" fontAlgn="base" hangingPunct="0">
              <a:spcBef>
                <a:spcPct val="30000"/>
              </a:spcBef>
              <a:spcAft>
                <a:spcPct val="0"/>
              </a:spcAft>
              <a:defRPr sz="1100">
                <a:solidFill>
                  <a:schemeClr val="tx1"/>
                </a:solidFill>
                <a:latin typeface="Arial" charset="0"/>
                <a:ea typeface="ＭＳ Ｐゴシック" charset="0"/>
              </a:defRPr>
            </a:lvl6pPr>
            <a:lvl7pPr marL="2743089" indent="-211008" defTabSz="914364" eaLnBrk="0" fontAlgn="base" hangingPunct="0">
              <a:spcBef>
                <a:spcPct val="30000"/>
              </a:spcBef>
              <a:spcAft>
                <a:spcPct val="0"/>
              </a:spcAft>
              <a:defRPr sz="1100">
                <a:solidFill>
                  <a:schemeClr val="tx1"/>
                </a:solidFill>
                <a:latin typeface="Arial" charset="0"/>
                <a:ea typeface="ＭＳ Ｐゴシック" charset="0"/>
              </a:defRPr>
            </a:lvl7pPr>
            <a:lvl8pPr marL="3165103" indent="-211008" defTabSz="914364" eaLnBrk="0" fontAlgn="base" hangingPunct="0">
              <a:spcBef>
                <a:spcPct val="30000"/>
              </a:spcBef>
              <a:spcAft>
                <a:spcPct val="0"/>
              </a:spcAft>
              <a:defRPr sz="1100">
                <a:solidFill>
                  <a:schemeClr val="tx1"/>
                </a:solidFill>
                <a:latin typeface="Arial" charset="0"/>
                <a:ea typeface="ＭＳ Ｐゴシック" charset="0"/>
              </a:defRPr>
            </a:lvl8pPr>
            <a:lvl9pPr marL="3587117" indent="-211008" defTabSz="914364" eaLnBrk="0" fontAlgn="base" hangingPunct="0">
              <a:spcBef>
                <a:spcPct val="30000"/>
              </a:spcBef>
              <a:spcAft>
                <a:spcPct val="0"/>
              </a:spcAft>
              <a:defRPr sz="1100">
                <a:solidFill>
                  <a:schemeClr val="tx1"/>
                </a:solidFill>
                <a:latin typeface="Arial" charset="0"/>
                <a:ea typeface="ＭＳ Ｐゴシック" charset="0"/>
              </a:defRPr>
            </a:lvl9pPr>
          </a:lstStyle>
          <a:p>
            <a:pPr>
              <a:defRPr/>
            </a:pPr>
            <a:fld id="{429EE22D-A1DB-C841-9A00-E854CD3FFDFB}" type="slidenum">
              <a:rPr lang="de-CH" sz="1200">
                <a:solidFill>
                  <a:prstClr val="black"/>
                </a:solidFill>
              </a:rPr>
              <a:pPr>
                <a:defRPr/>
              </a:pPr>
              <a:t>190</a:t>
            </a:fld>
            <a:endParaRPr lang="de-CH" sz="1200" dirty="0">
              <a:solidFill>
                <a:prstClr val="black"/>
              </a:solidFill>
            </a:endParaRPr>
          </a:p>
        </p:txBody>
      </p:sp>
      <p:sp>
        <p:nvSpPr>
          <p:cNvPr id="20483" name="Rectangle 2"/>
          <p:cNvSpPr>
            <a:spLocks noGrp="1" noRot="1" noChangeAspect="1" noChangeArrowheads="1" noTextEdit="1"/>
          </p:cNvSpPr>
          <p:nvPr>
            <p:ph type="sldImg"/>
          </p:nvPr>
        </p:nvSpPr>
        <p:spPr>
          <a:xfrm>
            <a:off x="381000" y="685800"/>
            <a:ext cx="6096000" cy="3429000"/>
          </a:xfrm>
          <a:ln/>
        </p:spPr>
      </p:sp>
      <p:sp>
        <p:nvSpPr>
          <p:cNvPr id="2048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r>
              <a:rPr lang="en-US" sz="1200" b="0" i="0" kern="1200" dirty="0">
                <a:solidFill>
                  <a:schemeClr val="tx1"/>
                </a:solidFill>
                <a:effectLst/>
                <a:latin typeface="Arial" panose="020B0604020202020204" pitchFamily="34" charset="0"/>
                <a:ea typeface="+mn-ea"/>
                <a:cs typeface="Arial" panose="020B0604020202020204" pitchFamily="34" charset="0"/>
              </a:rPr>
              <a:t>Discuss management of UTI, infection prevention, antibiotic prophylaxis</a:t>
            </a:r>
            <a:endParaRPr lang="en-US" b="0"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70322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In accident surgery, we are increasingly seeing elderly patients, such as this patient, who has contracted injuries to the same localization within the framework of a mundane domestic tumble. However, a completely different surgical strategy is necessary for this patient. The lady had multiple internal medical conditions and must be optimized for the surgery. In addition, we often find two other problems: on the one hand existing implants due to pre-existing injuries, on the other hand a poor bone quality due to a pre-existing osteoporosis. The aim is always to provide as soon as possible operative care and rapid postoperative mobilization.</a:t>
            </a:r>
            <a:endParaRPr lang="de-DE" dirty="0"/>
          </a:p>
        </p:txBody>
      </p:sp>
      <p:sp>
        <p:nvSpPr>
          <p:cNvPr id="4" name="Foliennummernplatzhalter 3"/>
          <p:cNvSpPr>
            <a:spLocks noGrp="1"/>
          </p:cNvSpPr>
          <p:nvPr>
            <p:ph type="sldNum" sz="quarter" idx="10"/>
          </p:nvPr>
        </p:nvSpPr>
        <p:spPr/>
        <p:txBody>
          <a:bodyPr/>
          <a:lstStyle/>
          <a:p>
            <a:fld id="{4DADFE59-6C70-1444-AA7B-FC26EC7825B2}" type="slidenum">
              <a:rPr lang="de-DE" smtClean="0">
                <a:solidFill>
                  <a:prstClr val="black"/>
                </a:solidFill>
              </a:rPr>
              <a:pPr/>
              <a:t>195</a:t>
            </a:fld>
            <a:endParaRPr lang="de-DE" dirty="0">
              <a:solidFill>
                <a:prstClr val="black"/>
              </a:solidFill>
            </a:endParaRPr>
          </a:p>
        </p:txBody>
      </p:sp>
    </p:spTree>
    <p:extLst>
      <p:ext uri="{BB962C8B-B14F-4D97-AF65-F5344CB8AC3E}">
        <p14:creationId xmlns:p14="http://schemas.microsoft.com/office/powerpoint/2010/main" val="3302737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26</a:t>
            </a:fld>
            <a:endParaRPr lang="de-CH" dirty="0"/>
          </a:p>
        </p:txBody>
      </p:sp>
    </p:spTree>
    <p:extLst>
      <p:ext uri="{BB962C8B-B14F-4D97-AF65-F5344CB8AC3E}">
        <p14:creationId xmlns:p14="http://schemas.microsoft.com/office/powerpoint/2010/main" val="354204426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of case 11</a:t>
            </a:r>
            <a:endParaRPr lang="de-CH"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197</a:t>
            </a:fld>
            <a:endParaRPr lang="de-CH" dirty="0"/>
          </a:p>
        </p:txBody>
      </p:sp>
    </p:spTree>
    <p:extLst>
      <p:ext uri="{BB962C8B-B14F-4D97-AF65-F5344CB8AC3E}">
        <p14:creationId xmlns:p14="http://schemas.microsoft.com/office/powerpoint/2010/main" val="343669536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12 learning objectives:</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Discuss the medication list regarding comorbidities, and check the indications and discuss undertreatment</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Discuss the recommendation for osteoporosis treatment</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Discuss the importance of secondary fracture prevention and reasons for treatment failure of osteoporosis medication</a:t>
            </a:r>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Discuss the indication of teriparatide and the treatment of osteoporosis after two years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B2711CD-CDD3-4A2E-A1F3-3F2E81EC0F76}" type="slidenum">
              <a:rPr lang="de-CH" smtClean="0"/>
              <a:pPr/>
              <a:t>198</a:t>
            </a:fld>
            <a:endParaRPr lang="de-CH" dirty="0"/>
          </a:p>
        </p:txBody>
      </p:sp>
    </p:spTree>
    <p:extLst>
      <p:ext uri="{BB962C8B-B14F-4D97-AF65-F5344CB8AC3E}">
        <p14:creationId xmlns:p14="http://schemas.microsoft.com/office/powerpoint/2010/main" val="181237645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solidFill>
                <a:srgbClr val="FF0000"/>
              </a:solidFill>
            </a:endParaRPr>
          </a:p>
        </p:txBody>
      </p:sp>
      <p:sp>
        <p:nvSpPr>
          <p:cNvPr id="4" name="Foliennummernplatzhalter 3"/>
          <p:cNvSpPr>
            <a:spLocks noGrp="1"/>
          </p:cNvSpPr>
          <p:nvPr>
            <p:ph type="sldNum" sz="quarter" idx="10"/>
          </p:nvPr>
        </p:nvSpPr>
        <p:spPr/>
        <p:txBody>
          <a:bodyPr/>
          <a:lstStyle/>
          <a:p>
            <a:fld id="{3D56851C-AF8B-4CE6-9429-D142B62C8482}" type="slidenum">
              <a:rPr lang="de-DE" smtClean="0">
                <a:solidFill>
                  <a:srgbClr val="000000"/>
                </a:solidFill>
              </a:rPr>
              <a:pPr/>
              <a:t>199</a:t>
            </a:fld>
            <a:endParaRPr lang="de-DE" dirty="0">
              <a:solidFill>
                <a:srgbClr val="000000"/>
              </a:solidFill>
            </a:endParaRPr>
          </a:p>
        </p:txBody>
      </p:sp>
    </p:spTree>
    <p:extLst>
      <p:ext uri="{BB962C8B-B14F-4D97-AF65-F5344CB8AC3E}">
        <p14:creationId xmlns:p14="http://schemas.microsoft.com/office/powerpoint/2010/main" val="403483142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solidFill>
                <a:srgbClr val="FF0000"/>
              </a:solidFill>
            </a:endParaRPr>
          </a:p>
        </p:txBody>
      </p:sp>
      <p:sp>
        <p:nvSpPr>
          <p:cNvPr id="4" name="Foliennummernplatzhalter 3"/>
          <p:cNvSpPr>
            <a:spLocks noGrp="1"/>
          </p:cNvSpPr>
          <p:nvPr>
            <p:ph type="sldNum" sz="quarter" idx="10"/>
          </p:nvPr>
        </p:nvSpPr>
        <p:spPr/>
        <p:txBody>
          <a:bodyPr/>
          <a:lstStyle/>
          <a:p>
            <a:fld id="{3D56851C-AF8B-4CE6-9429-D142B62C8482}" type="slidenum">
              <a:rPr lang="de-DE" smtClean="0">
                <a:solidFill>
                  <a:srgbClr val="000000"/>
                </a:solidFill>
              </a:rPr>
              <a:pPr/>
              <a:t>200</a:t>
            </a:fld>
            <a:endParaRPr lang="de-DE" dirty="0">
              <a:solidFill>
                <a:srgbClr val="000000"/>
              </a:solidFill>
            </a:endParaRPr>
          </a:p>
        </p:txBody>
      </p:sp>
    </p:spTree>
    <p:extLst>
      <p:ext uri="{BB962C8B-B14F-4D97-AF65-F5344CB8AC3E}">
        <p14:creationId xmlns:p14="http://schemas.microsoft.com/office/powerpoint/2010/main" val="171784359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indent="0">
              <a:buFont typeface="Arial" panose="020B0604020202020204" pitchFamily="34" charset="0"/>
              <a:buNone/>
            </a:pPr>
            <a:endParaRPr lang="de-DE" dirty="0">
              <a:solidFill>
                <a:srgbClr val="FF0000"/>
              </a:solidFill>
            </a:endParaRPr>
          </a:p>
        </p:txBody>
      </p:sp>
      <p:sp>
        <p:nvSpPr>
          <p:cNvPr id="4" name="Foliennummernplatzhalter 3"/>
          <p:cNvSpPr>
            <a:spLocks noGrp="1"/>
          </p:cNvSpPr>
          <p:nvPr>
            <p:ph type="sldNum" sz="quarter" idx="10"/>
          </p:nvPr>
        </p:nvSpPr>
        <p:spPr/>
        <p:txBody>
          <a:bodyPr/>
          <a:lstStyle/>
          <a:p>
            <a:fld id="{3D56851C-AF8B-4CE6-9429-D142B62C8482}" type="slidenum">
              <a:rPr lang="de-DE" smtClean="0">
                <a:solidFill>
                  <a:srgbClr val="000000"/>
                </a:solidFill>
              </a:rPr>
              <a:pPr/>
              <a:t>201</a:t>
            </a:fld>
            <a:endParaRPr lang="de-DE" dirty="0">
              <a:solidFill>
                <a:srgbClr val="000000"/>
              </a:solidFill>
            </a:endParaRPr>
          </a:p>
        </p:txBody>
      </p:sp>
    </p:spTree>
    <p:extLst>
      <p:ext uri="{BB962C8B-B14F-4D97-AF65-F5344CB8AC3E}">
        <p14:creationId xmlns:p14="http://schemas.microsoft.com/office/powerpoint/2010/main" val="218461061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medication list regarding the comorbidities. Check the indications and discuss undertreatment.</a:t>
            </a:r>
          </a:p>
        </p:txBody>
      </p:sp>
      <p:sp>
        <p:nvSpPr>
          <p:cNvPr id="4" name="Slide Number Placeholder 3"/>
          <p:cNvSpPr>
            <a:spLocks noGrp="1"/>
          </p:cNvSpPr>
          <p:nvPr>
            <p:ph type="sldNum" sz="quarter" idx="10"/>
          </p:nvPr>
        </p:nvSpPr>
        <p:spPr/>
        <p:txBody>
          <a:bodyPr/>
          <a:lstStyle/>
          <a:p>
            <a:fld id="{3D56851C-AF8B-4CE6-9429-D142B62C8482}" type="slidenum">
              <a:rPr lang="de-DE" smtClean="0">
                <a:solidFill>
                  <a:srgbClr val="000000"/>
                </a:solidFill>
              </a:rPr>
              <a:pPr/>
              <a:t>202</a:t>
            </a:fld>
            <a:endParaRPr lang="de-DE" dirty="0">
              <a:solidFill>
                <a:srgbClr val="000000"/>
              </a:solidFill>
            </a:endParaRPr>
          </a:p>
        </p:txBody>
      </p:sp>
    </p:spTree>
    <p:extLst>
      <p:ext uri="{BB962C8B-B14F-4D97-AF65-F5344CB8AC3E}">
        <p14:creationId xmlns:p14="http://schemas.microsoft.com/office/powerpoint/2010/main" val="2957862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3D56851C-AF8B-4CE6-9429-D142B62C8482}" type="slidenum">
              <a:rPr lang="de-DE" smtClean="0">
                <a:solidFill>
                  <a:srgbClr val="000000"/>
                </a:solidFill>
              </a:rPr>
              <a:pPr/>
              <a:t>203</a:t>
            </a:fld>
            <a:endParaRPr lang="de-DE" dirty="0">
              <a:solidFill>
                <a:srgbClr val="000000"/>
              </a:solidFill>
            </a:endParaRPr>
          </a:p>
        </p:txBody>
      </p:sp>
    </p:spTree>
    <p:extLst>
      <p:ext uri="{BB962C8B-B14F-4D97-AF65-F5344CB8AC3E}">
        <p14:creationId xmlns:p14="http://schemas.microsoft.com/office/powerpoint/2010/main" val="130793477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D56851C-AF8B-4CE6-9429-D142B62C8482}" type="slidenum">
              <a:rPr lang="de-DE" smtClean="0">
                <a:solidFill>
                  <a:srgbClr val="000000"/>
                </a:solidFill>
              </a:rPr>
              <a:pPr/>
              <a:t>204</a:t>
            </a:fld>
            <a:endParaRPr lang="de-DE" dirty="0">
              <a:solidFill>
                <a:srgbClr val="000000"/>
              </a:solidFill>
            </a:endParaRPr>
          </a:p>
        </p:txBody>
      </p:sp>
    </p:spTree>
    <p:extLst>
      <p:ext uri="{BB962C8B-B14F-4D97-AF65-F5344CB8AC3E}">
        <p14:creationId xmlns:p14="http://schemas.microsoft.com/office/powerpoint/2010/main" val="337881222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D56851C-AF8B-4CE6-9429-D142B62C8482}" type="slidenum">
              <a:rPr lang="de-DE" smtClean="0"/>
              <a:pPr/>
              <a:t>205</a:t>
            </a:fld>
            <a:endParaRPr lang="de-DE" dirty="0"/>
          </a:p>
        </p:txBody>
      </p:sp>
    </p:spTree>
    <p:extLst>
      <p:ext uri="{BB962C8B-B14F-4D97-AF65-F5344CB8AC3E}">
        <p14:creationId xmlns:p14="http://schemas.microsoft.com/office/powerpoint/2010/main" val="342375972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E01145-AAAE-4603-84C3-71C5BCF81B18}" type="slidenum">
              <a:rPr lang="de-DE">
                <a:solidFill>
                  <a:prstClr val="white"/>
                </a:solidFill>
              </a:rPr>
              <a:pPr/>
              <a:t>207</a:t>
            </a:fld>
            <a:endParaRPr lang="de-DE" dirty="0">
              <a:solidFill>
                <a:prstClr val="white"/>
              </a:solidFill>
            </a:endParaRPr>
          </a:p>
        </p:txBody>
      </p:sp>
      <p:sp>
        <p:nvSpPr>
          <p:cNvPr id="1608706" name="Rectangle 2"/>
          <p:cNvSpPr>
            <a:spLocks noGrp="1" noRot="1" noChangeAspect="1" noChangeArrowheads="1" noTextEdit="1"/>
          </p:cNvSpPr>
          <p:nvPr>
            <p:ph type="sldImg"/>
          </p:nvPr>
        </p:nvSpPr>
        <p:spPr>
          <a:ln/>
        </p:spPr>
      </p:sp>
      <p:sp>
        <p:nvSpPr>
          <p:cNvPr id="1608707" name="Rectangle 3"/>
          <p:cNvSpPr>
            <a:spLocks noGrp="1" noChangeArrowheads="1"/>
          </p:cNvSpPr>
          <p:nvPr>
            <p:ph type="body" idx="1"/>
          </p:nvPr>
        </p:nvSpPr>
        <p:spPr/>
        <p:txBody>
          <a:bodyPr/>
          <a:lstStyle/>
          <a:p>
            <a:r>
              <a:rPr lang="de-AT" b="0" dirty="0"/>
              <a:t>Speaker notes:</a:t>
            </a:r>
          </a:p>
          <a:p>
            <a:pPr marL="164027" indent="-164027">
              <a:buFont typeface="Arial" panose="020B0604020202020204" pitchFamily="34" charset="0"/>
              <a:buChar char="•"/>
            </a:pPr>
            <a:r>
              <a:rPr lang="de-AT" dirty="0"/>
              <a:t>The patient was treated with pain-adapted mobilization and was given</a:t>
            </a:r>
            <a:r>
              <a:rPr lang="de-AT" baseline="0" dirty="0"/>
              <a:t> a shoulder sling for recovery</a:t>
            </a:r>
            <a:endParaRPr lang="de-AT" dirty="0"/>
          </a:p>
        </p:txBody>
      </p:sp>
    </p:spTree>
    <p:extLst>
      <p:ext uri="{BB962C8B-B14F-4D97-AF65-F5344CB8AC3E}">
        <p14:creationId xmlns:p14="http://schemas.microsoft.com/office/powerpoint/2010/main" val="1988083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of case 2</a:t>
            </a:r>
            <a:endParaRPr lang="de-CH"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33</a:t>
            </a:fld>
            <a:endParaRPr lang="de-CH" dirty="0"/>
          </a:p>
        </p:txBody>
      </p:sp>
    </p:spTree>
    <p:extLst>
      <p:ext uri="{BB962C8B-B14F-4D97-AF65-F5344CB8AC3E}">
        <p14:creationId xmlns:p14="http://schemas.microsoft.com/office/powerpoint/2010/main" val="306375930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noProof="0" dirty="0"/>
              <a:t>Discuss the recommendations for osteoporosis treatment.</a:t>
            </a:r>
          </a:p>
        </p:txBody>
      </p:sp>
      <p:sp>
        <p:nvSpPr>
          <p:cNvPr id="4" name="Foliennummernplatzhalter 3"/>
          <p:cNvSpPr>
            <a:spLocks noGrp="1"/>
          </p:cNvSpPr>
          <p:nvPr>
            <p:ph type="sldNum" sz="quarter" idx="10"/>
          </p:nvPr>
        </p:nvSpPr>
        <p:spPr/>
        <p:txBody>
          <a:bodyPr/>
          <a:lstStyle/>
          <a:p>
            <a:fld id="{3D56851C-AF8B-4CE6-9429-D142B62C8482}" type="slidenum">
              <a:rPr lang="de-DE" smtClean="0">
                <a:solidFill>
                  <a:srgbClr val="000000"/>
                </a:solidFill>
              </a:rPr>
              <a:pPr/>
              <a:t>208</a:t>
            </a:fld>
            <a:endParaRPr lang="de-DE" dirty="0">
              <a:solidFill>
                <a:srgbClr val="000000"/>
              </a:solidFill>
            </a:endParaRPr>
          </a:p>
        </p:txBody>
      </p:sp>
    </p:spTree>
    <p:extLst>
      <p:ext uri="{BB962C8B-B14F-4D97-AF65-F5344CB8AC3E}">
        <p14:creationId xmlns:p14="http://schemas.microsoft.com/office/powerpoint/2010/main" val="361929463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F91AD1-B1BA-416D-BEB6-D85F610A891E}" type="slidenum">
              <a:rPr lang="de-DE">
                <a:solidFill>
                  <a:prstClr val="white"/>
                </a:solidFill>
              </a:rPr>
              <a:pPr/>
              <a:t>209</a:t>
            </a:fld>
            <a:endParaRPr lang="de-DE" dirty="0">
              <a:solidFill>
                <a:prstClr val="white"/>
              </a:solidFill>
            </a:endParaRPr>
          </a:p>
        </p:txBody>
      </p:sp>
      <p:sp>
        <p:nvSpPr>
          <p:cNvPr id="1610754" name="Rectangle 2"/>
          <p:cNvSpPr>
            <a:spLocks noGrp="1" noRot="1" noChangeAspect="1" noChangeArrowheads="1" noTextEdit="1"/>
          </p:cNvSpPr>
          <p:nvPr>
            <p:ph type="sldImg"/>
          </p:nvPr>
        </p:nvSpPr>
        <p:spPr>
          <a:ln/>
        </p:spPr>
      </p:sp>
      <p:sp>
        <p:nvSpPr>
          <p:cNvPr id="1610755" name="Rectangle 3"/>
          <p:cNvSpPr>
            <a:spLocks noGrp="1" noChangeArrowheads="1"/>
          </p:cNvSpPr>
          <p:nvPr>
            <p:ph type="body" idx="1"/>
          </p:nvPr>
        </p:nvSpPr>
        <p:spPr/>
        <p:txBody>
          <a:bodyPr/>
          <a:lstStyle/>
          <a:p>
            <a:endParaRPr lang="de-AT" dirty="0"/>
          </a:p>
        </p:txBody>
      </p:sp>
    </p:spTree>
    <p:extLst>
      <p:ext uri="{BB962C8B-B14F-4D97-AF65-F5344CB8AC3E}">
        <p14:creationId xmlns:p14="http://schemas.microsoft.com/office/powerpoint/2010/main" val="357296784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Speaker notes:</a:t>
            </a:r>
          </a:p>
          <a:p>
            <a:pPr marL="164027" indent="-164027">
              <a:buFont typeface="Arial" panose="020B0604020202020204" pitchFamily="34" charset="0"/>
              <a:buChar char="•"/>
            </a:pPr>
            <a:r>
              <a:rPr lang="en-GB" dirty="0"/>
              <a:t>At 5 months, there is</a:t>
            </a:r>
            <a:r>
              <a:rPr lang="en-GB" baseline="0" dirty="0"/>
              <a:t> varus malalignment</a:t>
            </a:r>
            <a:endParaRPr lang="en-GB" dirty="0"/>
          </a:p>
        </p:txBody>
      </p:sp>
      <p:sp>
        <p:nvSpPr>
          <p:cNvPr id="4" name="Slide Number Placeholder 3"/>
          <p:cNvSpPr>
            <a:spLocks noGrp="1"/>
          </p:cNvSpPr>
          <p:nvPr>
            <p:ph type="sldNum" sz="quarter" idx="10"/>
          </p:nvPr>
        </p:nvSpPr>
        <p:spPr/>
        <p:txBody>
          <a:bodyPr/>
          <a:lstStyle/>
          <a:p>
            <a:fld id="{3D56851C-AF8B-4CE6-9429-D142B62C8482}" type="slidenum">
              <a:rPr lang="de-DE" smtClean="0">
                <a:solidFill>
                  <a:srgbClr val="000000"/>
                </a:solidFill>
              </a:rPr>
              <a:pPr/>
              <a:t>210</a:t>
            </a:fld>
            <a:endParaRPr lang="de-DE" dirty="0">
              <a:solidFill>
                <a:srgbClr val="000000"/>
              </a:solidFill>
            </a:endParaRPr>
          </a:p>
        </p:txBody>
      </p:sp>
    </p:spTree>
    <p:extLst>
      <p:ext uri="{BB962C8B-B14F-4D97-AF65-F5344CB8AC3E}">
        <p14:creationId xmlns:p14="http://schemas.microsoft.com/office/powerpoint/2010/main" val="68431786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81CA3F-1EE3-4DC0-9A2A-AA91CECC3A9B}" type="slidenum">
              <a:rPr lang="de-DE">
                <a:solidFill>
                  <a:prstClr val="white"/>
                </a:solidFill>
              </a:rPr>
              <a:pPr/>
              <a:t>211</a:t>
            </a:fld>
            <a:endParaRPr lang="de-DE" dirty="0">
              <a:solidFill>
                <a:prstClr val="white"/>
              </a:solidFill>
            </a:endParaRPr>
          </a:p>
        </p:txBody>
      </p:sp>
      <p:sp>
        <p:nvSpPr>
          <p:cNvPr id="1614850" name="Rectangle 2"/>
          <p:cNvSpPr>
            <a:spLocks noGrp="1" noRot="1" noChangeAspect="1" noChangeArrowheads="1" noTextEdit="1"/>
          </p:cNvSpPr>
          <p:nvPr>
            <p:ph type="sldImg"/>
          </p:nvPr>
        </p:nvSpPr>
        <p:spPr>
          <a:ln/>
        </p:spPr>
      </p:sp>
      <p:sp>
        <p:nvSpPr>
          <p:cNvPr id="1614851" name="Rectangle 3"/>
          <p:cNvSpPr>
            <a:spLocks noGrp="1" noChangeArrowheads="1"/>
          </p:cNvSpPr>
          <p:nvPr>
            <p:ph type="body" idx="1"/>
          </p:nvPr>
        </p:nvSpPr>
        <p:spPr/>
        <p:txBody>
          <a:bodyPr/>
          <a:lstStyle/>
          <a:p>
            <a:endParaRPr lang="de-AT" dirty="0"/>
          </a:p>
        </p:txBody>
      </p:sp>
    </p:spTree>
    <p:extLst>
      <p:ext uri="{BB962C8B-B14F-4D97-AF65-F5344CB8AC3E}">
        <p14:creationId xmlns:p14="http://schemas.microsoft.com/office/powerpoint/2010/main" val="296177921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noProof="0" dirty="0"/>
              <a:t>Discuss the importance of secondary fracture prevention and reasons for treatment failure with osteoporosis medication.</a:t>
            </a:r>
          </a:p>
        </p:txBody>
      </p:sp>
      <p:sp>
        <p:nvSpPr>
          <p:cNvPr id="4" name="Foliennummernplatzhalter 3"/>
          <p:cNvSpPr>
            <a:spLocks noGrp="1"/>
          </p:cNvSpPr>
          <p:nvPr>
            <p:ph type="sldNum" sz="quarter" idx="10"/>
          </p:nvPr>
        </p:nvSpPr>
        <p:spPr/>
        <p:txBody>
          <a:bodyPr/>
          <a:lstStyle/>
          <a:p>
            <a:fld id="{3D56851C-AF8B-4CE6-9429-D142B62C8482}" type="slidenum">
              <a:rPr lang="de-DE" smtClean="0">
                <a:solidFill>
                  <a:srgbClr val="000000"/>
                </a:solidFill>
              </a:rPr>
              <a:pPr/>
              <a:t>212</a:t>
            </a:fld>
            <a:endParaRPr lang="de-DE" dirty="0">
              <a:solidFill>
                <a:srgbClr val="000000"/>
              </a:solidFill>
            </a:endParaRPr>
          </a:p>
        </p:txBody>
      </p:sp>
    </p:spTree>
    <p:extLst>
      <p:ext uri="{BB962C8B-B14F-4D97-AF65-F5344CB8AC3E}">
        <p14:creationId xmlns:p14="http://schemas.microsoft.com/office/powerpoint/2010/main" val="140765701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3D56851C-AF8B-4CE6-9429-D142B62C8482}" type="slidenum">
              <a:rPr lang="de-DE" smtClean="0">
                <a:solidFill>
                  <a:srgbClr val="000000"/>
                </a:solidFill>
              </a:rPr>
              <a:pPr/>
              <a:t>213</a:t>
            </a:fld>
            <a:endParaRPr lang="de-DE" dirty="0">
              <a:solidFill>
                <a:srgbClr val="000000"/>
              </a:solidFill>
            </a:endParaRPr>
          </a:p>
        </p:txBody>
      </p:sp>
    </p:spTree>
    <p:extLst>
      <p:ext uri="{BB962C8B-B14F-4D97-AF65-F5344CB8AC3E}">
        <p14:creationId xmlns:p14="http://schemas.microsoft.com/office/powerpoint/2010/main" val="383983627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Speaker notes:</a:t>
            </a:r>
          </a:p>
          <a:p>
            <a:pPr marL="164027" indent="-164027">
              <a:buFont typeface="Arial" panose="020B0604020202020204" pitchFamily="34" charset="0"/>
              <a:buChar char="•"/>
            </a:pPr>
            <a:r>
              <a:rPr lang="en-GB" dirty="0"/>
              <a:t>The patient</a:t>
            </a:r>
            <a:r>
              <a:rPr lang="en-GB" baseline="0" dirty="0"/>
              <a:t> was treated operatively</a:t>
            </a:r>
            <a:endParaRPr lang="en-GB" dirty="0"/>
          </a:p>
        </p:txBody>
      </p:sp>
      <p:sp>
        <p:nvSpPr>
          <p:cNvPr id="4" name="Slide Number Placeholder 3"/>
          <p:cNvSpPr>
            <a:spLocks noGrp="1"/>
          </p:cNvSpPr>
          <p:nvPr>
            <p:ph type="sldNum" sz="quarter" idx="10"/>
          </p:nvPr>
        </p:nvSpPr>
        <p:spPr/>
        <p:txBody>
          <a:bodyPr/>
          <a:lstStyle/>
          <a:p>
            <a:fld id="{3D56851C-AF8B-4CE6-9429-D142B62C8482}" type="slidenum">
              <a:rPr lang="de-DE" smtClean="0">
                <a:solidFill>
                  <a:srgbClr val="000000"/>
                </a:solidFill>
              </a:rPr>
              <a:pPr/>
              <a:t>214</a:t>
            </a:fld>
            <a:endParaRPr lang="de-DE" dirty="0">
              <a:solidFill>
                <a:srgbClr val="000000"/>
              </a:solidFill>
            </a:endParaRPr>
          </a:p>
        </p:txBody>
      </p:sp>
    </p:spTree>
    <p:extLst>
      <p:ext uri="{BB962C8B-B14F-4D97-AF65-F5344CB8AC3E}">
        <p14:creationId xmlns:p14="http://schemas.microsoft.com/office/powerpoint/2010/main" val="225891764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AT" b="0" dirty="0"/>
              <a:t>Speaker notes:</a:t>
            </a:r>
          </a:p>
          <a:p>
            <a:pPr marL="164027" indent="-164027">
              <a:buFont typeface="Arial" panose="020B0604020202020204" pitchFamily="34" charset="0"/>
              <a:buChar char="•"/>
            </a:pPr>
            <a:r>
              <a:rPr lang="de-AT" dirty="0"/>
              <a:t>The patient is </a:t>
            </a:r>
            <a:r>
              <a:rPr lang="en-GB" dirty="0"/>
              <a:t>83 years old and still</a:t>
            </a:r>
            <a:r>
              <a:rPr lang="en-GB" baseline="0" dirty="0"/>
              <a:t> </a:t>
            </a:r>
            <a:r>
              <a:rPr lang="en-GB" dirty="0"/>
              <a:t>in good health</a:t>
            </a:r>
            <a:endParaRPr lang="de-DE" dirty="0"/>
          </a:p>
        </p:txBody>
      </p:sp>
      <p:sp>
        <p:nvSpPr>
          <p:cNvPr id="4" name="Foliennummernplatzhalter 3"/>
          <p:cNvSpPr>
            <a:spLocks noGrp="1"/>
          </p:cNvSpPr>
          <p:nvPr>
            <p:ph type="sldNum" sz="quarter" idx="10"/>
          </p:nvPr>
        </p:nvSpPr>
        <p:spPr/>
        <p:txBody>
          <a:bodyPr/>
          <a:lstStyle/>
          <a:p>
            <a:fld id="{3D56851C-AF8B-4CE6-9429-D142B62C8482}" type="slidenum">
              <a:rPr lang="de-DE" smtClean="0">
                <a:solidFill>
                  <a:srgbClr val="000000"/>
                </a:solidFill>
              </a:rPr>
              <a:pPr/>
              <a:t>215</a:t>
            </a:fld>
            <a:endParaRPr lang="de-DE" dirty="0">
              <a:solidFill>
                <a:srgbClr val="000000"/>
              </a:solidFill>
            </a:endParaRPr>
          </a:p>
        </p:txBody>
      </p:sp>
    </p:spTree>
    <p:extLst>
      <p:ext uri="{BB962C8B-B14F-4D97-AF65-F5344CB8AC3E}">
        <p14:creationId xmlns:p14="http://schemas.microsoft.com/office/powerpoint/2010/main" val="288140253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Discuss the indication of teriparatide and the treatment of osteoporosis after two years.</a:t>
            </a:r>
          </a:p>
        </p:txBody>
      </p:sp>
      <p:sp>
        <p:nvSpPr>
          <p:cNvPr id="4" name="Slide Number Placeholder 3"/>
          <p:cNvSpPr>
            <a:spLocks noGrp="1"/>
          </p:cNvSpPr>
          <p:nvPr>
            <p:ph type="sldNum" sz="quarter" idx="10"/>
          </p:nvPr>
        </p:nvSpPr>
        <p:spPr/>
        <p:txBody>
          <a:bodyPr/>
          <a:lstStyle/>
          <a:p>
            <a:fld id="{3D56851C-AF8B-4CE6-9429-D142B62C8482}" type="slidenum">
              <a:rPr lang="de-DE" smtClean="0">
                <a:solidFill>
                  <a:srgbClr val="000000"/>
                </a:solidFill>
              </a:rPr>
              <a:pPr/>
              <a:t>216</a:t>
            </a:fld>
            <a:endParaRPr lang="de-DE" dirty="0">
              <a:solidFill>
                <a:srgbClr val="000000"/>
              </a:solidFill>
            </a:endParaRPr>
          </a:p>
        </p:txBody>
      </p:sp>
    </p:spTree>
    <p:extLst>
      <p:ext uri="{BB962C8B-B14F-4D97-AF65-F5344CB8AC3E}">
        <p14:creationId xmlns:p14="http://schemas.microsoft.com/office/powerpoint/2010/main" val="166118536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Discuss the indication of teriparatide and the treatment of osteoporosis after two years.</a:t>
            </a:r>
          </a:p>
        </p:txBody>
      </p:sp>
      <p:sp>
        <p:nvSpPr>
          <p:cNvPr id="4" name="Slide Number Placeholder 3"/>
          <p:cNvSpPr>
            <a:spLocks noGrp="1"/>
          </p:cNvSpPr>
          <p:nvPr>
            <p:ph type="sldNum" sz="quarter" idx="10"/>
          </p:nvPr>
        </p:nvSpPr>
        <p:spPr/>
        <p:txBody>
          <a:bodyPr/>
          <a:lstStyle/>
          <a:p>
            <a:fld id="{3D56851C-AF8B-4CE6-9429-D142B62C8482}" type="slidenum">
              <a:rPr lang="de-DE" smtClean="0">
                <a:solidFill>
                  <a:srgbClr val="000000"/>
                </a:solidFill>
              </a:rPr>
              <a:pPr/>
              <a:t>217</a:t>
            </a:fld>
            <a:endParaRPr lang="de-DE" dirty="0">
              <a:solidFill>
                <a:srgbClr val="000000"/>
              </a:solidFill>
            </a:endParaRPr>
          </a:p>
        </p:txBody>
      </p:sp>
    </p:spTree>
    <p:extLst>
      <p:ext uri="{BB962C8B-B14F-4D97-AF65-F5344CB8AC3E}">
        <p14:creationId xmlns:p14="http://schemas.microsoft.com/office/powerpoint/2010/main" val="1126653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3 learning objectives: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Review the medication list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anticoagulation and management (indications, inappropriate prescribing)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the diagnosis of osteoporosis without any treatment/ undertreatment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Discuss the use of MIPO</a:t>
            </a:r>
            <a:endParaRPr lang="en-US"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34</a:t>
            </a:fld>
            <a:endParaRPr lang="de-CH" dirty="0"/>
          </a:p>
        </p:txBody>
      </p:sp>
    </p:spTree>
    <p:extLst>
      <p:ext uri="{BB962C8B-B14F-4D97-AF65-F5344CB8AC3E}">
        <p14:creationId xmlns:p14="http://schemas.microsoft.com/office/powerpoint/2010/main" val="132407903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3D56851C-AF8B-4CE6-9429-D142B62C8482}" type="slidenum">
              <a:rPr lang="de-DE" smtClean="0">
                <a:solidFill>
                  <a:srgbClr val="000000"/>
                </a:solidFill>
              </a:rPr>
              <a:pPr/>
              <a:t>218</a:t>
            </a:fld>
            <a:endParaRPr lang="de-DE" dirty="0">
              <a:solidFill>
                <a:srgbClr val="000000"/>
              </a:solidFill>
            </a:endParaRPr>
          </a:p>
        </p:txBody>
      </p:sp>
    </p:spTree>
    <p:extLst>
      <p:ext uri="{BB962C8B-B14F-4D97-AF65-F5344CB8AC3E}">
        <p14:creationId xmlns:p14="http://schemas.microsoft.com/office/powerpoint/2010/main" val="232993303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of case 12</a:t>
            </a:r>
            <a:endParaRPr lang="de-CH"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219</a:t>
            </a:fld>
            <a:endParaRPr lang="de-CH" dirty="0"/>
          </a:p>
        </p:txBody>
      </p:sp>
    </p:spTree>
    <p:extLst>
      <p:ext uri="{BB962C8B-B14F-4D97-AF65-F5344CB8AC3E}">
        <p14:creationId xmlns:p14="http://schemas.microsoft.com/office/powerpoint/2010/main" val="416166520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3200">
                <a:solidFill>
                  <a:schemeClr val="tx1"/>
                </a:solidFill>
                <a:latin typeface="Arial" pitchFamily="34" charset="0"/>
                <a:ea typeface="MS PGothic" pitchFamily="34" charset="-128"/>
              </a:defRPr>
            </a:lvl9pPr>
          </a:lstStyle>
          <a:p>
            <a:pPr eaLnBrk="1" hangingPunct="1"/>
            <a:fld id="{FC633DDD-88A4-47D9-862B-DDE0EABA093F}" type="slidenum">
              <a:rPr kumimoji="1" lang="de-CH" altLang="de-DE" sz="1000">
                <a:ea typeface="Osaka" charset="-128"/>
              </a:rPr>
              <a:pPr eaLnBrk="1" hangingPunct="1"/>
              <a:t>220</a:t>
            </a:fld>
            <a:endParaRPr kumimoji="1" lang="de-CH" altLang="de-DE" sz="1000" dirty="0">
              <a:ea typeface="Osaka" charset="-128"/>
            </a:endParaRPr>
          </a:p>
        </p:txBody>
      </p:sp>
      <p:sp>
        <p:nvSpPr>
          <p:cNvPr id="8194" name="Rectangle 2"/>
          <p:cNvSpPr>
            <a:spLocks noGrp="1" noRot="1" noChangeAspect="1" noChangeArrowheads="1" noTextEdit="1"/>
          </p:cNvSpPr>
          <p:nvPr>
            <p:ph type="sldImg"/>
          </p:nvPr>
        </p:nvSpPr>
        <p:spPr>
          <a:xfrm>
            <a:off x="382588" y="685800"/>
            <a:ext cx="6092825" cy="3427413"/>
          </a:xfrm>
          <a:ln/>
        </p:spPr>
      </p:sp>
      <p:sp>
        <p:nvSpPr>
          <p:cNvPr id="2355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dirty="0">
                <a:ea typeface="Osaka" charset="0"/>
                <a:cs typeface="+mn-cs"/>
              </a:rPr>
              <a:t>Case 13 learning objectives:</a:t>
            </a:r>
          </a:p>
          <a:p>
            <a:pPr marL="171450" indent="-171450" eaLnBrk="1" hangingPunct="1">
              <a:buFont typeface="Arial" panose="020B0604020202020204" pitchFamily="34" charset="0"/>
              <a:buChar char="•"/>
              <a:defRPr/>
            </a:pPr>
            <a:r>
              <a:rPr lang="en-US" sz="1200" kern="1200" dirty="0">
                <a:solidFill>
                  <a:schemeClr val="tx1"/>
                </a:solidFill>
                <a:effectLst/>
                <a:latin typeface="+mn-lt"/>
                <a:ea typeface="+mn-ea"/>
                <a:cs typeface="+mn-cs"/>
              </a:rPr>
              <a:t>Discuss the definition of fragility fracture and the osteoporosis work-up in that case</a:t>
            </a:r>
            <a:endParaRPr lang="en-US" dirty="0">
              <a:ea typeface="Osaka" charset="0"/>
              <a:cs typeface="+mn-cs"/>
            </a:endParaRPr>
          </a:p>
        </p:txBody>
      </p:sp>
    </p:spTree>
    <p:extLst>
      <p:ext uri="{BB962C8B-B14F-4D97-AF65-F5344CB8AC3E}">
        <p14:creationId xmlns:p14="http://schemas.microsoft.com/office/powerpoint/2010/main" val="53760321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sz="1200" noProof="0" dirty="0">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BB2711CD-CDD3-4A2E-A1F3-3F2E81EC0F76}" type="slidenum">
              <a:rPr lang="de-CH" smtClean="0"/>
              <a:pPr/>
              <a:t>221</a:t>
            </a:fld>
            <a:endParaRPr lang="de-CH" dirty="0"/>
          </a:p>
        </p:txBody>
      </p:sp>
    </p:spTree>
    <p:extLst>
      <p:ext uri="{BB962C8B-B14F-4D97-AF65-F5344CB8AC3E}">
        <p14:creationId xmlns:p14="http://schemas.microsoft.com/office/powerpoint/2010/main" val="108135029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Folienbildplatzhalter 1"/>
          <p:cNvSpPr>
            <a:spLocks noGrp="1" noRot="1" noChangeAspect="1" noTextEdit="1"/>
          </p:cNvSpPr>
          <p:nvPr>
            <p:ph type="sldImg"/>
          </p:nvPr>
        </p:nvSpPr>
        <p:spPr>
          <a:ln/>
        </p:spPr>
      </p:sp>
      <p:sp>
        <p:nvSpPr>
          <p:cNvPr id="205827" name="Notizenplatzhalter 2"/>
          <p:cNvSpPr>
            <a:spLocks noGrp="1"/>
          </p:cNvSpPr>
          <p:nvPr>
            <p:ph type="body" idx="1"/>
          </p:nvPr>
        </p:nvSpPr>
        <p:spPr/>
        <p:txBody>
          <a:bodyPr/>
          <a:lstStyle/>
          <a:p>
            <a:pPr marL="0" indent="0" eaLnBrk="1" hangingPunct="1">
              <a:spcBef>
                <a:spcPct val="0"/>
              </a:spcBef>
              <a:buFont typeface="Arial" pitchFamily="34" charset="0"/>
              <a:buNone/>
              <a:defRPr/>
            </a:pPr>
            <a:endParaRPr lang="en-US" dirty="0">
              <a:latin typeface="Arial" pitchFamily="34" charset="0"/>
              <a:ea typeface="MS PGothic" pitchFamily="34" charset="-128"/>
            </a:endParaRPr>
          </a:p>
        </p:txBody>
      </p:sp>
      <p:sp>
        <p:nvSpPr>
          <p:cNvPr id="12291"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3200">
                <a:solidFill>
                  <a:schemeClr val="tx1"/>
                </a:solidFill>
                <a:latin typeface="Arial" pitchFamily="34" charset="0"/>
                <a:ea typeface="MS PGothic" pitchFamily="34" charset="-128"/>
              </a:defRPr>
            </a:lvl9pPr>
          </a:lstStyle>
          <a:p>
            <a:pPr eaLnBrk="1" hangingPunct="1"/>
            <a:fld id="{F5A726FB-5066-457A-992E-E0F24A0321E7}" type="slidenum">
              <a:rPr lang="en-US" altLang="de-DE" sz="1200"/>
              <a:pPr eaLnBrk="1" hangingPunct="1"/>
              <a:t>222</a:t>
            </a:fld>
            <a:endParaRPr lang="en-US" altLang="de-DE" sz="1200" dirty="0"/>
          </a:p>
        </p:txBody>
      </p:sp>
    </p:spTree>
    <p:extLst>
      <p:ext uri="{BB962C8B-B14F-4D97-AF65-F5344CB8AC3E}">
        <p14:creationId xmlns:p14="http://schemas.microsoft.com/office/powerpoint/2010/main" val="219281341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Folienbildplatzhalter 1"/>
          <p:cNvSpPr>
            <a:spLocks noGrp="1" noRot="1" noChangeAspect="1" noTextEdit="1"/>
          </p:cNvSpPr>
          <p:nvPr>
            <p:ph type="sldImg"/>
          </p:nvPr>
        </p:nvSpPr>
        <p:spPr>
          <a:ln/>
        </p:spPr>
      </p:sp>
      <p:sp>
        <p:nvSpPr>
          <p:cNvPr id="247811" name="Notizenplatzhalter 2"/>
          <p:cNvSpPr>
            <a:spLocks noGrp="1"/>
          </p:cNvSpPr>
          <p:nvPr>
            <p:ph type="body" idx="1"/>
          </p:nvPr>
        </p:nvSpPr>
        <p:spPr/>
        <p:txBody>
          <a:bodyPr/>
          <a:lstStyle/>
          <a:p>
            <a:pPr marL="117475" indent="-117475" eaLnBrk="1" hangingPunct="1">
              <a:defRPr/>
            </a:pPr>
            <a:r>
              <a:rPr lang="en-US" dirty="0">
                <a:latin typeface="Arial" charset="0"/>
                <a:ea typeface="MS PGothic" charset="0"/>
              </a:rPr>
              <a:t>Discussion points:</a:t>
            </a:r>
          </a:p>
          <a:p>
            <a:pPr marL="171450" indent="-171450" eaLnBrk="1" hangingPunct="1">
              <a:buFont typeface="Arial" pitchFamily="34" charset="0"/>
              <a:buChar char="•"/>
              <a:defRPr/>
            </a:pPr>
            <a:r>
              <a:rPr lang="en-US" dirty="0">
                <a:latin typeface="Arial" charset="0"/>
                <a:ea typeface="MS PGothic" charset="0"/>
              </a:rPr>
              <a:t>Preliminary fixation with K-wires?</a:t>
            </a:r>
          </a:p>
          <a:p>
            <a:pPr marL="171450" indent="-171450" eaLnBrk="1" hangingPunct="1">
              <a:buFont typeface="Arial" pitchFamily="34" charset="0"/>
              <a:buChar char="•"/>
              <a:defRPr/>
            </a:pPr>
            <a:r>
              <a:rPr lang="en-US" dirty="0">
                <a:latin typeface="Arial" charset="0"/>
                <a:ea typeface="MS PGothic" charset="0"/>
              </a:rPr>
              <a:t>How should the plate be positioned?</a:t>
            </a:r>
          </a:p>
          <a:p>
            <a:pPr marL="171450" indent="-171450" eaLnBrk="1" hangingPunct="1">
              <a:buFont typeface="Arial" pitchFamily="34" charset="0"/>
              <a:buChar char="•"/>
              <a:defRPr/>
            </a:pPr>
            <a:r>
              <a:rPr lang="en-US" dirty="0">
                <a:latin typeface="Arial" charset="0"/>
                <a:ea typeface="MS PGothic" charset="0"/>
              </a:rPr>
              <a:t>Is it necessary to fill metaphyseal defects?</a:t>
            </a:r>
          </a:p>
        </p:txBody>
      </p:sp>
      <p:sp>
        <p:nvSpPr>
          <p:cNvPr id="14339"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3200">
                <a:solidFill>
                  <a:schemeClr val="tx1"/>
                </a:solidFill>
                <a:latin typeface="Arial" pitchFamily="34" charset="0"/>
                <a:ea typeface="MS PGothic" pitchFamily="34" charset="-128"/>
              </a:defRPr>
            </a:lvl9pPr>
          </a:lstStyle>
          <a:p>
            <a:pPr eaLnBrk="1" hangingPunct="1"/>
            <a:fld id="{C4D108DD-3602-4CEC-8397-55FA99C1B544}" type="slidenum">
              <a:rPr lang="en-US" altLang="de-DE" sz="1200"/>
              <a:pPr eaLnBrk="1" hangingPunct="1"/>
              <a:t>223</a:t>
            </a:fld>
            <a:endParaRPr lang="en-US" altLang="de-DE" sz="1200" dirty="0"/>
          </a:p>
        </p:txBody>
      </p:sp>
    </p:spTree>
    <p:extLst>
      <p:ext uri="{BB962C8B-B14F-4D97-AF65-F5344CB8AC3E}">
        <p14:creationId xmlns:p14="http://schemas.microsoft.com/office/powerpoint/2010/main" val="203033494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Marcador de imagen de diapositiva 1"/>
          <p:cNvSpPr>
            <a:spLocks noGrp="1" noRot="1" noChangeAspect="1" noTextEdit="1"/>
          </p:cNvSpPr>
          <p:nvPr>
            <p:ph type="sldImg"/>
          </p:nvPr>
        </p:nvSpPr>
        <p:spPr>
          <a:ln/>
        </p:spPr>
      </p:sp>
      <p:sp>
        <p:nvSpPr>
          <p:cNvPr id="207875" name="Marcador de notas 2"/>
          <p:cNvSpPr>
            <a:spLocks noGrp="1"/>
          </p:cNvSpPr>
          <p:nvPr>
            <p:ph type="body" idx="1"/>
          </p:nvPr>
        </p:nvSpPr>
        <p:spPr/>
        <p:txBody>
          <a:bodyPr/>
          <a:lstStyle/>
          <a:p>
            <a:pPr marL="171450" indent="-171450" eaLnBrk="1" hangingPunct="1">
              <a:buFont typeface="Arial" panose="020B0604020202020204" pitchFamily="34" charset="0"/>
              <a:buChar char="•"/>
              <a:defRPr/>
            </a:pPr>
            <a:r>
              <a:rPr lang="en-US" dirty="0">
                <a:latin typeface="Arial" pitchFamily="34" charset="0"/>
                <a:ea typeface="MS PGothic" pitchFamily="34" charset="-128"/>
              </a:rPr>
              <a:t>Radial plate maximal distal without impingement with full extension</a:t>
            </a:r>
          </a:p>
          <a:p>
            <a:pPr marL="171450" indent="-171450" eaLnBrk="1" hangingPunct="1">
              <a:buFont typeface="Arial" panose="020B0604020202020204" pitchFamily="34" charset="0"/>
              <a:buChar char="•"/>
              <a:defRPr/>
            </a:pPr>
            <a:r>
              <a:rPr lang="en-US" b="0" dirty="0">
                <a:latin typeface="Arial" pitchFamily="34" charset="0"/>
                <a:ea typeface="MS PGothic" pitchFamily="34" charset="-128"/>
              </a:rPr>
              <a:t>Discussion points:</a:t>
            </a:r>
          </a:p>
          <a:p>
            <a:pPr marL="171450" indent="-171450" eaLnBrk="1" hangingPunct="1">
              <a:buFontTx/>
              <a:buChar char="-"/>
              <a:defRPr/>
            </a:pPr>
            <a:r>
              <a:rPr lang="en-US" dirty="0">
                <a:latin typeface="Arial" pitchFamily="34" charset="0"/>
                <a:ea typeface="MS PGothic" pitchFamily="34" charset="-128"/>
              </a:rPr>
              <a:t>What complications could occur?</a:t>
            </a:r>
          </a:p>
          <a:p>
            <a:pPr marL="171450" indent="-171450" eaLnBrk="1" hangingPunct="1">
              <a:buFontTx/>
              <a:buChar char="-"/>
              <a:defRPr/>
            </a:pPr>
            <a:r>
              <a:rPr lang="en-US" dirty="0">
                <a:latin typeface="Arial" pitchFamily="34" charset="0"/>
                <a:ea typeface="MS PGothic" pitchFamily="34" charset="-128"/>
              </a:rPr>
              <a:t>Discuss postoperative management</a:t>
            </a:r>
          </a:p>
          <a:p>
            <a:pPr marL="171450" indent="-171450" eaLnBrk="1" hangingPunct="1">
              <a:buFontTx/>
              <a:buChar char="-"/>
              <a:defRPr/>
            </a:pPr>
            <a:r>
              <a:rPr lang="en-US" dirty="0">
                <a:latin typeface="Arial" pitchFamily="34" charset="0"/>
                <a:ea typeface="MS PGothic" pitchFamily="34" charset="-128"/>
              </a:rPr>
              <a:t>Discuss olecranon osteotomy fixation, options</a:t>
            </a:r>
          </a:p>
          <a:p>
            <a:pPr eaLnBrk="1" hangingPunct="1">
              <a:defRPr/>
            </a:pPr>
            <a:endParaRPr lang="es-ES_tradnl" dirty="0">
              <a:latin typeface="Arial" pitchFamily="34" charset="0"/>
              <a:ea typeface="MS PGothic" pitchFamily="34" charset="-128"/>
            </a:endParaRPr>
          </a:p>
        </p:txBody>
      </p:sp>
      <p:sp>
        <p:nvSpPr>
          <p:cNvPr id="16387" name="Marcador de número de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3200">
                <a:solidFill>
                  <a:schemeClr val="tx1"/>
                </a:solidFill>
                <a:latin typeface="Arial" pitchFamily="34" charset="0"/>
                <a:ea typeface="MS PGothic" pitchFamily="34" charset="-128"/>
              </a:defRPr>
            </a:lvl9pPr>
          </a:lstStyle>
          <a:p>
            <a:pPr eaLnBrk="1" hangingPunct="1"/>
            <a:fld id="{55E15740-40F9-469C-A559-57E48FB38DDF}" type="slidenum">
              <a:rPr lang="de-DE" altLang="de-DE" sz="1200"/>
              <a:pPr eaLnBrk="1" hangingPunct="1"/>
              <a:t>224</a:t>
            </a:fld>
            <a:endParaRPr lang="de-DE" altLang="de-DE" sz="1200" dirty="0"/>
          </a:p>
        </p:txBody>
      </p:sp>
    </p:spTree>
    <p:extLst>
      <p:ext uri="{BB962C8B-B14F-4D97-AF65-F5344CB8AC3E}">
        <p14:creationId xmlns:p14="http://schemas.microsoft.com/office/powerpoint/2010/main" val="48021064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ln/>
        </p:spPr>
      </p:sp>
      <p:sp>
        <p:nvSpPr>
          <p:cNvPr id="18434" name="Rectangle 3"/>
          <p:cNvSpPr>
            <a:spLocks noGrp="1" noChangeArrowheads="1"/>
          </p:cNvSpPr>
          <p:nvPr>
            <p:ph type="body" idx="1"/>
          </p:nvPr>
        </p:nvSpPr>
        <p:spPr>
          <a:noFill/>
        </p:spPr>
        <p:txBody>
          <a:bodyPr/>
          <a:lstStyle/>
          <a:p>
            <a:pPr marL="117475" indent="-117475" eaLnBrk="1" hangingPunct="1">
              <a:spcBef>
                <a:spcPct val="0"/>
              </a:spcBef>
            </a:pPr>
            <a:r>
              <a:rPr lang="en-US" altLang="de-DE" dirty="0">
                <a:latin typeface="Arial" pitchFamily="34" charset="0"/>
                <a:ea typeface="MS PGothic" pitchFamily="34" charset="-128"/>
              </a:rPr>
              <a:t>PDS 1 mm suture tension band has minimal irritation and same construct stability with need for later removal. </a:t>
            </a:r>
          </a:p>
          <a:p>
            <a:pPr marL="117475" indent="-117475" eaLnBrk="1" hangingPunct="1">
              <a:spcBef>
                <a:spcPct val="0"/>
              </a:spcBef>
            </a:pPr>
            <a:r>
              <a:rPr lang="en-US" altLang="de-DE" dirty="0">
                <a:latin typeface="Arial" pitchFamily="34" charset="0"/>
                <a:ea typeface="MS PGothic" pitchFamily="34" charset="-128"/>
              </a:rPr>
              <a:t>Removal is done under local anesthesia and step incision, which is impossible with metal wire.</a:t>
            </a:r>
          </a:p>
          <a:p>
            <a:pPr marL="117475" indent="-117475" eaLnBrk="1" hangingPunct="1">
              <a:spcBef>
                <a:spcPct val="0"/>
              </a:spcBef>
            </a:pPr>
            <a:r>
              <a:rPr lang="en-US" altLang="de-DE" b="0" dirty="0">
                <a:latin typeface="Arial" pitchFamily="34" charset="0"/>
                <a:ea typeface="MS PGothic" pitchFamily="34" charset="-128"/>
              </a:rPr>
              <a:t>Discussion points:</a:t>
            </a:r>
          </a:p>
          <a:p>
            <a:pPr marL="171450" indent="-171450" eaLnBrk="1" hangingPunct="1">
              <a:spcBef>
                <a:spcPct val="0"/>
              </a:spcBef>
              <a:buFont typeface="Arial" panose="020B0604020202020204" pitchFamily="34" charset="0"/>
              <a:buChar char="•"/>
            </a:pPr>
            <a:r>
              <a:rPr lang="en-US" altLang="de-DE" dirty="0">
                <a:latin typeface="Arial" pitchFamily="34" charset="0"/>
                <a:ea typeface="MS PGothic" pitchFamily="34" charset="-128"/>
              </a:rPr>
              <a:t>What are the rehabilitation protocols?</a:t>
            </a:r>
          </a:p>
          <a:p>
            <a:pPr marL="171450" indent="-171450" eaLnBrk="1" hangingPunct="1">
              <a:spcBef>
                <a:spcPct val="0"/>
              </a:spcBef>
              <a:buFont typeface="Arial" panose="020B0604020202020204" pitchFamily="34" charset="0"/>
              <a:buChar char="•"/>
            </a:pPr>
            <a:r>
              <a:rPr lang="en-US" altLang="de-DE" dirty="0">
                <a:latin typeface="Arial" pitchFamily="34" charset="0"/>
                <a:ea typeface="MS PGothic" pitchFamily="34" charset="-128"/>
              </a:rPr>
              <a:t>Is postoperative immobilization needed?</a:t>
            </a:r>
          </a:p>
        </p:txBody>
      </p:sp>
    </p:spTree>
    <p:extLst>
      <p:ext uri="{BB962C8B-B14F-4D97-AF65-F5344CB8AC3E}">
        <p14:creationId xmlns:p14="http://schemas.microsoft.com/office/powerpoint/2010/main" val="25620124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ln/>
        </p:spPr>
      </p:sp>
      <p:sp>
        <p:nvSpPr>
          <p:cNvPr id="20482" name="Rectangle 3"/>
          <p:cNvSpPr>
            <a:spLocks noGrp="1" noChangeArrowheads="1"/>
          </p:cNvSpPr>
          <p:nvPr>
            <p:ph type="body" idx="1"/>
          </p:nvPr>
        </p:nvSpPr>
        <p:spPr>
          <a:noFill/>
        </p:spPr>
        <p:txBody>
          <a:bodyPr/>
          <a:lstStyle/>
          <a:p>
            <a:r>
              <a:rPr lang="en-US" altLang="de-DE" noProof="0" dirty="0">
                <a:latin typeface="Arial" pitchFamily="34" charset="0"/>
                <a:ea typeface="MS PGothic" pitchFamily="34" charset="-128"/>
              </a:rPr>
              <a:t>Moderator should ask participants to summarize what else they have learned from this case.</a:t>
            </a:r>
          </a:p>
          <a:p>
            <a:endParaRPr lang="en-US" altLang="de-DE" dirty="0">
              <a:latin typeface="Arial" pitchFamily="34" charset="0"/>
              <a:ea typeface="MS PGothic" pitchFamily="34" charset="-128"/>
            </a:endParaRPr>
          </a:p>
        </p:txBody>
      </p:sp>
    </p:spTree>
    <p:extLst>
      <p:ext uri="{BB962C8B-B14F-4D97-AF65-F5344CB8AC3E}">
        <p14:creationId xmlns:p14="http://schemas.microsoft.com/office/powerpoint/2010/main" val="134340381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of case 13</a:t>
            </a:r>
            <a:endParaRPr lang="de-CH"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227</a:t>
            </a:fld>
            <a:endParaRPr lang="de-CH" dirty="0"/>
          </a:p>
        </p:txBody>
      </p:sp>
    </p:spTree>
    <p:extLst>
      <p:ext uri="{BB962C8B-B14F-4D97-AF65-F5344CB8AC3E}">
        <p14:creationId xmlns:p14="http://schemas.microsoft.com/office/powerpoint/2010/main" val="1271734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364">
              <a:defRPr sz="1100">
                <a:solidFill>
                  <a:schemeClr val="tx1"/>
                </a:solidFill>
                <a:latin typeface="Arial" charset="0"/>
                <a:ea typeface="ＭＳ Ｐゴシック" charset="0"/>
              </a:defRPr>
            </a:lvl1pPr>
            <a:lvl2pPr marL="685772" indent="-263758" defTabSz="914364">
              <a:defRPr sz="1100">
                <a:solidFill>
                  <a:schemeClr val="tx1"/>
                </a:solidFill>
                <a:latin typeface="Arial" charset="0"/>
                <a:ea typeface="ＭＳ Ｐゴシック" charset="0"/>
              </a:defRPr>
            </a:lvl2pPr>
            <a:lvl3pPr marL="1055035" indent="-211008" defTabSz="914364">
              <a:defRPr sz="1100">
                <a:solidFill>
                  <a:schemeClr val="tx1"/>
                </a:solidFill>
                <a:latin typeface="Arial" charset="0"/>
                <a:ea typeface="ＭＳ Ｐゴシック" charset="0"/>
              </a:defRPr>
            </a:lvl3pPr>
            <a:lvl4pPr marL="1477049" indent="-211008" defTabSz="914364">
              <a:defRPr sz="1100">
                <a:solidFill>
                  <a:schemeClr val="tx1"/>
                </a:solidFill>
                <a:latin typeface="Arial" charset="0"/>
                <a:ea typeface="ＭＳ Ｐゴシック" charset="0"/>
              </a:defRPr>
            </a:lvl4pPr>
            <a:lvl5pPr marL="1899062" indent="-211008" defTabSz="914364">
              <a:defRPr sz="1100">
                <a:solidFill>
                  <a:schemeClr val="tx1"/>
                </a:solidFill>
                <a:latin typeface="Arial" charset="0"/>
                <a:ea typeface="ＭＳ Ｐゴシック" charset="0"/>
              </a:defRPr>
            </a:lvl5pPr>
            <a:lvl6pPr marL="2321076" indent="-211008" defTabSz="914364" eaLnBrk="0" fontAlgn="base" hangingPunct="0">
              <a:spcBef>
                <a:spcPct val="30000"/>
              </a:spcBef>
              <a:spcAft>
                <a:spcPct val="0"/>
              </a:spcAft>
              <a:defRPr sz="1100">
                <a:solidFill>
                  <a:schemeClr val="tx1"/>
                </a:solidFill>
                <a:latin typeface="Arial" charset="0"/>
                <a:ea typeface="ＭＳ Ｐゴシック" charset="0"/>
              </a:defRPr>
            </a:lvl6pPr>
            <a:lvl7pPr marL="2743089" indent="-211008" defTabSz="914364" eaLnBrk="0" fontAlgn="base" hangingPunct="0">
              <a:spcBef>
                <a:spcPct val="30000"/>
              </a:spcBef>
              <a:spcAft>
                <a:spcPct val="0"/>
              </a:spcAft>
              <a:defRPr sz="1100">
                <a:solidFill>
                  <a:schemeClr val="tx1"/>
                </a:solidFill>
                <a:latin typeface="Arial" charset="0"/>
                <a:ea typeface="ＭＳ Ｐゴシック" charset="0"/>
              </a:defRPr>
            </a:lvl7pPr>
            <a:lvl8pPr marL="3165103" indent="-211008" defTabSz="914364" eaLnBrk="0" fontAlgn="base" hangingPunct="0">
              <a:spcBef>
                <a:spcPct val="30000"/>
              </a:spcBef>
              <a:spcAft>
                <a:spcPct val="0"/>
              </a:spcAft>
              <a:defRPr sz="1100">
                <a:solidFill>
                  <a:schemeClr val="tx1"/>
                </a:solidFill>
                <a:latin typeface="Arial" charset="0"/>
                <a:ea typeface="ＭＳ Ｐゴシック" charset="0"/>
              </a:defRPr>
            </a:lvl8pPr>
            <a:lvl9pPr marL="3587117" indent="-211008" defTabSz="914364" eaLnBrk="0" fontAlgn="base" hangingPunct="0">
              <a:spcBef>
                <a:spcPct val="30000"/>
              </a:spcBef>
              <a:spcAft>
                <a:spcPct val="0"/>
              </a:spcAft>
              <a:defRPr sz="1100">
                <a:solidFill>
                  <a:schemeClr val="tx1"/>
                </a:solidFill>
                <a:latin typeface="Arial" charset="0"/>
                <a:ea typeface="ＭＳ Ｐゴシック" charset="0"/>
              </a:defRPr>
            </a:lvl9pPr>
          </a:lstStyle>
          <a:p>
            <a:pPr>
              <a:defRPr/>
            </a:pPr>
            <a:fld id="{E8F0807E-1E75-2F4E-9011-CB354795A89A}" type="slidenum">
              <a:rPr lang="de-CH" sz="1200"/>
              <a:pPr>
                <a:defRPr/>
              </a:pPr>
              <a:t>35</a:t>
            </a:fld>
            <a:endParaRPr lang="de-CH" sz="1200" dirty="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endParaRPr lang="en-US" dirty="0">
              <a:cs typeface="+mn-cs"/>
            </a:endParaRPr>
          </a:p>
        </p:txBody>
      </p:sp>
    </p:spTree>
    <p:extLst>
      <p:ext uri="{BB962C8B-B14F-4D97-AF65-F5344CB8AC3E}">
        <p14:creationId xmlns:p14="http://schemas.microsoft.com/office/powerpoint/2010/main" val="1224936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14 learning objectives: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the risk of wound healing and the problem of fully weight bearing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Discuss the osteoporosis work-up</a:t>
            </a:r>
            <a:endParaRPr lang="en-US"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228</a:t>
            </a:fld>
            <a:endParaRPr lang="de-CH" dirty="0"/>
          </a:p>
        </p:txBody>
      </p:sp>
    </p:spTree>
    <p:extLst>
      <p:ext uri="{BB962C8B-B14F-4D97-AF65-F5344CB8AC3E}">
        <p14:creationId xmlns:p14="http://schemas.microsoft.com/office/powerpoint/2010/main" val="368816040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noProof="0" dirty="0"/>
          </a:p>
        </p:txBody>
      </p:sp>
      <p:sp>
        <p:nvSpPr>
          <p:cNvPr id="4" name="Foliennummernplatzhalter 3"/>
          <p:cNvSpPr>
            <a:spLocks noGrp="1"/>
          </p:cNvSpPr>
          <p:nvPr>
            <p:ph type="sldNum" sz="quarter" idx="10"/>
          </p:nvPr>
        </p:nvSpPr>
        <p:spPr/>
        <p:txBody>
          <a:bodyPr/>
          <a:lstStyle/>
          <a:p>
            <a:fld id="{BB2711CD-CDD3-4A2E-A1F3-3F2E81EC0F76}" type="slidenum">
              <a:rPr lang="de-CH" smtClean="0"/>
              <a:pPr/>
              <a:t>229</a:t>
            </a:fld>
            <a:endParaRPr lang="de-CH" dirty="0"/>
          </a:p>
        </p:txBody>
      </p:sp>
    </p:spTree>
    <p:extLst>
      <p:ext uri="{BB962C8B-B14F-4D97-AF65-F5344CB8AC3E}">
        <p14:creationId xmlns:p14="http://schemas.microsoft.com/office/powerpoint/2010/main" val="170236208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of case 14</a:t>
            </a:r>
            <a:endParaRPr lang="de-CH"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235</a:t>
            </a:fld>
            <a:endParaRPr lang="de-CH" dirty="0"/>
          </a:p>
        </p:txBody>
      </p:sp>
    </p:spTree>
    <p:extLst>
      <p:ext uri="{BB962C8B-B14F-4D97-AF65-F5344CB8AC3E}">
        <p14:creationId xmlns:p14="http://schemas.microsoft.com/office/powerpoint/2010/main" val="109651317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844021" eaLnBrk="0" hangingPunct="0">
              <a:defRPr sz="1200">
                <a:solidFill>
                  <a:schemeClr val="tx1"/>
                </a:solidFill>
                <a:latin typeface="Arial" charset="0"/>
                <a:ea typeface="ＭＳ Ｐゴシック" charset="0"/>
                <a:cs typeface="ＭＳ Ｐゴシック" charset="0"/>
              </a:defRPr>
            </a:lvl1pPr>
            <a:lvl2pPr marL="633016" indent="-243468" defTabSz="844021" eaLnBrk="0" hangingPunct="0">
              <a:defRPr sz="1200">
                <a:solidFill>
                  <a:schemeClr val="tx1"/>
                </a:solidFill>
                <a:latin typeface="Arial" charset="0"/>
                <a:ea typeface="ＭＳ Ｐゴシック" charset="0"/>
              </a:defRPr>
            </a:lvl2pPr>
            <a:lvl3pPr marL="973871" indent="-194774" defTabSz="844021" eaLnBrk="0" hangingPunct="0">
              <a:defRPr sz="1200">
                <a:solidFill>
                  <a:schemeClr val="tx1"/>
                </a:solidFill>
                <a:latin typeface="Arial" charset="0"/>
                <a:ea typeface="ＭＳ Ｐゴシック" charset="0"/>
              </a:defRPr>
            </a:lvl3pPr>
            <a:lvl4pPr marL="1363419" indent="-194774" defTabSz="844021" eaLnBrk="0" hangingPunct="0">
              <a:defRPr sz="1200">
                <a:solidFill>
                  <a:schemeClr val="tx1"/>
                </a:solidFill>
                <a:latin typeface="Arial" charset="0"/>
                <a:ea typeface="ＭＳ Ｐゴシック" charset="0"/>
              </a:defRPr>
            </a:lvl4pPr>
            <a:lvl5pPr marL="1752966" indent="-194774" defTabSz="844021" eaLnBrk="0" hangingPunct="0">
              <a:defRPr sz="1200">
                <a:solidFill>
                  <a:schemeClr val="tx1"/>
                </a:solidFill>
                <a:latin typeface="Arial" charset="0"/>
                <a:ea typeface="ＭＳ Ｐゴシック" charset="0"/>
              </a:defRPr>
            </a:lvl5pPr>
            <a:lvl6pPr marL="2142514" indent="-194774" algn="ctr" defTabSz="844021" eaLnBrk="0" fontAlgn="base" hangingPunct="0">
              <a:spcBef>
                <a:spcPct val="0"/>
              </a:spcBef>
              <a:spcAft>
                <a:spcPct val="0"/>
              </a:spcAft>
              <a:defRPr sz="1200">
                <a:solidFill>
                  <a:schemeClr val="tx1"/>
                </a:solidFill>
                <a:latin typeface="Arial" charset="0"/>
                <a:ea typeface="ＭＳ Ｐゴシック" charset="0"/>
              </a:defRPr>
            </a:lvl6pPr>
            <a:lvl7pPr marL="2532063" indent="-194774" algn="ctr" defTabSz="844021" eaLnBrk="0" fontAlgn="base" hangingPunct="0">
              <a:spcBef>
                <a:spcPct val="0"/>
              </a:spcBef>
              <a:spcAft>
                <a:spcPct val="0"/>
              </a:spcAft>
              <a:defRPr sz="1200">
                <a:solidFill>
                  <a:schemeClr val="tx1"/>
                </a:solidFill>
                <a:latin typeface="Arial" charset="0"/>
                <a:ea typeface="ＭＳ Ｐゴシック" charset="0"/>
              </a:defRPr>
            </a:lvl7pPr>
            <a:lvl8pPr marL="2921612" indent="-194774" algn="ctr" defTabSz="844021" eaLnBrk="0" fontAlgn="base" hangingPunct="0">
              <a:spcBef>
                <a:spcPct val="0"/>
              </a:spcBef>
              <a:spcAft>
                <a:spcPct val="0"/>
              </a:spcAft>
              <a:defRPr sz="1200">
                <a:solidFill>
                  <a:schemeClr val="tx1"/>
                </a:solidFill>
                <a:latin typeface="Arial" charset="0"/>
                <a:ea typeface="ＭＳ Ｐゴシック" charset="0"/>
              </a:defRPr>
            </a:lvl8pPr>
            <a:lvl9pPr marL="3311160" indent="-194774" algn="ctr" defTabSz="844021" eaLnBrk="0" fontAlgn="base" hangingPunct="0">
              <a:spcBef>
                <a:spcPct val="0"/>
              </a:spcBef>
              <a:spcAft>
                <a:spcPct val="0"/>
              </a:spcAft>
              <a:defRPr sz="1200">
                <a:solidFill>
                  <a:schemeClr val="tx1"/>
                </a:solidFill>
                <a:latin typeface="Arial" charset="0"/>
                <a:ea typeface="ＭＳ Ｐゴシック" charset="0"/>
              </a:defRPr>
            </a:lvl9pPr>
          </a:lstStyle>
          <a:p>
            <a:pPr eaLnBrk="1" hangingPunct="1"/>
            <a:fld id="{630FD369-A37F-E140-904D-70EA931ADD8D}" type="slidenum">
              <a:rPr lang="de-CH" sz="1100"/>
              <a:pPr eaLnBrk="1" hangingPunct="1"/>
              <a:t>236</a:t>
            </a:fld>
            <a:endParaRPr lang="de-CH" sz="1100" dirty="0"/>
          </a:p>
        </p:txBody>
      </p:sp>
      <p:sp>
        <p:nvSpPr>
          <p:cNvPr id="7171" name="Rectangle 2"/>
          <p:cNvSpPr>
            <a:spLocks noGrp="1" noRot="1" noChangeAspect="1" noChangeArrowheads="1" noTextEdit="1"/>
          </p:cNvSpPr>
          <p:nvPr>
            <p:ph type="sldImg"/>
          </p:nvPr>
        </p:nvSpPr>
        <p:spPr>
          <a:xfrm>
            <a:off x="590550" y="612775"/>
            <a:ext cx="5445125" cy="3063875"/>
          </a:xfrm>
          <a:ln/>
        </p:spPr>
      </p:sp>
      <p:sp>
        <p:nvSpPr>
          <p:cNvPr id="717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a:t>Case</a:t>
            </a:r>
            <a:r>
              <a:rPr lang="en-US" baseline="0" dirty="0"/>
              <a:t> 15 learning objectives: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the prognosis of this patient in terms of independency in the future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the osteoporosis work-up</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Discuss fully weight bearing</a:t>
            </a:r>
            <a:endParaRPr lang="en-US" dirty="0"/>
          </a:p>
        </p:txBody>
      </p:sp>
    </p:spTree>
    <p:extLst>
      <p:ext uri="{BB962C8B-B14F-4D97-AF65-F5344CB8AC3E}">
        <p14:creationId xmlns:p14="http://schemas.microsoft.com/office/powerpoint/2010/main" val="333287455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MS PGothic" pitchFamily="50" charset="-128"/>
              </a:defRPr>
            </a:lvl1pPr>
            <a:lvl2pPr marL="742950" indent="-285750" eaLnBrk="0" hangingPunct="0">
              <a:defRPr>
                <a:solidFill>
                  <a:schemeClr val="tx1"/>
                </a:solidFill>
                <a:latin typeface="Arial" pitchFamily="34" charset="0"/>
                <a:ea typeface="MS PGothic" pitchFamily="50" charset="-128"/>
              </a:defRPr>
            </a:lvl2pPr>
            <a:lvl3pPr marL="1143000" indent="-228600" eaLnBrk="0" hangingPunct="0">
              <a:defRPr>
                <a:solidFill>
                  <a:schemeClr val="tx1"/>
                </a:solidFill>
                <a:latin typeface="Arial" pitchFamily="34" charset="0"/>
                <a:ea typeface="MS PGothic" pitchFamily="50" charset="-128"/>
              </a:defRPr>
            </a:lvl3pPr>
            <a:lvl4pPr marL="1600200" indent="-228600" eaLnBrk="0" hangingPunct="0">
              <a:defRPr>
                <a:solidFill>
                  <a:schemeClr val="tx1"/>
                </a:solidFill>
                <a:latin typeface="Arial" pitchFamily="34" charset="0"/>
                <a:ea typeface="MS PGothic" pitchFamily="50" charset="-128"/>
              </a:defRPr>
            </a:lvl4pPr>
            <a:lvl5pPr marL="2057400" indent="-228600" eaLnBrk="0" hangingPunct="0">
              <a:defRPr>
                <a:solidFill>
                  <a:schemeClr val="tx1"/>
                </a:solidFill>
                <a:latin typeface="Arial" pitchFamily="34" charset="0"/>
                <a:ea typeface="MS PGothic" pitchFamily="50"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50"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50"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50"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50" charset="-128"/>
              </a:defRPr>
            </a:lvl9pPr>
          </a:lstStyle>
          <a:p>
            <a:pPr algn="r" eaLnBrk="1" hangingPunct="1"/>
            <a:fld id="{9BFD232F-FCA8-4882-8D5C-8EC4351AF93B}" type="slidenum">
              <a:rPr lang="en-US" altLang="ja-JP" sz="1200"/>
              <a:pPr algn="r" eaLnBrk="1" hangingPunct="1"/>
              <a:t>237</a:t>
            </a:fld>
            <a:endParaRPr lang="en-US" altLang="ja-JP" sz="120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ja-JP" dirty="0">
              <a:latin typeface="Arial" pitchFamily="34" charset="0"/>
            </a:endParaRPr>
          </a:p>
        </p:txBody>
      </p:sp>
    </p:spTree>
    <p:extLst>
      <p:ext uri="{BB962C8B-B14F-4D97-AF65-F5344CB8AC3E}">
        <p14:creationId xmlns:p14="http://schemas.microsoft.com/office/powerpoint/2010/main" val="155852749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noProof="0" dirty="0"/>
              <a:t>Discuss the prognosis</a:t>
            </a:r>
            <a:r>
              <a:rPr lang="en-US" baseline="0" noProof="0" dirty="0"/>
              <a:t> of this patient in terms of independency in the future.</a:t>
            </a:r>
            <a:endParaRPr lang="en-US" noProof="0" dirty="0"/>
          </a:p>
        </p:txBody>
      </p:sp>
      <p:sp>
        <p:nvSpPr>
          <p:cNvPr id="4" name="Foliennummernplatzhalter 3"/>
          <p:cNvSpPr>
            <a:spLocks noGrp="1"/>
          </p:cNvSpPr>
          <p:nvPr>
            <p:ph type="sldNum" sz="quarter" idx="10"/>
          </p:nvPr>
        </p:nvSpPr>
        <p:spPr/>
        <p:txBody>
          <a:bodyPr/>
          <a:lstStyle/>
          <a:p>
            <a:fld id="{BB2711CD-CDD3-4A2E-A1F3-3F2E81EC0F76}" type="slidenum">
              <a:rPr lang="de-CH" smtClean="0"/>
              <a:pPr/>
              <a:t>238</a:t>
            </a:fld>
            <a:endParaRPr lang="de-CH" dirty="0"/>
          </a:p>
        </p:txBody>
      </p:sp>
    </p:spTree>
    <p:extLst>
      <p:ext uri="{BB962C8B-B14F-4D97-AF65-F5344CB8AC3E}">
        <p14:creationId xmlns:p14="http://schemas.microsoft.com/office/powerpoint/2010/main" val="319330834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lnSpc>
                <a:spcPts val="2200"/>
              </a:lnSpc>
              <a:spcAft>
                <a:spcPts val="1200"/>
              </a:spcAft>
              <a:buFont typeface="Arial" pitchFamily="34" charset="0"/>
              <a:buNone/>
            </a:pPr>
            <a:r>
              <a:rPr lang="en-US" altLang="ja-JP" sz="2000" b="0" dirty="0"/>
              <a:t>Incidence of elderly patients with acetabular fractures increased by 2.4 times  (first half vs second half ).</a:t>
            </a:r>
          </a:p>
          <a:p>
            <a:pPr marL="0" indent="0">
              <a:lnSpc>
                <a:spcPts val="2200"/>
              </a:lnSpc>
              <a:spcAft>
                <a:spcPts val="1200"/>
              </a:spcAft>
              <a:buFont typeface="Arial" pitchFamily="34" charset="0"/>
              <a:buNone/>
            </a:pPr>
            <a:r>
              <a:rPr lang="en-US" altLang="ja-JP" sz="2000" b="0" dirty="0"/>
              <a:t>Anterior column fracture more common in the elderly compared with the younger patients (64% vs 43%).</a:t>
            </a:r>
          </a:p>
          <a:p>
            <a:pPr marL="0" indent="0">
              <a:lnSpc>
                <a:spcPts val="2200"/>
              </a:lnSpc>
              <a:spcAft>
                <a:spcPts val="1200"/>
              </a:spcAft>
              <a:buFont typeface="Arial" pitchFamily="34" charset="0"/>
              <a:buNone/>
            </a:pPr>
            <a:r>
              <a:rPr lang="en-US" altLang="ja-JP" sz="2000" b="0" dirty="0"/>
              <a:t>Common radiological features: </a:t>
            </a:r>
          </a:p>
          <a:p>
            <a:pPr marL="342900" lvl="0" indent="-342900">
              <a:lnSpc>
                <a:spcPts val="2200"/>
              </a:lnSpc>
              <a:spcAft>
                <a:spcPts val="1200"/>
              </a:spcAft>
              <a:buFont typeface="Arial" pitchFamily="34" charset="0"/>
              <a:buChar char="•"/>
            </a:pPr>
            <a:r>
              <a:rPr lang="en-US" altLang="ja-JP" sz="2000" b="0" dirty="0"/>
              <a:t>Separate quadrilateral-plate component (50.8%)</a:t>
            </a:r>
          </a:p>
          <a:p>
            <a:pPr marL="342900" lvl="0" indent="-342900">
              <a:lnSpc>
                <a:spcPts val="2200"/>
              </a:lnSpc>
              <a:spcAft>
                <a:spcPts val="1200"/>
              </a:spcAft>
              <a:buFont typeface="Arial" pitchFamily="34" charset="0"/>
              <a:buChar char="•"/>
            </a:pPr>
            <a:r>
              <a:rPr lang="en-US" altLang="ja-JP" sz="2000" b="0" dirty="0"/>
              <a:t>Roof impaction (40%)</a:t>
            </a:r>
          </a:p>
          <a:p>
            <a:pPr marL="342900" lvl="0" indent="-342900">
              <a:lnSpc>
                <a:spcPts val="2200"/>
              </a:lnSpc>
              <a:spcAft>
                <a:spcPts val="1200"/>
              </a:spcAft>
              <a:buFont typeface="Arial" pitchFamily="34" charset="0"/>
              <a:buChar char="•"/>
            </a:pPr>
            <a:r>
              <a:rPr lang="en-US" altLang="ja-JP" sz="2000" b="0" dirty="0"/>
              <a:t>Comminution (44%)</a:t>
            </a:r>
          </a:p>
          <a:p>
            <a:pPr marL="342900" lvl="0" indent="-342900">
              <a:lnSpc>
                <a:spcPts val="2200"/>
              </a:lnSpc>
              <a:spcAft>
                <a:spcPts val="1200"/>
              </a:spcAft>
              <a:buFont typeface="Arial" pitchFamily="34" charset="0"/>
              <a:buChar char="•"/>
            </a:pPr>
            <a:r>
              <a:rPr lang="en-US" altLang="ja-JP" sz="2000" b="0" dirty="0"/>
              <a:t>Marginal impaction (38%)</a:t>
            </a:r>
          </a:p>
        </p:txBody>
      </p:sp>
      <p:sp>
        <p:nvSpPr>
          <p:cNvPr id="4" name="Marcador de número de diapositiva 3"/>
          <p:cNvSpPr>
            <a:spLocks noGrp="1"/>
          </p:cNvSpPr>
          <p:nvPr>
            <p:ph type="sldNum" sz="quarter" idx="10"/>
          </p:nvPr>
        </p:nvSpPr>
        <p:spPr/>
        <p:txBody>
          <a:bodyPr/>
          <a:lstStyle/>
          <a:p>
            <a:fld id="{BB2711CD-CDD3-4A2E-A1F3-3F2E81EC0F76}" type="slidenum">
              <a:rPr lang="de-CH" smtClean="0"/>
              <a:pPr/>
              <a:t>241</a:t>
            </a:fld>
            <a:endParaRPr lang="de-CH" dirty="0"/>
          </a:p>
        </p:txBody>
      </p:sp>
    </p:spTree>
    <p:extLst>
      <p:ext uri="{BB962C8B-B14F-4D97-AF65-F5344CB8AC3E}">
        <p14:creationId xmlns:p14="http://schemas.microsoft.com/office/powerpoint/2010/main" val="1812382094"/>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Acetabular fractures:</a:t>
            </a:r>
          </a:p>
          <a:p>
            <a:pPr marL="342900" indent="-342900">
              <a:lnSpc>
                <a:spcPts val="3200"/>
              </a:lnSpc>
              <a:buFont typeface="Arial" pitchFamily="34" charset="0"/>
              <a:buChar char="•"/>
            </a:pPr>
            <a:r>
              <a:rPr kumimoji="1" lang="en-US" altLang="ja-JP" sz="1200" b="0" dirty="0">
                <a:cs typeface="Arial" pitchFamily="34" charset="0"/>
              </a:rPr>
              <a:t>Elderly population is growing</a:t>
            </a:r>
          </a:p>
          <a:p>
            <a:pPr marL="342900" indent="-342900">
              <a:lnSpc>
                <a:spcPts val="3200"/>
              </a:lnSpc>
              <a:buFont typeface="Arial" pitchFamily="34" charset="0"/>
              <a:buChar char="•"/>
            </a:pPr>
            <a:r>
              <a:rPr lang="en-US" altLang="ja-JP" sz="1200" b="0" dirty="0">
                <a:cs typeface="Arial" pitchFamily="34" charset="0"/>
              </a:rPr>
              <a:t>Elderly generation is maintaining an active lifestyle</a:t>
            </a:r>
          </a:p>
          <a:p>
            <a:pPr marL="342900" indent="-342900">
              <a:lnSpc>
                <a:spcPts val="3200"/>
              </a:lnSpc>
              <a:buFont typeface="Arial" pitchFamily="34" charset="0"/>
              <a:buChar char="•"/>
            </a:pPr>
            <a:r>
              <a:rPr lang="en-US" altLang="ja-JP" sz="1200" b="0" dirty="0">
                <a:cs typeface="Arial" pitchFamily="34" charset="0"/>
              </a:rPr>
              <a:t>Elderly acetabular fractures are increasing </a:t>
            </a:r>
          </a:p>
          <a:p>
            <a:pPr marL="342900" indent="-342900">
              <a:lnSpc>
                <a:spcPts val="3200"/>
              </a:lnSpc>
              <a:buFont typeface="Arial" pitchFamily="34" charset="0"/>
              <a:buChar char="•"/>
            </a:pPr>
            <a:r>
              <a:rPr lang="en-US" altLang="ja-JP" sz="1200" b="0" dirty="0">
                <a:cs typeface="Arial" pitchFamily="34" charset="0"/>
              </a:rPr>
              <a:t>Often result from simple falls</a:t>
            </a:r>
          </a:p>
          <a:p>
            <a:pPr marL="342900" indent="-342900">
              <a:lnSpc>
                <a:spcPts val="3200"/>
              </a:lnSpc>
              <a:buFont typeface="Arial" pitchFamily="34" charset="0"/>
              <a:buChar char="•"/>
            </a:pPr>
            <a:r>
              <a:rPr lang="en-US" altLang="ja-JP" sz="1200" b="0" dirty="0">
                <a:cs typeface="Arial" pitchFamily="34" charset="0"/>
              </a:rPr>
              <a:t>Ant. column, ant. wall, both column fractures are common</a:t>
            </a:r>
          </a:p>
        </p:txBody>
      </p:sp>
      <p:sp>
        <p:nvSpPr>
          <p:cNvPr id="4" name="Marcador de número de diapositiva 3"/>
          <p:cNvSpPr>
            <a:spLocks noGrp="1"/>
          </p:cNvSpPr>
          <p:nvPr>
            <p:ph type="sldNum" sz="quarter" idx="10"/>
          </p:nvPr>
        </p:nvSpPr>
        <p:spPr/>
        <p:txBody>
          <a:bodyPr/>
          <a:lstStyle/>
          <a:p>
            <a:fld id="{BB2711CD-CDD3-4A2E-A1F3-3F2E81EC0F76}" type="slidenum">
              <a:rPr lang="de-CH" smtClean="0"/>
              <a:pPr/>
              <a:t>244</a:t>
            </a:fld>
            <a:endParaRPr lang="de-CH" dirty="0"/>
          </a:p>
        </p:txBody>
      </p:sp>
    </p:spTree>
    <p:extLst>
      <p:ext uri="{BB962C8B-B14F-4D97-AF65-F5344CB8AC3E}">
        <p14:creationId xmlns:p14="http://schemas.microsoft.com/office/powerpoint/2010/main" val="163480714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noProof="0" dirty="0"/>
              <a:t>Discuss</a:t>
            </a:r>
            <a:r>
              <a:rPr lang="en-US" baseline="0" noProof="0" dirty="0"/>
              <a:t> the osteoporosis work-up.</a:t>
            </a:r>
          </a:p>
          <a:p>
            <a:r>
              <a:rPr lang="en-US" baseline="0" noProof="0" dirty="0"/>
              <a:t>Discuss fully weight bearing.</a:t>
            </a:r>
            <a:endParaRPr lang="en-US" noProof="0" dirty="0"/>
          </a:p>
        </p:txBody>
      </p:sp>
      <p:sp>
        <p:nvSpPr>
          <p:cNvPr id="4" name="Foliennummernplatzhalter 3"/>
          <p:cNvSpPr>
            <a:spLocks noGrp="1"/>
          </p:cNvSpPr>
          <p:nvPr>
            <p:ph type="sldNum" sz="quarter" idx="10"/>
          </p:nvPr>
        </p:nvSpPr>
        <p:spPr/>
        <p:txBody>
          <a:bodyPr/>
          <a:lstStyle/>
          <a:p>
            <a:fld id="{BB2711CD-CDD3-4A2E-A1F3-3F2E81EC0F76}" type="slidenum">
              <a:rPr lang="de-CH" smtClean="0"/>
              <a:pPr/>
              <a:t>257</a:t>
            </a:fld>
            <a:endParaRPr lang="de-CH" dirty="0"/>
          </a:p>
        </p:txBody>
      </p:sp>
    </p:spTree>
    <p:extLst>
      <p:ext uri="{BB962C8B-B14F-4D97-AF65-F5344CB8AC3E}">
        <p14:creationId xmlns:p14="http://schemas.microsoft.com/office/powerpoint/2010/main" val="268374720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5" indent="0" algn="l" defTabSz="914400" rtl="0" eaLnBrk="1" fontAlgn="auto" latinLnBrk="0" hangingPunct="1">
              <a:lnSpc>
                <a:spcPct val="100000"/>
              </a:lnSpc>
              <a:spcBef>
                <a:spcPts val="0"/>
              </a:spcBef>
              <a:spcAft>
                <a:spcPts val="0"/>
              </a:spcAft>
              <a:buClrTx/>
              <a:buSzTx/>
              <a:buFontTx/>
              <a:buNone/>
              <a:tabLst/>
              <a:defRPr/>
            </a:pPr>
            <a:endParaRPr lang="ja-JP" altLang="en-US" sz="2000" b="0" dirty="0"/>
          </a:p>
          <a:p>
            <a:endParaRPr lang="en-US"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258</a:t>
            </a:fld>
            <a:endParaRPr lang="de-CH" dirty="0"/>
          </a:p>
        </p:txBody>
      </p:sp>
    </p:spTree>
    <p:extLst>
      <p:ext uri="{BB962C8B-B14F-4D97-AF65-F5344CB8AC3E}">
        <p14:creationId xmlns:p14="http://schemas.microsoft.com/office/powerpoint/2010/main" val="449653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364">
              <a:defRPr sz="1100">
                <a:solidFill>
                  <a:schemeClr val="tx1"/>
                </a:solidFill>
                <a:latin typeface="Arial" charset="0"/>
                <a:ea typeface="ＭＳ Ｐゴシック" charset="0"/>
              </a:defRPr>
            </a:lvl1pPr>
            <a:lvl2pPr marL="685772" indent="-263758" defTabSz="914364">
              <a:defRPr sz="1100">
                <a:solidFill>
                  <a:schemeClr val="tx1"/>
                </a:solidFill>
                <a:latin typeface="Arial" charset="0"/>
                <a:ea typeface="ＭＳ Ｐゴシック" charset="0"/>
              </a:defRPr>
            </a:lvl2pPr>
            <a:lvl3pPr marL="1055035" indent="-211008" defTabSz="914364">
              <a:defRPr sz="1100">
                <a:solidFill>
                  <a:schemeClr val="tx1"/>
                </a:solidFill>
                <a:latin typeface="Arial" charset="0"/>
                <a:ea typeface="ＭＳ Ｐゴシック" charset="0"/>
              </a:defRPr>
            </a:lvl3pPr>
            <a:lvl4pPr marL="1477049" indent="-211008" defTabSz="914364">
              <a:defRPr sz="1100">
                <a:solidFill>
                  <a:schemeClr val="tx1"/>
                </a:solidFill>
                <a:latin typeface="Arial" charset="0"/>
                <a:ea typeface="ＭＳ Ｐゴシック" charset="0"/>
              </a:defRPr>
            </a:lvl4pPr>
            <a:lvl5pPr marL="1899062" indent="-211008" defTabSz="914364">
              <a:defRPr sz="1100">
                <a:solidFill>
                  <a:schemeClr val="tx1"/>
                </a:solidFill>
                <a:latin typeface="Arial" charset="0"/>
                <a:ea typeface="ＭＳ Ｐゴシック" charset="0"/>
              </a:defRPr>
            </a:lvl5pPr>
            <a:lvl6pPr marL="2321076" indent="-211008" defTabSz="914364" eaLnBrk="0" fontAlgn="base" hangingPunct="0">
              <a:spcBef>
                <a:spcPct val="30000"/>
              </a:spcBef>
              <a:spcAft>
                <a:spcPct val="0"/>
              </a:spcAft>
              <a:defRPr sz="1100">
                <a:solidFill>
                  <a:schemeClr val="tx1"/>
                </a:solidFill>
                <a:latin typeface="Arial" charset="0"/>
                <a:ea typeface="ＭＳ Ｐゴシック" charset="0"/>
              </a:defRPr>
            </a:lvl6pPr>
            <a:lvl7pPr marL="2743089" indent="-211008" defTabSz="914364" eaLnBrk="0" fontAlgn="base" hangingPunct="0">
              <a:spcBef>
                <a:spcPct val="30000"/>
              </a:spcBef>
              <a:spcAft>
                <a:spcPct val="0"/>
              </a:spcAft>
              <a:defRPr sz="1100">
                <a:solidFill>
                  <a:schemeClr val="tx1"/>
                </a:solidFill>
                <a:latin typeface="Arial" charset="0"/>
                <a:ea typeface="ＭＳ Ｐゴシック" charset="0"/>
              </a:defRPr>
            </a:lvl7pPr>
            <a:lvl8pPr marL="3165103" indent="-211008" defTabSz="914364" eaLnBrk="0" fontAlgn="base" hangingPunct="0">
              <a:spcBef>
                <a:spcPct val="30000"/>
              </a:spcBef>
              <a:spcAft>
                <a:spcPct val="0"/>
              </a:spcAft>
              <a:defRPr sz="1100">
                <a:solidFill>
                  <a:schemeClr val="tx1"/>
                </a:solidFill>
                <a:latin typeface="Arial" charset="0"/>
                <a:ea typeface="ＭＳ Ｐゴシック" charset="0"/>
              </a:defRPr>
            </a:lvl8pPr>
            <a:lvl9pPr marL="3587117" indent="-211008" defTabSz="914364" eaLnBrk="0" fontAlgn="base" hangingPunct="0">
              <a:spcBef>
                <a:spcPct val="30000"/>
              </a:spcBef>
              <a:spcAft>
                <a:spcPct val="0"/>
              </a:spcAft>
              <a:defRPr sz="1100">
                <a:solidFill>
                  <a:schemeClr val="tx1"/>
                </a:solidFill>
                <a:latin typeface="Arial" charset="0"/>
                <a:ea typeface="ＭＳ Ｐゴシック" charset="0"/>
              </a:defRPr>
            </a:lvl9pPr>
          </a:lstStyle>
          <a:p>
            <a:pPr>
              <a:defRPr/>
            </a:pPr>
            <a:fld id="{58BA02C2-5EC3-5C4E-A210-3DE9B0BC3A83}" type="slidenum">
              <a:rPr lang="de-CH" sz="1200"/>
              <a:pPr>
                <a:defRPr/>
              </a:pPr>
              <a:t>36</a:t>
            </a:fld>
            <a:endParaRPr lang="de-CH" sz="1200" dirty="0"/>
          </a:p>
        </p:txBody>
      </p:sp>
      <p:sp>
        <p:nvSpPr>
          <p:cNvPr id="18435" name="Rectangle 2"/>
          <p:cNvSpPr>
            <a:spLocks noGrp="1" noRot="1" noChangeAspect="1" noChangeArrowheads="1" noTextEdit="1"/>
          </p:cNvSpPr>
          <p:nvPr>
            <p:ph type="sldImg"/>
          </p:nvPr>
        </p:nvSpPr>
        <p:spPr>
          <a:xfrm>
            <a:off x="381000" y="685800"/>
            <a:ext cx="6096000" cy="3429000"/>
          </a:xfrm>
          <a:ln/>
        </p:spPr>
      </p:sp>
      <p:sp>
        <p:nvSpPr>
          <p:cNvPr id="1843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endParaRPr lang="en-US" dirty="0">
              <a:cs typeface="+mn-cs"/>
            </a:endParaRPr>
          </a:p>
        </p:txBody>
      </p:sp>
    </p:spTree>
    <p:extLst>
      <p:ext uri="{BB962C8B-B14F-4D97-AF65-F5344CB8AC3E}">
        <p14:creationId xmlns:p14="http://schemas.microsoft.com/office/powerpoint/2010/main" val="310283053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5" indent="0" algn="l" defTabSz="914400" rtl="0" eaLnBrk="1" fontAlgn="auto" latinLnBrk="0" hangingPunct="1">
              <a:lnSpc>
                <a:spcPct val="100000"/>
              </a:lnSpc>
              <a:spcBef>
                <a:spcPts val="0"/>
              </a:spcBef>
              <a:spcAft>
                <a:spcPts val="0"/>
              </a:spcAft>
              <a:buClrTx/>
              <a:buSzTx/>
              <a:buFontTx/>
              <a:buNone/>
              <a:tabLst/>
              <a:defRPr/>
            </a:pPr>
            <a:r>
              <a:rPr lang="en-US" altLang="ja-JP" sz="2000" b="0" dirty="0"/>
              <a:t>(Ferguson, Patel et al. JBJS Br-92, 2010)</a:t>
            </a:r>
            <a:endParaRPr lang="ja-JP" altLang="en-US" sz="2000" b="0" dirty="0"/>
          </a:p>
          <a:p>
            <a:endParaRPr lang="en-US"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259</a:t>
            </a:fld>
            <a:endParaRPr lang="de-CH" dirty="0"/>
          </a:p>
        </p:txBody>
      </p:sp>
    </p:spTree>
    <p:extLst>
      <p:ext uri="{BB962C8B-B14F-4D97-AF65-F5344CB8AC3E}">
        <p14:creationId xmlns:p14="http://schemas.microsoft.com/office/powerpoint/2010/main" val="420090404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of case 15</a:t>
            </a:r>
            <a:endParaRPr lang="de-CH"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260</a:t>
            </a:fld>
            <a:endParaRPr lang="de-CH" dirty="0"/>
          </a:p>
        </p:txBody>
      </p:sp>
    </p:spTree>
    <p:extLst>
      <p:ext uri="{BB962C8B-B14F-4D97-AF65-F5344CB8AC3E}">
        <p14:creationId xmlns:p14="http://schemas.microsoft.com/office/powerpoint/2010/main" val="415587135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kumimoji="1" sz="1200">
                <a:solidFill>
                  <a:schemeClr val="tx1"/>
                </a:solidFill>
                <a:latin typeface="Arial" charset="0"/>
                <a:ea typeface="Osaka" charset="0"/>
                <a:cs typeface="Osaka" charset="0"/>
              </a:defRPr>
            </a:lvl1pPr>
            <a:lvl2pPr marL="742950" indent="-285750">
              <a:defRPr kumimoji="1" sz="1200">
                <a:solidFill>
                  <a:schemeClr val="tx1"/>
                </a:solidFill>
                <a:latin typeface="Arial" charset="0"/>
                <a:ea typeface="Osaka" charset="0"/>
                <a:cs typeface="Osaka" charset="0"/>
              </a:defRPr>
            </a:lvl2pPr>
            <a:lvl3pPr>
              <a:defRPr kumimoji="1" sz="1200">
                <a:solidFill>
                  <a:schemeClr val="tx1"/>
                </a:solidFill>
                <a:latin typeface="Times" charset="0"/>
                <a:ea typeface="Osaka" charset="0"/>
                <a:cs typeface="Osaka" charset="0"/>
              </a:defRPr>
            </a:lvl3pPr>
            <a:lvl4pPr>
              <a:defRPr kumimoji="1" sz="1200">
                <a:solidFill>
                  <a:schemeClr val="tx1"/>
                </a:solidFill>
                <a:latin typeface="Times" charset="0"/>
                <a:ea typeface="Osaka" charset="0"/>
                <a:cs typeface="Osaka" charset="0"/>
              </a:defRPr>
            </a:lvl4pPr>
            <a:lvl5pPr>
              <a:defRPr kumimoji="1" sz="1200">
                <a:solidFill>
                  <a:schemeClr val="tx1"/>
                </a:solidFill>
                <a:latin typeface="Times" charset="0"/>
                <a:ea typeface="Osaka" charset="0"/>
                <a:cs typeface="Osaka" charset="0"/>
              </a:defRPr>
            </a:lvl5pPr>
            <a:lvl6pPr marL="2514600" indent="-228600" eaLnBrk="0" fontAlgn="base" hangingPunct="0">
              <a:spcBef>
                <a:spcPct val="30000"/>
              </a:spcBef>
              <a:spcAft>
                <a:spcPct val="0"/>
              </a:spcAft>
              <a:defRPr kumimoji="1" sz="1200">
                <a:solidFill>
                  <a:schemeClr val="tx1"/>
                </a:solidFill>
                <a:latin typeface="Times" charset="0"/>
                <a:ea typeface="Osaka" charset="0"/>
                <a:cs typeface="Osaka" charset="0"/>
              </a:defRPr>
            </a:lvl6pPr>
            <a:lvl7pPr marL="2971800" indent="-228600" eaLnBrk="0" fontAlgn="base" hangingPunct="0">
              <a:spcBef>
                <a:spcPct val="30000"/>
              </a:spcBef>
              <a:spcAft>
                <a:spcPct val="0"/>
              </a:spcAft>
              <a:defRPr kumimoji="1" sz="1200">
                <a:solidFill>
                  <a:schemeClr val="tx1"/>
                </a:solidFill>
                <a:latin typeface="Times" charset="0"/>
                <a:ea typeface="Osaka" charset="0"/>
                <a:cs typeface="Osaka" charset="0"/>
              </a:defRPr>
            </a:lvl7pPr>
            <a:lvl8pPr marL="3429000" indent="-228600" eaLnBrk="0" fontAlgn="base" hangingPunct="0">
              <a:spcBef>
                <a:spcPct val="30000"/>
              </a:spcBef>
              <a:spcAft>
                <a:spcPct val="0"/>
              </a:spcAft>
              <a:defRPr kumimoji="1" sz="1200">
                <a:solidFill>
                  <a:schemeClr val="tx1"/>
                </a:solidFill>
                <a:latin typeface="Times" charset="0"/>
                <a:ea typeface="Osaka" charset="0"/>
                <a:cs typeface="Osaka" charset="0"/>
              </a:defRPr>
            </a:lvl8pPr>
            <a:lvl9pPr marL="3886200" indent="-228600" eaLnBrk="0" fontAlgn="base" hangingPunct="0">
              <a:spcBef>
                <a:spcPct val="30000"/>
              </a:spcBef>
              <a:spcAft>
                <a:spcPct val="0"/>
              </a:spcAft>
              <a:defRPr kumimoji="1" sz="1200">
                <a:solidFill>
                  <a:schemeClr val="tx1"/>
                </a:solidFill>
                <a:latin typeface="Times" charset="0"/>
                <a:ea typeface="Osaka" charset="0"/>
                <a:cs typeface="Osaka" charset="0"/>
              </a:defRPr>
            </a:lvl9pPr>
          </a:lstStyle>
          <a:p>
            <a:pPr>
              <a:defRPr/>
            </a:pPr>
            <a:fld id="{357B489A-BDE2-B843-9AE1-47A908EC1DE6}" type="slidenum">
              <a:rPr lang="de-CH" sz="1000" smtClean="0"/>
              <a:pPr>
                <a:defRPr/>
              </a:pPr>
              <a:t>261</a:t>
            </a:fld>
            <a:endParaRPr lang="de-CH" sz="1000" dirty="0"/>
          </a:p>
        </p:txBody>
      </p:sp>
      <p:sp>
        <p:nvSpPr>
          <p:cNvPr id="14339" name="Rectangle 2"/>
          <p:cNvSpPr>
            <a:spLocks noGrp="1" noRot="1" noChangeAspect="1" noChangeArrowheads="1" noTextEdit="1"/>
          </p:cNvSpPr>
          <p:nvPr>
            <p:ph type="sldImg"/>
          </p:nvPr>
        </p:nvSpPr>
        <p:spPr>
          <a:xfrm>
            <a:off x="382588" y="685800"/>
            <a:ext cx="6092825" cy="3427413"/>
          </a:xfrm>
          <a:ln/>
        </p:spPr>
      </p:sp>
      <p:sp>
        <p:nvSpPr>
          <p:cNvPr id="1434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dirty="0">
                <a:ea typeface="Osaka" charset="0"/>
              </a:rPr>
              <a:t>Case 16 learning objectives: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pain management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bone quality and the osteoporosis work-up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Discuss the risk of anaesthesia in terms of mortality and delirium </a:t>
            </a:r>
            <a:endParaRPr lang="en-US" dirty="0">
              <a:ea typeface="Osaka" charset="0"/>
            </a:endParaRPr>
          </a:p>
        </p:txBody>
      </p:sp>
    </p:spTree>
    <p:extLst>
      <p:ext uri="{BB962C8B-B14F-4D97-AF65-F5344CB8AC3E}">
        <p14:creationId xmlns:p14="http://schemas.microsoft.com/office/powerpoint/2010/main" val="335375986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kumimoji="1" sz="1200">
                <a:solidFill>
                  <a:schemeClr val="tx1"/>
                </a:solidFill>
                <a:latin typeface="Arial" charset="0"/>
                <a:ea typeface="Osaka" charset="0"/>
                <a:cs typeface="Osaka" charset="0"/>
              </a:defRPr>
            </a:lvl1pPr>
            <a:lvl2pPr marL="742950" indent="-285750">
              <a:defRPr kumimoji="1" sz="1200">
                <a:solidFill>
                  <a:schemeClr val="tx1"/>
                </a:solidFill>
                <a:latin typeface="Arial" charset="0"/>
                <a:ea typeface="Osaka" charset="0"/>
                <a:cs typeface="Osaka" charset="0"/>
              </a:defRPr>
            </a:lvl2pPr>
            <a:lvl3pPr>
              <a:defRPr kumimoji="1" sz="1200">
                <a:solidFill>
                  <a:schemeClr val="tx1"/>
                </a:solidFill>
                <a:latin typeface="Times" charset="0"/>
                <a:ea typeface="Osaka" charset="0"/>
                <a:cs typeface="Osaka" charset="0"/>
              </a:defRPr>
            </a:lvl3pPr>
            <a:lvl4pPr>
              <a:defRPr kumimoji="1" sz="1200">
                <a:solidFill>
                  <a:schemeClr val="tx1"/>
                </a:solidFill>
                <a:latin typeface="Times" charset="0"/>
                <a:ea typeface="Osaka" charset="0"/>
                <a:cs typeface="Osaka" charset="0"/>
              </a:defRPr>
            </a:lvl4pPr>
            <a:lvl5pPr>
              <a:defRPr kumimoji="1" sz="1200">
                <a:solidFill>
                  <a:schemeClr val="tx1"/>
                </a:solidFill>
                <a:latin typeface="Times" charset="0"/>
                <a:ea typeface="Osaka" charset="0"/>
                <a:cs typeface="Osaka" charset="0"/>
              </a:defRPr>
            </a:lvl5pPr>
            <a:lvl6pPr marL="2514600" indent="-228600" eaLnBrk="0" fontAlgn="base" hangingPunct="0">
              <a:spcBef>
                <a:spcPct val="30000"/>
              </a:spcBef>
              <a:spcAft>
                <a:spcPct val="0"/>
              </a:spcAft>
              <a:defRPr kumimoji="1" sz="1200">
                <a:solidFill>
                  <a:schemeClr val="tx1"/>
                </a:solidFill>
                <a:latin typeface="Times" charset="0"/>
                <a:ea typeface="Osaka" charset="0"/>
                <a:cs typeface="Osaka" charset="0"/>
              </a:defRPr>
            </a:lvl6pPr>
            <a:lvl7pPr marL="2971800" indent="-228600" eaLnBrk="0" fontAlgn="base" hangingPunct="0">
              <a:spcBef>
                <a:spcPct val="30000"/>
              </a:spcBef>
              <a:spcAft>
                <a:spcPct val="0"/>
              </a:spcAft>
              <a:defRPr kumimoji="1" sz="1200">
                <a:solidFill>
                  <a:schemeClr val="tx1"/>
                </a:solidFill>
                <a:latin typeface="Times" charset="0"/>
                <a:ea typeface="Osaka" charset="0"/>
                <a:cs typeface="Osaka" charset="0"/>
              </a:defRPr>
            </a:lvl7pPr>
            <a:lvl8pPr marL="3429000" indent="-228600" eaLnBrk="0" fontAlgn="base" hangingPunct="0">
              <a:spcBef>
                <a:spcPct val="30000"/>
              </a:spcBef>
              <a:spcAft>
                <a:spcPct val="0"/>
              </a:spcAft>
              <a:defRPr kumimoji="1" sz="1200">
                <a:solidFill>
                  <a:schemeClr val="tx1"/>
                </a:solidFill>
                <a:latin typeface="Times" charset="0"/>
                <a:ea typeface="Osaka" charset="0"/>
                <a:cs typeface="Osaka" charset="0"/>
              </a:defRPr>
            </a:lvl8pPr>
            <a:lvl9pPr marL="3886200" indent="-228600" eaLnBrk="0" fontAlgn="base" hangingPunct="0">
              <a:spcBef>
                <a:spcPct val="30000"/>
              </a:spcBef>
              <a:spcAft>
                <a:spcPct val="0"/>
              </a:spcAft>
              <a:defRPr kumimoji="1" sz="1200">
                <a:solidFill>
                  <a:schemeClr val="tx1"/>
                </a:solidFill>
                <a:latin typeface="Times" charset="0"/>
                <a:ea typeface="Osaka" charset="0"/>
                <a:cs typeface="Osaka" charset="0"/>
              </a:defRPr>
            </a:lvl9pPr>
          </a:lstStyle>
          <a:p>
            <a:pPr>
              <a:defRPr/>
            </a:pPr>
            <a:fld id="{9FE3CDB2-8814-5B4D-81AF-87CDDAD45D0F}" type="slidenum">
              <a:rPr lang="de-CH" sz="1000" smtClean="0"/>
              <a:pPr>
                <a:defRPr/>
              </a:pPr>
              <a:t>262</a:t>
            </a:fld>
            <a:endParaRPr lang="de-CH" sz="1000" dirty="0"/>
          </a:p>
        </p:txBody>
      </p:sp>
      <p:sp>
        <p:nvSpPr>
          <p:cNvPr id="15363" name="Rectangle 2"/>
          <p:cNvSpPr>
            <a:spLocks noGrp="1" noRot="1" noChangeAspect="1" noChangeArrowheads="1" noTextEdit="1"/>
          </p:cNvSpPr>
          <p:nvPr>
            <p:ph type="sldImg"/>
          </p:nvPr>
        </p:nvSpPr>
        <p:spPr>
          <a:xfrm>
            <a:off x="382588" y="685800"/>
            <a:ext cx="6092825" cy="3427413"/>
          </a:xfrm>
          <a:ln/>
        </p:spPr>
      </p:sp>
      <p:sp>
        <p:nvSpPr>
          <p:cNvPr id="1536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a:lstStyle/>
          <a:p>
            <a:pPr>
              <a:buFont typeface="Arial" panose="020B0604020202020204" pitchFamily="34" charset="0"/>
              <a:buNone/>
              <a:defRPr/>
            </a:pPr>
            <a:r>
              <a:rPr lang="en-US" b="0" dirty="0">
                <a:ea typeface="MS PGothic" charset="0"/>
              </a:rPr>
              <a:t>Discussion points:</a:t>
            </a:r>
          </a:p>
          <a:p>
            <a:pPr marL="171450" indent="-171450">
              <a:buFont typeface="Arial" panose="020B0604020202020204" pitchFamily="34" charset="0"/>
              <a:buChar char="•"/>
              <a:defRPr/>
            </a:pPr>
            <a:r>
              <a:rPr lang="en-US" dirty="0">
                <a:ea typeface="MS PGothic" charset="0"/>
              </a:rPr>
              <a:t>Simple two-part fracture </a:t>
            </a:r>
          </a:p>
          <a:p>
            <a:pPr marL="171450" indent="-171450">
              <a:buFont typeface="Arial" panose="020B0604020202020204" pitchFamily="34" charset="0"/>
              <a:buChar char="•"/>
              <a:defRPr/>
            </a:pPr>
            <a:r>
              <a:rPr lang="en-US" dirty="0">
                <a:ea typeface="MS PGothic" charset="0"/>
              </a:rPr>
              <a:t>Fixed with either a plate or nail</a:t>
            </a:r>
          </a:p>
          <a:p>
            <a:pPr marL="171450" indent="-171450">
              <a:buFont typeface="Arial" panose="020B0604020202020204" pitchFamily="34" charset="0"/>
              <a:buChar char="•"/>
              <a:defRPr/>
            </a:pPr>
            <a:r>
              <a:rPr lang="en-US" dirty="0">
                <a:ea typeface="MS PGothic" charset="0"/>
              </a:rPr>
              <a:t>Well reduced and fixed either through a deltopectoral approach or deltoid split approach</a:t>
            </a:r>
          </a:p>
          <a:p>
            <a:pPr eaLnBrk="1" hangingPunct="1">
              <a:defRPr/>
            </a:pPr>
            <a:endParaRPr lang="en-US" dirty="0">
              <a:ea typeface="Osaka" charset="0"/>
            </a:endParaRPr>
          </a:p>
        </p:txBody>
      </p:sp>
    </p:spTree>
    <p:extLst>
      <p:ext uri="{BB962C8B-B14F-4D97-AF65-F5344CB8AC3E}">
        <p14:creationId xmlns:p14="http://schemas.microsoft.com/office/powerpoint/2010/main" val="78024563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kumimoji="1" sz="1200">
                <a:solidFill>
                  <a:schemeClr val="tx1"/>
                </a:solidFill>
                <a:latin typeface="Arial" charset="0"/>
                <a:ea typeface="Osaka" charset="0"/>
                <a:cs typeface="Osaka" charset="0"/>
              </a:defRPr>
            </a:lvl1pPr>
            <a:lvl2pPr marL="742950" indent="-285750">
              <a:defRPr kumimoji="1" sz="1200">
                <a:solidFill>
                  <a:schemeClr val="tx1"/>
                </a:solidFill>
                <a:latin typeface="Arial" charset="0"/>
                <a:ea typeface="Osaka" charset="0"/>
                <a:cs typeface="Osaka" charset="0"/>
              </a:defRPr>
            </a:lvl2pPr>
            <a:lvl3pPr>
              <a:defRPr kumimoji="1" sz="1200">
                <a:solidFill>
                  <a:schemeClr val="tx1"/>
                </a:solidFill>
                <a:latin typeface="Times" charset="0"/>
                <a:ea typeface="Osaka" charset="0"/>
                <a:cs typeface="Osaka" charset="0"/>
              </a:defRPr>
            </a:lvl3pPr>
            <a:lvl4pPr>
              <a:defRPr kumimoji="1" sz="1200">
                <a:solidFill>
                  <a:schemeClr val="tx1"/>
                </a:solidFill>
                <a:latin typeface="Times" charset="0"/>
                <a:ea typeface="Osaka" charset="0"/>
                <a:cs typeface="Osaka" charset="0"/>
              </a:defRPr>
            </a:lvl4pPr>
            <a:lvl5pPr>
              <a:defRPr kumimoji="1" sz="1200">
                <a:solidFill>
                  <a:schemeClr val="tx1"/>
                </a:solidFill>
                <a:latin typeface="Times" charset="0"/>
                <a:ea typeface="Osaka" charset="0"/>
                <a:cs typeface="Osaka" charset="0"/>
              </a:defRPr>
            </a:lvl5pPr>
            <a:lvl6pPr marL="2514600" indent="-228600" eaLnBrk="0" fontAlgn="base" hangingPunct="0">
              <a:spcBef>
                <a:spcPct val="30000"/>
              </a:spcBef>
              <a:spcAft>
                <a:spcPct val="0"/>
              </a:spcAft>
              <a:defRPr kumimoji="1" sz="1200">
                <a:solidFill>
                  <a:schemeClr val="tx1"/>
                </a:solidFill>
                <a:latin typeface="Times" charset="0"/>
                <a:ea typeface="Osaka" charset="0"/>
                <a:cs typeface="Osaka" charset="0"/>
              </a:defRPr>
            </a:lvl6pPr>
            <a:lvl7pPr marL="2971800" indent="-228600" eaLnBrk="0" fontAlgn="base" hangingPunct="0">
              <a:spcBef>
                <a:spcPct val="30000"/>
              </a:spcBef>
              <a:spcAft>
                <a:spcPct val="0"/>
              </a:spcAft>
              <a:defRPr kumimoji="1" sz="1200">
                <a:solidFill>
                  <a:schemeClr val="tx1"/>
                </a:solidFill>
                <a:latin typeface="Times" charset="0"/>
                <a:ea typeface="Osaka" charset="0"/>
                <a:cs typeface="Osaka" charset="0"/>
              </a:defRPr>
            </a:lvl7pPr>
            <a:lvl8pPr marL="3429000" indent="-228600" eaLnBrk="0" fontAlgn="base" hangingPunct="0">
              <a:spcBef>
                <a:spcPct val="30000"/>
              </a:spcBef>
              <a:spcAft>
                <a:spcPct val="0"/>
              </a:spcAft>
              <a:defRPr kumimoji="1" sz="1200">
                <a:solidFill>
                  <a:schemeClr val="tx1"/>
                </a:solidFill>
                <a:latin typeface="Times" charset="0"/>
                <a:ea typeface="Osaka" charset="0"/>
                <a:cs typeface="Osaka" charset="0"/>
              </a:defRPr>
            </a:lvl8pPr>
            <a:lvl9pPr marL="3886200" indent="-228600" eaLnBrk="0" fontAlgn="base" hangingPunct="0">
              <a:spcBef>
                <a:spcPct val="30000"/>
              </a:spcBef>
              <a:spcAft>
                <a:spcPct val="0"/>
              </a:spcAft>
              <a:defRPr kumimoji="1" sz="1200">
                <a:solidFill>
                  <a:schemeClr val="tx1"/>
                </a:solidFill>
                <a:latin typeface="Times" charset="0"/>
                <a:ea typeface="Osaka" charset="0"/>
                <a:cs typeface="Osaka" charset="0"/>
              </a:defRPr>
            </a:lvl9pPr>
          </a:lstStyle>
          <a:p>
            <a:pPr>
              <a:defRPr/>
            </a:pPr>
            <a:fld id="{91A6B820-1D19-4245-AD18-D0AFDF66885F}" type="slidenum">
              <a:rPr lang="de-CH" sz="1000" smtClean="0"/>
              <a:pPr>
                <a:defRPr/>
              </a:pPr>
              <a:t>263</a:t>
            </a:fld>
            <a:endParaRPr lang="de-CH" sz="1000" dirty="0"/>
          </a:p>
        </p:txBody>
      </p:sp>
      <p:sp>
        <p:nvSpPr>
          <p:cNvPr id="16387" name="Rectangle 2"/>
          <p:cNvSpPr>
            <a:spLocks noGrp="1" noRot="1" noChangeAspect="1" noChangeArrowheads="1" noTextEdit="1"/>
          </p:cNvSpPr>
          <p:nvPr>
            <p:ph type="sldImg"/>
          </p:nvPr>
        </p:nvSpPr>
        <p:spPr>
          <a:xfrm>
            <a:off x="382588" y="685800"/>
            <a:ext cx="6092825" cy="3427413"/>
          </a:xfrm>
          <a:ln/>
        </p:spPr>
      </p:sp>
      <p:sp>
        <p:nvSpPr>
          <p:cNvPr id="16388"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a:lstStyle/>
          <a:p>
            <a:pPr eaLnBrk="1" hangingPunct="1">
              <a:defRPr/>
            </a:pPr>
            <a:endParaRPr lang="en-US" dirty="0">
              <a:ea typeface="Osaka" charset="0"/>
            </a:endParaRPr>
          </a:p>
        </p:txBody>
      </p:sp>
    </p:spTree>
    <p:extLst>
      <p:ext uri="{BB962C8B-B14F-4D97-AF65-F5344CB8AC3E}">
        <p14:creationId xmlns:p14="http://schemas.microsoft.com/office/powerpoint/2010/main" val="427961677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kumimoji="1" sz="1200">
                <a:solidFill>
                  <a:schemeClr val="tx1"/>
                </a:solidFill>
                <a:latin typeface="Arial" charset="0"/>
                <a:ea typeface="Osaka" charset="0"/>
                <a:cs typeface="Osaka" charset="0"/>
              </a:defRPr>
            </a:lvl1pPr>
            <a:lvl2pPr marL="742950" indent="-285750">
              <a:defRPr kumimoji="1" sz="1200">
                <a:solidFill>
                  <a:schemeClr val="tx1"/>
                </a:solidFill>
                <a:latin typeface="Arial" charset="0"/>
                <a:ea typeface="Osaka" charset="0"/>
                <a:cs typeface="Osaka" charset="0"/>
              </a:defRPr>
            </a:lvl2pPr>
            <a:lvl3pPr>
              <a:defRPr kumimoji="1" sz="1200">
                <a:solidFill>
                  <a:schemeClr val="tx1"/>
                </a:solidFill>
                <a:latin typeface="Times" charset="0"/>
                <a:ea typeface="Osaka" charset="0"/>
                <a:cs typeface="Osaka" charset="0"/>
              </a:defRPr>
            </a:lvl3pPr>
            <a:lvl4pPr>
              <a:defRPr kumimoji="1" sz="1200">
                <a:solidFill>
                  <a:schemeClr val="tx1"/>
                </a:solidFill>
                <a:latin typeface="Times" charset="0"/>
                <a:ea typeface="Osaka" charset="0"/>
                <a:cs typeface="Osaka" charset="0"/>
              </a:defRPr>
            </a:lvl4pPr>
            <a:lvl5pPr>
              <a:defRPr kumimoji="1" sz="1200">
                <a:solidFill>
                  <a:schemeClr val="tx1"/>
                </a:solidFill>
                <a:latin typeface="Times" charset="0"/>
                <a:ea typeface="Osaka" charset="0"/>
                <a:cs typeface="Osaka" charset="0"/>
              </a:defRPr>
            </a:lvl5pPr>
            <a:lvl6pPr marL="2514600" indent="-228600" eaLnBrk="0" fontAlgn="base" hangingPunct="0">
              <a:spcBef>
                <a:spcPct val="30000"/>
              </a:spcBef>
              <a:spcAft>
                <a:spcPct val="0"/>
              </a:spcAft>
              <a:defRPr kumimoji="1" sz="1200">
                <a:solidFill>
                  <a:schemeClr val="tx1"/>
                </a:solidFill>
                <a:latin typeface="Times" charset="0"/>
                <a:ea typeface="Osaka" charset="0"/>
                <a:cs typeface="Osaka" charset="0"/>
              </a:defRPr>
            </a:lvl6pPr>
            <a:lvl7pPr marL="2971800" indent="-228600" eaLnBrk="0" fontAlgn="base" hangingPunct="0">
              <a:spcBef>
                <a:spcPct val="30000"/>
              </a:spcBef>
              <a:spcAft>
                <a:spcPct val="0"/>
              </a:spcAft>
              <a:defRPr kumimoji="1" sz="1200">
                <a:solidFill>
                  <a:schemeClr val="tx1"/>
                </a:solidFill>
                <a:latin typeface="Times" charset="0"/>
                <a:ea typeface="Osaka" charset="0"/>
                <a:cs typeface="Osaka" charset="0"/>
              </a:defRPr>
            </a:lvl7pPr>
            <a:lvl8pPr marL="3429000" indent="-228600" eaLnBrk="0" fontAlgn="base" hangingPunct="0">
              <a:spcBef>
                <a:spcPct val="30000"/>
              </a:spcBef>
              <a:spcAft>
                <a:spcPct val="0"/>
              </a:spcAft>
              <a:defRPr kumimoji="1" sz="1200">
                <a:solidFill>
                  <a:schemeClr val="tx1"/>
                </a:solidFill>
                <a:latin typeface="Times" charset="0"/>
                <a:ea typeface="Osaka" charset="0"/>
                <a:cs typeface="Osaka" charset="0"/>
              </a:defRPr>
            </a:lvl8pPr>
            <a:lvl9pPr marL="3886200" indent="-228600" eaLnBrk="0" fontAlgn="base" hangingPunct="0">
              <a:spcBef>
                <a:spcPct val="30000"/>
              </a:spcBef>
              <a:spcAft>
                <a:spcPct val="0"/>
              </a:spcAft>
              <a:defRPr kumimoji="1" sz="1200">
                <a:solidFill>
                  <a:schemeClr val="tx1"/>
                </a:solidFill>
                <a:latin typeface="Times" charset="0"/>
                <a:ea typeface="Osaka" charset="0"/>
                <a:cs typeface="Osaka" charset="0"/>
              </a:defRPr>
            </a:lvl9pPr>
          </a:lstStyle>
          <a:p>
            <a:pPr>
              <a:defRPr/>
            </a:pPr>
            <a:fld id="{99397416-8623-1F43-88A7-780D0EE54E68}" type="slidenum">
              <a:rPr lang="de-CH" sz="1000" smtClean="0"/>
              <a:pPr>
                <a:defRPr/>
              </a:pPr>
              <a:t>264</a:t>
            </a:fld>
            <a:endParaRPr lang="de-CH" sz="1000" dirty="0"/>
          </a:p>
        </p:txBody>
      </p:sp>
      <p:sp>
        <p:nvSpPr>
          <p:cNvPr id="17411" name="Rectangle 2"/>
          <p:cNvSpPr>
            <a:spLocks noGrp="1" noRot="1" noChangeAspect="1" noChangeArrowheads="1" noTextEdit="1"/>
          </p:cNvSpPr>
          <p:nvPr>
            <p:ph type="sldImg"/>
          </p:nvPr>
        </p:nvSpPr>
        <p:spPr>
          <a:xfrm>
            <a:off x="382588" y="685800"/>
            <a:ext cx="6092825" cy="3427413"/>
          </a:xfrm>
          <a:ln/>
        </p:spPr>
      </p:sp>
      <p:sp>
        <p:nvSpPr>
          <p:cNvPr id="1741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dirty="0">
                <a:ea typeface="Osaka" charset="0"/>
              </a:rPr>
              <a:t>Discuss pain management.</a:t>
            </a:r>
          </a:p>
          <a:p>
            <a:pPr eaLnBrk="1" hangingPunct="1">
              <a:defRPr/>
            </a:pPr>
            <a:r>
              <a:rPr lang="en-US" dirty="0">
                <a:ea typeface="Osaka" charset="0"/>
              </a:rPr>
              <a:t>These x-rays show a two-part surgical neck fracture.</a:t>
            </a:r>
          </a:p>
          <a:p>
            <a:pPr eaLnBrk="1" hangingPunct="1">
              <a:defRPr/>
            </a:pPr>
            <a:r>
              <a:rPr lang="en-US" dirty="0">
                <a:ea typeface="Osaka" charset="0"/>
              </a:rPr>
              <a:t>Note the fracture line that extends down metaphysis and requires further imaging of the entire humerus.</a:t>
            </a:r>
          </a:p>
          <a:p>
            <a:pPr eaLnBrk="1" hangingPunct="1">
              <a:defRPr/>
            </a:pPr>
            <a:r>
              <a:rPr lang="en-US" dirty="0">
                <a:ea typeface="Osaka" charset="0"/>
              </a:rPr>
              <a:t>One cannot see the lesser tuberosity on these views. Discuss the importance of an axillary view.</a:t>
            </a:r>
          </a:p>
        </p:txBody>
      </p:sp>
    </p:spTree>
    <p:extLst>
      <p:ext uri="{BB962C8B-B14F-4D97-AF65-F5344CB8AC3E}">
        <p14:creationId xmlns:p14="http://schemas.microsoft.com/office/powerpoint/2010/main" val="30739817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kumimoji="1" sz="1200">
                <a:solidFill>
                  <a:schemeClr val="tx1"/>
                </a:solidFill>
                <a:latin typeface="Arial" charset="0"/>
                <a:ea typeface="Osaka" charset="0"/>
                <a:cs typeface="Osaka" charset="0"/>
              </a:defRPr>
            </a:lvl1pPr>
            <a:lvl2pPr marL="742950" indent="-285750">
              <a:defRPr kumimoji="1" sz="1200">
                <a:solidFill>
                  <a:schemeClr val="tx1"/>
                </a:solidFill>
                <a:latin typeface="Arial" charset="0"/>
                <a:ea typeface="Osaka" charset="0"/>
                <a:cs typeface="Osaka" charset="0"/>
              </a:defRPr>
            </a:lvl2pPr>
            <a:lvl3pPr>
              <a:defRPr kumimoji="1" sz="1200">
                <a:solidFill>
                  <a:schemeClr val="tx1"/>
                </a:solidFill>
                <a:latin typeface="Times" charset="0"/>
                <a:ea typeface="Osaka" charset="0"/>
                <a:cs typeface="Osaka" charset="0"/>
              </a:defRPr>
            </a:lvl3pPr>
            <a:lvl4pPr>
              <a:defRPr kumimoji="1" sz="1200">
                <a:solidFill>
                  <a:schemeClr val="tx1"/>
                </a:solidFill>
                <a:latin typeface="Times" charset="0"/>
                <a:ea typeface="Osaka" charset="0"/>
                <a:cs typeface="Osaka" charset="0"/>
              </a:defRPr>
            </a:lvl4pPr>
            <a:lvl5pPr>
              <a:defRPr kumimoji="1" sz="1200">
                <a:solidFill>
                  <a:schemeClr val="tx1"/>
                </a:solidFill>
                <a:latin typeface="Times" charset="0"/>
                <a:ea typeface="Osaka" charset="0"/>
                <a:cs typeface="Osaka" charset="0"/>
              </a:defRPr>
            </a:lvl5pPr>
            <a:lvl6pPr marL="2514600" indent="-228600" eaLnBrk="0" fontAlgn="base" hangingPunct="0">
              <a:spcBef>
                <a:spcPct val="30000"/>
              </a:spcBef>
              <a:spcAft>
                <a:spcPct val="0"/>
              </a:spcAft>
              <a:defRPr kumimoji="1" sz="1200">
                <a:solidFill>
                  <a:schemeClr val="tx1"/>
                </a:solidFill>
                <a:latin typeface="Times" charset="0"/>
                <a:ea typeface="Osaka" charset="0"/>
                <a:cs typeface="Osaka" charset="0"/>
              </a:defRPr>
            </a:lvl6pPr>
            <a:lvl7pPr marL="2971800" indent="-228600" eaLnBrk="0" fontAlgn="base" hangingPunct="0">
              <a:spcBef>
                <a:spcPct val="30000"/>
              </a:spcBef>
              <a:spcAft>
                <a:spcPct val="0"/>
              </a:spcAft>
              <a:defRPr kumimoji="1" sz="1200">
                <a:solidFill>
                  <a:schemeClr val="tx1"/>
                </a:solidFill>
                <a:latin typeface="Times" charset="0"/>
                <a:ea typeface="Osaka" charset="0"/>
                <a:cs typeface="Osaka" charset="0"/>
              </a:defRPr>
            </a:lvl7pPr>
            <a:lvl8pPr marL="3429000" indent="-228600" eaLnBrk="0" fontAlgn="base" hangingPunct="0">
              <a:spcBef>
                <a:spcPct val="30000"/>
              </a:spcBef>
              <a:spcAft>
                <a:spcPct val="0"/>
              </a:spcAft>
              <a:defRPr kumimoji="1" sz="1200">
                <a:solidFill>
                  <a:schemeClr val="tx1"/>
                </a:solidFill>
                <a:latin typeface="Times" charset="0"/>
                <a:ea typeface="Osaka" charset="0"/>
                <a:cs typeface="Osaka" charset="0"/>
              </a:defRPr>
            </a:lvl8pPr>
            <a:lvl9pPr marL="3886200" indent="-228600" eaLnBrk="0" fontAlgn="base" hangingPunct="0">
              <a:spcBef>
                <a:spcPct val="30000"/>
              </a:spcBef>
              <a:spcAft>
                <a:spcPct val="0"/>
              </a:spcAft>
              <a:defRPr kumimoji="1" sz="1200">
                <a:solidFill>
                  <a:schemeClr val="tx1"/>
                </a:solidFill>
                <a:latin typeface="Times" charset="0"/>
                <a:ea typeface="Osaka" charset="0"/>
                <a:cs typeface="Osaka" charset="0"/>
              </a:defRPr>
            </a:lvl9pPr>
          </a:lstStyle>
          <a:p>
            <a:pPr>
              <a:defRPr/>
            </a:pPr>
            <a:fld id="{00DD2098-8708-254A-A876-49F979CAE013}" type="slidenum">
              <a:rPr lang="de-CH" sz="1000" smtClean="0"/>
              <a:pPr>
                <a:defRPr/>
              </a:pPr>
              <a:t>265</a:t>
            </a:fld>
            <a:endParaRPr lang="de-CH" sz="1000" dirty="0"/>
          </a:p>
        </p:txBody>
      </p:sp>
      <p:sp>
        <p:nvSpPr>
          <p:cNvPr id="17411" name="Rectangle 2"/>
          <p:cNvSpPr>
            <a:spLocks noGrp="1" noRot="1" noChangeAspect="1" noChangeArrowheads="1" noTextEdit="1"/>
          </p:cNvSpPr>
          <p:nvPr>
            <p:ph type="sldImg"/>
          </p:nvPr>
        </p:nvSpPr>
        <p:spPr>
          <a:xfrm>
            <a:off x="382588" y="685800"/>
            <a:ext cx="6092825" cy="3427413"/>
          </a:xfrm>
          <a:ln/>
        </p:spPr>
      </p:sp>
      <p:sp>
        <p:nvSpPr>
          <p:cNvPr id="1741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dirty="0">
                <a:ea typeface="Osaka" charset="0"/>
              </a:rPr>
              <a:t>A CT scan can substitute for the axillary view. This confirms the two-part fracture.</a:t>
            </a:r>
          </a:p>
          <a:p>
            <a:pPr eaLnBrk="1" hangingPunct="1">
              <a:defRPr/>
            </a:pPr>
            <a:r>
              <a:rPr lang="en-US" dirty="0">
                <a:ea typeface="Osaka" charset="0"/>
              </a:rPr>
              <a:t>The head fragment is large and the bone is solid looking.</a:t>
            </a:r>
          </a:p>
        </p:txBody>
      </p:sp>
    </p:spTree>
    <p:extLst>
      <p:ext uri="{BB962C8B-B14F-4D97-AF65-F5344CB8AC3E}">
        <p14:creationId xmlns:p14="http://schemas.microsoft.com/office/powerpoint/2010/main" val="355208998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kumimoji="1" sz="1200">
                <a:solidFill>
                  <a:schemeClr val="tx1"/>
                </a:solidFill>
                <a:latin typeface="Arial" charset="0"/>
                <a:ea typeface="Osaka" charset="0"/>
                <a:cs typeface="Osaka" charset="0"/>
              </a:defRPr>
            </a:lvl1pPr>
            <a:lvl2pPr marL="742950" indent="-285750">
              <a:defRPr kumimoji="1" sz="1200">
                <a:solidFill>
                  <a:schemeClr val="tx1"/>
                </a:solidFill>
                <a:latin typeface="Arial" charset="0"/>
                <a:ea typeface="Osaka" charset="0"/>
                <a:cs typeface="Osaka" charset="0"/>
              </a:defRPr>
            </a:lvl2pPr>
            <a:lvl3pPr>
              <a:defRPr kumimoji="1" sz="1200">
                <a:solidFill>
                  <a:schemeClr val="tx1"/>
                </a:solidFill>
                <a:latin typeface="Times" charset="0"/>
                <a:ea typeface="Osaka" charset="0"/>
                <a:cs typeface="Osaka" charset="0"/>
              </a:defRPr>
            </a:lvl3pPr>
            <a:lvl4pPr>
              <a:defRPr kumimoji="1" sz="1200">
                <a:solidFill>
                  <a:schemeClr val="tx1"/>
                </a:solidFill>
                <a:latin typeface="Times" charset="0"/>
                <a:ea typeface="Osaka" charset="0"/>
                <a:cs typeface="Osaka" charset="0"/>
              </a:defRPr>
            </a:lvl4pPr>
            <a:lvl5pPr>
              <a:defRPr kumimoji="1" sz="1200">
                <a:solidFill>
                  <a:schemeClr val="tx1"/>
                </a:solidFill>
                <a:latin typeface="Times" charset="0"/>
                <a:ea typeface="Osaka" charset="0"/>
                <a:cs typeface="Osaka" charset="0"/>
              </a:defRPr>
            </a:lvl5pPr>
            <a:lvl6pPr marL="2514600" indent="-228600" eaLnBrk="0" fontAlgn="base" hangingPunct="0">
              <a:spcBef>
                <a:spcPct val="30000"/>
              </a:spcBef>
              <a:spcAft>
                <a:spcPct val="0"/>
              </a:spcAft>
              <a:defRPr kumimoji="1" sz="1200">
                <a:solidFill>
                  <a:schemeClr val="tx1"/>
                </a:solidFill>
                <a:latin typeface="Times" charset="0"/>
                <a:ea typeface="Osaka" charset="0"/>
                <a:cs typeface="Osaka" charset="0"/>
              </a:defRPr>
            </a:lvl6pPr>
            <a:lvl7pPr marL="2971800" indent="-228600" eaLnBrk="0" fontAlgn="base" hangingPunct="0">
              <a:spcBef>
                <a:spcPct val="30000"/>
              </a:spcBef>
              <a:spcAft>
                <a:spcPct val="0"/>
              </a:spcAft>
              <a:defRPr kumimoji="1" sz="1200">
                <a:solidFill>
                  <a:schemeClr val="tx1"/>
                </a:solidFill>
                <a:latin typeface="Times" charset="0"/>
                <a:ea typeface="Osaka" charset="0"/>
                <a:cs typeface="Osaka" charset="0"/>
              </a:defRPr>
            </a:lvl7pPr>
            <a:lvl8pPr marL="3429000" indent="-228600" eaLnBrk="0" fontAlgn="base" hangingPunct="0">
              <a:spcBef>
                <a:spcPct val="30000"/>
              </a:spcBef>
              <a:spcAft>
                <a:spcPct val="0"/>
              </a:spcAft>
              <a:defRPr kumimoji="1" sz="1200">
                <a:solidFill>
                  <a:schemeClr val="tx1"/>
                </a:solidFill>
                <a:latin typeface="Times" charset="0"/>
                <a:ea typeface="Osaka" charset="0"/>
                <a:cs typeface="Osaka" charset="0"/>
              </a:defRPr>
            </a:lvl8pPr>
            <a:lvl9pPr marL="3886200" indent="-228600" eaLnBrk="0" fontAlgn="base" hangingPunct="0">
              <a:spcBef>
                <a:spcPct val="30000"/>
              </a:spcBef>
              <a:spcAft>
                <a:spcPct val="0"/>
              </a:spcAft>
              <a:defRPr kumimoji="1" sz="1200">
                <a:solidFill>
                  <a:schemeClr val="tx1"/>
                </a:solidFill>
                <a:latin typeface="Times" charset="0"/>
                <a:ea typeface="Osaka" charset="0"/>
                <a:cs typeface="Osaka" charset="0"/>
              </a:defRPr>
            </a:lvl9pPr>
          </a:lstStyle>
          <a:p>
            <a:pPr>
              <a:defRPr/>
            </a:pPr>
            <a:fld id="{AB6324DD-EAE0-1E47-BD2B-241802A1256D}" type="slidenum">
              <a:rPr lang="de-CH" sz="1000" smtClean="0"/>
              <a:pPr>
                <a:defRPr/>
              </a:pPr>
              <a:t>266</a:t>
            </a:fld>
            <a:endParaRPr lang="de-CH" sz="1000" dirty="0"/>
          </a:p>
        </p:txBody>
      </p:sp>
      <p:sp>
        <p:nvSpPr>
          <p:cNvPr id="18435" name="Rectangle 2"/>
          <p:cNvSpPr>
            <a:spLocks noGrp="1" noRot="1" noChangeAspect="1" noChangeArrowheads="1" noTextEdit="1"/>
          </p:cNvSpPr>
          <p:nvPr>
            <p:ph type="sldImg"/>
          </p:nvPr>
        </p:nvSpPr>
        <p:spPr>
          <a:xfrm>
            <a:off x="382588" y="685800"/>
            <a:ext cx="6092825" cy="3427413"/>
          </a:xfrm>
          <a:ln/>
        </p:spPr>
      </p:sp>
      <p:sp>
        <p:nvSpPr>
          <p:cNvPr id="1843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dirty="0">
                <a:ea typeface="Osaka" charset="0"/>
              </a:rPr>
              <a:t>Review the classification.</a:t>
            </a:r>
          </a:p>
        </p:txBody>
      </p:sp>
    </p:spTree>
    <p:extLst>
      <p:ext uri="{BB962C8B-B14F-4D97-AF65-F5344CB8AC3E}">
        <p14:creationId xmlns:p14="http://schemas.microsoft.com/office/powerpoint/2010/main" val="240872084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4819" name="Tijdelijke aanduiding voor notities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nl-NL" dirty="0">
                <a:ea typeface="Osaka" charset="0"/>
              </a:rPr>
              <a:t>H-G-L-S classification according to </a:t>
            </a:r>
            <a:r>
              <a:rPr lang="nn-NO" dirty="0">
                <a:ea typeface="MS PGothic" charset="0"/>
                <a:cs typeface="MS PGothic" charset="0"/>
              </a:rPr>
              <a:t>Sukthankar, Leonello, Hertel, Sandow.</a:t>
            </a:r>
            <a:r>
              <a:rPr lang="nn-NO" baseline="0" dirty="0">
                <a:ea typeface="MS PGothic" charset="0"/>
                <a:cs typeface="MS PGothic" charset="0"/>
              </a:rPr>
              <a:t> </a:t>
            </a:r>
            <a:r>
              <a:rPr lang="nn-NO" dirty="0">
                <a:ea typeface="MS PGothic" charset="0"/>
                <a:cs typeface="MS PGothic" charset="0"/>
              </a:rPr>
              <a:t>2013</a:t>
            </a:r>
            <a:endParaRPr lang="de-CH" b="1" dirty="0">
              <a:ea typeface="Osaka" charset="0"/>
            </a:endParaRPr>
          </a:p>
        </p:txBody>
      </p:sp>
      <p:sp>
        <p:nvSpPr>
          <p:cNvPr id="34820" name="Tijdelijke aanduiding voor dianumm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kumimoji="1" sz="1200">
                <a:solidFill>
                  <a:schemeClr val="tx1"/>
                </a:solidFill>
                <a:latin typeface="Arial" charset="0"/>
                <a:ea typeface="Osaka" charset="0"/>
                <a:cs typeface="Osaka" charset="0"/>
              </a:defRPr>
            </a:lvl1pPr>
            <a:lvl2pPr marL="742950" indent="-285750">
              <a:defRPr kumimoji="1" sz="1200">
                <a:solidFill>
                  <a:schemeClr val="tx1"/>
                </a:solidFill>
                <a:latin typeface="Arial" charset="0"/>
                <a:ea typeface="Osaka" charset="0"/>
                <a:cs typeface="Osaka" charset="0"/>
              </a:defRPr>
            </a:lvl2pPr>
            <a:lvl3pPr>
              <a:defRPr kumimoji="1" sz="1200">
                <a:solidFill>
                  <a:schemeClr val="tx1"/>
                </a:solidFill>
                <a:latin typeface="Times" charset="0"/>
                <a:ea typeface="Osaka" charset="0"/>
                <a:cs typeface="Osaka" charset="0"/>
              </a:defRPr>
            </a:lvl3pPr>
            <a:lvl4pPr>
              <a:defRPr kumimoji="1" sz="1200">
                <a:solidFill>
                  <a:schemeClr val="tx1"/>
                </a:solidFill>
                <a:latin typeface="Times" charset="0"/>
                <a:ea typeface="Osaka" charset="0"/>
                <a:cs typeface="Osaka" charset="0"/>
              </a:defRPr>
            </a:lvl4pPr>
            <a:lvl5pPr>
              <a:defRPr kumimoji="1" sz="1200">
                <a:solidFill>
                  <a:schemeClr val="tx1"/>
                </a:solidFill>
                <a:latin typeface="Times" charset="0"/>
                <a:ea typeface="Osaka" charset="0"/>
                <a:cs typeface="Osaka" charset="0"/>
              </a:defRPr>
            </a:lvl5pPr>
            <a:lvl6pPr marL="2514600" indent="-228600" eaLnBrk="0" fontAlgn="base" hangingPunct="0">
              <a:spcBef>
                <a:spcPct val="30000"/>
              </a:spcBef>
              <a:spcAft>
                <a:spcPct val="0"/>
              </a:spcAft>
              <a:defRPr kumimoji="1" sz="1200">
                <a:solidFill>
                  <a:schemeClr val="tx1"/>
                </a:solidFill>
                <a:latin typeface="Times" charset="0"/>
                <a:ea typeface="Osaka" charset="0"/>
                <a:cs typeface="Osaka" charset="0"/>
              </a:defRPr>
            </a:lvl6pPr>
            <a:lvl7pPr marL="2971800" indent="-228600" eaLnBrk="0" fontAlgn="base" hangingPunct="0">
              <a:spcBef>
                <a:spcPct val="30000"/>
              </a:spcBef>
              <a:spcAft>
                <a:spcPct val="0"/>
              </a:spcAft>
              <a:defRPr kumimoji="1" sz="1200">
                <a:solidFill>
                  <a:schemeClr val="tx1"/>
                </a:solidFill>
                <a:latin typeface="Times" charset="0"/>
                <a:ea typeface="Osaka" charset="0"/>
                <a:cs typeface="Osaka" charset="0"/>
              </a:defRPr>
            </a:lvl7pPr>
            <a:lvl8pPr marL="3429000" indent="-228600" eaLnBrk="0" fontAlgn="base" hangingPunct="0">
              <a:spcBef>
                <a:spcPct val="30000"/>
              </a:spcBef>
              <a:spcAft>
                <a:spcPct val="0"/>
              </a:spcAft>
              <a:defRPr kumimoji="1" sz="1200">
                <a:solidFill>
                  <a:schemeClr val="tx1"/>
                </a:solidFill>
                <a:latin typeface="Times" charset="0"/>
                <a:ea typeface="Osaka" charset="0"/>
                <a:cs typeface="Osaka" charset="0"/>
              </a:defRPr>
            </a:lvl8pPr>
            <a:lvl9pPr marL="3886200" indent="-228600" eaLnBrk="0" fontAlgn="base" hangingPunct="0">
              <a:spcBef>
                <a:spcPct val="30000"/>
              </a:spcBef>
              <a:spcAft>
                <a:spcPct val="0"/>
              </a:spcAft>
              <a:defRPr kumimoji="1" sz="1200">
                <a:solidFill>
                  <a:schemeClr val="tx1"/>
                </a:solidFill>
                <a:latin typeface="Times" charset="0"/>
                <a:ea typeface="Osaka" charset="0"/>
                <a:cs typeface="Osaka" charset="0"/>
              </a:defRPr>
            </a:lvl9pPr>
          </a:lstStyle>
          <a:p>
            <a:pPr>
              <a:defRPr/>
            </a:pPr>
            <a:fld id="{EBA0BF71-3A81-1845-8AAC-EC21F4B9076C}" type="slidenum">
              <a:rPr lang="en-US" sz="1000" smtClean="0"/>
              <a:pPr>
                <a:defRPr/>
              </a:pPr>
              <a:t>267</a:t>
            </a:fld>
            <a:endParaRPr lang="en-US" sz="1000" dirty="0"/>
          </a:p>
        </p:txBody>
      </p:sp>
    </p:spTree>
    <p:extLst>
      <p:ext uri="{BB962C8B-B14F-4D97-AF65-F5344CB8AC3E}">
        <p14:creationId xmlns:p14="http://schemas.microsoft.com/office/powerpoint/2010/main" val="143607585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5843" name="Tijdelijke aanduiding voor notities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nl-NL" dirty="0">
                <a:ea typeface="Osaka" charset="0"/>
              </a:rPr>
              <a:t>Fracture types: importance of varus-valgus and distraction impaction type fractures.</a:t>
            </a:r>
          </a:p>
          <a:p>
            <a:pPr>
              <a:defRPr/>
            </a:pPr>
            <a:r>
              <a:rPr lang="nl-NL" dirty="0">
                <a:ea typeface="Osaka" charset="0"/>
              </a:rPr>
              <a:t>Hardeman Bollars et al.</a:t>
            </a:r>
          </a:p>
          <a:p>
            <a:pPr>
              <a:defRPr/>
            </a:pPr>
            <a:r>
              <a:rPr lang="nl-NL" dirty="0">
                <a:ea typeface="Osaka" charset="0"/>
              </a:rPr>
              <a:t>Hirzinger Tauber et al.</a:t>
            </a:r>
          </a:p>
        </p:txBody>
      </p:sp>
      <p:sp>
        <p:nvSpPr>
          <p:cNvPr id="35844" name="Tijdelijke aanduiding voor dianumm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kumimoji="1" sz="1200">
                <a:solidFill>
                  <a:schemeClr val="tx1"/>
                </a:solidFill>
                <a:latin typeface="Arial" charset="0"/>
                <a:ea typeface="Osaka" charset="0"/>
                <a:cs typeface="Osaka" charset="0"/>
              </a:defRPr>
            </a:lvl1pPr>
            <a:lvl2pPr marL="742950" indent="-285750">
              <a:defRPr kumimoji="1" sz="1200">
                <a:solidFill>
                  <a:schemeClr val="tx1"/>
                </a:solidFill>
                <a:latin typeface="Arial" charset="0"/>
                <a:ea typeface="Osaka" charset="0"/>
                <a:cs typeface="Osaka" charset="0"/>
              </a:defRPr>
            </a:lvl2pPr>
            <a:lvl3pPr>
              <a:defRPr kumimoji="1" sz="1200">
                <a:solidFill>
                  <a:schemeClr val="tx1"/>
                </a:solidFill>
                <a:latin typeface="Times" charset="0"/>
                <a:ea typeface="Osaka" charset="0"/>
                <a:cs typeface="Osaka" charset="0"/>
              </a:defRPr>
            </a:lvl3pPr>
            <a:lvl4pPr>
              <a:defRPr kumimoji="1" sz="1200">
                <a:solidFill>
                  <a:schemeClr val="tx1"/>
                </a:solidFill>
                <a:latin typeface="Times" charset="0"/>
                <a:ea typeface="Osaka" charset="0"/>
                <a:cs typeface="Osaka" charset="0"/>
              </a:defRPr>
            </a:lvl4pPr>
            <a:lvl5pPr>
              <a:defRPr kumimoji="1" sz="1200">
                <a:solidFill>
                  <a:schemeClr val="tx1"/>
                </a:solidFill>
                <a:latin typeface="Times" charset="0"/>
                <a:ea typeface="Osaka" charset="0"/>
                <a:cs typeface="Osaka" charset="0"/>
              </a:defRPr>
            </a:lvl5pPr>
            <a:lvl6pPr marL="2514600" indent="-228600" eaLnBrk="0" fontAlgn="base" hangingPunct="0">
              <a:spcBef>
                <a:spcPct val="30000"/>
              </a:spcBef>
              <a:spcAft>
                <a:spcPct val="0"/>
              </a:spcAft>
              <a:defRPr kumimoji="1" sz="1200">
                <a:solidFill>
                  <a:schemeClr val="tx1"/>
                </a:solidFill>
                <a:latin typeface="Times" charset="0"/>
                <a:ea typeface="Osaka" charset="0"/>
                <a:cs typeface="Osaka" charset="0"/>
              </a:defRPr>
            </a:lvl6pPr>
            <a:lvl7pPr marL="2971800" indent="-228600" eaLnBrk="0" fontAlgn="base" hangingPunct="0">
              <a:spcBef>
                <a:spcPct val="30000"/>
              </a:spcBef>
              <a:spcAft>
                <a:spcPct val="0"/>
              </a:spcAft>
              <a:defRPr kumimoji="1" sz="1200">
                <a:solidFill>
                  <a:schemeClr val="tx1"/>
                </a:solidFill>
                <a:latin typeface="Times" charset="0"/>
                <a:ea typeface="Osaka" charset="0"/>
                <a:cs typeface="Osaka" charset="0"/>
              </a:defRPr>
            </a:lvl7pPr>
            <a:lvl8pPr marL="3429000" indent="-228600" eaLnBrk="0" fontAlgn="base" hangingPunct="0">
              <a:spcBef>
                <a:spcPct val="30000"/>
              </a:spcBef>
              <a:spcAft>
                <a:spcPct val="0"/>
              </a:spcAft>
              <a:defRPr kumimoji="1" sz="1200">
                <a:solidFill>
                  <a:schemeClr val="tx1"/>
                </a:solidFill>
                <a:latin typeface="Times" charset="0"/>
                <a:ea typeface="Osaka" charset="0"/>
                <a:cs typeface="Osaka" charset="0"/>
              </a:defRPr>
            </a:lvl8pPr>
            <a:lvl9pPr marL="3886200" indent="-228600" eaLnBrk="0" fontAlgn="base" hangingPunct="0">
              <a:spcBef>
                <a:spcPct val="30000"/>
              </a:spcBef>
              <a:spcAft>
                <a:spcPct val="0"/>
              </a:spcAft>
              <a:defRPr kumimoji="1" sz="1200">
                <a:solidFill>
                  <a:schemeClr val="tx1"/>
                </a:solidFill>
                <a:latin typeface="Times" charset="0"/>
                <a:ea typeface="Osaka" charset="0"/>
                <a:cs typeface="Osaka" charset="0"/>
              </a:defRPr>
            </a:lvl9pPr>
          </a:lstStyle>
          <a:p>
            <a:pPr>
              <a:defRPr/>
            </a:pPr>
            <a:fld id="{E4A533B6-54CD-D64F-B822-41F90031E5B4}" type="slidenum">
              <a:rPr lang="en-US" sz="1000" smtClean="0"/>
              <a:pPr>
                <a:defRPr/>
              </a:pPr>
              <a:t>268</a:t>
            </a:fld>
            <a:endParaRPr lang="en-US" sz="1000" dirty="0"/>
          </a:p>
        </p:txBody>
      </p:sp>
    </p:spTree>
    <p:extLst>
      <p:ext uri="{BB962C8B-B14F-4D97-AF65-F5344CB8AC3E}">
        <p14:creationId xmlns:p14="http://schemas.microsoft.com/office/powerpoint/2010/main" val="2797740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364">
              <a:defRPr sz="1100">
                <a:solidFill>
                  <a:schemeClr val="tx1"/>
                </a:solidFill>
                <a:latin typeface="Arial" charset="0"/>
                <a:ea typeface="ＭＳ Ｐゴシック" charset="0"/>
              </a:defRPr>
            </a:lvl1pPr>
            <a:lvl2pPr marL="685772" indent="-263758" defTabSz="914364">
              <a:defRPr sz="1100">
                <a:solidFill>
                  <a:schemeClr val="tx1"/>
                </a:solidFill>
                <a:latin typeface="Arial" charset="0"/>
                <a:ea typeface="ＭＳ Ｐゴシック" charset="0"/>
              </a:defRPr>
            </a:lvl2pPr>
            <a:lvl3pPr marL="1055035" indent="-211008" defTabSz="914364">
              <a:defRPr sz="1100">
                <a:solidFill>
                  <a:schemeClr val="tx1"/>
                </a:solidFill>
                <a:latin typeface="Arial" charset="0"/>
                <a:ea typeface="ＭＳ Ｐゴシック" charset="0"/>
              </a:defRPr>
            </a:lvl3pPr>
            <a:lvl4pPr marL="1477049" indent="-211008" defTabSz="914364">
              <a:defRPr sz="1100">
                <a:solidFill>
                  <a:schemeClr val="tx1"/>
                </a:solidFill>
                <a:latin typeface="Arial" charset="0"/>
                <a:ea typeface="ＭＳ Ｐゴシック" charset="0"/>
              </a:defRPr>
            </a:lvl4pPr>
            <a:lvl5pPr marL="1899062" indent="-211008" defTabSz="914364">
              <a:defRPr sz="1100">
                <a:solidFill>
                  <a:schemeClr val="tx1"/>
                </a:solidFill>
                <a:latin typeface="Arial" charset="0"/>
                <a:ea typeface="ＭＳ Ｐゴシック" charset="0"/>
              </a:defRPr>
            </a:lvl5pPr>
            <a:lvl6pPr marL="2321076" indent="-211008" defTabSz="914364" eaLnBrk="0" fontAlgn="base" hangingPunct="0">
              <a:spcBef>
                <a:spcPct val="30000"/>
              </a:spcBef>
              <a:spcAft>
                <a:spcPct val="0"/>
              </a:spcAft>
              <a:defRPr sz="1100">
                <a:solidFill>
                  <a:schemeClr val="tx1"/>
                </a:solidFill>
                <a:latin typeface="Arial" charset="0"/>
                <a:ea typeface="ＭＳ Ｐゴシック" charset="0"/>
              </a:defRPr>
            </a:lvl6pPr>
            <a:lvl7pPr marL="2743089" indent="-211008" defTabSz="914364" eaLnBrk="0" fontAlgn="base" hangingPunct="0">
              <a:spcBef>
                <a:spcPct val="30000"/>
              </a:spcBef>
              <a:spcAft>
                <a:spcPct val="0"/>
              </a:spcAft>
              <a:defRPr sz="1100">
                <a:solidFill>
                  <a:schemeClr val="tx1"/>
                </a:solidFill>
                <a:latin typeface="Arial" charset="0"/>
                <a:ea typeface="ＭＳ Ｐゴシック" charset="0"/>
              </a:defRPr>
            </a:lvl7pPr>
            <a:lvl8pPr marL="3165103" indent="-211008" defTabSz="914364" eaLnBrk="0" fontAlgn="base" hangingPunct="0">
              <a:spcBef>
                <a:spcPct val="30000"/>
              </a:spcBef>
              <a:spcAft>
                <a:spcPct val="0"/>
              </a:spcAft>
              <a:defRPr sz="1100">
                <a:solidFill>
                  <a:schemeClr val="tx1"/>
                </a:solidFill>
                <a:latin typeface="Arial" charset="0"/>
                <a:ea typeface="ＭＳ Ｐゴシック" charset="0"/>
              </a:defRPr>
            </a:lvl8pPr>
            <a:lvl9pPr marL="3587117" indent="-211008" defTabSz="914364" eaLnBrk="0" fontAlgn="base" hangingPunct="0">
              <a:spcBef>
                <a:spcPct val="30000"/>
              </a:spcBef>
              <a:spcAft>
                <a:spcPct val="0"/>
              </a:spcAft>
              <a:defRPr sz="1100">
                <a:solidFill>
                  <a:schemeClr val="tx1"/>
                </a:solidFill>
                <a:latin typeface="Arial" charset="0"/>
                <a:ea typeface="ＭＳ Ｐゴシック" charset="0"/>
              </a:defRPr>
            </a:lvl9pPr>
          </a:lstStyle>
          <a:p>
            <a:pPr>
              <a:defRPr/>
            </a:pPr>
            <a:fld id="{B0A146D9-EBE8-F545-88A9-A737397102DE}" type="slidenum">
              <a:rPr lang="de-CH" sz="1200"/>
              <a:pPr>
                <a:defRPr/>
              </a:pPr>
              <a:t>37</a:t>
            </a:fld>
            <a:endParaRPr lang="de-CH" sz="1200" dirty="0"/>
          </a:p>
        </p:txBody>
      </p:sp>
      <p:sp>
        <p:nvSpPr>
          <p:cNvPr id="19459" name="Rectangle 2"/>
          <p:cNvSpPr>
            <a:spLocks noGrp="1" noRot="1" noChangeAspect="1" noChangeArrowheads="1" noTextEdit="1"/>
          </p:cNvSpPr>
          <p:nvPr>
            <p:ph type="sldImg"/>
          </p:nvPr>
        </p:nvSpPr>
        <p:spPr>
          <a:xfrm>
            <a:off x="381000" y="685800"/>
            <a:ext cx="6096000" cy="3429000"/>
          </a:xfrm>
          <a:ln/>
        </p:spPr>
      </p:sp>
      <p:sp>
        <p:nvSpPr>
          <p:cNvPr id="1946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endParaRPr lang="en-US" dirty="0">
              <a:cs typeface="+mn-cs"/>
            </a:endParaRPr>
          </a:p>
        </p:txBody>
      </p:sp>
    </p:spTree>
    <p:extLst>
      <p:ext uri="{BB962C8B-B14F-4D97-AF65-F5344CB8AC3E}">
        <p14:creationId xmlns:p14="http://schemas.microsoft.com/office/powerpoint/2010/main" val="376045941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6867" name="Tijdelijke aanduiding voor notities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nl-NL" dirty="0">
                <a:ea typeface="Osaka" charset="0"/>
              </a:rPr>
              <a:t>Also, the posterior tilt is an important predictor of function according to Poetze.</a:t>
            </a:r>
          </a:p>
        </p:txBody>
      </p:sp>
      <p:sp>
        <p:nvSpPr>
          <p:cNvPr id="36868" name="Tijdelijke aanduiding voor dianumm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kumimoji="1" sz="1200">
                <a:solidFill>
                  <a:schemeClr val="tx1"/>
                </a:solidFill>
                <a:latin typeface="Arial" charset="0"/>
                <a:ea typeface="Osaka" charset="0"/>
                <a:cs typeface="Osaka" charset="0"/>
              </a:defRPr>
            </a:lvl1pPr>
            <a:lvl2pPr marL="742950" indent="-285750">
              <a:defRPr kumimoji="1" sz="1200">
                <a:solidFill>
                  <a:schemeClr val="tx1"/>
                </a:solidFill>
                <a:latin typeface="Arial" charset="0"/>
                <a:ea typeface="Osaka" charset="0"/>
                <a:cs typeface="Osaka" charset="0"/>
              </a:defRPr>
            </a:lvl2pPr>
            <a:lvl3pPr>
              <a:defRPr kumimoji="1" sz="1200">
                <a:solidFill>
                  <a:schemeClr val="tx1"/>
                </a:solidFill>
                <a:latin typeface="Times" charset="0"/>
                <a:ea typeface="Osaka" charset="0"/>
                <a:cs typeface="Osaka" charset="0"/>
              </a:defRPr>
            </a:lvl3pPr>
            <a:lvl4pPr>
              <a:defRPr kumimoji="1" sz="1200">
                <a:solidFill>
                  <a:schemeClr val="tx1"/>
                </a:solidFill>
                <a:latin typeface="Times" charset="0"/>
                <a:ea typeface="Osaka" charset="0"/>
                <a:cs typeface="Osaka" charset="0"/>
              </a:defRPr>
            </a:lvl4pPr>
            <a:lvl5pPr>
              <a:defRPr kumimoji="1" sz="1200">
                <a:solidFill>
                  <a:schemeClr val="tx1"/>
                </a:solidFill>
                <a:latin typeface="Times" charset="0"/>
                <a:ea typeface="Osaka" charset="0"/>
                <a:cs typeface="Osaka" charset="0"/>
              </a:defRPr>
            </a:lvl5pPr>
            <a:lvl6pPr marL="2514600" indent="-228600" eaLnBrk="0" fontAlgn="base" hangingPunct="0">
              <a:spcBef>
                <a:spcPct val="30000"/>
              </a:spcBef>
              <a:spcAft>
                <a:spcPct val="0"/>
              </a:spcAft>
              <a:defRPr kumimoji="1" sz="1200">
                <a:solidFill>
                  <a:schemeClr val="tx1"/>
                </a:solidFill>
                <a:latin typeface="Times" charset="0"/>
                <a:ea typeface="Osaka" charset="0"/>
                <a:cs typeface="Osaka" charset="0"/>
              </a:defRPr>
            </a:lvl6pPr>
            <a:lvl7pPr marL="2971800" indent="-228600" eaLnBrk="0" fontAlgn="base" hangingPunct="0">
              <a:spcBef>
                <a:spcPct val="30000"/>
              </a:spcBef>
              <a:spcAft>
                <a:spcPct val="0"/>
              </a:spcAft>
              <a:defRPr kumimoji="1" sz="1200">
                <a:solidFill>
                  <a:schemeClr val="tx1"/>
                </a:solidFill>
                <a:latin typeface="Times" charset="0"/>
                <a:ea typeface="Osaka" charset="0"/>
                <a:cs typeface="Osaka" charset="0"/>
              </a:defRPr>
            </a:lvl7pPr>
            <a:lvl8pPr marL="3429000" indent="-228600" eaLnBrk="0" fontAlgn="base" hangingPunct="0">
              <a:spcBef>
                <a:spcPct val="30000"/>
              </a:spcBef>
              <a:spcAft>
                <a:spcPct val="0"/>
              </a:spcAft>
              <a:defRPr kumimoji="1" sz="1200">
                <a:solidFill>
                  <a:schemeClr val="tx1"/>
                </a:solidFill>
                <a:latin typeface="Times" charset="0"/>
                <a:ea typeface="Osaka" charset="0"/>
                <a:cs typeface="Osaka" charset="0"/>
              </a:defRPr>
            </a:lvl8pPr>
            <a:lvl9pPr marL="3886200" indent="-228600" eaLnBrk="0" fontAlgn="base" hangingPunct="0">
              <a:spcBef>
                <a:spcPct val="30000"/>
              </a:spcBef>
              <a:spcAft>
                <a:spcPct val="0"/>
              </a:spcAft>
              <a:defRPr kumimoji="1" sz="1200">
                <a:solidFill>
                  <a:schemeClr val="tx1"/>
                </a:solidFill>
                <a:latin typeface="Times" charset="0"/>
                <a:ea typeface="Osaka" charset="0"/>
                <a:cs typeface="Osaka" charset="0"/>
              </a:defRPr>
            </a:lvl9pPr>
          </a:lstStyle>
          <a:p>
            <a:pPr>
              <a:defRPr/>
            </a:pPr>
            <a:fld id="{9725D0BF-917F-DB4C-8D87-104E07F81799}" type="slidenum">
              <a:rPr lang="en-US" sz="1000" smtClean="0"/>
              <a:pPr>
                <a:defRPr/>
              </a:pPr>
              <a:t>269</a:t>
            </a:fld>
            <a:endParaRPr lang="en-US" sz="1000" dirty="0"/>
          </a:p>
        </p:txBody>
      </p:sp>
    </p:spTree>
    <p:extLst>
      <p:ext uri="{BB962C8B-B14F-4D97-AF65-F5344CB8AC3E}">
        <p14:creationId xmlns:p14="http://schemas.microsoft.com/office/powerpoint/2010/main" val="423819507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6867"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dirty="0">
                <a:ea typeface="Osaka" charset="0"/>
              </a:rPr>
              <a:t>Once the fracture has been reduced, you can see whether there is a bone defect.</a:t>
            </a:r>
          </a:p>
          <a:p>
            <a:pPr>
              <a:defRPr/>
            </a:pPr>
            <a:r>
              <a:rPr lang="en-US" dirty="0">
                <a:ea typeface="Osaka" charset="0"/>
              </a:rPr>
              <a:t>If so, how important is it and how will it be addressed?</a:t>
            </a:r>
          </a:p>
        </p:txBody>
      </p:sp>
      <p:sp>
        <p:nvSpPr>
          <p:cNvPr id="36868"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kumimoji="1" sz="1200">
                <a:solidFill>
                  <a:schemeClr val="tx1"/>
                </a:solidFill>
                <a:latin typeface="Arial" charset="0"/>
                <a:ea typeface="Osaka" charset="0"/>
                <a:cs typeface="Osaka" charset="0"/>
              </a:defRPr>
            </a:lvl1pPr>
            <a:lvl2pPr marL="742950" indent="-285750">
              <a:defRPr kumimoji="1" sz="1200">
                <a:solidFill>
                  <a:schemeClr val="tx1"/>
                </a:solidFill>
                <a:latin typeface="Arial" charset="0"/>
                <a:ea typeface="Osaka" charset="0"/>
                <a:cs typeface="Osaka" charset="0"/>
              </a:defRPr>
            </a:lvl2pPr>
            <a:lvl3pPr>
              <a:defRPr kumimoji="1" sz="1200">
                <a:solidFill>
                  <a:schemeClr val="tx1"/>
                </a:solidFill>
                <a:latin typeface="Times" charset="0"/>
                <a:ea typeface="Osaka" charset="0"/>
                <a:cs typeface="Osaka" charset="0"/>
              </a:defRPr>
            </a:lvl3pPr>
            <a:lvl4pPr>
              <a:defRPr kumimoji="1" sz="1200">
                <a:solidFill>
                  <a:schemeClr val="tx1"/>
                </a:solidFill>
                <a:latin typeface="Times" charset="0"/>
                <a:ea typeface="Osaka" charset="0"/>
                <a:cs typeface="Osaka" charset="0"/>
              </a:defRPr>
            </a:lvl4pPr>
            <a:lvl5pPr>
              <a:defRPr kumimoji="1" sz="1200">
                <a:solidFill>
                  <a:schemeClr val="tx1"/>
                </a:solidFill>
                <a:latin typeface="Times" charset="0"/>
                <a:ea typeface="Osaka" charset="0"/>
                <a:cs typeface="Osaka" charset="0"/>
              </a:defRPr>
            </a:lvl5pPr>
            <a:lvl6pPr marL="2514600" indent="-228600" eaLnBrk="0" fontAlgn="base" hangingPunct="0">
              <a:spcBef>
                <a:spcPct val="30000"/>
              </a:spcBef>
              <a:spcAft>
                <a:spcPct val="0"/>
              </a:spcAft>
              <a:defRPr kumimoji="1" sz="1200">
                <a:solidFill>
                  <a:schemeClr val="tx1"/>
                </a:solidFill>
                <a:latin typeface="Times" charset="0"/>
                <a:ea typeface="Osaka" charset="0"/>
                <a:cs typeface="Osaka" charset="0"/>
              </a:defRPr>
            </a:lvl6pPr>
            <a:lvl7pPr marL="2971800" indent="-228600" eaLnBrk="0" fontAlgn="base" hangingPunct="0">
              <a:spcBef>
                <a:spcPct val="30000"/>
              </a:spcBef>
              <a:spcAft>
                <a:spcPct val="0"/>
              </a:spcAft>
              <a:defRPr kumimoji="1" sz="1200">
                <a:solidFill>
                  <a:schemeClr val="tx1"/>
                </a:solidFill>
                <a:latin typeface="Times" charset="0"/>
                <a:ea typeface="Osaka" charset="0"/>
                <a:cs typeface="Osaka" charset="0"/>
              </a:defRPr>
            </a:lvl7pPr>
            <a:lvl8pPr marL="3429000" indent="-228600" eaLnBrk="0" fontAlgn="base" hangingPunct="0">
              <a:spcBef>
                <a:spcPct val="30000"/>
              </a:spcBef>
              <a:spcAft>
                <a:spcPct val="0"/>
              </a:spcAft>
              <a:defRPr kumimoji="1" sz="1200">
                <a:solidFill>
                  <a:schemeClr val="tx1"/>
                </a:solidFill>
                <a:latin typeface="Times" charset="0"/>
                <a:ea typeface="Osaka" charset="0"/>
                <a:cs typeface="Osaka" charset="0"/>
              </a:defRPr>
            </a:lvl8pPr>
            <a:lvl9pPr marL="3886200" indent="-228600" eaLnBrk="0" fontAlgn="base" hangingPunct="0">
              <a:spcBef>
                <a:spcPct val="30000"/>
              </a:spcBef>
              <a:spcAft>
                <a:spcPct val="0"/>
              </a:spcAft>
              <a:defRPr kumimoji="1" sz="1200">
                <a:solidFill>
                  <a:schemeClr val="tx1"/>
                </a:solidFill>
                <a:latin typeface="Times" charset="0"/>
                <a:ea typeface="Osaka" charset="0"/>
                <a:cs typeface="Osaka" charset="0"/>
              </a:defRPr>
            </a:lvl9pPr>
          </a:lstStyle>
          <a:p>
            <a:pPr>
              <a:defRPr/>
            </a:pPr>
            <a:fld id="{8D1EDAB0-0846-5A4C-8D6E-AD2CD4C9D4A6}" type="slidenum">
              <a:rPr lang="en-US" sz="1000" smtClean="0"/>
              <a:pPr>
                <a:defRPr/>
              </a:pPr>
              <a:t>270</a:t>
            </a:fld>
            <a:endParaRPr lang="en-US" sz="1000" dirty="0"/>
          </a:p>
        </p:txBody>
      </p:sp>
    </p:spTree>
    <p:extLst>
      <p:ext uri="{BB962C8B-B14F-4D97-AF65-F5344CB8AC3E}">
        <p14:creationId xmlns:p14="http://schemas.microsoft.com/office/powerpoint/2010/main" val="394169466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7891"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dirty="0">
                <a:ea typeface="Osaka" charset="0"/>
              </a:rPr>
              <a:t>Discuss</a:t>
            </a:r>
            <a:r>
              <a:rPr lang="en-US" baseline="0" dirty="0">
                <a:ea typeface="Osaka" charset="0"/>
              </a:rPr>
              <a:t> the bone quality and the osteoporosis work-up.</a:t>
            </a:r>
            <a:endParaRPr lang="en-US" dirty="0">
              <a:ea typeface="Osaka" charset="0"/>
            </a:endParaRPr>
          </a:p>
          <a:p>
            <a:pPr>
              <a:defRPr/>
            </a:pPr>
            <a:endParaRPr lang="en-US" dirty="0">
              <a:ea typeface="Osaka" charset="0"/>
            </a:endParaRPr>
          </a:p>
        </p:txBody>
      </p:sp>
      <p:sp>
        <p:nvSpPr>
          <p:cNvPr id="37892"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kumimoji="1" sz="1200">
                <a:solidFill>
                  <a:schemeClr val="tx1"/>
                </a:solidFill>
                <a:latin typeface="Arial" charset="0"/>
                <a:ea typeface="Osaka" charset="0"/>
                <a:cs typeface="Osaka" charset="0"/>
              </a:defRPr>
            </a:lvl1pPr>
            <a:lvl2pPr marL="742950" indent="-285750">
              <a:defRPr kumimoji="1" sz="1200">
                <a:solidFill>
                  <a:schemeClr val="tx1"/>
                </a:solidFill>
                <a:latin typeface="Arial" charset="0"/>
                <a:ea typeface="Osaka" charset="0"/>
                <a:cs typeface="Osaka" charset="0"/>
              </a:defRPr>
            </a:lvl2pPr>
            <a:lvl3pPr>
              <a:defRPr kumimoji="1" sz="1200">
                <a:solidFill>
                  <a:schemeClr val="tx1"/>
                </a:solidFill>
                <a:latin typeface="Times" charset="0"/>
                <a:ea typeface="Osaka" charset="0"/>
                <a:cs typeface="Osaka" charset="0"/>
              </a:defRPr>
            </a:lvl3pPr>
            <a:lvl4pPr>
              <a:defRPr kumimoji="1" sz="1200">
                <a:solidFill>
                  <a:schemeClr val="tx1"/>
                </a:solidFill>
                <a:latin typeface="Times" charset="0"/>
                <a:ea typeface="Osaka" charset="0"/>
                <a:cs typeface="Osaka" charset="0"/>
              </a:defRPr>
            </a:lvl4pPr>
            <a:lvl5pPr>
              <a:defRPr kumimoji="1" sz="1200">
                <a:solidFill>
                  <a:schemeClr val="tx1"/>
                </a:solidFill>
                <a:latin typeface="Times" charset="0"/>
                <a:ea typeface="Osaka" charset="0"/>
                <a:cs typeface="Osaka" charset="0"/>
              </a:defRPr>
            </a:lvl5pPr>
            <a:lvl6pPr marL="2514600" indent="-228600" eaLnBrk="0" fontAlgn="base" hangingPunct="0">
              <a:spcBef>
                <a:spcPct val="30000"/>
              </a:spcBef>
              <a:spcAft>
                <a:spcPct val="0"/>
              </a:spcAft>
              <a:defRPr kumimoji="1" sz="1200">
                <a:solidFill>
                  <a:schemeClr val="tx1"/>
                </a:solidFill>
                <a:latin typeface="Times" charset="0"/>
                <a:ea typeface="Osaka" charset="0"/>
                <a:cs typeface="Osaka" charset="0"/>
              </a:defRPr>
            </a:lvl6pPr>
            <a:lvl7pPr marL="2971800" indent="-228600" eaLnBrk="0" fontAlgn="base" hangingPunct="0">
              <a:spcBef>
                <a:spcPct val="30000"/>
              </a:spcBef>
              <a:spcAft>
                <a:spcPct val="0"/>
              </a:spcAft>
              <a:defRPr kumimoji="1" sz="1200">
                <a:solidFill>
                  <a:schemeClr val="tx1"/>
                </a:solidFill>
                <a:latin typeface="Times" charset="0"/>
                <a:ea typeface="Osaka" charset="0"/>
                <a:cs typeface="Osaka" charset="0"/>
              </a:defRPr>
            </a:lvl7pPr>
            <a:lvl8pPr marL="3429000" indent="-228600" eaLnBrk="0" fontAlgn="base" hangingPunct="0">
              <a:spcBef>
                <a:spcPct val="30000"/>
              </a:spcBef>
              <a:spcAft>
                <a:spcPct val="0"/>
              </a:spcAft>
              <a:defRPr kumimoji="1" sz="1200">
                <a:solidFill>
                  <a:schemeClr val="tx1"/>
                </a:solidFill>
                <a:latin typeface="Times" charset="0"/>
                <a:ea typeface="Osaka" charset="0"/>
                <a:cs typeface="Osaka" charset="0"/>
              </a:defRPr>
            </a:lvl8pPr>
            <a:lvl9pPr marL="3886200" indent="-228600" eaLnBrk="0" fontAlgn="base" hangingPunct="0">
              <a:spcBef>
                <a:spcPct val="30000"/>
              </a:spcBef>
              <a:spcAft>
                <a:spcPct val="0"/>
              </a:spcAft>
              <a:defRPr kumimoji="1" sz="1200">
                <a:solidFill>
                  <a:schemeClr val="tx1"/>
                </a:solidFill>
                <a:latin typeface="Times" charset="0"/>
                <a:ea typeface="Osaka" charset="0"/>
                <a:cs typeface="Osaka" charset="0"/>
              </a:defRPr>
            </a:lvl9pPr>
          </a:lstStyle>
          <a:p>
            <a:pPr>
              <a:defRPr/>
            </a:pPr>
            <a:fld id="{4AF70138-62BD-CC4C-9D81-C7271491EF5D}" type="slidenum">
              <a:rPr lang="en-US" sz="1000" smtClean="0"/>
              <a:pPr>
                <a:defRPr/>
              </a:pPr>
              <a:t>271</a:t>
            </a:fld>
            <a:endParaRPr lang="en-US" sz="1000" dirty="0"/>
          </a:p>
        </p:txBody>
      </p:sp>
    </p:spTree>
    <p:extLst>
      <p:ext uri="{BB962C8B-B14F-4D97-AF65-F5344CB8AC3E}">
        <p14:creationId xmlns:p14="http://schemas.microsoft.com/office/powerpoint/2010/main" val="79854830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8915" name="Tijdelijke aanduiding voor notities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nl-NL" dirty="0">
                <a:ea typeface="Osaka" charset="0"/>
              </a:rPr>
              <a:t>Discuss advantages and disadvantages. Less invasive approaches result in earlier functional recuperation (Südkamp).</a:t>
            </a:r>
          </a:p>
          <a:p>
            <a:pPr>
              <a:defRPr/>
            </a:pPr>
            <a:r>
              <a:rPr lang="nl-NL" dirty="0">
                <a:ea typeface="Osaka" charset="0"/>
              </a:rPr>
              <a:t>Discuss</a:t>
            </a:r>
            <a:r>
              <a:rPr lang="nl-NL" baseline="0" dirty="0">
                <a:ea typeface="Osaka" charset="0"/>
              </a:rPr>
              <a:t> the risk of anaesthesia in terms of mortality and delirium.</a:t>
            </a:r>
            <a:r>
              <a:rPr lang="nl-NL" dirty="0">
                <a:ea typeface="Osaka" charset="0"/>
              </a:rPr>
              <a:t> </a:t>
            </a:r>
          </a:p>
        </p:txBody>
      </p:sp>
      <p:sp>
        <p:nvSpPr>
          <p:cNvPr id="38916" name="Tijdelijke aanduiding voor dianumm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kumimoji="1" sz="1200">
                <a:solidFill>
                  <a:schemeClr val="tx1"/>
                </a:solidFill>
                <a:latin typeface="Arial" charset="0"/>
                <a:ea typeface="Osaka" charset="0"/>
                <a:cs typeface="Osaka" charset="0"/>
              </a:defRPr>
            </a:lvl1pPr>
            <a:lvl2pPr marL="742950" indent="-285750">
              <a:defRPr kumimoji="1" sz="1200">
                <a:solidFill>
                  <a:schemeClr val="tx1"/>
                </a:solidFill>
                <a:latin typeface="Arial" charset="0"/>
                <a:ea typeface="Osaka" charset="0"/>
                <a:cs typeface="Osaka" charset="0"/>
              </a:defRPr>
            </a:lvl2pPr>
            <a:lvl3pPr>
              <a:defRPr kumimoji="1" sz="1200">
                <a:solidFill>
                  <a:schemeClr val="tx1"/>
                </a:solidFill>
                <a:latin typeface="Times" charset="0"/>
                <a:ea typeface="Osaka" charset="0"/>
                <a:cs typeface="Osaka" charset="0"/>
              </a:defRPr>
            </a:lvl3pPr>
            <a:lvl4pPr>
              <a:defRPr kumimoji="1" sz="1200">
                <a:solidFill>
                  <a:schemeClr val="tx1"/>
                </a:solidFill>
                <a:latin typeface="Times" charset="0"/>
                <a:ea typeface="Osaka" charset="0"/>
                <a:cs typeface="Osaka" charset="0"/>
              </a:defRPr>
            </a:lvl4pPr>
            <a:lvl5pPr>
              <a:defRPr kumimoji="1" sz="1200">
                <a:solidFill>
                  <a:schemeClr val="tx1"/>
                </a:solidFill>
                <a:latin typeface="Times" charset="0"/>
                <a:ea typeface="Osaka" charset="0"/>
                <a:cs typeface="Osaka" charset="0"/>
              </a:defRPr>
            </a:lvl5pPr>
            <a:lvl6pPr marL="2514600" indent="-228600" eaLnBrk="0" fontAlgn="base" hangingPunct="0">
              <a:spcBef>
                <a:spcPct val="30000"/>
              </a:spcBef>
              <a:spcAft>
                <a:spcPct val="0"/>
              </a:spcAft>
              <a:defRPr kumimoji="1" sz="1200">
                <a:solidFill>
                  <a:schemeClr val="tx1"/>
                </a:solidFill>
                <a:latin typeface="Times" charset="0"/>
                <a:ea typeface="Osaka" charset="0"/>
                <a:cs typeface="Osaka" charset="0"/>
              </a:defRPr>
            </a:lvl6pPr>
            <a:lvl7pPr marL="2971800" indent="-228600" eaLnBrk="0" fontAlgn="base" hangingPunct="0">
              <a:spcBef>
                <a:spcPct val="30000"/>
              </a:spcBef>
              <a:spcAft>
                <a:spcPct val="0"/>
              </a:spcAft>
              <a:defRPr kumimoji="1" sz="1200">
                <a:solidFill>
                  <a:schemeClr val="tx1"/>
                </a:solidFill>
                <a:latin typeface="Times" charset="0"/>
                <a:ea typeface="Osaka" charset="0"/>
                <a:cs typeface="Osaka" charset="0"/>
              </a:defRPr>
            </a:lvl7pPr>
            <a:lvl8pPr marL="3429000" indent="-228600" eaLnBrk="0" fontAlgn="base" hangingPunct="0">
              <a:spcBef>
                <a:spcPct val="30000"/>
              </a:spcBef>
              <a:spcAft>
                <a:spcPct val="0"/>
              </a:spcAft>
              <a:defRPr kumimoji="1" sz="1200">
                <a:solidFill>
                  <a:schemeClr val="tx1"/>
                </a:solidFill>
                <a:latin typeface="Times" charset="0"/>
                <a:ea typeface="Osaka" charset="0"/>
                <a:cs typeface="Osaka" charset="0"/>
              </a:defRPr>
            </a:lvl8pPr>
            <a:lvl9pPr marL="3886200" indent="-228600" eaLnBrk="0" fontAlgn="base" hangingPunct="0">
              <a:spcBef>
                <a:spcPct val="30000"/>
              </a:spcBef>
              <a:spcAft>
                <a:spcPct val="0"/>
              </a:spcAft>
              <a:defRPr kumimoji="1" sz="1200">
                <a:solidFill>
                  <a:schemeClr val="tx1"/>
                </a:solidFill>
                <a:latin typeface="Times" charset="0"/>
                <a:ea typeface="Osaka" charset="0"/>
                <a:cs typeface="Osaka" charset="0"/>
              </a:defRPr>
            </a:lvl9pPr>
          </a:lstStyle>
          <a:p>
            <a:pPr>
              <a:defRPr/>
            </a:pPr>
            <a:fld id="{665A7B67-F173-534C-9309-B04B4252B3C3}" type="slidenum">
              <a:rPr lang="en-US" sz="1000" smtClean="0"/>
              <a:pPr>
                <a:defRPr/>
              </a:pPr>
              <a:t>273</a:t>
            </a:fld>
            <a:endParaRPr lang="en-US" sz="1000" dirty="0"/>
          </a:p>
        </p:txBody>
      </p:sp>
    </p:spTree>
    <p:extLst>
      <p:ext uri="{BB962C8B-B14F-4D97-AF65-F5344CB8AC3E}">
        <p14:creationId xmlns:p14="http://schemas.microsoft.com/office/powerpoint/2010/main" val="6298078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9939" name="Tijdelijke aanduiding voor notities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nl-NL" dirty="0">
                <a:ea typeface="Osaka" charset="0"/>
              </a:rPr>
              <a:t>The more of these four parameters are present in one patient the higher the failure risk.</a:t>
            </a:r>
          </a:p>
        </p:txBody>
      </p:sp>
      <p:sp>
        <p:nvSpPr>
          <p:cNvPr id="39940" name="Tijdelijke aanduiding voor dianumm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kumimoji="1" sz="1200">
                <a:solidFill>
                  <a:schemeClr val="tx1"/>
                </a:solidFill>
                <a:latin typeface="Arial" charset="0"/>
                <a:ea typeface="Osaka" charset="0"/>
                <a:cs typeface="Osaka" charset="0"/>
              </a:defRPr>
            </a:lvl1pPr>
            <a:lvl2pPr marL="742950" indent="-285750">
              <a:defRPr kumimoji="1" sz="1200">
                <a:solidFill>
                  <a:schemeClr val="tx1"/>
                </a:solidFill>
                <a:latin typeface="Arial" charset="0"/>
                <a:ea typeface="Osaka" charset="0"/>
                <a:cs typeface="Osaka" charset="0"/>
              </a:defRPr>
            </a:lvl2pPr>
            <a:lvl3pPr>
              <a:defRPr kumimoji="1" sz="1200">
                <a:solidFill>
                  <a:schemeClr val="tx1"/>
                </a:solidFill>
                <a:latin typeface="Times" charset="0"/>
                <a:ea typeface="Osaka" charset="0"/>
                <a:cs typeface="Osaka" charset="0"/>
              </a:defRPr>
            </a:lvl3pPr>
            <a:lvl4pPr>
              <a:defRPr kumimoji="1" sz="1200">
                <a:solidFill>
                  <a:schemeClr val="tx1"/>
                </a:solidFill>
                <a:latin typeface="Times" charset="0"/>
                <a:ea typeface="Osaka" charset="0"/>
                <a:cs typeface="Osaka" charset="0"/>
              </a:defRPr>
            </a:lvl4pPr>
            <a:lvl5pPr>
              <a:defRPr kumimoji="1" sz="1200">
                <a:solidFill>
                  <a:schemeClr val="tx1"/>
                </a:solidFill>
                <a:latin typeface="Times" charset="0"/>
                <a:ea typeface="Osaka" charset="0"/>
                <a:cs typeface="Osaka" charset="0"/>
              </a:defRPr>
            </a:lvl5pPr>
            <a:lvl6pPr marL="2514600" indent="-228600" eaLnBrk="0" fontAlgn="base" hangingPunct="0">
              <a:spcBef>
                <a:spcPct val="30000"/>
              </a:spcBef>
              <a:spcAft>
                <a:spcPct val="0"/>
              </a:spcAft>
              <a:defRPr kumimoji="1" sz="1200">
                <a:solidFill>
                  <a:schemeClr val="tx1"/>
                </a:solidFill>
                <a:latin typeface="Times" charset="0"/>
                <a:ea typeface="Osaka" charset="0"/>
                <a:cs typeface="Osaka" charset="0"/>
              </a:defRPr>
            </a:lvl6pPr>
            <a:lvl7pPr marL="2971800" indent="-228600" eaLnBrk="0" fontAlgn="base" hangingPunct="0">
              <a:spcBef>
                <a:spcPct val="30000"/>
              </a:spcBef>
              <a:spcAft>
                <a:spcPct val="0"/>
              </a:spcAft>
              <a:defRPr kumimoji="1" sz="1200">
                <a:solidFill>
                  <a:schemeClr val="tx1"/>
                </a:solidFill>
                <a:latin typeface="Times" charset="0"/>
                <a:ea typeface="Osaka" charset="0"/>
                <a:cs typeface="Osaka" charset="0"/>
              </a:defRPr>
            </a:lvl7pPr>
            <a:lvl8pPr marL="3429000" indent="-228600" eaLnBrk="0" fontAlgn="base" hangingPunct="0">
              <a:spcBef>
                <a:spcPct val="30000"/>
              </a:spcBef>
              <a:spcAft>
                <a:spcPct val="0"/>
              </a:spcAft>
              <a:defRPr kumimoji="1" sz="1200">
                <a:solidFill>
                  <a:schemeClr val="tx1"/>
                </a:solidFill>
                <a:latin typeface="Times" charset="0"/>
                <a:ea typeface="Osaka" charset="0"/>
                <a:cs typeface="Osaka" charset="0"/>
              </a:defRPr>
            </a:lvl8pPr>
            <a:lvl9pPr marL="3886200" indent="-228600" eaLnBrk="0" fontAlgn="base" hangingPunct="0">
              <a:spcBef>
                <a:spcPct val="30000"/>
              </a:spcBef>
              <a:spcAft>
                <a:spcPct val="0"/>
              </a:spcAft>
              <a:defRPr kumimoji="1" sz="1200">
                <a:solidFill>
                  <a:schemeClr val="tx1"/>
                </a:solidFill>
                <a:latin typeface="Times" charset="0"/>
                <a:ea typeface="Osaka" charset="0"/>
                <a:cs typeface="Osaka" charset="0"/>
              </a:defRPr>
            </a:lvl9pPr>
          </a:lstStyle>
          <a:p>
            <a:pPr>
              <a:defRPr/>
            </a:pPr>
            <a:fld id="{665BB636-5C4E-064E-956C-B71E6B8E48C4}" type="slidenum">
              <a:rPr lang="en-US" sz="1000" smtClean="0"/>
              <a:pPr>
                <a:defRPr/>
              </a:pPr>
              <a:t>274</a:t>
            </a:fld>
            <a:endParaRPr lang="en-US" sz="1000" dirty="0"/>
          </a:p>
        </p:txBody>
      </p:sp>
    </p:spTree>
    <p:extLst>
      <p:ext uri="{BB962C8B-B14F-4D97-AF65-F5344CB8AC3E}">
        <p14:creationId xmlns:p14="http://schemas.microsoft.com/office/powerpoint/2010/main" val="135693003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40963" name="Tijdelijke aanduiding voor notities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nl-NL" dirty="0">
                <a:ea typeface="Osaka" charset="0"/>
              </a:rPr>
              <a:t>Biomechanic studies.</a:t>
            </a:r>
          </a:p>
          <a:p>
            <a:pPr>
              <a:defRPr/>
            </a:pPr>
            <a:r>
              <a:rPr lang="nl-NL" dirty="0">
                <a:ea typeface="Osaka" charset="0"/>
              </a:rPr>
              <a:t>Hessmann, Hansen,</a:t>
            </a:r>
            <a:r>
              <a:rPr lang="nl-NL" baseline="0" dirty="0">
                <a:ea typeface="Osaka" charset="0"/>
              </a:rPr>
              <a:t> et al.</a:t>
            </a:r>
          </a:p>
          <a:p>
            <a:pPr>
              <a:defRPr/>
            </a:pPr>
            <a:r>
              <a:rPr lang="nl-NL" baseline="0" dirty="0">
                <a:ea typeface="Osaka" charset="0"/>
              </a:rPr>
              <a:t>Rothstock, Plecko, et al.</a:t>
            </a:r>
            <a:endParaRPr lang="nl-NL" dirty="0">
              <a:ea typeface="Osaka" charset="0"/>
            </a:endParaRPr>
          </a:p>
        </p:txBody>
      </p:sp>
      <p:sp>
        <p:nvSpPr>
          <p:cNvPr id="40964" name="Tijdelijke aanduiding voor dianumm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kumimoji="1" sz="1200">
                <a:solidFill>
                  <a:schemeClr val="tx1"/>
                </a:solidFill>
                <a:latin typeface="Arial" charset="0"/>
                <a:ea typeface="Osaka" charset="0"/>
                <a:cs typeface="Osaka" charset="0"/>
              </a:defRPr>
            </a:lvl1pPr>
            <a:lvl2pPr marL="742950" indent="-285750">
              <a:defRPr kumimoji="1" sz="1200">
                <a:solidFill>
                  <a:schemeClr val="tx1"/>
                </a:solidFill>
                <a:latin typeface="Arial" charset="0"/>
                <a:ea typeface="Osaka" charset="0"/>
                <a:cs typeface="Osaka" charset="0"/>
              </a:defRPr>
            </a:lvl2pPr>
            <a:lvl3pPr>
              <a:defRPr kumimoji="1" sz="1200">
                <a:solidFill>
                  <a:schemeClr val="tx1"/>
                </a:solidFill>
                <a:latin typeface="Times" charset="0"/>
                <a:ea typeface="Osaka" charset="0"/>
                <a:cs typeface="Osaka" charset="0"/>
              </a:defRPr>
            </a:lvl3pPr>
            <a:lvl4pPr>
              <a:defRPr kumimoji="1" sz="1200">
                <a:solidFill>
                  <a:schemeClr val="tx1"/>
                </a:solidFill>
                <a:latin typeface="Times" charset="0"/>
                <a:ea typeface="Osaka" charset="0"/>
                <a:cs typeface="Osaka" charset="0"/>
              </a:defRPr>
            </a:lvl4pPr>
            <a:lvl5pPr>
              <a:defRPr kumimoji="1" sz="1200">
                <a:solidFill>
                  <a:schemeClr val="tx1"/>
                </a:solidFill>
                <a:latin typeface="Times" charset="0"/>
                <a:ea typeface="Osaka" charset="0"/>
                <a:cs typeface="Osaka" charset="0"/>
              </a:defRPr>
            </a:lvl5pPr>
            <a:lvl6pPr marL="2514600" indent="-228600" eaLnBrk="0" fontAlgn="base" hangingPunct="0">
              <a:spcBef>
                <a:spcPct val="30000"/>
              </a:spcBef>
              <a:spcAft>
                <a:spcPct val="0"/>
              </a:spcAft>
              <a:defRPr kumimoji="1" sz="1200">
                <a:solidFill>
                  <a:schemeClr val="tx1"/>
                </a:solidFill>
                <a:latin typeface="Times" charset="0"/>
                <a:ea typeface="Osaka" charset="0"/>
                <a:cs typeface="Osaka" charset="0"/>
              </a:defRPr>
            </a:lvl6pPr>
            <a:lvl7pPr marL="2971800" indent="-228600" eaLnBrk="0" fontAlgn="base" hangingPunct="0">
              <a:spcBef>
                <a:spcPct val="30000"/>
              </a:spcBef>
              <a:spcAft>
                <a:spcPct val="0"/>
              </a:spcAft>
              <a:defRPr kumimoji="1" sz="1200">
                <a:solidFill>
                  <a:schemeClr val="tx1"/>
                </a:solidFill>
                <a:latin typeface="Times" charset="0"/>
                <a:ea typeface="Osaka" charset="0"/>
                <a:cs typeface="Osaka" charset="0"/>
              </a:defRPr>
            </a:lvl7pPr>
            <a:lvl8pPr marL="3429000" indent="-228600" eaLnBrk="0" fontAlgn="base" hangingPunct="0">
              <a:spcBef>
                <a:spcPct val="30000"/>
              </a:spcBef>
              <a:spcAft>
                <a:spcPct val="0"/>
              </a:spcAft>
              <a:defRPr kumimoji="1" sz="1200">
                <a:solidFill>
                  <a:schemeClr val="tx1"/>
                </a:solidFill>
                <a:latin typeface="Times" charset="0"/>
                <a:ea typeface="Osaka" charset="0"/>
                <a:cs typeface="Osaka" charset="0"/>
              </a:defRPr>
            </a:lvl8pPr>
            <a:lvl9pPr marL="3886200" indent="-228600" eaLnBrk="0" fontAlgn="base" hangingPunct="0">
              <a:spcBef>
                <a:spcPct val="30000"/>
              </a:spcBef>
              <a:spcAft>
                <a:spcPct val="0"/>
              </a:spcAft>
              <a:defRPr kumimoji="1" sz="1200">
                <a:solidFill>
                  <a:schemeClr val="tx1"/>
                </a:solidFill>
                <a:latin typeface="Times" charset="0"/>
                <a:ea typeface="Osaka" charset="0"/>
                <a:cs typeface="Osaka" charset="0"/>
              </a:defRPr>
            </a:lvl9pPr>
          </a:lstStyle>
          <a:p>
            <a:pPr>
              <a:defRPr/>
            </a:pPr>
            <a:fld id="{B410FCA8-D788-3244-BCD3-1A104592BB0E}" type="slidenum">
              <a:rPr lang="en-US" sz="1000" smtClean="0"/>
              <a:pPr>
                <a:defRPr/>
              </a:pPr>
              <a:t>275</a:t>
            </a:fld>
            <a:endParaRPr lang="en-US" sz="1000" dirty="0"/>
          </a:p>
        </p:txBody>
      </p:sp>
    </p:spTree>
    <p:extLst>
      <p:ext uri="{BB962C8B-B14F-4D97-AF65-F5344CB8AC3E}">
        <p14:creationId xmlns:p14="http://schemas.microsoft.com/office/powerpoint/2010/main" val="225039779"/>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41987" name="Tijdelijke aanduiding voor notities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nl-NL">
                <a:ea typeface="Osaka" charset="0"/>
              </a:rPr>
              <a:t>Extension of the upper arm is important to deliver the humeral head in front of the acromion and therefore create free access to the right entry point.</a:t>
            </a:r>
          </a:p>
        </p:txBody>
      </p:sp>
      <p:sp>
        <p:nvSpPr>
          <p:cNvPr id="41988" name="Tijdelijke aanduiding voor dianumm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kumimoji="1" sz="1200">
                <a:solidFill>
                  <a:schemeClr val="tx1"/>
                </a:solidFill>
                <a:latin typeface="Arial" charset="0"/>
                <a:ea typeface="Osaka" charset="0"/>
                <a:cs typeface="Osaka" charset="0"/>
              </a:defRPr>
            </a:lvl1pPr>
            <a:lvl2pPr marL="742950" indent="-285750">
              <a:defRPr kumimoji="1" sz="1200">
                <a:solidFill>
                  <a:schemeClr val="tx1"/>
                </a:solidFill>
                <a:latin typeface="Arial" charset="0"/>
                <a:ea typeface="Osaka" charset="0"/>
                <a:cs typeface="Osaka" charset="0"/>
              </a:defRPr>
            </a:lvl2pPr>
            <a:lvl3pPr>
              <a:defRPr kumimoji="1" sz="1200">
                <a:solidFill>
                  <a:schemeClr val="tx1"/>
                </a:solidFill>
                <a:latin typeface="Times" charset="0"/>
                <a:ea typeface="Osaka" charset="0"/>
                <a:cs typeface="Osaka" charset="0"/>
              </a:defRPr>
            </a:lvl3pPr>
            <a:lvl4pPr>
              <a:defRPr kumimoji="1" sz="1200">
                <a:solidFill>
                  <a:schemeClr val="tx1"/>
                </a:solidFill>
                <a:latin typeface="Times" charset="0"/>
                <a:ea typeface="Osaka" charset="0"/>
                <a:cs typeface="Osaka" charset="0"/>
              </a:defRPr>
            </a:lvl4pPr>
            <a:lvl5pPr>
              <a:defRPr kumimoji="1" sz="1200">
                <a:solidFill>
                  <a:schemeClr val="tx1"/>
                </a:solidFill>
                <a:latin typeface="Times" charset="0"/>
                <a:ea typeface="Osaka" charset="0"/>
                <a:cs typeface="Osaka" charset="0"/>
              </a:defRPr>
            </a:lvl5pPr>
            <a:lvl6pPr marL="2514600" indent="-228600" eaLnBrk="0" fontAlgn="base" hangingPunct="0">
              <a:spcBef>
                <a:spcPct val="30000"/>
              </a:spcBef>
              <a:spcAft>
                <a:spcPct val="0"/>
              </a:spcAft>
              <a:defRPr kumimoji="1" sz="1200">
                <a:solidFill>
                  <a:schemeClr val="tx1"/>
                </a:solidFill>
                <a:latin typeface="Times" charset="0"/>
                <a:ea typeface="Osaka" charset="0"/>
                <a:cs typeface="Osaka" charset="0"/>
              </a:defRPr>
            </a:lvl6pPr>
            <a:lvl7pPr marL="2971800" indent="-228600" eaLnBrk="0" fontAlgn="base" hangingPunct="0">
              <a:spcBef>
                <a:spcPct val="30000"/>
              </a:spcBef>
              <a:spcAft>
                <a:spcPct val="0"/>
              </a:spcAft>
              <a:defRPr kumimoji="1" sz="1200">
                <a:solidFill>
                  <a:schemeClr val="tx1"/>
                </a:solidFill>
                <a:latin typeface="Times" charset="0"/>
                <a:ea typeface="Osaka" charset="0"/>
                <a:cs typeface="Osaka" charset="0"/>
              </a:defRPr>
            </a:lvl7pPr>
            <a:lvl8pPr marL="3429000" indent="-228600" eaLnBrk="0" fontAlgn="base" hangingPunct="0">
              <a:spcBef>
                <a:spcPct val="30000"/>
              </a:spcBef>
              <a:spcAft>
                <a:spcPct val="0"/>
              </a:spcAft>
              <a:defRPr kumimoji="1" sz="1200">
                <a:solidFill>
                  <a:schemeClr val="tx1"/>
                </a:solidFill>
                <a:latin typeface="Times" charset="0"/>
                <a:ea typeface="Osaka" charset="0"/>
                <a:cs typeface="Osaka" charset="0"/>
              </a:defRPr>
            </a:lvl8pPr>
            <a:lvl9pPr marL="3886200" indent="-228600" eaLnBrk="0" fontAlgn="base" hangingPunct="0">
              <a:spcBef>
                <a:spcPct val="30000"/>
              </a:spcBef>
              <a:spcAft>
                <a:spcPct val="0"/>
              </a:spcAft>
              <a:defRPr kumimoji="1" sz="1200">
                <a:solidFill>
                  <a:schemeClr val="tx1"/>
                </a:solidFill>
                <a:latin typeface="Times" charset="0"/>
                <a:ea typeface="Osaka" charset="0"/>
                <a:cs typeface="Osaka" charset="0"/>
              </a:defRPr>
            </a:lvl9pPr>
          </a:lstStyle>
          <a:p>
            <a:pPr>
              <a:defRPr/>
            </a:pPr>
            <a:fld id="{CDBA7AD7-B526-FD4C-A9B0-4DB3275F2BAB}" type="slidenum">
              <a:rPr lang="en-US" sz="1000" smtClean="0"/>
              <a:pPr>
                <a:defRPr/>
              </a:pPr>
              <a:t>276</a:t>
            </a:fld>
            <a:endParaRPr lang="en-US" sz="1000" dirty="0"/>
          </a:p>
        </p:txBody>
      </p:sp>
    </p:spTree>
    <p:extLst>
      <p:ext uri="{BB962C8B-B14F-4D97-AF65-F5344CB8AC3E}">
        <p14:creationId xmlns:p14="http://schemas.microsoft.com/office/powerpoint/2010/main" val="230966904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43011" name="Tijdelijke aanduiding voor notities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nl-NL" dirty="0">
                <a:ea typeface="Osaka" charset="0"/>
              </a:rPr>
              <a:t>The entry point is central in the lateral view and on the apex in the AP view.</a:t>
            </a:r>
          </a:p>
        </p:txBody>
      </p:sp>
      <p:sp>
        <p:nvSpPr>
          <p:cNvPr id="43012" name="Tijdelijke aanduiding voor dianumm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kumimoji="1" sz="1200">
                <a:solidFill>
                  <a:schemeClr val="tx1"/>
                </a:solidFill>
                <a:latin typeface="Arial" charset="0"/>
                <a:ea typeface="Osaka" charset="0"/>
                <a:cs typeface="Osaka" charset="0"/>
              </a:defRPr>
            </a:lvl1pPr>
            <a:lvl2pPr marL="742950" indent="-285750">
              <a:defRPr kumimoji="1" sz="1200">
                <a:solidFill>
                  <a:schemeClr val="tx1"/>
                </a:solidFill>
                <a:latin typeface="Arial" charset="0"/>
                <a:ea typeface="Osaka" charset="0"/>
                <a:cs typeface="Osaka" charset="0"/>
              </a:defRPr>
            </a:lvl2pPr>
            <a:lvl3pPr>
              <a:defRPr kumimoji="1" sz="1200">
                <a:solidFill>
                  <a:schemeClr val="tx1"/>
                </a:solidFill>
                <a:latin typeface="Times" charset="0"/>
                <a:ea typeface="Osaka" charset="0"/>
                <a:cs typeface="Osaka" charset="0"/>
              </a:defRPr>
            </a:lvl3pPr>
            <a:lvl4pPr>
              <a:defRPr kumimoji="1" sz="1200">
                <a:solidFill>
                  <a:schemeClr val="tx1"/>
                </a:solidFill>
                <a:latin typeface="Times" charset="0"/>
                <a:ea typeface="Osaka" charset="0"/>
                <a:cs typeface="Osaka" charset="0"/>
              </a:defRPr>
            </a:lvl4pPr>
            <a:lvl5pPr>
              <a:defRPr kumimoji="1" sz="1200">
                <a:solidFill>
                  <a:schemeClr val="tx1"/>
                </a:solidFill>
                <a:latin typeface="Times" charset="0"/>
                <a:ea typeface="Osaka" charset="0"/>
                <a:cs typeface="Osaka" charset="0"/>
              </a:defRPr>
            </a:lvl5pPr>
            <a:lvl6pPr marL="2514600" indent="-228600" eaLnBrk="0" fontAlgn="base" hangingPunct="0">
              <a:spcBef>
                <a:spcPct val="30000"/>
              </a:spcBef>
              <a:spcAft>
                <a:spcPct val="0"/>
              </a:spcAft>
              <a:defRPr kumimoji="1" sz="1200">
                <a:solidFill>
                  <a:schemeClr val="tx1"/>
                </a:solidFill>
                <a:latin typeface="Times" charset="0"/>
                <a:ea typeface="Osaka" charset="0"/>
                <a:cs typeface="Osaka" charset="0"/>
              </a:defRPr>
            </a:lvl6pPr>
            <a:lvl7pPr marL="2971800" indent="-228600" eaLnBrk="0" fontAlgn="base" hangingPunct="0">
              <a:spcBef>
                <a:spcPct val="30000"/>
              </a:spcBef>
              <a:spcAft>
                <a:spcPct val="0"/>
              </a:spcAft>
              <a:defRPr kumimoji="1" sz="1200">
                <a:solidFill>
                  <a:schemeClr val="tx1"/>
                </a:solidFill>
                <a:latin typeface="Times" charset="0"/>
                <a:ea typeface="Osaka" charset="0"/>
                <a:cs typeface="Osaka" charset="0"/>
              </a:defRPr>
            </a:lvl7pPr>
            <a:lvl8pPr marL="3429000" indent="-228600" eaLnBrk="0" fontAlgn="base" hangingPunct="0">
              <a:spcBef>
                <a:spcPct val="30000"/>
              </a:spcBef>
              <a:spcAft>
                <a:spcPct val="0"/>
              </a:spcAft>
              <a:defRPr kumimoji="1" sz="1200">
                <a:solidFill>
                  <a:schemeClr val="tx1"/>
                </a:solidFill>
                <a:latin typeface="Times" charset="0"/>
                <a:ea typeface="Osaka" charset="0"/>
                <a:cs typeface="Osaka" charset="0"/>
              </a:defRPr>
            </a:lvl8pPr>
            <a:lvl9pPr marL="3886200" indent="-228600" eaLnBrk="0" fontAlgn="base" hangingPunct="0">
              <a:spcBef>
                <a:spcPct val="30000"/>
              </a:spcBef>
              <a:spcAft>
                <a:spcPct val="0"/>
              </a:spcAft>
              <a:defRPr kumimoji="1" sz="1200">
                <a:solidFill>
                  <a:schemeClr val="tx1"/>
                </a:solidFill>
                <a:latin typeface="Times" charset="0"/>
                <a:ea typeface="Osaka" charset="0"/>
                <a:cs typeface="Osaka" charset="0"/>
              </a:defRPr>
            </a:lvl9pPr>
          </a:lstStyle>
          <a:p>
            <a:pPr>
              <a:defRPr/>
            </a:pPr>
            <a:fld id="{776514E6-8180-CC45-BB55-530DE00A8762}" type="slidenum">
              <a:rPr lang="en-US" sz="1000" smtClean="0"/>
              <a:pPr>
                <a:defRPr/>
              </a:pPr>
              <a:t>277</a:t>
            </a:fld>
            <a:endParaRPr lang="en-US" sz="1000" dirty="0"/>
          </a:p>
        </p:txBody>
      </p:sp>
    </p:spTree>
    <p:extLst>
      <p:ext uri="{BB962C8B-B14F-4D97-AF65-F5344CB8AC3E}">
        <p14:creationId xmlns:p14="http://schemas.microsoft.com/office/powerpoint/2010/main" val="254819474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44035" name="Tijdelijke aanduiding voor notities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nl-NL" dirty="0">
                <a:ea typeface="Osaka" charset="0"/>
              </a:rPr>
              <a:t>Percutaneous hooks can be used to reduce the shaft to the proximal fragment.</a:t>
            </a:r>
          </a:p>
        </p:txBody>
      </p:sp>
      <p:sp>
        <p:nvSpPr>
          <p:cNvPr id="44036" name="Tijdelijke aanduiding voor dianumm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kumimoji="1" sz="1200">
                <a:solidFill>
                  <a:schemeClr val="tx1"/>
                </a:solidFill>
                <a:latin typeface="Arial" charset="0"/>
                <a:ea typeface="Osaka" charset="0"/>
                <a:cs typeface="Osaka" charset="0"/>
              </a:defRPr>
            </a:lvl1pPr>
            <a:lvl2pPr marL="742950" indent="-285750">
              <a:defRPr kumimoji="1" sz="1200">
                <a:solidFill>
                  <a:schemeClr val="tx1"/>
                </a:solidFill>
                <a:latin typeface="Arial" charset="0"/>
                <a:ea typeface="Osaka" charset="0"/>
                <a:cs typeface="Osaka" charset="0"/>
              </a:defRPr>
            </a:lvl2pPr>
            <a:lvl3pPr>
              <a:defRPr kumimoji="1" sz="1200">
                <a:solidFill>
                  <a:schemeClr val="tx1"/>
                </a:solidFill>
                <a:latin typeface="Times" charset="0"/>
                <a:ea typeface="Osaka" charset="0"/>
                <a:cs typeface="Osaka" charset="0"/>
              </a:defRPr>
            </a:lvl3pPr>
            <a:lvl4pPr>
              <a:defRPr kumimoji="1" sz="1200">
                <a:solidFill>
                  <a:schemeClr val="tx1"/>
                </a:solidFill>
                <a:latin typeface="Times" charset="0"/>
                <a:ea typeface="Osaka" charset="0"/>
                <a:cs typeface="Osaka" charset="0"/>
              </a:defRPr>
            </a:lvl4pPr>
            <a:lvl5pPr>
              <a:defRPr kumimoji="1" sz="1200">
                <a:solidFill>
                  <a:schemeClr val="tx1"/>
                </a:solidFill>
                <a:latin typeface="Times" charset="0"/>
                <a:ea typeface="Osaka" charset="0"/>
                <a:cs typeface="Osaka" charset="0"/>
              </a:defRPr>
            </a:lvl5pPr>
            <a:lvl6pPr marL="2514600" indent="-228600" eaLnBrk="0" fontAlgn="base" hangingPunct="0">
              <a:spcBef>
                <a:spcPct val="30000"/>
              </a:spcBef>
              <a:spcAft>
                <a:spcPct val="0"/>
              </a:spcAft>
              <a:defRPr kumimoji="1" sz="1200">
                <a:solidFill>
                  <a:schemeClr val="tx1"/>
                </a:solidFill>
                <a:latin typeface="Times" charset="0"/>
                <a:ea typeface="Osaka" charset="0"/>
                <a:cs typeface="Osaka" charset="0"/>
              </a:defRPr>
            </a:lvl6pPr>
            <a:lvl7pPr marL="2971800" indent="-228600" eaLnBrk="0" fontAlgn="base" hangingPunct="0">
              <a:spcBef>
                <a:spcPct val="30000"/>
              </a:spcBef>
              <a:spcAft>
                <a:spcPct val="0"/>
              </a:spcAft>
              <a:defRPr kumimoji="1" sz="1200">
                <a:solidFill>
                  <a:schemeClr val="tx1"/>
                </a:solidFill>
                <a:latin typeface="Times" charset="0"/>
                <a:ea typeface="Osaka" charset="0"/>
                <a:cs typeface="Osaka" charset="0"/>
              </a:defRPr>
            </a:lvl7pPr>
            <a:lvl8pPr marL="3429000" indent="-228600" eaLnBrk="0" fontAlgn="base" hangingPunct="0">
              <a:spcBef>
                <a:spcPct val="30000"/>
              </a:spcBef>
              <a:spcAft>
                <a:spcPct val="0"/>
              </a:spcAft>
              <a:defRPr kumimoji="1" sz="1200">
                <a:solidFill>
                  <a:schemeClr val="tx1"/>
                </a:solidFill>
                <a:latin typeface="Times" charset="0"/>
                <a:ea typeface="Osaka" charset="0"/>
                <a:cs typeface="Osaka" charset="0"/>
              </a:defRPr>
            </a:lvl8pPr>
            <a:lvl9pPr marL="3886200" indent="-228600" eaLnBrk="0" fontAlgn="base" hangingPunct="0">
              <a:spcBef>
                <a:spcPct val="30000"/>
              </a:spcBef>
              <a:spcAft>
                <a:spcPct val="0"/>
              </a:spcAft>
              <a:defRPr kumimoji="1" sz="1200">
                <a:solidFill>
                  <a:schemeClr val="tx1"/>
                </a:solidFill>
                <a:latin typeface="Times" charset="0"/>
                <a:ea typeface="Osaka" charset="0"/>
                <a:cs typeface="Osaka" charset="0"/>
              </a:defRPr>
            </a:lvl9pPr>
          </a:lstStyle>
          <a:p>
            <a:pPr>
              <a:defRPr/>
            </a:pPr>
            <a:fld id="{BFF948CE-84CD-3F41-A9D9-8692D666753A}" type="slidenum">
              <a:rPr lang="en-US" sz="1000" smtClean="0"/>
              <a:pPr>
                <a:defRPr/>
              </a:pPr>
              <a:t>278</a:t>
            </a:fld>
            <a:endParaRPr lang="en-US" sz="1000" dirty="0"/>
          </a:p>
        </p:txBody>
      </p:sp>
    </p:spTree>
    <p:extLst>
      <p:ext uri="{BB962C8B-B14F-4D97-AF65-F5344CB8AC3E}">
        <p14:creationId xmlns:p14="http://schemas.microsoft.com/office/powerpoint/2010/main" val="303291449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kumimoji="1" sz="1200">
                <a:solidFill>
                  <a:schemeClr val="tx1"/>
                </a:solidFill>
                <a:latin typeface="Arial" charset="0"/>
                <a:ea typeface="Osaka" charset="0"/>
                <a:cs typeface="Osaka" charset="0"/>
              </a:defRPr>
            </a:lvl1pPr>
            <a:lvl2pPr marL="742950" indent="-285750">
              <a:defRPr kumimoji="1" sz="1200">
                <a:solidFill>
                  <a:schemeClr val="tx1"/>
                </a:solidFill>
                <a:latin typeface="Arial" charset="0"/>
                <a:ea typeface="Osaka" charset="0"/>
                <a:cs typeface="Osaka" charset="0"/>
              </a:defRPr>
            </a:lvl2pPr>
            <a:lvl3pPr>
              <a:defRPr kumimoji="1" sz="1200">
                <a:solidFill>
                  <a:schemeClr val="tx1"/>
                </a:solidFill>
                <a:latin typeface="Times" charset="0"/>
                <a:ea typeface="Osaka" charset="0"/>
                <a:cs typeface="Osaka" charset="0"/>
              </a:defRPr>
            </a:lvl3pPr>
            <a:lvl4pPr>
              <a:defRPr kumimoji="1" sz="1200">
                <a:solidFill>
                  <a:schemeClr val="tx1"/>
                </a:solidFill>
                <a:latin typeface="Times" charset="0"/>
                <a:ea typeface="Osaka" charset="0"/>
                <a:cs typeface="Osaka" charset="0"/>
              </a:defRPr>
            </a:lvl4pPr>
            <a:lvl5pPr>
              <a:defRPr kumimoji="1" sz="1200">
                <a:solidFill>
                  <a:schemeClr val="tx1"/>
                </a:solidFill>
                <a:latin typeface="Times" charset="0"/>
                <a:ea typeface="Osaka" charset="0"/>
                <a:cs typeface="Osaka" charset="0"/>
              </a:defRPr>
            </a:lvl5pPr>
            <a:lvl6pPr marL="2514600" indent="-228600" eaLnBrk="0" fontAlgn="base" hangingPunct="0">
              <a:spcBef>
                <a:spcPct val="30000"/>
              </a:spcBef>
              <a:spcAft>
                <a:spcPct val="0"/>
              </a:spcAft>
              <a:defRPr kumimoji="1" sz="1200">
                <a:solidFill>
                  <a:schemeClr val="tx1"/>
                </a:solidFill>
                <a:latin typeface="Times" charset="0"/>
                <a:ea typeface="Osaka" charset="0"/>
                <a:cs typeface="Osaka" charset="0"/>
              </a:defRPr>
            </a:lvl6pPr>
            <a:lvl7pPr marL="2971800" indent="-228600" eaLnBrk="0" fontAlgn="base" hangingPunct="0">
              <a:spcBef>
                <a:spcPct val="30000"/>
              </a:spcBef>
              <a:spcAft>
                <a:spcPct val="0"/>
              </a:spcAft>
              <a:defRPr kumimoji="1" sz="1200">
                <a:solidFill>
                  <a:schemeClr val="tx1"/>
                </a:solidFill>
                <a:latin typeface="Times" charset="0"/>
                <a:ea typeface="Osaka" charset="0"/>
                <a:cs typeface="Osaka" charset="0"/>
              </a:defRPr>
            </a:lvl7pPr>
            <a:lvl8pPr marL="3429000" indent="-228600" eaLnBrk="0" fontAlgn="base" hangingPunct="0">
              <a:spcBef>
                <a:spcPct val="30000"/>
              </a:spcBef>
              <a:spcAft>
                <a:spcPct val="0"/>
              </a:spcAft>
              <a:defRPr kumimoji="1" sz="1200">
                <a:solidFill>
                  <a:schemeClr val="tx1"/>
                </a:solidFill>
                <a:latin typeface="Times" charset="0"/>
                <a:ea typeface="Osaka" charset="0"/>
                <a:cs typeface="Osaka" charset="0"/>
              </a:defRPr>
            </a:lvl8pPr>
            <a:lvl9pPr marL="3886200" indent="-228600" eaLnBrk="0" fontAlgn="base" hangingPunct="0">
              <a:spcBef>
                <a:spcPct val="30000"/>
              </a:spcBef>
              <a:spcAft>
                <a:spcPct val="0"/>
              </a:spcAft>
              <a:defRPr kumimoji="1" sz="1200">
                <a:solidFill>
                  <a:schemeClr val="tx1"/>
                </a:solidFill>
                <a:latin typeface="Times" charset="0"/>
                <a:ea typeface="Osaka" charset="0"/>
                <a:cs typeface="Osaka" charset="0"/>
              </a:defRPr>
            </a:lvl9pPr>
          </a:lstStyle>
          <a:p>
            <a:pPr>
              <a:defRPr/>
            </a:pPr>
            <a:fld id="{DD100249-B842-4542-B063-D3E550962F23}" type="slidenum">
              <a:rPr lang="de-CH" sz="1000" smtClean="0"/>
              <a:pPr>
                <a:defRPr/>
              </a:pPr>
              <a:t>280</a:t>
            </a:fld>
            <a:endParaRPr lang="de-CH" sz="1000" dirty="0"/>
          </a:p>
        </p:txBody>
      </p:sp>
      <p:sp>
        <p:nvSpPr>
          <p:cNvPr id="17411" name="Rectangle 2"/>
          <p:cNvSpPr>
            <a:spLocks noGrp="1" noRot="1" noChangeAspect="1" noChangeArrowheads="1" noTextEdit="1"/>
          </p:cNvSpPr>
          <p:nvPr>
            <p:ph type="sldImg"/>
          </p:nvPr>
        </p:nvSpPr>
        <p:spPr>
          <a:xfrm>
            <a:off x="382588" y="685800"/>
            <a:ext cx="6092825" cy="3427413"/>
          </a:xfrm>
          <a:ln/>
        </p:spPr>
      </p:sp>
      <p:sp>
        <p:nvSpPr>
          <p:cNvPr id="1741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dirty="0">
                <a:ea typeface="Osaka" charset="0"/>
              </a:rPr>
              <a:t>Function:</a:t>
            </a:r>
          </a:p>
          <a:p>
            <a:pPr marL="171450" indent="-171450" eaLnBrk="1" hangingPunct="1">
              <a:buFont typeface="Arial" panose="020B0604020202020204" pitchFamily="34" charset="0"/>
              <a:buChar char="•"/>
              <a:defRPr/>
            </a:pPr>
            <a:r>
              <a:rPr lang="en-US" dirty="0">
                <a:ea typeface="Osaka" charset="0"/>
              </a:rPr>
              <a:t>Elevation 120°</a:t>
            </a:r>
          </a:p>
          <a:p>
            <a:pPr marL="171450" indent="-171450" eaLnBrk="1" hangingPunct="1">
              <a:buFont typeface="Arial" panose="020B0604020202020204" pitchFamily="34" charset="0"/>
              <a:buChar char="•"/>
              <a:defRPr/>
            </a:pPr>
            <a:r>
              <a:rPr lang="en-US" dirty="0">
                <a:ea typeface="Osaka" charset="0"/>
              </a:rPr>
              <a:t>Abduction 100°</a:t>
            </a:r>
          </a:p>
          <a:p>
            <a:pPr marL="171450" indent="-171450" eaLnBrk="1" hangingPunct="1">
              <a:buFont typeface="Arial" panose="020B0604020202020204" pitchFamily="34" charset="0"/>
              <a:buChar char="•"/>
              <a:defRPr/>
            </a:pPr>
            <a:r>
              <a:rPr lang="en-US" dirty="0">
                <a:ea typeface="Osaka" charset="0"/>
              </a:rPr>
              <a:t>Exorotation 6/10 (Constant)</a:t>
            </a:r>
          </a:p>
          <a:p>
            <a:pPr marL="171450" indent="-171450" eaLnBrk="1" hangingPunct="1">
              <a:buFont typeface="Arial" panose="020B0604020202020204" pitchFamily="34" charset="0"/>
              <a:buChar char="•"/>
              <a:defRPr/>
            </a:pPr>
            <a:r>
              <a:rPr lang="en-US" dirty="0">
                <a:ea typeface="Osaka" charset="0"/>
              </a:rPr>
              <a:t>Endorotation L3</a:t>
            </a:r>
          </a:p>
        </p:txBody>
      </p:sp>
    </p:spTree>
    <p:extLst>
      <p:ext uri="{BB962C8B-B14F-4D97-AF65-F5344CB8AC3E}">
        <p14:creationId xmlns:p14="http://schemas.microsoft.com/office/powerpoint/2010/main" val="1121783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364">
              <a:defRPr sz="1100">
                <a:solidFill>
                  <a:schemeClr val="tx1"/>
                </a:solidFill>
                <a:latin typeface="Arial" charset="0"/>
                <a:ea typeface="ＭＳ Ｐゴシック" charset="0"/>
              </a:defRPr>
            </a:lvl1pPr>
            <a:lvl2pPr marL="685772" indent="-263758" defTabSz="914364">
              <a:defRPr sz="1100">
                <a:solidFill>
                  <a:schemeClr val="tx1"/>
                </a:solidFill>
                <a:latin typeface="Arial" charset="0"/>
                <a:ea typeface="ＭＳ Ｐゴシック" charset="0"/>
              </a:defRPr>
            </a:lvl2pPr>
            <a:lvl3pPr marL="1055035" indent="-211008" defTabSz="914364">
              <a:defRPr sz="1100">
                <a:solidFill>
                  <a:schemeClr val="tx1"/>
                </a:solidFill>
                <a:latin typeface="Arial" charset="0"/>
                <a:ea typeface="ＭＳ Ｐゴシック" charset="0"/>
              </a:defRPr>
            </a:lvl3pPr>
            <a:lvl4pPr marL="1477049" indent="-211008" defTabSz="914364">
              <a:defRPr sz="1100">
                <a:solidFill>
                  <a:schemeClr val="tx1"/>
                </a:solidFill>
                <a:latin typeface="Arial" charset="0"/>
                <a:ea typeface="ＭＳ Ｐゴシック" charset="0"/>
              </a:defRPr>
            </a:lvl4pPr>
            <a:lvl5pPr marL="1899062" indent="-211008" defTabSz="914364">
              <a:defRPr sz="1100">
                <a:solidFill>
                  <a:schemeClr val="tx1"/>
                </a:solidFill>
                <a:latin typeface="Arial" charset="0"/>
                <a:ea typeface="ＭＳ Ｐゴシック" charset="0"/>
              </a:defRPr>
            </a:lvl5pPr>
            <a:lvl6pPr marL="2321076" indent="-211008" defTabSz="914364" eaLnBrk="0" fontAlgn="base" hangingPunct="0">
              <a:spcBef>
                <a:spcPct val="30000"/>
              </a:spcBef>
              <a:spcAft>
                <a:spcPct val="0"/>
              </a:spcAft>
              <a:defRPr sz="1100">
                <a:solidFill>
                  <a:schemeClr val="tx1"/>
                </a:solidFill>
                <a:latin typeface="Arial" charset="0"/>
                <a:ea typeface="ＭＳ Ｐゴシック" charset="0"/>
              </a:defRPr>
            </a:lvl6pPr>
            <a:lvl7pPr marL="2743089" indent="-211008" defTabSz="914364" eaLnBrk="0" fontAlgn="base" hangingPunct="0">
              <a:spcBef>
                <a:spcPct val="30000"/>
              </a:spcBef>
              <a:spcAft>
                <a:spcPct val="0"/>
              </a:spcAft>
              <a:defRPr sz="1100">
                <a:solidFill>
                  <a:schemeClr val="tx1"/>
                </a:solidFill>
                <a:latin typeface="Arial" charset="0"/>
                <a:ea typeface="ＭＳ Ｐゴシック" charset="0"/>
              </a:defRPr>
            </a:lvl7pPr>
            <a:lvl8pPr marL="3165103" indent="-211008" defTabSz="914364" eaLnBrk="0" fontAlgn="base" hangingPunct="0">
              <a:spcBef>
                <a:spcPct val="30000"/>
              </a:spcBef>
              <a:spcAft>
                <a:spcPct val="0"/>
              </a:spcAft>
              <a:defRPr sz="1100">
                <a:solidFill>
                  <a:schemeClr val="tx1"/>
                </a:solidFill>
                <a:latin typeface="Arial" charset="0"/>
                <a:ea typeface="ＭＳ Ｐゴシック" charset="0"/>
              </a:defRPr>
            </a:lvl8pPr>
            <a:lvl9pPr marL="3587117" indent="-211008" defTabSz="914364" eaLnBrk="0" fontAlgn="base" hangingPunct="0">
              <a:spcBef>
                <a:spcPct val="30000"/>
              </a:spcBef>
              <a:spcAft>
                <a:spcPct val="0"/>
              </a:spcAft>
              <a:defRPr sz="1100">
                <a:solidFill>
                  <a:schemeClr val="tx1"/>
                </a:solidFill>
                <a:latin typeface="Arial" charset="0"/>
                <a:ea typeface="ＭＳ Ｐゴシック" charset="0"/>
              </a:defRPr>
            </a:lvl9pPr>
          </a:lstStyle>
          <a:p>
            <a:pPr>
              <a:defRPr/>
            </a:pPr>
            <a:fld id="{429EE22D-A1DB-C841-9A00-E854CD3FFDFB}" type="slidenum">
              <a:rPr lang="de-CH" sz="1200"/>
              <a:pPr>
                <a:defRPr/>
              </a:pPr>
              <a:t>38</a:t>
            </a:fld>
            <a:endParaRPr lang="de-CH" sz="1200" dirty="0"/>
          </a:p>
        </p:txBody>
      </p:sp>
      <p:sp>
        <p:nvSpPr>
          <p:cNvPr id="20483" name="Rectangle 2"/>
          <p:cNvSpPr>
            <a:spLocks noGrp="1" noRot="1" noChangeAspect="1" noChangeArrowheads="1" noTextEdit="1"/>
          </p:cNvSpPr>
          <p:nvPr>
            <p:ph type="sldImg"/>
          </p:nvPr>
        </p:nvSpPr>
        <p:spPr>
          <a:xfrm>
            <a:off x="381000" y="685800"/>
            <a:ext cx="6096000" cy="3429000"/>
          </a:xfrm>
          <a:ln/>
        </p:spPr>
      </p:sp>
      <p:sp>
        <p:nvSpPr>
          <p:cNvPr id="2048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endParaRPr lang="en-US" dirty="0">
              <a:cs typeface="+mn-cs"/>
            </a:endParaRPr>
          </a:p>
        </p:txBody>
      </p:sp>
    </p:spTree>
    <p:extLst>
      <p:ext uri="{BB962C8B-B14F-4D97-AF65-F5344CB8AC3E}">
        <p14:creationId xmlns:p14="http://schemas.microsoft.com/office/powerpoint/2010/main" val="123736566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kumimoji="1" sz="1200">
                <a:solidFill>
                  <a:schemeClr val="tx1"/>
                </a:solidFill>
                <a:latin typeface="Arial" charset="0"/>
                <a:ea typeface="Osaka" charset="0"/>
                <a:cs typeface="Osaka" charset="0"/>
              </a:defRPr>
            </a:lvl1pPr>
            <a:lvl2pPr marL="742950" indent="-285750">
              <a:defRPr kumimoji="1" sz="1200">
                <a:solidFill>
                  <a:schemeClr val="tx1"/>
                </a:solidFill>
                <a:latin typeface="Arial" charset="0"/>
                <a:ea typeface="Osaka" charset="0"/>
                <a:cs typeface="Osaka" charset="0"/>
              </a:defRPr>
            </a:lvl2pPr>
            <a:lvl3pPr>
              <a:defRPr kumimoji="1" sz="1200">
                <a:solidFill>
                  <a:schemeClr val="tx1"/>
                </a:solidFill>
                <a:latin typeface="Times" charset="0"/>
                <a:ea typeface="Osaka" charset="0"/>
                <a:cs typeface="Osaka" charset="0"/>
              </a:defRPr>
            </a:lvl3pPr>
            <a:lvl4pPr>
              <a:defRPr kumimoji="1" sz="1200">
                <a:solidFill>
                  <a:schemeClr val="tx1"/>
                </a:solidFill>
                <a:latin typeface="Times" charset="0"/>
                <a:ea typeface="Osaka" charset="0"/>
                <a:cs typeface="Osaka" charset="0"/>
              </a:defRPr>
            </a:lvl4pPr>
            <a:lvl5pPr>
              <a:defRPr kumimoji="1" sz="1200">
                <a:solidFill>
                  <a:schemeClr val="tx1"/>
                </a:solidFill>
                <a:latin typeface="Times" charset="0"/>
                <a:ea typeface="Osaka" charset="0"/>
                <a:cs typeface="Osaka" charset="0"/>
              </a:defRPr>
            </a:lvl5pPr>
            <a:lvl6pPr marL="2514600" indent="-228600" eaLnBrk="0" fontAlgn="base" hangingPunct="0">
              <a:spcBef>
                <a:spcPct val="30000"/>
              </a:spcBef>
              <a:spcAft>
                <a:spcPct val="0"/>
              </a:spcAft>
              <a:defRPr kumimoji="1" sz="1200">
                <a:solidFill>
                  <a:schemeClr val="tx1"/>
                </a:solidFill>
                <a:latin typeface="Times" charset="0"/>
                <a:ea typeface="Osaka" charset="0"/>
                <a:cs typeface="Osaka" charset="0"/>
              </a:defRPr>
            </a:lvl6pPr>
            <a:lvl7pPr marL="2971800" indent="-228600" eaLnBrk="0" fontAlgn="base" hangingPunct="0">
              <a:spcBef>
                <a:spcPct val="30000"/>
              </a:spcBef>
              <a:spcAft>
                <a:spcPct val="0"/>
              </a:spcAft>
              <a:defRPr kumimoji="1" sz="1200">
                <a:solidFill>
                  <a:schemeClr val="tx1"/>
                </a:solidFill>
                <a:latin typeface="Times" charset="0"/>
                <a:ea typeface="Osaka" charset="0"/>
                <a:cs typeface="Osaka" charset="0"/>
              </a:defRPr>
            </a:lvl7pPr>
            <a:lvl8pPr marL="3429000" indent="-228600" eaLnBrk="0" fontAlgn="base" hangingPunct="0">
              <a:spcBef>
                <a:spcPct val="30000"/>
              </a:spcBef>
              <a:spcAft>
                <a:spcPct val="0"/>
              </a:spcAft>
              <a:defRPr kumimoji="1" sz="1200">
                <a:solidFill>
                  <a:schemeClr val="tx1"/>
                </a:solidFill>
                <a:latin typeface="Times" charset="0"/>
                <a:ea typeface="Osaka" charset="0"/>
                <a:cs typeface="Osaka" charset="0"/>
              </a:defRPr>
            </a:lvl8pPr>
            <a:lvl9pPr marL="3886200" indent="-228600" eaLnBrk="0" fontAlgn="base" hangingPunct="0">
              <a:spcBef>
                <a:spcPct val="30000"/>
              </a:spcBef>
              <a:spcAft>
                <a:spcPct val="0"/>
              </a:spcAft>
              <a:defRPr kumimoji="1" sz="1200">
                <a:solidFill>
                  <a:schemeClr val="tx1"/>
                </a:solidFill>
                <a:latin typeface="Times" charset="0"/>
                <a:ea typeface="Osaka" charset="0"/>
                <a:cs typeface="Osaka" charset="0"/>
              </a:defRPr>
            </a:lvl9pPr>
          </a:lstStyle>
          <a:p>
            <a:pPr>
              <a:defRPr/>
            </a:pPr>
            <a:fld id="{D6FB1239-7B1B-B842-88D3-590DBB94D59F}" type="slidenum">
              <a:rPr lang="de-CH" sz="1000" smtClean="0"/>
              <a:pPr>
                <a:defRPr/>
              </a:pPr>
              <a:t>281</a:t>
            </a:fld>
            <a:endParaRPr lang="de-CH" sz="1000" dirty="0"/>
          </a:p>
        </p:txBody>
      </p:sp>
      <p:sp>
        <p:nvSpPr>
          <p:cNvPr id="17411" name="Rectangle 2"/>
          <p:cNvSpPr>
            <a:spLocks noGrp="1" noRot="1" noChangeAspect="1" noChangeArrowheads="1" noTextEdit="1"/>
          </p:cNvSpPr>
          <p:nvPr>
            <p:ph type="sldImg"/>
          </p:nvPr>
        </p:nvSpPr>
        <p:spPr>
          <a:xfrm>
            <a:off x="382588" y="685800"/>
            <a:ext cx="6092825" cy="3427413"/>
          </a:xfrm>
          <a:ln/>
        </p:spPr>
      </p:sp>
      <p:sp>
        <p:nvSpPr>
          <p:cNvPr id="1741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dirty="0">
                <a:ea typeface="Osaka" charset="0"/>
              </a:rPr>
              <a:t>Results:</a:t>
            </a:r>
          </a:p>
          <a:p>
            <a:pPr marL="171450" indent="-171450" eaLnBrk="1" hangingPunct="1">
              <a:buFont typeface="Arial" panose="020B0604020202020204" pitchFamily="34" charset="0"/>
              <a:buChar char="•"/>
              <a:defRPr/>
            </a:pPr>
            <a:r>
              <a:rPr lang="en-US" dirty="0">
                <a:ea typeface="Osaka" charset="0"/>
              </a:rPr>
              <a:t>Full recovery</a:t>
            </a:r>
          </a:p>
          <a:p>
            <a:pPr marL="171450" indent="-171450" eaLnBrk="1" hangingPunct="1">
              <a:buFont typeface="Arial" panose="020B0604020202020204" pitchFamily="34" charset="0"/>
              <a:buChar char="•"/>
              <a:defRPr/>
            </a:pPr>
            <a:r>
              <a:rPr lang="en-US" dirty="0">
                <a:ea typeface="Osaka" charset="0"/>
              </a:rPr>
              <a:t>Symmetric shoulder function.</a:t>
            </a:r>
          </a:p>
        </p:txBody>
      </p:sp>
    </p:spTree>
    <p:extLst>
      <p:ext uri="{BB962C8B-B14F-4D97-AF65-F5344CB8AC3E}">
        <p14:creationId xmlns:p14="http://schemas.microsoft.com/office/powerpoint/2010/main" val="3017651110"/>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kumimoji="1" sz="1200">
                <a:solidFill>
                  <a:schemeClr val="tx1"/>
                </a:solidFill>
                <a:latin typeface="Arial" charset="0"/>
                <a:ea typeface="Osaka" charset="0"/>
                <a:cs typeface="Osaka" charset="0"/>
              </a:defRPr>
            </a:lvl1pPr>
            <a:lvl2pPr marL="742950" indent="-285750">
              <a:defRPr kumimoji="1" sz="1200">
                <a:solidFill>
                  <a:schemeClr val="tx1"/>
                </a:solidFill>
                <a:latin typeface="Arial" charset="0"/>
                <a:ea typeface="Osaka" charset="0"/>
                <a:cs typeface="Osaka" charset="0"/>
              </a:defRPr>
            </a:lvl2pPr>
            <a:lvl3pPr>
              <a:defRPr kumimoji="1" sz="1200">
                <a:solidFill>
                  <a:schemeClr val="tx1"/>
                </a:solidFill>
                <a:latin typeface="Times" charset="0"/>
                <a:ea typeface="Osaka" charset="0"/>
                <a:cs typeface="Osaka" charset="0"/>
              </a:defRPr>
            </a:lvl3pPr>
            <a:lvl4pPr>
              <a:defRPr kumimoji="1" sz="1200">
                <a:solidFill>
                  <a:schemeClr val="tx1"/>
                </a:solidFill>
                <a:latin typeface="Times" charset="0"/>
                <a:ea typeface="Osaka" charset="0"/>
                <a:cs typeface="Osaka" charset="0"/>
              </a:defRPr>
            </a:lvl4pPr>
            <a:lvl5pPr>
              <a:defRPr kumimoji="1" sz="1200">
                <a:solidFill>
                  <a:schemeClr val="tx1"/>
                </a:solidFill>
                <a:latin typeface="Times" charset="0"/>
                <a:ea typeface="Osaka" charset="0"/>
                <a:cs typeface="Osaka" charset="0"/>
              </a:defRPr>
            </a:lvl5pPr>
            <a:lvl6pPr marL="2514600" indent="-228600" eaLnBrk="0" fontAlgn="base" hangingPunct="0">
              <a:spcBef>
                <a:spcPct val="30000"/>
              </a:spcBef>
              <a:spcAft>
                <a:spcPct val="0"/>
              </a:spcAft>
              <a:defRPr kumimoji="1" sz="1200">
                <a:solidFill>
                  <a:schemeClr val="tx1"/>
                </a:solidFill>
                <a:latin typeface="Times" charset="0"/>
                <a:ea typeface="Osaka" charset="0"/>
                <a:cs typeface="Osaka" charset="0"/>
              </a:defRPr>
            </a:lvl6pPr>
            <a:lvl7pPr marL="2971800" indent="-228600" eaLnBrk="0" fontAlgn="base" hangingPunct="0">
              <a:spcBef>
                <a:spcPct val="30000"/>
              </a:spcBef>
              <a:spcAft>
                <a:spcPct val="0"/>
              </a:spcAft>
              <a:defRPr kumimoji="1" sz="1200">
                <a:solidFill>
                  <a:schemeClr val="tx1"/>
                </a:solidFill>
                <a:latin typeface="Times" charset="0"/>
                <a:ea typeface="Osaka" charset="0"/>
                <a:cs typeface="Osaka" charset="0"/>
              </a:defRPr>
            </a:lvl7pPr>
            <a:lvl8pPr marL="3429000" indent="-228600" eaLnBrk="0" fontAlgn="base" hangingPunct="0">
              <a:spcBef>
                <a:spcPct val="30000"/>
              </a:spcBef>
              <a:spcAft>
                <a:spcPct val="0"/>
              </a:spcAft>
              <a:defRPr kumimoji="1" sz="1200">
                <a:solidFill>
                  <a:schemeClr val="tx1"/>
                </a:solidFill>
                <a:latin typeface="Times" charset="0"/>
                <a:ea typeface="Osaka" charset="0"/>
                <a:cs typeface="Osaka" charset="0"/>
              </a:defRPr>
            </a:lvl8pPr>
            <a:lvl9pPr marL="3886200" indent="-228600" eaLnBrk="0" fontAlgn="base" hangingPunct="0">
              <a:spcBef>
                <a:spcPct val="30000"/>
              </a:spcBef>
              <a:spcAft>
                <a:spcPct val="0"/>
              </a:spcAft>
              <a:defRPr kumimoji="1" sz="1200">
                <a:solidFill>
                  <a:schemeClr val="tx1"/>
                </a:solidFill>
                <a:latin typeface="Times" charset="0"/>
                <a:ea typeface="Osaka" charset="0"/>
                <a:cs typeface="Osaka" charset="0"/>
              </a:defRPr>
            </a:lvl9pPr>
          </a:lstStyle>
          <a:p>
            <a:pPr>
              <a:defRPr/>
            </a:pPr>
            <a:fld id="{E936CDB6-5F1C-FF47-92FE-784740382258}" type="slidenum">
              <a:rPr lang="de-CH" sz="1000" smtClean="0"/>
              <a:pPr>
                <a:defRPr/>
              </a:pPr>
              <a:t>282</a:t>
            </a:fld>
            <a:endParaRPr lang="de-CH" sz="1000" dirty="0"/>
          </a:p>
        </p:txBody>
      </p:sp>
      <p:sp>
        <p:nvSpPr>
          <p:cNvPr id="19459" name="Rectangle 2"/>
          <p:cNvSpPr>
            <a:spLocks noGrp="1" noRot="1" noChangeAspect="1" noChangeArrowheads="1" noTextEdit="1"/>
          </p:cNvSpPr>
          <p:nvPr>
            <p:ph type="sldImg"/>
          </p:nvPr>
        </p:nvSpPr>
        <p:spPr>
          <a:xfrm>
            <a:off x="382588" y="685800"/>
            <a:ext cx="6092825" cy="3427413"/>
          </a:xfrm>
          <a:ln/>
        </p:spPr>
      </p:sp>
      <p:sp>
        <p:nvSpPr>
          <p:cNvPr id="1946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i="0" dirty="0">
                <a:ea typeface="Osaka" charset="0"/>
              </a:rPr>
              <a:t>For faculty: You should ask the participants what they have learned out of this case as a summary.</a:t>
            </a:r>
          </a:p>
        </p:txBody>
      </p:sp>
    </p:spTree>
    <p:extLst>
      <p:ext uri="{BB962C8B-B14F-4D97-AF65-F5344CB8AC3E}">
        <p14:creationId xmlns:p14="http://schemas.microsoft.com/office/powerpoint/2010/main" val="23661613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kumimoji="1" sz="1200">
                <a:solidFill>
                  <a:schemeClr val="tx1"/>
                </a:solidFill>
                <a:latin typeface="Arial" charset="0"/>
                <a:ea typeface="Osaka" charset="0"/>
                <a:cs typeface="Osaka" charset="0"/>
              </a:defRPr>
            </a:lvl1pPr>
            <a:lvl2pPr marL="742950" indent="-285750">
              <a:defRPr kumimoji="1" sz="1200">
                <a:solidFill>
                  <a:schemeClr val="tx1"/>
                </a:solidFill>
                <a:latin typeface="Arial" charset="0"/>
                <a:ea typeface="Osaka" charset="0"/>
                <a:cs typeface="Osaka" charset="0"/>
              </a:defRPr>
            </a:lvl2pPr>
            <a:lvl3pPr>
              <a:defRPr kumimoji="1" sz="1200">
                <a:solidFill>
                  <a:schemeClr val="tx1"/>
                </a:solidFill>
                <a:latin typeface="Times" charset="0"/>
                <a:ea typeface="Osaka" charset="0"/>
                <a:cs typeface="Osaka" charset="0"/>
              </a:defRPr>
            </a:lvl3pPr>
            <a:lvl4pPr>
              <a:defRPr kumimoji="1" sz="1200">
                <a:solidFill>
                  <a:schemeClr val="tx1"/>
                </a:solidFill>
                <a:latin typeface="Times" charset="0"/>
                <a:ea typeface="Osaka" charset="0"/>
                <a:cs typeface="Osaka" charset="0"/>
              </a:defRPr>
            </a:lvl4pPr>
            <a:lvl5pPr>
              <a:defRPr kumimoji="1" sz="1200">
                <a:solidFill>
                  <a:schemeClr val="tx1"/>
                </a:solidFill>
                <a:latin typeface="Times" charset="0"/>
                <a:ea typeface="Osaka" charset="0"/>
                <a:cs typeface="Osaka" charset="0"/>
              </a:defRPr>
            </a:lvl5pPr>
            <a:lvl6pPr marL="2514600" indent="-228600" eaLnBrk="0" fontAlgn="base" hangingPunct="0">
              <a:spcBef>
                <a:spcPct val="30000"/>
              </a:spcBef>
              <a:spcAft>
                <a:spcPct val="0"/>
              </a:spcAft>
              <a:defRPr kumimoji="1" sz="1200">
                <a:solidFill>
                  <a:schemeClr val="tx1"/>
                </a:solidFill>
                <a:latin typeface="Times" charset="0"/>
                <a:ea typeface="Osaka" charset="0"/>
                <a:cs typeface="Osaka" charset="0"/>
              </a:defRPr>
            </a:lvl6pPr>
            <a:lvl7pPr marL="2971800" indent="-228600" eaLnBrk="0" fontAlgn="base" hangingPunct="0">
              <a:spcBef>
                <a:spcPct val="30000"/>
              </a:spcBef>
              <a:spcAft>
                <a:spcPct val="0"/>
              </a:spcAft>
              <a:defRPr kumimoji="1" sz="1200">
                <a:solidFill>
                  <a:schemeClr val="tx1"/>
                </a:solidFill>
                <a:latin typeface="Times" charset="0"/>
                <a:ea typeface="Osaka" charset="0"/>
                <a:cs typeface="Osaka" charset="0"/>
              </a:defRPr>
            </a:lvl7pPr>
            <a:lvl8pPr marL="3429000" indent="-228600" eaLnBrk="0" fontAlgn="base" hangingPunct="0">
              <a:spcBef>
                <a:spcPct val="30000"/>
              </a:spcBef>
              <a:spcAft>
                <a:spcPct val="0"/>
              </a:spcAft>
              <a:defRPr kumimoji="1" sz="1200">
                <a:solidFill>
                  <a:schemeClr val="tx1"/>
                </a:solidFill>
                <a:latin typeface="Times" charset="0"/>
                <a:ea typeface="Osaka" charset="0"/>
                <a:cs typeface="Osaka" charset="0"/>
              </a:defRPr>
            </a:lvl8pPr>
            <a:lvl9pPr marL="3886200" indent="-228600" eaLnBrk="0" fontAlgn="base" hangingPunct="0">
              <a:spcBef>
                <a:spcPct val="30000"/>
              </a:spcBef>
              <a:spcAft>
                <a:spcPct val="0"/>
              </a:spcAft>
              <a:defRPr kumimoji="1" sz="1200">
                <a:solidFill>
                  <a:schemeClr val="tx1"/>
                </a:solidFill>
                <a:latin typeface="Times" charset="0"/>
                <a:ea typeface="Osaka" charset="0"/>
                <a:cs typeface="Osaka" charset="0"/>
              </a:defRPr>
            </a:lvl9pPr>
          </a:lstStyle>
          <a:p>
            <a:pPr>
              <a:defRPr/>
            </a:pPr>
            <a:fld id="{E936CDB6-5F1C-FF47-92FE-784740382258}" type="slidenum">
              <a:rPr lang="de-CH" sz="1000" smtClean="0"/>
              <a:pPr>
                <a:defRPr/>
              </a:pPr>
              <a:t>283</a:t>
            </a:fld>
            <a:endParaRPr lang="de-CH" sz="1000" dirty="0"/>
          </a:p>
        </p:txBody>
      </p:sp>
      <p:sp>
        <p:nvSpPr>
          <p:cNvPr id="19459" name="Rectangle 2"/>
          <p:cNvSpPr>
            <a:spLocks noGrp="1" noRot="1" noChangeAspect="1" noChangeArrowheads="1" noTextEdit="1"/>
          </p:cNvSpPr>
          <p:nvPr>
            <p:ph type="sldImg"/>
          </p:nvPr>
        </p:nvSpPr>
        <p:spPr>
          <a:xfrm>
            <a:off x="382588" y="685800"/>
            <a:ext cx="6092825" cy="3427413"/>
          </a:xfrm>
          <a:ln/>
        </p:spPr>
      </p:sp>
      <p:sp>
        <p:nvSpPr>
          <p:cNvPr id="1946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de-CH" b="0" dirty="0">
              <a:ea typeface="Osaka" charset="0"/>
            </a:endParaRPr>
          </a:p>
        </p:txBody>
      </p:sp>
    </p:spTree>
    <p:extLst>
      <p:ext uri="{BB962C8B-B14F-4D97-AF65-F5344CB8AC3E}">
        <p14:creationId xmlns:p14="http://schemas.microsoft.com/office/powerpoint/2010/main" val="226944279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End of case</a:t>
            </a:r>
            <a:r>
              <a:rPr lang="en-US" baseline="0" noProof="0" dirty="0"/>
              <a:t> 16</a:t>
            </a:r>
            <a:endParaRPr lang="en-US" noProof="0"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284</a:t>
            </a:fld>
            <a:endParaRPr lang="de-CH" dirty="0"/>
          </a:p>
        </p:txBody>
      </p:sp>
    </p:spTree>
    <p:extLst>
      <p:ext uri="{BB962C8B-B14F-4D97-AF65-F5344CB8AC3E}">
        <p14:creationId xmlns:p14="http://schemas.microsoft.com/office/powerpoint/2010/main" val="879469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kumimoji="1" sz="1200">
                <a:solidFill>
                  <a:schemeClr val="tx1"/>
                </a:solidFill>
                <a:latin typeface="Arial" charset="0"/>
                <a:ea typeface="Osaka" charset="0"/>
                <a:cs typeface="Osaka" charset="0"/>
              </a:defRPr>
            </a:lvl1pPr>
            <a:lvl2pPr marL="742950" indent="-285750">
              <a:defRPr kumimoji="1" sz="1200">
                <a:solidFill>
                  <a:schemeClr val="tx1"/>
                </a:solidFill>
                <a:latin typeface="Arial" charset="0"/>
                <a:ea typeface="Osaka" charset="0"/>
                <a:cs typeface="Osaka" charset="0"/>
              </a:defRPr>
            </a:lvl2pPr>
            <a:lvl3pPr>
              <a:defRPr kumimoji="1" sz="1200">
                <a:solidFill>
                  <a:schemeClr val="tx1"/>
                </a:solidFill>
                <a:latin typeface="Times" charset="0"/>
                <a:ea typeface="Osaka" charset="0"/>
                <a:cs typeface="Osaka" charset="0"/>
              </a:defRPr>
            </a:lvl3pPr>
            <a:lvl4pPr>
              <a:defRPr kumimoji="1" sz="1200">
                <a:solidFill>
                  <a:schemeClr val="tx1"/>
                </a:solidFill>
                <a:latin typeface="Times" charset="0"/>
                <a:ea typeface="Osaka" charset="0"/>
                <a:cs typeface="Osaka" charset="0"/>
              </a:defRPr>
            </a:lvl4pPr>
            <a:lvl5pPr>
              <a:defRPr kumimoji="1" sz="1200">
                <a:solidFill>
                  <a:schemeClr val="tx1"/>
                </a:solidFill>
                <a:latin typeface="Times" charset="0"/>
                <a:ea typeface="Osaka" charset="0"/>
                <a:cs typeface="Osaka" charset="0"/>
              </a:defRPr>
            </a:lvl5pPr>
            <a:lvl6pPr marL="2514600" indent="-228600" eaLnBrk="0" fontAlgn="base" hangingPunct="0">
              <a:spcBef>
                <a:spcPct val="30000"/>
              </a:spcBef>
              <a:spcAft>
                <a:spcPct val="0"/>
              </a:spcAft>
              <a:defRPr kumimoji="1" sz="1200">
                <a:solidFill>
                  <a:schemeClr val="tx1"/>
                </a:solidFill>
                <a:latin typeface="Times" charset="0"/>
                <a:ea typeface="Osaka" charset="0"/>
                <a:cs typeface="Osaka" charset="0"/>
              </a:defRPr>
            </a:lvl6pPr>
            <a:lvl7pPr marL="2971800" indent="-228600" eaLnBrk="0" fontAlgn="base" hangingPunct="0">
              <a:spcBef>
                <a:spcPct val="30000"/>
              </a:spcBef>
              <a:spcAft>
                <a:spcPct val="0"/>
              </a:spcAft>
              <a:defRPr kumimoji="1" sz="1200">
                <a:solidFill>
                  <a:schemeClr val="tx1"/>
                </a:solidFill>
                <a:latin typeface="Times" charset="0"/>
                <a:ea typeface="Osaka" charset="0"/>
                <a:cs typeface="Osaka" charset="0"/>
              </a:defRPr>
            </a:lvl7pPr>
            <a:lvl8pPr marL="3429000" indent="-228600" eaLnBrk="0" fontAlgn="base" hangingPunct="0">
              <a:spcBef>
                <a:spcPct val="30000"/>
              </a:spcBef>
              <a:spcAft>
                <a:spcPct val="0"/>
              </a:spcAft>
              <a:defRPr kumimoji="1" sz="1200">
                <a:solidFill>
                  <a:schemeClr val="tx1"/>
                </a:solidFill>
                <a:latin typeface="Times" charset="0"/>
                <a:ea typeface="Osaka" charset="0"/>
                <a:cs typeface="Osaka" charset="0"/>
              </a:defRPr>
            </a:lvl8pPr>
            <a:lvl9pPr marL="3886200" indent="-228600" eaLnBrk="0" fontAlgn="base" hangingPunct="0">
              <a:spcBef>
                <a:spcPct val="30000"/>
              </a:spcBef>
              <a:spcAft>
                <a:spcPct val="0"/>
              </a:spcAft>
              <a:defRPr kumimoji="1" sz="1200">
                <a:solidFill>
                  <a:schemeClr val="tx1"/>
                </a:solidFill>
                <a:latin typeface="Times" charset="0"/>
                <a:ea typeface="Osaka" charset="0"/>
                <a:cs typeface="Osaka" charset="0"/>
              </a:defRPr>
            </a:lvl9pPr>
          </a:lstStyle>
          <a:p>
            <a:pPr>
              <a:defRPr/>
            </a:pPr>
            <a:fld id="{E936CDB6-5F1C-FF47-92FE-784740382258}" type="slidenum">
              <a:rPr lang="de-CH" sz="1000" smtClean="0"/>
              <a:pPr>
                <a:defRPr/>
              </a:pPr>
              <a:t>2</a:t>
            </a:fld>
            <a:endParaRPr lang="de-CH" sz="1000" dirty="0"/>
          </a:p>
        </p:txBody>
      </p:sp>
      <p:sp>
        <p:nvSpPr>
          <p:cNvPr id="19459" name="Rectangle 2"/>
          <p:cNvSpPr>
            <a:spLocks noGrp="1" noRot="1" noChangeAspect="1" noChangeArrowheads="1" noTextEdit="1"/>
          </p:cNvSpPr>
          <p:nvPr>
            <p:ph type="sldImg"/>
          </p:nvPr>
        </p:nvSpPr>
        <p:spPr>
          <a:xfrm>
            <a:off x="382588" y="685800"/>
            <a:ext cx="6092825" cy="3427413"/>
          </a:xfrm>
          <a:ln/>
        </p:spPr>
      </p:sp>
      <p:sp>
        <p:nvSpPr>
          <p:cNvPr id="1946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de-CH" b="0" dirty="0">
              <a:ea typeface="Osaka" charset="0"/>
            </a:endParaRPr>
          </a:p>
        </p:txBody>
      </p:sp>
    </p:spTree>
    <p:extLst>
      <p:ext uri="{BB962C8B-B14F-4D97-AF65-F5344CB8AC3E}">
        <p14:creationId xmlns:p14="http://schemas.microsoft.com/office/powerpoint/2010/main" val="913054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364">
              <a:defRPr sz="1100">
                <a:solidFill>
                  <a:schemeClr val="tx1"/>
                </a:solidFill>
                <a:latin typeface="Arial" charset="0"/>
                <a:ea typeface="ＭＳ Ｐゴシック" charset="0"/>
              </a:defRPr>
            </a:lvl1pPr>
            <a:lvl2pPr marL="685772" indent="-263758" defTabSz="914364">
              <a:defRPr sz="1100">
                <a:solidFill>
                  <a:schemeClr val="tx1"/>
                </a:solidFill>
                <a:latin typeface="Arial" charset="0"/>
                <a:ea typeface="ＭＳ Ｐゴシック" charset="0"/>
              </a:defRPr>
            </a:lvl2pPr>
            <a:lvl3pPr marL="1055035" indent="-211008" defTabSz="914364">
              <a:defRPr sz="1100">
                <a:solidFill>
                  <a:schemeClr val="tx1"/>
                </a:solidFill>
                <a:latin typeface="Arial" charset="0"/>
                <a:ea typeface="ＭＳ Ｐゴシック" charset="0"/>
              </a:defRPr>
            </a:lvl3pPr>
            <a:lvl4pPr marL="1477049" indent="-211008" defTabSz="914364">
              <a:defRPr sz="1100">
                <a:solidFill>
                  <a:schemeClr val="tx1"/>
                </a:solidFill>
                <a:latin typeface="Arial" charset="0"/>
                <a:ea typeface="ＭＳ Ｐゴシック" charset="0"/>
              </a:defRPr>
            </a:lvl4pPr>
            <a:lvl5pPr marL="1899062" indent="-211008" defTabSz="914364">
              <a:defRPr sz="1100">
                <a:solidFill>
                  <a:schemeClr val="tx1"/>
                </a:solidFill>
                <a:latin typeface="Arial" charset="0"/>
                <a:ea typeface="ＭＳ Ｐゴシック" charset="0"/>
              </a:defRPr>
            </a:lvl5pPr>
            <a:lvl6pPr marL="2321076" indent="-211008" defTabSz="914364" eaLnBrk="0" fontAlgn="base" hangingPunct="0">
              <a:spcBef>
                <a:spcPct val="30000"/>
              </a:spcBef>
              <a:spcAft>
                <a:spcPct val="0"/>
              </a:spcAft>
              <a:defRPr sz="1100">
                <a:solidFill>
                  <a:schemeClr val="tx1"/>
                </a:solidFill>
                <a:latin typeface="Arial" charset="0"/>
                <a:ea typeface="ＭＳ Ｐゴシック" charset="0"/>
              </a:defRPr>
            </a:lvl6pPr>
            <a:lvl7pPr marL="2743089" indent="-211008" defTabSz="914364" eaLnBrk="0" fontAlgn="base" hangingPunct="0">
              <a:spcBef>
                <a:spcPct val="30000"/>
              </a:spcBef>
              <a:spcAft>
                <a:spcPct val="0"/>
              </a:spcAft>
              <a:defRPr sz="1100">
                <a:solidFill>
                  <a:schemeClr val="tx1"/>
                </a:solidFill>
                <a:latin typeface="Arial" charset="0"/>
                <a:ea typeface="ＭＳ Ｐゴシック" charset="0"/>
              </a:defRPr>
            </a:lvl7pPr>
            <a:lvl8pPr marL="3165103" indent="-211008" defTabSz="914364" eaLnBrk="0" fontAlgn="base" hangingPunct="0">
              <a:spcBef>
                <a:spcPct val="30000"/>
              </a:spcBef>
              <a:spcAft>
                <a:spcPct val="0"/>
              </a:spcAft>
              <a:defRPr sz="1100">
                <a:solidFill>
                  <a:schemeClr val="tx1"/>
                </a:solidFill>
                <a:latin typeface="Arial" charset="0"/>
                <a:ea typeface="ＭＳ Ｐゴシック" charset="0"/>
              </a:defRPr>
            </a:lvl8pPr>
            <a:lvl9pPr marL="3587117" indent="-211008" defTabSz="914364" eaLnBrk="0" fontAlgn="base" hangingPunct="0">
              <a:spcBef>
                <a:spcPct val="30000"/>
              </a:spcBef>
              <a:spcAft>
                <a:spcPct val="0"/>
              </a:spcAft>
              <a:defRPr sz="1100">
                <a:solidFill>
                  <a:schemeClr val="tx1"/>
                </a:solidFill>
                <a:latin typeface="Arial" charset="0"/>
                <a:ea typeface="ＭＳ Ｐゴシック" charset="0"/>
              </a:defRPr>
            </a:lvl9pPr>
          </a:lstStyle>
          <a:p>
            <a:pPr>
              <a:defRPr/>
            </a:pPr>
            <a:fld id="{C3245A53-D5A3-C24A-B869-2B9A27A624EE}" type="slidenum">
              <a:rPr lang="de-CH" sz="1200"/>
              <a:pPr>
                <a:defRPr/>
              </a:pPr>
              <a:t>39</a:t>
            </a:fld>
            <a:endParaRPr lang="de-CH" sz="1200" dirty="0"/>
          </a:p>
        </p:txBody>
      </p:sp>
      <p:sp>
        <p:nvSpPr>
          <p:cNvPr id="21507" name="Rectangle 2"/>
          <p:cNvSpPr>
            <a:spLocks noGrp="1" noRot="1" noChangeAspect="1" noChangeArrowheads="1" noTextEdit="1"/>
          </p:cNvSpPr>
          <p:nvPr>
            <p:ph type="sldImg"/>
          </p:nvPr>
        </p:nvSpPr>
        <p:spPr>
          <a:xfrm>
            <a:off x="381000" y="685800"/>
            <a:ext cx="6096000" cy="3429000"/>
          </a:xfrm>
          <a:ln/>
        </p:spPr>
      </p:sp>
      <p:sp>
        <p:nvSpPr>
          <p:cNvPr id="21508"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endParaRPr lang="en-US" dirty="0">
              <a:cs typeface="+mn-cs"/>
            </a:endParaRPr>
          </a:p>
        </p:txBody>
      </p:sp>
    </p:spTree>
    <p:extLst>
      <p:ext uri="{BB962C8B-B14F-4D97-AF65-F5344CB8AC3E}">
        <p14:creationId xmlns:p14="http://schemas.microsoft.com/office/powerpoint/2010/main" val="566644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364">
              <a:defRPr sz="1100">
                <a:solidFill>
                  <a:schemeClr val="tx1"/>
                </a:solidFill>
                <a:latin typeface="Arial" charset="0"/>
                <a:ea typeface="ＭＳ Ｐゴシック" charset="0"/>
              </a:defRPr>
            </a:lvl1pPr>
            <a:lvl2pPr marL="685772" indent="-263758" defTabSz="914364">
              <a:defRPr sz="1100">
                <a:solidFill>
                  <a:schemeClr val="tx1"/>
                </a:solidFill>
                <a:latin typeface="Arial" charset="0"/>
                <a:ea typeface="ＭＳ Ｐゴシック" charset="0"/>
              </a:defRPr>
            </a:lvl2pPr>
            <a:lvl3pPr marL="1055035" indent="-211008" defTabSz="914364">
              <a:defRPr sz="1100">
                <a:solidFill>
                  <a:schemeClr val="tx1"/>
                </a:solidFill>
                <a:latin typeface="Arial" charset="0"/>
                <a:ea typeface="ＭＳ Ｐゴシック" charset="0"/>
              </a:defRPr>
            </a:lvl3pPr>
            <a:lvl4pPr marL="1477049" indent="-211008" defTabSz="914364">
              <a:defRPr sz="1100">
                <a:solidFill>
                  <a:schemeClr val="tx1"/>
                </a:solidFill>
                <a:latin typeface="Arial" charset="0"/>
                <a:ea typeface="ＭＳ Ｐゴシック" charset="0"/>
              </a:defRPr>
            </a:lvl4pPr>
            <a:lvl5pPr marL="1899062" indent="-211008" defTabSz="914364">
              <a:defRPr sz="1100">
                <a:solidFill>
                  <a:schemeClr val="tx1"/>
                </a:solidFill>
                <a:latin typeface="Arial" charset="0"/>
                <a:ea typeface="ＭＳ Ｐゴシック" charset="0"/>
              </a:defRPr>
            </a:lvl5pPr>
            <a:lvl6pPr marL="2321076" indent="-211008" defTabSz="914364" eaLnBrk="0" fontAlgn="base" hangingPunct="0">
              <a:spcBef>
                <a:spcPct val="30000"/>
              </a:spcBef>
              <a:spcAft>
                <a:spcPct val="0"/>
              </a:spcAft>
              <a:defRPr sz="1100">
                <a:solidFill>
                  <a:schemeClr val="tx1"/>
                </a:solidFill>
                <a:latin typeface="Arial" charset="0"/>
                <a:ea typeface="ＭＳ Ｐゴシック" charset="0"/>
              </a:defRPr>
            </a:lvl6pPr>
            <a:lvl7pPr marL="2743089" indent="-211008" defTabSz="914364" eaLnBrk="0" fontAlgn="base" hangingPunct="0">
              <a:spcBef>
                <a:spcPct val="30000"/>
              </a:spcBef>
              <a:spcAft>
                <a:spcPct val="0"/>
              </a:spcAft>
              <a:defRPr sz="1100">
                <a:solidFill>
                  <a:schemeClr val="tx1"/>
                </a:solidFill>
                <a:latin typeface="Arial" charset="0"/>
                <a:ea typeface="ＭＳ Ｐゴシック" charset="0"/>
              </a:defRPr>
            </a:lvl7pPr>
            <a:lvl8pPr marL="3165103" indent="-211008" defTabSz="914364" eaLnBrk="0" fontAlgn="base" hangingPunct="0">
              <a:spcBef>
                <a:spcPct val="30000"/>
              </a:spcBef>
              <a:spcAft>
                <a:spcPct val="0"/>
              </a:spcAft>
              <a:defRPr sz="1100">
                <a:solidFill>
                  <a:schemeClr val="tx1"/>
                </a:solidFill>
                <a:latin typeface="Arial" charset="0"/>
                <a:ea typeface="ＭＳ Ｐゴシック" charset="0"/>
              </a:defRPr>
            </a:lvl8pPr>
            <a:lvl9pPr marL="3587117" indent="-211008" defTabSz="914364" eaLnBrk="0" fontAlgn="base" hangingPunct="0">
              <a:spcBef>
                <a:spcPct val="30000"/>
              </a:spcBef>
              <a:spcAft>
                <a:spcPct val="0"/>
              </a:spcAft>
              <a:defRPr sz="1100">
                <a:solidFill>
                  <a:schemeClr val="tx1"/>
                </a:solidFill>
                <a:latin typeface="Arial" charset="0"/>
                <a:ea typeface="ＭＳ Ｐゴシック" charset="0"/>
              </a:defRPr>
            </a:lvl9pPr>
          </a:lstStyle>
          <a:p>
            <a:pPr>
              <a:defRPr/>
            </a:pPr>
            <a:fld id="{3AF87405-3A46-AA48-A92D-C17ECCE018D1}" type="slidenum">
              <a:rPr lang="de-CH" sz="1200"/>
              <a:pPr>
                <a:defRPr/>
              </a:pPr>
              <a:t>42</a:t>
            </a:fld>
            <a:endParaRPr lang="de-CH" sz="1200" dirty="0"/>
          </a:p>
        </p:txBody>
      </p:sp>
      <p:sp>
        <p:nvSpPr>
          <p:cNvPr id="22531" name="Rectangle 2"/>
          <p:cNvSpPr>
            <a:spLocks noGrp="1" noRot="1" noChangeAspect="1" noChangeArrowheads="1" noTextEdit="1"/>
          </p:cNvSpPr>
          <p:nvPr>
            <p:ph type="sldImg"/>
          </p:nvPr>
        </p:nvSpPr>
        <p:spPr>
          <a:xfrm>
            <a:off x="381000" y="685800"/>
            <a:ext cx="6096000" cy="3429000"/>
          </a:xfrm>
          <a:ln/>
        </p:spPr>
      </p:sp>
      <p:sp>
        <p:nvSpPr>
          <p:cNvPr id="2253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endParaRPr lang="en-US" dirty="0">
              <a:cs typeface="+mn-cs"/>
            </a:endParaRPr>
          </a:p>
        </p:txBody>
      </p:sp>
    </p:spTree>
    <p:extLst>
      <p:ext uri="{BB962C8B-B14F-4D97-AF65-F5344CB8AC3E}">
        <p14:creationId xmlns:p14="http://schemas.microsoft.com/office/powerpoint/2010/main" val="987864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of case 3</a:t>
            </a:r>
            <a:endParaRPr lang="de-CH"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47</a:t>
            </a:fld>
            <a:endParaRPr lang="de-CH" dirty="0"/>
          </a:p>
        </p:txBody>
      </p:sp>
    </p:spTree>
    <p:extLst>
      <p:ext uri="{BB962C8B-B14F-4D97-AF65-F5344CB8AC3E}">
        <p14:creationId xmlns:p14="http://schemas.microsoft.com/office/powerpoint/2010/main" val="2138047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844021" eaLnBrk="0" hangingPunct="0">
              <a:defRPr sz="1200">
                <a:solidFill>
                  <a:schemeClr val="tx1"/>
                </a:solidFill>
                <a:latin typeface="Arial" charset="0"/>
                <a:ea typeface="ＭＳ Ｐゴシック" charset="0"/>
                <a:cs typeface="ＭＳ Ｐゴシック" charset="0"/>
              </a:defRPr>
            </a:lvl1pPr>
            <a:lvl2pPr marL="633016" indent="-243468" defTabSz="844021" eaLnBrk="0" hangingPunct="0">
              <a:defRPr sz="1200">
                <a:solidFill>
                  <a:schemeClr val="tx1"/>
                </a:solidFill>
                <a:latin typeface="Arial" charset="0"/>
                <a:ea typeface="ＭＳ Ｐゴシック" charset="0"/>
              </a:defRPr>
            </a:lvl2pPr>
            <a:lvl3pPr marL="973871" indent="-194774" defTabSz="844021" eaLnBrk="0" hangingPunct="0">
              <a:defRPr sz="1200">
                <a:solidFill>
                  <a:schemeClr val="tx1"/>
                </a:solidFill>
                <a:latin typeface="Arial" charset="0"/>
                <a:ea typeface="ＭＳ Ｐゴシック" charset="0"/>
              </a:defRPr>
            </a:lvl3pPr>
            <a:lvl4pPr marL="1363419" indent="-194774" defTabSz="844021" eaLnBrk="0" hangingPunct="0">
              <a:defRPr sz="1200">
                <a:solidFill>
                  <a:schemeClr val="tx1"/>
                </a:solidFill>
                <a:latin typeface="Arial" charset="0"/>
                <a:ea typeface="ＭＳ Ｐゴシック" charset="0"/>
              </a:defRPr>
            </a:lvl4pPr>
            <a:lvl5pPr marL="1752966" indent="-194774" defTabSz="844021" eaLnBrk="0" hangingPunct="0">
              <a:defRPr sz="1200">
                <a:solidFill>
                  <a:schemeClr val="tx1"/>
                </a:solidFill>
                <a:latin typeface="Arial" charset="0"/>
                <a:ea typeface="ＭＳ Ｐゴシック" charset="0"/>
              </a:defRPr>
            </a:lvl5pPr>
            <a:lvl6pPr marL="2142514" indent="-194774" algn="ctr" defTabSz="844021" eaLnBrk="0" fontAlgn="base" hangingPunct="0">
              <a:spcBef>
                <a:spcPct val="0"/>
              </a:spcBef>
              <a:spcAft>
                <a:spcPct val="0"/>
              </a:spcAft>
              <a:defRPr sz="1200">
                <a:solidFill>
                  <a:schemeClr val="tx1"/>
                </a:solidFill>
                <a:latin typeface="Arial" charset="0"/>
                <a:ea typeface="ＭＳ Ｐゴシック" charset="0"/>
              </a:defRPr>
            </a:lvl6pPr>
            <a:lvl7pPr marL="2532063" indent="-194774" algn="ctr" defTabSz="844021" eaLnBrk="0" fontAlgn="base" hangingPunct="0">
              <a:spcBef>
                <a:spcPct val="0"/>
              </a:spcBef>
              <a:spcAft>
                <a:spcPct val="0"/>
              </a:spcAft>
              <a:defRPr sz="1200">
                <a:solidFill>
                  <a:schemeClr val="tx1"/>
                </a:solidFill>
                <a:latin typeface="Arial" charset="0"/>
                <a:ea typeface="ＭＳ Ｐゴシック" charset="0"/>
              </a:defRPr>
            </a:lvl7pPr>
            <a:lvl8pPr marL="2921612" indent="-194774" algn="ctr" defTabSz="844021" eaLnBrk="0" fontAlgn="base" hangingPunct="0">
              <a:spcBef>
                <a:spcPct val="0"/>
              </a:spcBef>
              <a:spcAft>
                <a:spcPct val="0"/>
              </a:spcAft>
              <a:defRPr sz="1200">
                <a:solidFill>
                  <a:schemeClr val="tx1"/>
                </a:solidFill>
                <a:latin typeface="Arial" charset="0"/>
                <a:ea typeface="ＭＳ Ｐゴシック" charset="0"/>
              </a:defRPr>
            </a:lvl8pPr>
            <a:lvl9pPr marL="3311160" indent="-194774" algn="ctr" defTabSz="844021" eaLnBrk="0" fontAlgn="base" hangingPunct="0">
              <a:spcBef>
                <a:spcPct val="0"/>
              </a:spcBef>
              <a:spcAft>
                <a:spcPct val="0"/>
              </a:spcAft>
              <a:defRPr sz="1200">
                <a:solidFill>
                  <a:schemeClr val="tx1"/>
                </a:solidFill>
                <a:latin typeface="Arial" charset="0"/>
                <a:ea typeface="ＭＳ Ｐゴシック" charset="0"/>
              </a:defRPr>
            </a:lvl9pPr>
          </a:lstStyle>
          <a:p>
            <a:pPr eaLnBrk="1" hangingPunct="1"/>
            <a:fld id="{630FD369-A37F-E140-904D-70EA931ADD8D}" type="slidenum">
              <a:rPr lang="de-CH" sz="1100"/>
              <a:pPr eaLnBrk="1" hangingPunct="1"/>
              <a:t>48</a:t>
            </a:fld>
            <a:endParaRPr lang="de-CH" sz="1100" dirty="0"/>
          </a:p>
        </p:txBody>
      </p:sp>
      <p:sp>
        <p:nvSpPr>
          <p:cNvPr id="7171" name="Rectangle 2"/>
          <p:cNvSpPr>
            <a:spLocks noGrp="1" noRot="1" noChangeAspect="1" noChangeArrowheads="1" noTextEdit="1"/>
          </p:cNvSpPr>
          <p:nvPr>
            <p:ph type="sldImg"/>
          </p:nvPr>
        </p:nvSpPr>
        <p:spPr>
          <a:xfrm>
            <a:off x="590550" y="612775"/>
            <a:ext cx="5445125" cy="3063875"/>
          </a:xfrm>
          <a:ln/>
        </p:spPr>
      </p:sp>
      <p:sp>
        <p:nvSpPr>
          <p:cNvPr id="717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a:latin typeface="Arial" panose="020B0604020202020204" pitchFamily="34" charset="0"/>
                <a:cs typeface="Arial" panose="020B0604020202020204" pitchFamily="34" charset="0"/>
              </a:rPr>
              <a:t>Case</a:t>
            </a:r>
            <a:r>
              <a:rPr lang="en-US" baseline="0" dirty="0">
                <a:latin typeface="Arial" panose="020B0604020202020204" pitchFamily="34" charset="0"/>
                <a:cs typeface="Arial" panose="020B0604020202020204" pitchFamily="34" charset="0"/>
              </a:rPr>
              <a:t> 4 learning o</a:t>
            </a:r>
            <a:r>
              <a:rPr lang="en-US" dirty="0">
                <a:latin typeface="Arial" panose="020B0604020202020204" pitchFamily="34" charset="0"/>
                <a:cs typeface="Arial" panose="020B0604020202020204" pitchFamily="34" charset="0"/>
              </a:rPr>
              <a:t>bjectives:</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Discuss comorbidities, risk factors of delirium, and prophylaxis</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Discuss the role and usefulness of the various preoperative tests in fragility fracture patients</a:t>
            </a:r>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Discuss cement augmentation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631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b="0" noProof="0" dirty="0"/>
              <a:t>Medical Issue:</a:t>
            </a:r>
          </a:p>
          <a:p>
            <a:r>
              <a:rPr lang="en-US" noProof="0" dirty="0"/>
              <a:t>What is the role of the functional status in older adults?</a:t>
            </a:r>
          </a:p>
          <a:p>
            <a:r>
              <a:rPr lang="en-US" noProof="0" dirty="0"/>
              <a:t>Discuss</a:t>
            </a:r>
            <a:r>
              <a:rPr lang="en-US" baseline="0" noProof="0" dirty="0"/>
              <a:t> appropriate assessment tools for an orthogeriatric unit.</a:t>
            </a:r>
          </a:p>
          <a:p>
            <a:r>
              <a:rPr lang="en-US" baseline="0" noProof="0" dirty="0"/>
              <a:t>Discuss the role of home environment in secondary fracture prevention.</a:t>
            </a:r>
            <a:endParaRPr lang="en-US" noProof="0" dirty="0"/>
          </a:p>
        </p:txBody>
      </p:sp>
      <p:sp>
        <p:nvSpPr>
          <p:cNvPr id="4" name="Foliennummernplatzhalter 3"/>
          <p:cNvSpPr>
            <a:spLocks noGrp="1"/>
          </p:cNvSpPr>
          <p:nvPr>
            <p:ph type="sldNum" sz="quarter" idx="10"/>
          </p:nvPr>
        </p:nvSpPr>
        <p:spPr/>
        <p:txBody>
          <a:bodyPr/>
          <a:lstStyle/>
          <a:p>
            <a:fld id="{BB2711CD-CDD3-4A2E-A1F3-3F2E81EC0F76}" type="slidenum">
              <a:rPr lang="de-CH" smtClean="0"/>
              <a:pPr/>
              <a:t>49</a:t>
            </a:fld>
            <a:endParaRPr lang="de-CH" dirty="0"/>
          </a:p>
        </p:txBody>
      </p:sp>
    </p:spTree>
    <p:extLst>
      <p:ext uri="{BB962C8B-B14F-4D97-AF65-F5344CB8AC3E}">
        <p14:creationId xmlns:p14="http://schemas.microsoft.com/office/powerpoint/2010/main" val="1586326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6D48C1C3-854B-2343-907E-76704F0C5DE8}" type="slidenum">
              <a:rPr lang="de-DE" altLang="de-DE" sz="1200"/>
              <a:pPr eaLnBrk="1" hangingPunct="1"/>
              <a:t>50</a:t>
            </a:fld>
            <a:endParaRPr lang="de-DE" altLang="de-DE" sz="1200" dirty="0"/>
          </a:p>
        </p:txBody>
      </p:sp>
      <p:sp>
        <p:nvSpPr>
          <p:cNvPr id="40963" name="Rectangle 7"/>
          <p:cNvSpPr txBox="1">
            <a:spLocks noGrp="1" noChangeArrowheads="1"/>
          </p:cNvSpPr>
          <p:nvPr/>
        </p:nvSpPr>
        <p:spPr bwMode="auto">
          <a:xfrm>
            <a:off x="3884463" y="8685878"/>
            <a:ext cx="297200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defTabSz="989013" eaLnBrk="0" hangingPunct="0">
              <a:defRPr sz="1400">
                <a:solidFill>
                  <a:schemeClr val="tx1"/>
                </a:solidFill>
                <a:latin typeface="Arial" charset="0"/>
                <a:ea typeface="ＭＳ Ｐゴシック" charset="-128"/>
              </a:defRPr>
            </a:lvl1pPr>
            <a:lvl2pPr marL="742950" indent="-285750" defTabSz="989013" eaLnBrk="0" hangingPunct="0">
              <a:defRPr sz="1400">
                <a:solidFill>
                  <a:schemeClr val="tx1"/>
                </a:solidFill>
                <a:latin typeface="Arial" charset="0"/>
                <a:ea typeface="ＭＳ Ｐゴシック" charset="-128"/>
              </a:defRPr>
            </a:lvl2pPr>
            <a:lvl3pPr marL="1143000" indent="-228600" defTabSz="989013" eaLnBrk="0" hangingPunct="0">
              <a:defRPr sz="1400">
                <a:solidFill>
                  <a:schemeClr val="tx1"/>
                </a:solidFill>
                <a:latin typeface="Arial" charset="0"/>
                <a:ea typeface="ＭＳ Ｐゴシック" charset="-128"/>
              </a:defRPr>
            </a:lvl3pPr>
            <a:lvl4pPr marL="1600200" indent="-228600" defTabSz="989013" eaLnBrk="0" hangingPunct="0">
              <a:defRPr sz="1400">
                <a:solidFill>
                  <a:schemeClr val="tx1"/>
                </a:solidFill>
                <a:latin typeface="Arial" charset="0"/>
                <a:ea typeface="ＭＳ Ｐゴシック" charset="-128"/>
              </a:defRPr>
            </a:lvl4pPr>
            <a:lvl5pPr marL="2057400" indent="-228600" defTabSz="989013" eaLnBrk="0" hangingPunct="0">
              <a:defRPr sz="1400">
                <a:solidFill>
                  <a:schemeClr val="tx1"/>
                </a:solidFill>
                <a:latin typeface="Arial" charset="0"/>
                <a:ea typeface="ＭＳ Ｐゴシック" charset="-128"/>
              </a:defRPr>
            </a:lvl5pPr>
            <a:lvl6pPr marL="2514600" indent="-228600" algn="ctr" defTabSz="989013" eaLnBrk="0" fontAlgn="base" hangingPunct="0">
              <a:spcBef>
                <a:spcPct val="0"/>
              </a:spcBef>
              <a:spcAft>
                <a:spcPct val="0"/>
              </a:spcAft>
              <a:defRPr sz="1400">
                <a:solidFill>
                  <a:schemeClr val="tx1"/>
                </a:solidFill>
                <a:latin typeface="Arial" charset="0"/>
                <a:ea typeface="ＭＳ Ｐゴシック" charset="-128"/>
              </a:defRPr>
            </a:lvl6pPr>
            <a:lvl7pPr marL="2971800" indent="-228600" algn="ctr" defTabSz="989013" eaLnBrk="0" fontAlgn="base" hangingPunct="0">
              <a:spcBef>
                <a:spcPct val="0"/>
              </a:spcBef>
              <a:spcAft>
                <a:spcPct val="0"/>
              </a:spcAft>
              <a:defRPr sz="1400">
                <a:solidFill>
                  <a:schemeClr val="tx1"/>
                </a:solidFill>
                <a:latin typeface="Arial" charset="0"/>
                <a:ea typeface="ＭＳ Ｐゴシック" charset="-128"/>
              </a:defRPr>
            </a:lvl7pPr>
            <a:lvl8pPr marL="3429000" indent="-228600" algn="ctr" defTabSz="989013" eaLnBrk="0" fontAlgn="base" hangingPunct="0">
              <a:spcBef>
                <a:spcPct val="0"/>
              </a:spcBef>
              <a:spcAft>
                <a:spcPct val="0"/>
              </a:spcAft>
              <a:defRPr sz="1400">
                <a:solidFill>
                  <a:schemeClr val="tx1"/>
                </a:solidFill>
                <a:latin typeface="Arial" charset="0"/>
                <a:ea typeface="ＭＳ Ｐゴシック" charset="-128"/>
              </a:defRPr>
            </a:lvl8pPr>
            <a:lvl9pPr marL="3886200" indent="-228600" algn="ctr" defTabSz="989013" eaLnBrk="0" fontAlgn="base" hangingPunct="0">
              <a:spcBef>
                <a:spcPct val="0"/>
              </a:spcBef>
              <a:spcAft>
                <a:spcPct val="0"/>
              </a:spcAft>
              <a:defRPr sz="1400">
                <a:solidFill>
                  <a:schemeClr val="tx1"/>
                </a:solidFill>
                <a:latin typeface="Arial" charset="0"/>
                <a:ea typeface="ＭＳ Ｐゴシック" charset="-128"/>
              </a:defRPr>
            </a:lvl9pPr>
          </a:lstStyle>
          <a:p>
            <a:pPr algn="r" eaLnBrk="1" hangingPunct="1"/>
            <a:fld id="{B7430F17-FBAF-744B-BB96-FFDE31B828DF}" type="slidenum">
              <a:rPr lang="de-CH" altLang="de-DE" sz="1200"/>
              <a:pPr algn="r" eaLnBrk="1" hangingPunct="1"/>
              <a:t>50</a:t>
            </a:fld>
            <a:endParaRPr lang="de-CH" altLang="de-DE" sz="1200" dirty="0"/>
          </a:p>
        </p:txBody>
      </p:sp>
      <p:sp>
        <p:nvSpPr>
          <p:cNvPr id="40964" name="Rectangle 2"/>
          <p:cNvSpPr>
            <a:spLocks noGrp="1" noRot="1" noChangeAspect="1" noChangeArrowheads="1" noTextEdit="1"/>
          </p:cNvSpPr>
          <p:nvPr>
            <p:ph type="sldImg"/>
          </p:nvPr>
        </p:nvSpPr>
        <p:spPr>
          <a:xfrm>
            <a:off x="381000" y="685800"/>
            <a:ext cx="6096000" cy="3429000"/>
          </a:xfrm>
          <a:ln/>
        </p:spPr>
      </p:sp>
      <p:sp>
        <p:nvSpPr>
          <p:cNvPr id="409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lstStyle/>
          <a:p>
            <a:r>
              <a:rPr lang="en-US" altLang="de-DE" b="0" dirty="0">
                <a:latin typeface="Arial" panose="020B0604020202020204" pitchFamily="34" charset="0"/>
                <a:ea typeface="ＭＳ Ｐゴシック" charset="-128"/>
                <a:cs typeface="Arial" panose="020B0604020202020204" pitchFamily="34" charset="0"/>
              </a:rPr>
              <a:t>Medical issues:</a:t>
            </a:r>
            <a:endParaRPr lang="en-US" altLang="de-DE" b="0" baseline="0" dirty="0">
              <a:latin typeface="Arial" panose="020B0604020202020204" pitchFamily="34" charset="0"/>
              <a:ea typeface="ＭＳ Ｐゴシック" charset="-128"/>
              <a:cs typeface="Arial" panose="020B0604020202020204" pitchFamily="34" charset="0"/>
            </a:endParaRPr>
          </a:p>
          <a:p>
            <a:r>
              <a:rPr lang="en-US" altLang="de-DE" baseline="0" dirty="0">
                <a:latin typeface="Arial" panose="020B0604020202020204" pitchFamily="34" charset="0"/>
                <a:ea typeface="ＭＳ Ｐゴシック" charset="-128"/>
                <a:cs typeface="Arial" panose="020B0604020202020204" pitchFamily="34" charset="0"/>
              </a:rPr>
              <a:t>Discuss the comorbidities, the use of the Charlson Comorbidity Index.</a:t>
            </a:r>
          </a:p>
          <a:p>
            <a:r>
              <a:rPr lang="en-US" altLang="de-DE" baseline="0" dirty="0">
                <a:latin typeface="Arial" panose="020B0604020202020204" pitchFamily="34" charset="0"/>
                <a:ea typeface="ＭＳ Ｐゴシック" charset="-128"/>
                <a:cs typeface="Arial" panose="020B0604020202020204" pitchFamily="34" charset="0"/>
              </a:rPr>
              <a:t>Discuss risk factors for delirium and prophylaxis.</a:t>
            </a:r>
            <a:endParaRPr lang="en-US" altLang="de-DE" dirty="0">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526912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6D48C1C3-854B-2343-907E-76704F0C5DE8}" type="slidenum">
              <a:rPr lang="de-DE" altLang="de-DE" sz="1200"/>
              <a:pPr eaLnBrk="1" hangingPunct="1"/>
              <a:t>51</a:t>
            </a:fld>
            <a:endParaRPr lang="de-DE" altLang="de-DE" sz="1200" dirty="0"/>
          </a:p>
        </p:txBody>
      </p:sp>
      <p:sp>
        <p:nvSpPr>
          <p:cNvPr id="40963" name="Rectangle 7"/>
          <p:cNvSpPr txBox="1">
            <a:spLocks noGrp="1" noChangeArrowheads="1"/>
          </p:cNvSpPr>
          <p:nvPr/>
        </p:nvSpPr>
        <p:spPr bwMode="auto">
          <a:xfrm>
            <a:off x="3884463" y="8685878"/>
            <a:ext cx="297200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defTabSz="989013" eaLnBrk="0" hangingPunct="0">
              <a:defRPr sz="1400">
                <a:solidFill>
                  <a:schemeClr val="tx1"/>
                </a:solidFill>
                <a:latin typeface="Arial" charset="0"/>
                <a:ea typeface="ＭＳ Ｐゴシック" charset="-128"/>
              </a:defRPr>
            </a:lvl1pPr>
            <a:lvl2pPr marL="742950" indent="-285750" defTabSz="989013" eaLnBrk="0" hangingPunct="0">
              <a:defRPr sz="1400">
                <a:solidFill>
                  <a:schemeClr val="tx1"/>
                </a:solidFill>
                <a:latin typeface="Arial" charset="0"/>
                <a:ea typeface="ＭＳ Ｐゴシック" charset="-128"/>
              </a:defRPr>
            </a:lvl2pPr>
            <a:lvl3pPr marL="1143000" indent="-228600" defTabSz="989013" eaLnBrk="0" hangingPunct="0">
              <a:defRPr sz="1400">
                <a:solidFill>
                  <a:schemeClr val="tx1"/>
                </a:solidFill>
                <a:latin typeface="Arial" charset="0"/>
                <a:ea typeface="ＭＳ Ｐゴシック" charset="-128"/>
              </a:defRPr>
            </a:lvl3pPr>
            <a:lvl4pPr marL="1600200" indent="-228600" defTabSz="989013" eaLnBrk="0" hangingPunct="0">
              <a:defRPr sz="1400">
                <a:solidFill>
                  <a:schemeClr val="tx1"/>
                </a:solidFill>
                <a:latin typeface="Arial" charset="0"/>
                <a:ea typeface="ＭＳ Ｐゴシック" charset="-128"/>
              </a:defRPr>
            </a:lvl4pPr>
            <a:lvl5pPr marL="2057400" indent="-228600" defTabSz="989013" eaLnBrk="0" hangingPunct="0">
              <a:defRPr sz="1400">
                <a:solidFill>
                  <a:schemeClr val="tx1"/>
                </a:solidFill>
                <a:latin typeface="Arial" charset="0"/>
                <a:ea typeface="ＭＳ Ｐゴシック" charset="-128"/>
              </a:defRPr>
            </a:lvl5pPr>
            <a:lvl6pPr marL="2514600" indent="-228600" algn="ctr" defTabSz="989013" eaLnBrk="0" fontAlgn="base" hangingPunct="0">
              <a:spcBef>
                <a:spcPct val="0"/>
              </a:spcBef>
              <a:spcAft>
                <a:spcPct val="0"/>
              </a:spcAft>
              <a:defRPr sz="1400">
                <a:solidFill>
                  <a:schemeClr val="tx1"/>
                </a:solidFill>
                <a:latin typeface="Arial" charset="0"/>
                <a:ea typeface="ＭＳ Ｐゴシック" charset="-128"/>
              </a:defRPr>
            </a:lvl6pPr>
            <a:lvl7pPr marL="2971800" indent="-228600" algn="ctr" defTabSz="989013" eaLnBrk="0" fontAlgn="base" hangingPunct="0">
              <a:spcBef>
                <a:spcPct val="0"/>
              </a:spcBef>
              <a:spcAft>
                <a:spcPct val="0"/>
              </a:spcAft>
              <a:defRPr sz="1400">
                <a:solidFill>
                  <a:schemeClr val="tx1"/>
                </a:solidFill>
                <a:latin typeface="Arial" charset="0"/>
                <a:ea typeface="ＭＳ Ｐゴシック" charset="-128"/>
              </a:defRPr>
            </a:lvl7pPr>
            <a:lvl8pPr marL="3429000" indent="-228600" algn="ctr" defTabSz="989013" eaLnBrk="0" fontAlgn="base" hangingPunct="0">
              <a:spcBef>
                <a:spcPct val="0"/>
              </a:spcBef>
              <a:spcAft>
                <a:spcPct val="0"/>
              </a:spcAft>
              <a:defRPr sz="1400">
                <a:solidFill>
                  <a:schemeClr val="tx1"/>
                </a:solidFill>
                <a:latin typeface="Arial" charset="0"/>
                <a:ea typeface="ＭＳ Ｐゴシック" charset="-128"/>
              </a:defRPr>
            </a:lvl8pPr>
            <a:lvl9pPr marL="3886200" indent="-228600" algn="ctr" defTabSz="989013" eaLnBrk="0" fontAlgn="base" hangingPunct="0">
              <a:spcBef>
                <a:spcPct val="0"/>
              </a:spcBef>
              <a:spcAft>
                <a:spcPct val="0"/>
              </a:spcAft>
              <a:defRPr sz="1400">
                <a:solidFill>
                  <a:schemeClr val="tx1"/>
                </a:solidFill>
                <a:latin typeface="Arial" charset="0"/>
                <a:ea typeface="ＭＳ Ｐゴシック" charset="-128"/>
              </a:defRPr>
            </a:lvl9pPr>
          </a:lstStyle>
          <a:p>
            <a:pPr algn="r" eaLnBrk="1" hangingPunct="1"/>
            <a:fld id="{B7430F17-FBAF-744B-BB96-FFDE31B828DF}" type="slidenum">
              <a:rPr lang="de-CH" altLang="de-DE" sz="1200"/>
              <a:pPr algn="r" eaLnBrk="1" hangingPunct="1"/>
              <a:t>51</a:t>
            </a:fld>
            <a:endParaRPr lang="de-CH" altLang="de-DE" sz="1200" dirty="0"/>
          </a:p>
        </p:txBody>
      </p:sp>
      <p:sp>
        <p:nvSpPr>
          <p:cNvPr id="40964" name="Rectangle 2"/>
          <p:cNvSpPr>
            <a:spLocks noGrp="1" noRot="1" noChangeAspect="1" noChangeArrowheads="1" noTextEdit="1"/>
          </p:cNvSpPr>
          <p:nvPr>
            <p:ph type="sldImg"/>
          </p:nvPr>
        </p:nvSpPr>
        <p:spPr>
          <a:xfrm>
            <a:off x="381000" y="685800"/>
            <a:ext cx="6096000" cy="3429000"/>
          </a:xfrm>
          <a:ln/>
        </p:spPr>
      </p:sp>
      <p:sp>
        <p:nvSpPr>
          <p:cNvPr id="409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lstStyle/>
          <a:p>
            <a:endParaRPr lang="en-US" altLang="de-DE" dirty="0">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697516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6D209E4B-BDBF-6942-96B9-00F208360BB0}" type="slidenum">
              <a:rPr lang="de-DE" altLang="de-DE" sz="1200"/>
              <a:pPr eaLnBrk="1" hangingPunct="1"/>
              <a:t>52</a:t>
            </a:fld>
            <a:endParaRPr lang="de-DE" altLang="de-DE" sz="1200" dirty="0"/>
          </a:p>
        </p:txBody>
      </p:sp>
      <p:sp>
        <p:nvSpPr>
          <p:cNvPr id="46083" name="Rectangle 7"/>
          <p:cNvSpPr txBox="1">
            <a:spLocks noGrp="1" noChangeArrowheads="1"/>
          </p:cNvSpPr>
          <p:nvPr/>
        </p:nvSpPr>
        <p:spPr bwMode="auto">
          <a:xfrm>
            <a:off x="3884463" y="8685878"/>
            <a:ext cx="297200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defTabSz="989013" eaLnBrk="0" hangingPunct="0">
              <a:defRPr sz="1400">
                <a:solidFill>
                  <a:schemeClr val="tx1"/>
                </a:solidFill>
                <a:latin typeface="Arial" charset="0"/>
                <a:ea typeface="ＭＳ Ｐゴシック" charset="-128"/>
              </a:defRPr>
            </a:lvl1pPr>
            <a:lvl2pPr marL="742950" indent="-285750" defTabSz="989013" eaLnBrk="0" hangingPunct="0">
              <a:defRPr sz="1400">
                <a:solidFill>
                  <a:schemeClr val="tx1"/>
                </a:solidFill>
                <a:latin typeface="Arial" charset="0"/>
                <a:ea typeface="ＭＳ Ｐゴシック" charset="-128"/>
              </a:defRPr>
            </a:lvl2pPr>
            <a:lvl3pPr marL="1143000" indent="-228600" defTabSz="989013" eaLnBrk="0" hangingPunct="0">
              <a:defRPr sz="1400">
                <a:solidFill>
                  <a:schemeClr val="tx1"/>
                </a:solidFill>
                <a:latin typeface="Arial" charset="0"/>
                <a:ea typeface="ＭＳ Ｐゴシック" charset="-128"/>
              </a:defRPr>
            </a:lvl3pPr>
            <a:lvl4pPr marL="1600200" indent="-228600" defTabSz="989013" eaLnBrk="0" hangingPunct="0">
              <a:defRPr sz="1400">
                <a:solidFill>
                  <a:schemeClr val="tx1"/>
                </a:solidFill>
                <a:latin typeface="Arial" charset="0"/>
                <a:ea typeface="ＭＳ Ｐゴシック" charset="-128"/>
              </a:defRPr>
            </a:lvl4pPr>
            <a:lvl5pPr marL="2057400" indent="-228600" defTabSz="989013" eaLnBrk="0" hangingPunct="0">
              <a:defRPr sz="1400">
                <a:solidFill>
                  <a:schemeClr val="tx1"/>
                </a:solidFill>
                <a:latin typeface="Arial" charset="0"/>
                <a:ea typeface="ＭＳ Ｐゴシック" charset="-128"/>
              </a:defRPr>
            </a:lvl5pPr>
            <a:lvl6pPr marL="2514600" indent="-228600" algn="ctr" defTabSz="989013" eaLnBrk="0" fontAlgn="base" hangingPunct="0">
              <a:spcBef>
                <a:spcPct val="0"/>
              </a:spcBef>
              <a:spcAft>
                <a:spcPct val="0"/>
              </a:spcAft>
              <a:defRPr sz="1400">
                <a:solidFill>
                  <a:schemeClr val="tx1"/>
                </a:solidFill>
                <a:latin typeface="Arial" charset="0"/>
                <a:ea typeface="ＭＳ Ｐゴシック" charset="-128"/>
              </a:defRPr>
            </a:lvl6pPr>
            <a:lvl7pPr marL="2971800" indent="-228600" algn="ctr" defTabSz="989013" eaLnBrk="0" fontAlgn="base" hangingPunct="0">
              <a:spcBef>
                <a:spcPct val="0"/>
              </a:spcBef>
              <a:spcAft>
                <a:spcPct val="0"/>
              </a:spcAft>
              <a:defRPr sz="1400">
                <a:solidFill>
                  <a:schemeClr val="tx1"/>
                </a:solidFill>
                <a:latin typeface="Arial" charset="0"/>
                <a:ea typeface="ＭＳ Ｐゴシック" charset="-128"/>
              </a:defRPr>
            </a:lvl7pPr>
            <a:lvl8pPr marL="3429000" indent="-228600" algn="ctr" defTabSz="989013" eaLnBrk="0" fontAlgn="base" hangingPunct="0">
              <a:spcBef>
                <a:spcPct val="0"/>
              </a:spcBef>
              <a:spcAft>
                <a:spcPct val="0"/>
              </a:spcAft>
              <a:defRPr sz="1400">
                <a:solidFill>
                  <a:schemeClr val="tx1"/>
                </a:solidFill>
                <a:latin typeface="Arial" charset="0"/>
                <a:ea typeface="ＭＳ Ｐゴシック" charset="-128"/>
              </a:defRPr>
            </a:lvl8pPr>
            <a:lvl9pPr marL="3886200" indent="-228600" algn="ctr" defTabSz="989013" eaLnBrk="0" fontAlgn="base" hangingPunct="0">
              <a:spcBef>
                <a:spcPct val="0"/>
              </a:spcBef>
              <a:spcAft>
                <a:spcPct val="0"/>
              </a:spcAft>
              <a:defRPr sz="1400">
                <a:solidFill>
                  <a:schemeClr val="tx1"/>
                </a:solidFill>
                <a:latin typeface="Arial" charset="0"/>
                <a:ea typeface="ＭＳ Ｐゴシック" charset="-128"/>
              </a:defRPr>
            </a:lvl9pPr>
          </a:lstStyle>
          <a:p>
            <a:pPr algn="r" eaLnBrk="1" hangingPunct="1"/>
            <a:fld id="{80F3EC1B-7A4E-5647-8D9D-89E8CFFD8540}" type="slidenum">
              <a:rPr lang="de-CH" altLang="de-DE" sz="1200"/>
              <a:pPr algn="r" eaLnBrk="1" hangingPunct="1"/>
              <a:t>52</a:t>
            </a:fld>
            <a:endParaRPr lang="de-CH" altLang="de-DE" sz="1200" dirty="0"/>
          </a:p>
        </p:txBody>
      </p:sp>
      <p:sp>
        <p:nvSpPr>
          <p:cNvPr id="46084" name="Rectangle 2"/>
          <p:cNvSpPr>
            <a:spLocks noGrp="1" noRot="1" noChangeAspect="1" noChangeArrowheads="1" noTextEdit="1"/>
          </p:cNvSpPr>
          <p:nvPr>
            <p:ph type="sldImg"/>
          </p:nvPr>
        </p:nvSpPr>
        <p:spPr>
          <a:xfrm>
            <a:off x="381000" y="685800"/>
            <a:ext cx="6096000" cy="3429000"/>
          </a:xfrm>
          <a:ln/>
        </p:spPr>
      </p:sp>
      <p:sp>
        <p:nvSpPr>
          <p:cNvPr id="460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5" tIns="45713" rIns="91425" bIns="45713"/>
          <a:lstStyle/>
          <a:p>
            <a:endParaRPr lang="en-US" altLang="de-DE" dirty="0">
              <a:ea typeface="ＭＳ Ｐゴシック" charset="-128"/>
            </a:endParaRPr>
          </a:p>
        </p:txBody>
      </p:sp>
    </p:spTree>
    <p:extLst>
      <p:ext uri="{BB962C8B-B14F-4D97-AF65-F5344CB8AC3E}">
        <p14:creationId xmlns:p14="http://schemas.microsoft.com/office/powerpoint/2010/main" val="25458589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de-DE" b="0" dirty="0">
                <a:ea typeface="ＭＳ Ｐゴシック" charset="-128"/>
              </a:rPr>
              <a:t>Medical issues:</a:t>
            </a:r>
          </a:p>
          <a:p>
            <a:r>
              <a:rPr lang="en-US" altLang="de-DE" dirty="0">
                <a:ea typeface="ＭＳ Ｐゴシック" charset="-128"/>
              </a:rPr>
              <a:t>Discuss</a:t>
            </a:r>
            <a:r>
              <a:rPr lang="en-US" altLang="de-DE" baseline="0" dirty="0">
                <a:ea typeface="ＭＳ Ｐゴシック" charset="-128"/>
              </a:rPr>
              <a:t> the role and the usefulness of different preoperative tests in fragility fracture patients.</a:t>
            </a:r>
            <a:endParaRPr lang="en-US" altLang="de-DE" dirty="0">
              <a:ea typeface="ＭＳ Ｐゴシック" charset="-128"/>
            </a:endParaRPr>
          </a:p>
          <a:p>
            <a:endParaRPr lang="de-CH"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53</a:t>
            </a:fld>
            <a:endParaRPr lang="de-CH" dirty="0"/>
          </a:p>
        </p:txBody>
      </p:sp>
    </p:spTree>
    <p:extLst>
      <p:ext uri="{BB962C8B-B14F-4D97-AF65-F5344CB8AC3E}">
        <p14:creationId xmlns:p14="http://schemas.microsoft.com/office/powerpoint/2010/main" val="11484382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11399A08-F9DB-674D-99A8-43A869C12305}" type="slidenum">
              <a:rPr lang="de-DE" altLang="de-DE" sz="1200"/>
              <a:pPr eaLnBrk="1" hangingPunct="1"/>
              <a:t>54</a:t>
            </a:fld>
            <a:endParaRPr lang="de-DE" altLang="de-DE" sz="1200" dirty="0"/>
          </a:p>
        </p:txBody>
      </p:sp>
      <p:sp>
        <p:nvSpPr>
          <p:cNvPr id="48131" name="Rectangle 7"/>
          <p:cNvSpPr txBox="1">
            <a:spLocks noGrp="1" noChangeArrowheads="1"/>
          </p:cNvSpPr>
          <p:nvPr/>
        </p:nvSpPr>
        <p:spPr bwMode="auto">
          <a:xfrm>
            <a:off x="3884463" y="8685878"/>
            <a:ext cx="297200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defTabSz="989013" eaLnBrk="0" hangingPunct="0">
              <a:defRPr sz="1400">
                <a:solidFill>
                  <a:schemeClr val="tx1"/>
                </a:solidFill>
                <a:latin typeface="Arial" charset="0"/>
                <a:ea typeface="ＭＳ Ｐゴシック" charset="-128"/>
              </a:defRPr>
            </a:lvl1pPr>
            <a:lvl2pPr marL="742950" indent="-285750" defTabSz="989013" eaLnBrk="0" hangingPunct="0">
              <a:defRPr sz="1400">
                <a:solidFill>
                  <a:schemeClr val="tx1"/>
                </a:solidFill>
                <a:latin typeface="Arial" charset="0"/>
                <a:ea typeface="ＭＳ Ｐゴシック" charset="-128"/>
              </a:defRPr>
            </a:lvl2pPr>
            <a:lvl3pPr marL="1143000" indent="-228600" defTabSz="989013" eaLnBrk="0" hangingPunct="0">
              <a:defRPr sz="1400">
                <a:solidFill>
                  <a:schemeClr val="tx1"/>
                </a:solidFill>
                <a:latin typeface="Arial" charset="0"/>
                <a:ea typeface="ＭＳ Ｐゴシック" charset="-128"/>
              </a:defRPr>
            </a:lvl3pPr>
            <a:lvl4pPr marL="1600200" indent="-228600" defTabSz="989013" eaLnBrk="0" hangingPunct="0">
              <a:defRPr sz="1400">
                <a:solidFill>
                  <a:schemeClr val="tx1"/>
                </a:solidFill>
                <a:latin typeface="Arial" charset="0"/>
                <a:ea typeface="ＭＳ Ｐゴシック" charset="-128"/>
              </a:defRPr>
            </a:lvl4pPr>
            <a:lvl5pPr marL="2057400" indent="-228600" defTabSz="989013" eaLnBrk="0" hangingPunct="0">
              <a:defRPr sz="1400">
                <a:solidFill>
                  <a:schemeClr val="tx1"/>
                </a:solidFill>
                <a:latin typeface="Arial" charset="0"/>
                <a:ea typeface="ＭＳ Ｐゴシック" charset="-128"/>
              </a:defRPr>
            </a:lvl5pPr>
            <a:lvl6pPr marL="2514600" indent="-228600" algn="ctr" defTabSz="989013" eaLnBrk="0" fontAlgn="base" hangingPunct="0">
              <a:spcBef>
                <a:spcPct val="0"/>
              </a:spcBef>
              <a:spcAft>
                <a:spcPct val="0"/>
              </a:spcAft>
              <a:defRPr sz="1400">
                <a:solidFill>
                  <a:schemeClr val="tx1"/>
                </a:solidFill>
                <a:latin typeface="Arial" charset="0"/>
                <a:ea typeface="ＭＳ Ｐゴシック" charset="-128"/>
              </a:defRPr>
            </a:lvl6pPr>
            <a:lvl7pPr marL="2971800" indent="-228600" algn="ctr" defTabSz="989013" eaLnBrk="0" fontAlgn="base" hangingPunct="0">
              <a:spcBef>
                <a:spcPct val="0"/>
              </a:spcBef>
              <a:spcAft>
                <a:spcPct val="0"/>
              </a:spcAft>
              <a:defRPr sz="1400">
                <a:solidFill>
                  <a:schemeClr val="tx1"/>
                </a:solidFill>
                <a:latin typeface="Arial" charset="0"/>
                <a:ea typeface="ＭＳ Ｐゴシック" charset="-128"/>
              </a:defRPr>
            </a:lvl7pPr>
            <a:lvl8pPr marL="3429000" indent="-228600" algn="ctr" defTabSz="989013" eaLnBrk="0" fontAlgn="base" hangingPunct="0">
              <a:spcBef>
                <a:spcPct val="0"/>
              </a:spcBef>
              <a:spcAft>
                <a:spcPct val="0"/>
              </a:spcAft>
              <a:defRPr sz="1400">
                <a:solidFill>
                  <a:schemeClr val="tx1"/>
                </a:solidFill>
                <a:latin typeface="Arial" charset="0"/>
                <a:ea typeface="ＭＳ Ｐゴシック" charset="-128"/>
              </a:defRPr>
            </a:lvl8pPr>
            <a:lvl9pPr marL="3886200" indent="-228600" algn="ctr" defTabSz="989013" eaLnBrk="0" fontAlgn="base" hangingPunct="0">
              <a:spcBef>
                <a:spcPct val="0"/>
              </a:spcBef>
              <a:spcAft>
                <a:spcPct val="0"/>
              </a:spcAft>
              <a:defRPr sz="1400">
                <a:solidFill>
                  <a:schemeClr val="tx1"/>
                </a:solidFill>
                <a:latin typeface="Arial" charset="0"/>
                <a:ea typeface="ＭＳ Ｐゴシック" charset="-128"/>
              </a:defRPr>
            </a:lvl9pPr>
          </a:lstStyle>
          <a:p>
            <a:pPr algn="r" eaLnBrk="1" hangingPunct="1"/>
            <a:fld id="{6E65A40F-2669-FD49-A9EF-2691E3220397}" type="slidenum">
              <a:rPr lang="de-CH" altLang="de-DE" sz="1200"/>
              <a:pPr algn="r" eaLnBrk="1" hangingPunct="1"/>
              <a:t>54</a:t>
            </a:fld>
            <a:endParaRPr lang="de-CH" altLang="de-DE" sz="1200" dirty="0"/>
          </a:p>
        </p:txBody>
      </p:sp>
      <p:sp>
        <p:nvSpPr>
          <p:cNvPr id="48132" name="Rectangle 2"/>
          <p:cNvSpPr>
            <a:spLocks noGrp="1" noRot="1" noChangeAspect="1" noChangeArrowheads="1" noTextEdit="1"/>
          </p:cNvSpPr>
          <p:nvPr>
            <p:ph type="sldImg"/>
          </p:nvPr>
        </p:nvSpPr>
        <p:spPr>
          <a:xfrm>
            <a:off x="381000" y="685800"/>
            <a:ext cx="6096000" cy="3429000"/>
          </a:xfrm>
          <a:ln/>
        </p:spPr>
      </p:sp>
      <p:sp>
        <p:nvSpPr>
          <p:cNvPr id="481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5" tIns="45713" rIns="91425" bIns="45713"/>
          <a:lstStyle/>
          <a:p>
            <a:endParaRPr lang="en-US" altLang="de-DE" dirty="0">
              <a:ea typeface="ＭＳ Ｐゴシック" charset="-128"/>
            </a:endParaRPr>
          </a:p>
        </p:txBody>
      </p:sp>
    </p:spTree>
    <p:extLst>
      <p:ext uri="{BB962C8B-B14F-4D97-AF65-F5344CB8AC3E}">
        <p14:creationId xmlns:p14="http://schemas.microsoft.com/office/powerpoint/2010/main" val="2626866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kumimoji="1" sz="1200">
                <a:solidFill>
                  <a:schemeClr val="tx1"/>
                </a:solidFill>
                <a:latin typeface="Arial" charset="0"/>
                <a:ea typeface="Osaka" charset="0"/>
                <a:cs typeface="Osaka" charset="0"/>
              </a:defRPr>
            </a:lvl1pPr>
            <a:lvl2pPr marL="742950" indent="-285750">
              <a:defRPr kumimoji="1" sz="1200">
                <a:solidFill>
                  <a:schemeClr val="tx1"/>
                </a:solidFill>
                <a:latin typeface="Arial" charset="0"/>
                <a:ea typeface="Osaka" charset="0"/>
                <a:cs typeface="Osaka" charset="0"/>
              </a:defRPr>
            </a:lvl2pPr>
            <a:lvl3pPr>
              <a:defRPr kumimoji="1" sz="1200">
                <a:solidFill>
                  <a:schemeClr val="tx1"/>
                </a:solidFill>
                <a:latin typeface="Times" charset="0"/>
                <a:ea typeface="Osaka" charset="0"/>
                <a:cs typeface="Osaka" charset="0"/>
              </a:defRPr>
            </a:lvl3pPr>
            <a:lvl4pPr>
              <a:defRPr kumimoji="1" sz="1200">
                <a:solidFill>
                  <a:schemeClr val="tx1"/>
                </a:solidFill>
                <a:latin typeface="Times" charset="0"/>
                <a:ea typeface="Osaka" charset="0"/>
                <a:cs typeface="Osaka" charset="0"/>
              </a:defRPr>
            </a:lvl4pPr>
            <a:lvl5pPr>
              <a:defRPr kumimoji="1" sz="1200">
                <a:solidFill>
                  <a:schemeClr val="tx1"/>
                </a:solidFill>
                <a:latin typeface="Times" charset="0"/>
                <a:ea typeface="Osaka" charset="0"/>
                <a:cs typeface="Osaka" charset="0"/>
              </a:defRPr>
            </a:lvl5pPr>
            <a:lvl6pPr marL="2514600" indent="-228600" eaLnBrk="0" fontAlgn="base" hangingPunct="0">
              <a:spcBef>
                <a:spcPct val="30000"/>
              </a:spcBef>
              <a:spcAft>
                <a:spcPct val="0"/>
              </a:spcAft>
              <a:defRPr kumimoji="1" sz="1200">
                <a:solidFill>
                  <a:schemeClr val="tx1"/>
                </a:solidFill>
                <a:latin typeface="Times" charset="0"/>
                <a:ea typeface="Osaka" charset="0"/>
                <a:cs typeface="Osaka" charset="0"/>
              </a:defRPr>
            </a:lvl6pPr>
            <a:lvl7pPr marL="2971800" indent="-228600" eaLnBrk="0" fontAlgn="base" hangingPunct="0">
              <a:spcBef>
                <a:spcPct val="30000"/>
              </a:spcBef>
              <a:spcAft>
                <a:spcPct val="0"/>
              </a:spcAft>
              <a:defRPr kumimoji="1" sz="1200">
                <a:solidFill>
                  <a:schemeClr val="tx1"/>
                </a:solidFill>
                <a:latin typeface="Times" charset="0"/>
                <a:ea typeface="Osaka" charset="0"/>
                <a:cs typeface="Osaka" charset="0"/>
              </a:defRPr>
            </a:lvl7pPr>
            <a:lvl8pPr marL="3429000" indent="-228600" eaLnBrk="0" fontAlgn="base" hangingPunct="0">
              <a:spcBef>
                <a:spcPct val="30000"/>
              </a:spcBef>
              <a:spcAft>
                <a:spcPct val="0"/>
              </a:spcAft>
              <a:defRPr kumimoji="1" sz="1200">
                <a:solidFill>
                  <a:schemeClr val="tx1"/>
                </a:solidFill>
                <a:latin typeface="Times" charset="0"/>
                <a:ea typeface="Osaka" charset="0"/>
                <a:cs typeface="Osaka" charset="0"/>
              </a:defRPr>
            </a:lvl8pPr>
            <a:lvl9pPr marL="3886200" indent="-228600" eaLnBrk="0" fontAlgn="base" hangingPunct="0">
              <a:spcBef>
                <a:spcPct val="30000"/>
              </a:spcBef>
              <a:spcAft>
                <a:spcPct val="0"/>
              </a:spcAft>
              <a:defRPr kumimoji="1" sz="1200">
                <a:solidFill>
                  <a:schemeClr val="tx1"/>
                </a:solidFill>
                <a:latin typeface="Times" charset="0"/>
                <a:ea typeface="Osaka" charset="0"/>
                <a:cs typeface="Osaka" charset="0"/>
              </a:defRPr>
            </a:lvl9pPr>
          </a:lstStyle>
          <a:p>
            <a:pPr>
              <a:defRPr/>
            </a:pPr>
            <a:fld id="{E936CDB6-5F1C-FF47-92FE-784740382258}" type="slidenum">
              <a:rPr lang="de-CH" sz="1000" smtClean="0"/>
              <a:pPr>
                <a:defRPr/>
              </a:pPr>
              <a:t>3</a:t>
            </a:fld>
            <a:endParaRPr lang="de-CH" sz="1000" dirty="0"/>
          </a:p>
        </p:txBody>
      </p:sp>
      <p:sp>
        <p:nvSpPr>
          <p:cNvPr id="19459" name="Rectangle 2"/>
          <p:cNvSpPr>
            <a:spLocks noGrp="1" noRot="1" noChangeAspect="1" noChangeArrowheads="1" noTextEdit="1"/>
          </p:cNvSpPr>
          <p:nvPr>
            <p:ph type="sldImg"/>
          </p:nvPr>
        </p:nvSpPr>
        <p:spPr>
          <a:xfrm>
            <a:off x="382588" y="685800"/>
            <a:ext cx="6092825" cy="3427413"/>
          </a:xfrm>
          <a:ln/>
        </p:spPr>
      </p:sp>
      <p:sp>
        <p:nvSpPr>
          <p:cNvPr id="1946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de-CH" b="0" dirty="0">
              <a:ea typeface="Osaka" charset="0"/>
            </a:endParaRPr>
          </a:p>
        </p:txBody>
      </p:sp>
    </p:spTree>
    <p:extLst>
      <p:ext uri="{BB962C8B-B14F-4D97-AF65-F5344CB8AC3E}">
        <p14:creationId xmlns:p14="http://schemas.microsoft.com/office/powerpoint/2010/main" val="9130547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56C96821-7D2F-B243-9ABF-D1E9AF5E0F7D}" type="slidenum">
              <a:rPr lang="de-DE" altLang="de-DE" sz="1200"/>
              <a:pPr eaLnBrk="1" hangingPunct="1"/>
              <a:t>55</a:t>
            </a:fld>
            <a:endParaRPr lang="de-DE" altLang="de-DE" sz="1200" dirty="0"/>
          </a:p>
        </p:txBody>
      </p:sp>
      <p:sp>
        <p:nvSpPr>
          <p:cNvPr id="49155" name="Rectangle 7"/>
          <p:cNvSpPr txBox="1">
            <a:spLocks noGrp="1" noChangeArrowheads="1"/>
          </p:cNvSpPr>
          <p:nvPr/>
        </p:nvSpPr>
        <p:spPr bwMode="auto">
          <a:xfrm>
            <a:off x="3884463" y="8685878"/>
            <a:ext cx="297200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defTabSz="989013" eaLnBrk="0" hangingPunct="0">
              <a:defRPr sz="1400">
                <a:solidFill>
                  <a:schemeClr val="tx1"/>
                </a:solidFill>
                <a:latin typeface="Arial" charset="0"/>
                <a:ea typeface="ＭＳ Ｐゴシック" charset="-128"/>
              </a:defRPr>
            </a:lvl1pPr>
            <a:lvl2pPr marL="742950" indent="-285750" defTabSz="989013" eaLnBrk="0" hangingPunct="0">
              <a:defRPr sz="1400">
                <a:solidFill>
                  <a:schemeClr val="tx1"/>
                </a:solidFill>
                <a:latin typeface="Arial" charset="0"/>
                <a:ea typeface="ＭＳ Ｐゴシック" charset="-128"/>
              </a:defRPr>
            </a:lvl2pPr>
            <a:lvl3pPr marL="1143000" indent="-228600" defTabSz="989013" eaLnBrk="0" hangingPunct="0">
              <a:defRPr sz="1400">
                <a:solidFill>
                  <a:schemeClr val="tx1"/>
                </a:solidFill>
                <a:latin typeface="Arial" charset="0"/>
                <a:ea typeface="ＭＳ Ｐゴシック" charset="-128"/>
              </a:defRPr>
            </a:lvl3pPr>
            <a:lvl4pPr marL="1600200" indent="-228600" defTabSz="989013" eaLnBrk="0" hangingPunct="0">
              <a:defRPr sz="1400">
                <a:solidFill>
                  <a:schemeClr val="tx1"/>
                </a:solidFill>
                <a:latin typeface="Arial" charset="0"/>
                <a:ea typeface="ＭＳ Ｐゴシック" charset="-128"/>
              </a:defRPr>
            </a:lvl4pPr>
            <a:lvl5pPr marL="2057400" indent="-228600" defTabSz="989013" eaLnBrk="0" hangingPunct="0">
              <a:defRPr sz="1400">
                <a:solidFill>
                  <a:schemeClr val="tx1"/>
                </a:solidFill>
                <a:latin typeface="Arial" charset="0"/>
                <a:ea typeface="ＭＳ Ｐゴシック" charset="-128"/>
              </a:defRPr>
            </a:lvl5pPr>
            <a:lvl6pPr marL="2514600" indent="-228600" algn="ctr" defTabSz="989013" eaLnBrk="0" fontAlgn="base" hangingPunct="0">
              <a:spcBef>
                <a:spcPct val="0"/>
              </a:spcBef>
              <a:spcAft>
                <a:spcPct val="0"/>
              </a:spcAft>
              <a:defRPr sz="1400">
                <a:solidFill>
                  <a:schemeClr val="tx1"/>
                </a:solidFill>
                <a:latin typeface="Arial" charset="0"/>
                <a:ea typeface="ＭＳ Ｐゴシック" charset="-128"/>
              </a:defRPr>
            </a:lvl6pPr>
            <a:lvl7pPr marL="2971800" indent="-228600" algn="ctr" defTabSz="989013" eaLnBrk="0" fontAlgn="base" hangingPunct="0">
              <a:spcBef>
                <a:spcPct val="0"/>
              </a:spcBef>
              <a:spcAft>
                <a:spcPct val="0"/>
              </a:spcAft>
              <a:defRPr sz="1400">
                <a:solidFill>
                  <a:schemeClr val="tx1"/>
                </a:solidFill>
                <a:latin typeface="Arial" charset="0"/>
                <a:ea typeface="ＭＳ Ｐゴシック" charset="-128"/>
              </a:defRPr>
            </a:lvl7pPr>
            <a:lvl8pPr marL="3429000" indent="-228600" algn="ctr" defTabSz="989013" eaLnBrk="0" fontAlgn="base" hangingPunct="0">
              <a:spcBef>
                <a:spcPct val="0"/>
              </a:spcBef>
              <a:spcAft>
                <a:spcPct val="0"/>
              </a:spcAft>
              <a:defRPr sz="1400">
                <a:solidFill>
                  <a:schemeClr val="tx1"/>
                </a:solidFill>
                <a:latin typeface="Arial" charset="0"/>
                <a:ea typeface="ＭＳ Ｐゴシック" charset="-128"/>
              </a:defRPr>
            </a:lvl8pPr>
            <a:lvl9pPr marL="3886200" indent="-228600" algn="ctr" defTabSz="989013" eaLnBrk="0" fontAlgn="base" hangingPunct="0">
              <a:spcBef>
                <a:spcPct val="0"/>
              </a:spcBef>
              <a:spcAft>
                <a:spcPct val="0"/>
              </a:spcAft>
              <a:defRPr sz="1400">
                <a:solidFill>
                  <a:schemeClr val="tx1"/>
                </a:solidFill>
                <a:latin typeface="Arial" charset="0"/>
                <a:ea typeface="ＭＳ Ｐゴシック" charset="-128"/>
              </a:defRPr>
            </a:lvl9pPr>
          </a:lstStyle>
          <a:p>
            <a:pPr algn="r" eaLnBrk="1" hangingPunct="1"/>
            <a:fld id="{575CFAEA-7EDD-7B4C-BC34-B81FD6DF1798}" type="slidenum">
              <a:rPr lang="de-CH" altLang="de-DE" sz="1200"/>
              <a:pPr algn="r" eaLnBrk="1" hangingPunct="1"/>
              <a:t>55</a:t>
            </a:fld>
            <a:endParaRPr lang="de-CH" altLang="de-DE" sz="1200" dirty="0"/>
          </a:p>
        </p:txBody>
      </p:sp>
      <p:sp>
        <p:nvSpPr>
          <p:cNvPr id="49156" name="Rectangle 2"/>
          <p:cNvSpPr>
            <a:spLocks noGrp="1" noRot="1" noChangeAspect="1" noChangeArrowheads="1" noTextEdit="1"/>
          </p:cNvSpPr>
          <p:nvPr>
            <p:ph type="sldImg"/>
          </p:nvPr>
        </p:nvSpPr>
        <p:spPr>
          <a:xfrm>
            <a:off x="381000" y="685800"/>
            <a:ext cx="6096000" cy="3429000"/>
          </a:xfrm>
          <a:ln/>
        </p:spPr>
      </p:sp>
      <p:sp>
        <p:nvSpPr>
          <p:cNvPr id="491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lstStyle/>
          <a:p>
            <a:r>
              <a:rPr lang="en-US" altLang="de-DE" dirty="0">
                <a:ea typeface="ＭＳ Ｐゴシック" charset="-128"/>
              </a:rPr>
              <a:t>No general anesthesia due to poor pulmonary and cardiac conditions.</a:t>
            </a:r>
          </a:p>
          <a:p>
            <a:r>
              <a:rPr lang="en-US" altLang="de-DE" dirty="0">
                <a:ea typeface="ＭＳ Ｐゴシック" charset="-128"/>
              </a:rPr>
              <a:t>Despite T-AS intake still on the lecture immediate surgery with spinal / plexus anesthesia.</a:t>
            </a:r>
          </a:p>
          <a:p>
            <a:r>
              <a:rPr lang="en-US" altLang="de-DE" dirty="0">
                <a:ea typeface="ＭＳ Ｐゴシック" charset="-128"/>
              </a:rPr>
              <a:t>Intraoperatively, the plexus catheter on the shoulder is very poorly sitting, therefore alone ORIF is not conceivable, therefore also additional careful sedation with ketamine.</a:t>
            </a:r>
          </a:p>
        </p:txBody>
      </p:sp>
    </p:spTree>
    <p:extLst>
      <p:ext uri="{BB962C8B-B14F-4D97-AF65-F5344CB8AC3E}">
        <p14:creationId xmlns:p14="http://schemas.microsoft.com/office/powerpoint/2010/main" val="11745790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99A24549-8FE7-184C-9ACC-AD94751F2BE6}" type="slidenum">
              <a:rPr lang="de-DE" altLang="de-DE" sz="1200"/>
              <a:pPr eaLnBrk="1" hangingPunct="1"/>
              <a:t>56</a:t>
            </a:fld>
            <a:endParaRPr lang="de-DE" altLang="de-DE" sz="1200" dirty="0"/>
          </a:p>
        </p:txBody>
      </p:sp>
      <p:sp>
        <p:nvSpPr>
          <p:cNvPr id="50179" name="Rectangle 7"/>
          <p:cNvSpPr txBox="1">
            <a:spLocks noGrp="1" noChangeArrowheads="1"/>
          </p:cNvSpPr>
          <p:nvPr/>
        </p:nvSpPr>
        <p:spPr bwMode="auto">
          <a:xfrm>
            <a:off x="3884463" y="8685878"/>
            <a:ext cx="297200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defTabSz="989013" eaLnBrk="0" hangingPunct="0">
              <a:defRPr sz="1400">
                <a:solidFill>
                  <a:schemeClr val="tx1"/>
                </a:solidFill>
                <a:latin typeface="Arial" charset="0"/>
                <a:ea typeface="ＭＳ Ｐゴシック" charset="-128"/>
              </a:defRPr>
            </a:lvl1pPr>
            <a:lvl2pPr marL="742950" indent="-285750" defTabSz="989013" eaLnBrk="0" hangingPunct="0">
              <a:defRPr sz="1400">
                <a:solidFill>
                  <a:schemeClr val="tx1"/>
                </a:solidFill>
                <a:latin typeface="Arial" charset="0"/>
                <a:ea typeface="ＭＳ Ｐゴシック" charset="-128"/>
              </a:defRPr>
            </a:lvl2pPr>
            <a:lvl3pPr marL="1143000" indent="-228600" defTabSz="989013" eaLnBrk="0" hangingPunct="0">
              <a:defRPr sz="1400">
                <a:solidFill>
                  <a:schemeClr val="tx1"/>
                </a:solidFill>
                <a:latin typeface="Arial" charset="0"/>
                <a:ea typeface="ＭＳ Ｐゴシック" charset="-128"/>
              </a:defRPr>
            </a:lvl3pPr>
            <a:lvl4pPr marL="1600200" indent="-228600" defTabSz="989013" eaLnBrk="0" hangingPunct="0">
              <a:defRPr sz="1400">
                <a:solidFill>
                  <a:schemeClr val="tx1"/>
                </a:solidFill>
                <a:latin typeface="Arial" charset="0"/>
                <a:ea typeface="ＭＳ Ｐゴシック" charset="-128"/>
              </a:defRPr>
            </a:lvl4pPr>
            <a:lvl5pPr marL="2057400" indent="-228600" defTabSz="989013" eaLnBrk="0" hangingPunct="0">
              <a:defRPr sz="1400">
                <a:solidFill>
                  <a:schemeClr val="tx1"/>
                </a:solidFill>
                <a:latin typeface="Arial" charset="0"/>
                <a:ea typeface="ＭＳ Ｐゴシック" charset="-128"/>
              </a:defRPr>
            </a:lvl5pPr>
            <a:lvl6pPr marL="2514600" indent="-228600" algn="ctr" defTabSz="989013" eaLnBrk="0" fontAlgn="base" hangingPunct="0">
              <a:spcBef>
                <a:spcPct val="0"/>
              </a:spcBef>
              <a:spcAft>
                <a:spcPct val="0"/>
              </a:spcAft>
              <a:defRPr sz="1400">
                <a:solidFill>
                  <a:schemeClr val="tx1"/>
                </a:solidFill>
                <a:latin typeface="Arial" charset="0"/>
                <a:ea typeface="ＭＳ Ｐゴシック" charset="-128"/>
              </a:defRPr>
            </a:lvl6pPr>
            <a:lvl7pPr marL="2971800" indent="-228600" algn="ctr" defTabSz="989013" eaLnBrk="0" fontAlgn="base" hangingPunct="0">
              <a:spcBef>
                <a:spcPct val="0"/>
              </a:spcBef>
              <a:spcAft>
                <a:spcPct val="0"/>
              </a:spcAft>
              <a:defRPr sz="1400">
                <a:solidFill>
                  <a:schemeClr val="tx1"/>
                </a:solidFill>
                <a:latin typeface="Arial" charset="0"/>
                <a:ea typeface="ＭＳ Ｐゴシック" charset="-128"/>
              </a:defRPr>
            </a:lvl7pPr>
            <a:lvl8pPr marL="3429000" indent="-228600" algn="ctr" defTabSz="989013" eaLnBrk="0" fontAlgn="base" hangingPunct="0">
              <a:spcBef>
                <a:spcPct val="0"/>
              </a:spcBef>
              <a:spcAft>
                <a:spcPct val="0"/>
              </a:spcAft>
              <a:defRPr sz="1400">
                <a:solidFill>
                  <a:schemeClr val="tx1"/>
                </a:solidFill>
                <a:latin typeface="Arial" charset="0"/>
                <a:ea typeface="ＭＳ Ｐゴシック" charset="-128"/>
              </a:defRPr>
            </a:lvl8pPr>
            <a:lvl9pPr marL="3886200" indent="-228600" algn="ctr" defTabSz="989013" eaLnBrk="0" fontAlgn="base" hangingPunct="0">
              <a:spcBef>
                <a:spcPct val="0"/>
              </a:spcBef>
              <a:spcAft>
                <a:spcPct val="0"/>
              </a:spcAft>
              <a:defRPr sz="1400">
                <a:solidFill>
                  <a:schemeClr val="tx1"/>
                </a:solidFill>
                <a:latin typeface="Arial" charset="0"/>
                <a:ea typeface="ＭＳ Ｐゴシック" charset="-128"/>
              </a:defRPr>
            </a:lvl9pPr>
          </a:lstStyle>
          <a:p>
            <a:pPr algn="r" eaLnBrk="1" hangingPunct="1"/>
            <a:fld id="{82AB27AB-1D70-204E-B13A-88CC4A4D35CA}" type="slidenum">
              <a:rPr lang="de-CH" altLang="de-DE" sz="1200"/>
              <a:pPr algn="r" eaLnBrk="1" hangingPunct="1"/>
              <a:t>56</a:t>
            </a:fld>
            <a:endParaRPr lang="de-CH" altLang="de-DE" sz="1200" dirty="0"/>
          </a:p>
        </p:txBody>
      </p:sp>
      <p:sp>
        <p:nvSpPr>
          <p:cNvPr id="50180" name="Rectangle 2"/>
          <p:cNvSpPr>
            <a:spLocks noGrp="1" noRot="1" noChangeAspect="1" noChangeArrowheads="1" noTextEdit="1"/>
          </p:cNvSpPr>
          <p:nvPr>
            <p:ph type="sldImg"/>
          </p:nvPr>
        </p:nvSpPr>
        <p:spPr>
          <a:xfrm>
            <a:off x="381000" y="685800"/>
            <a:ext cx="6096000" cy="3429000"/>
          </a:xfrm>
          <a:ln/>
        </p:spPr>
      </p:sp>
      <p:sp>
        <p:nvSpPr>
          <p:cNvPr id="501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5" tIns="45713" rIns="91425" bIns="45713"/>
          <a:lstStyle/>
          <a:p>
            <a:endParaRPr lang="en-US" altLang="de-DE" dirty="0">
              <a:ea typeface="ＭＳ Ｐゴシック" charset="-128"/>
            </a:endParaRPr>
          </a:p>
        </p:txBody>
      </p:sp>
    </p:spTree>
    <p:extLst>
      <p:ext uri="{BB962C8B-B14F-4D97-AF65-F5344CB8AC3E}">
        <p14:creationId xmlns:p14="http://schemas.microsoft.com/office/powerpoint/2010/main" val="33993268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F92C74A6-B2F7-9E40-8102-0192CAD8AF3B}" type="slidenum">
              <a:rPr lang="de-DE" altLang="de-DE" sz="1200"/>
              <a:pPr eaLnBrk="1" hangingPunct="1"/>
              <a:t>59</a:t>
            </a:fld>
            <a:endParaRPr lang="de-DE" altLang="de-DE" sz="1200" dirty="0"/>
          </a:p>
        </p:txBody>
      </p:sp>
      <p:sp>
        <p:nvSpPr>
          <p:cNvPr id="53251" name="Rectangle 7"/>
          <p:cNvSpPr txBox="1">
            <a:spLocks noGrp="1" noChangeArrowheads="1"/>
          </p:cNvSpPr>
          <p:nvPr/>
        </p:nvSpPr>
        <p:spPr bwMode="auto">
          <a:xfrm>
            <a:off x="3884463" y="8685878"/>
            <a:ext cx="297200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defTabSz="989013" eaLnBrk="0" hangingPunct="0">
              <a:defRPr sz="1400">
                <a:solidFill>
                  <a:schemeClr val="tx1"/>
                </a:solidFill>
                <a:latin typeface="Arial" charset="0"/>
                <a:ea typeface="ＭＳ Ｐゴシック" charset="-128"/>
              </a:defRPr>
            </a:lvl1pPr>
            <a:lvl2pPr marL="742950" indent="-285750" defTabSz="989013" eaLnBrk="0" hangingPunct="0">
              <a:defRPr sz="1400">
                <a:solidFill>
                  <a:schemeClr val="tx1"/>
                </a:solidFill>
                <a:latin typeface="Arial" charset="0"/>
                <a:ea typeface="ＭＳ Ｐゴシック" charset="-128"/>
              </a:defRPr>
            </a:lvl2pPr>
            <a:lvl3pPr marL="1143000" indent="-228600" defTabSz="989013" eaLnBrk="0" hangingPunct="0">
              <a:defRPr sz="1400">
                <a:solidFill>
                  <a:schemeClr val="tx1"/>
                </a:solidFill>
                <a:latin typeface="Arial" charset="0"/>
                <a:ea typeface="ＭＳ Ｐゴシック" charset="-128"/>
              </a:defRPr>
            </a:lvl3pPr>
            <a:lvl4pPr marL="1600200" indent="-228600" defTabSz="989013" eaLnBrk="0" hangingPunct="0">
              <a:defRPr sz="1400">
                <a:solidFill>
                  <a:schemeClr val="tx1"/>
                </a:solidFill>
                <a:latin typeface="Arial" charset="0"/>
                <a:ea typeface="ＭＳ Ｐゴシック" charset="-128"/>
              </a:defRPr>
            </a:lvl4pPr>
            <a:lvl5pPr marL="2057400" indent="-228600" defTabSz="989013" eaLnBrk="0" hangingPunct="0">
              <a:defRPr sz="1400">
                <a:solidFill>
                  <a:schemeClr val="tx1"/>
                </a:solidFill>
                <a:latin typeface="Arial" charset="0"/>
                <a:ea typeface="ＭＳ Ｐゴシック" charset="-128"/>
              </a:defRPr>
            </a:lvl5pPr>
            <a:lvl6pPr marL="2514600" indent="-228600" algn="ctr" defTabSz="989013" eaLnBrk="0" fontAlgn="base" hangingPunct="0">
              <a:spcBef>
                <a:spcPct val="0"/>
              </a:spcBef>
              <a:spcAft>
                <a:spcPct val="0"/>
              </a:spcAft>
              <a:defRPr sz="1400">
                <a:solidFill>
                  <a:schemeClr val="tx1"/>
                </a:solidFill>
                <a:latin typeface="Arial" charset="0"/>
                <a:ea typeface="ＭＳ Ｐゴシック" charset="-128"/>
              </a:defRPr>
            </a:lvl6pPr>
            <a:lvl7pPr marL="2971800" indent="-228600" algn="ctr" defTabSz="989013" eaLnBrk="0" fontAlgn="base" hangingPunct="0">
              <a:spcBef>
                <a:spcPct val="0"/>
              </a:spcBef>
              <a:spcAft>
                <a:spcPct val="0"/>
              </a:spcAft>
              <a:defRPr sz="1400">
                <a:solidFill>
                  <a:schemeClr val="tx1"/>
                </a:solidFill>
                <a:latin typeface="Arial" charset="0"/>
                <a:ea typeface="ＭＳ Ｐゴシック" charset="-128"/>
              </a:defRPr>
            </a:lvl7pPr>
            <a:lvl8pPr marL="3429000" indent="-228600" algn="ctr" defTabSz="989013" eaLnBrk="0" fontAlgn="base" hangingPunct="0">
              <a:spcBef>
                <a:spcPct val="0"/>
              </a:spcBef>
              <a:spcAft>
                <a:spcPct val="0"/>
              </a:spcAft>
              <a:defRPr sz="1400">
                <a:solidFill>
                  <a:schemeClr val="tx1"/>
                </a:solidFill>
                <a:latin typeface="Arial" charset="0"/>
                <a:ea typeface="ＭＳ Ｐゴシック" charset="-128"/>
              </a:defRPr>
            </a:lvl8pPr>
            <a:lvl9pPr marL="3886200" indent="-228600" algn="ctr" defTabSz="989013" eaLnBrk="0" fontAlgn="base" hangingPunct="0">
              <a:spcBef>
                <a:spcPct val="0"/>
              </a:spcBef>
              <a:spcAft>
                <a:spcPct val="0"/>
              </a:spcAft>
              <a:defRPr sz="1400">
                <a:solidFill>
                  <a:schemeClr val="tx1"/>
                </a:solidFill>
                <a:latin typeface="Arial" charset="0"/>
                <a:ea typeface="ＭＳ Ｐゴシック" charset="-128"/>
              </a:defRPr>
            </a:lvl9pPr>
          </a:lstStyle>
          <a:p>
            <a:pPr algn="r" eaLnBrk="1" hangingPunct="1"/>
            <a:fld id="{42AACCC3-E32B-6F42-8EBD-67493F4E4355}" type="slidenum">
              <a:rPr lang="de-CH" altLang="de-DE" sz="1200"/>
              <a:pPr algn="r" eaLnBrk="1" hangingPunct="1"/>
              <a:t>59</a:t>
            </a:fld>
            <a:endParaRPr lang="de-CH" altLang="de-DE" sz="1200" dirty="0"/>
          </a:p>
        </p:txBody>
      </p:sp>
      <p:sp>
        <p:nvSpPr>
          <p:cNvPr id="53252" name="Rectangle 2"/>
          <p:cNvSpPr>
            <a:spLocks noGrp="1" noRot="1" noChangeAspect="1" noChangeArrowheads="1" noTextEdit="1"/>
          </p:cNvSpPr>
          <p:nvPr>
            <p:ph type="sldImg"/>
          </p:nvPr>
        </p:nvSpPr>
        <p:spPr>
          <a:xfrm>
            <a:off x="381000" y="685800"/>
            <a:ext cx="6096000" cy="3429000"/>
          </a:xfrm>
          <a:ln/>
        </p:spPr>
      </p:sp>
      <p:sp>
        <p:nvSpPr>
          <p:cNvPr id="532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5" tIns="45713" rIns="91425" bIns="45713"/>
          <a:lstStyle/>
          <a:p>
            <a:endParaRPr lang="en-US" altLang="de-DE" dirty="0">
              <a:ea typeface="ＭＳ Ｐゴシック" charset="-128"/>
            </a:endParaRPr>
          </a:p>
        </p:txBody>
      </p:sp>
    </p:spTree>
    <p:extLst>
      <p:ext uri="{BB962C8B-B14F-4D97-AF65-F5344CB8AC3E}">
        <p14:creationId xmlns:p14="http://schemas.microsoft.com/office/powerpoint/2010/main" val="2677409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B2711CD-CDD3-4A2E-A1F3-3F2E81EC0F76}" type="slidenum">
              <a:rPr lang="de-CH" smtClean="0"/>
              <a:pPr/>
              <a:t>60</a:t>
            </a:fld>
            <a:endParaRPr lang="de-CH" dirty="0"/>
          </a:p>
        </p:txBody>
      </p:sp>
    </p:spTree>
    <p:extLst>
      <p:ext uri="{BB962C8B-B14F-4D97-AF65-F5344CB8AC3E}">
        <p14:creationId xmlns:p14="http://schemas.microsoft.com/office/powerpoint/2010/main" val="1703466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of case 4</a:t>
            </a:r>
            <a:endParaRPr lang="de-CH"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61</a:t>
            </a:fld>
            <a:endParaRPr lang="de-CH" dirty="0"/>
          </a:p>
        </p:txBody>
      </p:sp>
    </p:spTree>
    <p:extLst>
      <p:ext uri="{BB962C8B-B14F-4D97-AF65-F5344CB8AC3E}">
        <p14:creationId xmlns:p14="http://schemas.microsoft.com/office/powerpoint/2010/main" val="18271090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844021" eaLnBrk="0" hangingPunct="0">
              <a:defRPr sz="1200">
                <a:solidFill>
                  <a:schemeClr val="tx1"/>
                </a:solidFill>
                <a:latin typeface="Arial" charset="0"/>
                <a:ea typeface="ＭＳ Ｐゴシック" charset="0"/>
                <a:cs typeface="ＭＳ Ｐゴシック" charset="0"/>
              </a:defRPr>
            </a:lvl1pPr>
            <a:lvl2pPr marL="633016" indent="-243468" defTabSz="844021" eaLnBrk="0" hangingPunct="0">
              <a:defRPr sz="1200">
                <a:solidFill>
                  <a:schemeClr val="tx1"/>
                </a:solidFill>
                <a:latin typeface="Arial" charset="0"/>
                <a:ea typeface="ＭＳ Ｐゴシック" charset="0"/>
              </a:defRPr>
            </a:lvl2pPr>
            <a:lvl3pPr marL="973871" indent="-194774" defTabSz="844021" eaLnBrk="0" hangingPunct="0">
              <a:defRPr sz="1200">
                <a:solidFill>
                  <a:schemeClr val="tx1"/>
                </a:solidFill>
                <a:latin typeface="Arial" charset="0"/>
                <a:ea typeface="ＭＳ Ｐゴシック" charset="0"/>
              </a:defRPr>
            </a:lvl3pPr>
            <a:lvl4pPr marL="1363419" indent="-194774" defTabSz="844021" eaLnBrk="0" hangingPunct="0">
              <a:defRPr sz="1200">
                <a:solidFill>
                  <a:schemeClr val="tx1"/>
                </a:solidFill>
                <a:latin typeface="Arial" charset="0"/>
                <a:ea typeface="ＭＳ Ｐゴシック" charset="0"/>
              </a:defRPr>
            </a:lvl4pPr>
            <a:lvl5pPr marL="1752966" indent="-194774" defTabSz="844021" eaLnBrk="0" hangingPunct="0">
              <a:defRPr sz="1200">
                <a:solidFill>
                  <a:schemeClr val="tx1"/>
                </a:solidFill>
                <a:latin typeface="Arial" charset="0"/>
                <a:ea typeface="ＭＳ Ｐゴシック" charset="0"/>
              </a:defRPr>
            </a:lvl5pPr>
            <a:lvl6pPr marL="2142514" indent="-194774" algn="ctr" defTabSz="844021" eaLnBrk="0" fontAlgn="base" hangingPunct="0">
              <a:spcBef>
                <a:spcPct val="0"/>
              </a:spcBef>
              <a:spcAft>
                <a:spcPct val="0"/>
              </a:spcAft>
              <a:defRPr sz="1200">
                <a:solidFill>
                  <a:schemeClr val="tx1"/>
                </a:solidFill>
                <a:latin typeface="Arial" charset="0"/>
                <a:ea typeface="ＭＳ Ｐゴシック" charset="0"/>
              </a:defRPr>
            </a:lvl6pPr>
            <a:lvl7pPr marL="2532063" indent="-194774" algn="ctr" defTabSz="844021" eaLnBrk="0" fontAlgn="base" hangingPunct="0">
              <a:spcBef>
                <a:spcPct val="0"/>
              </a:spcBef>
              <a:spcAft>
                <a:spcPct val="0"/>
              </a:spcAft>
              <a:defRPr sz="1200">
                <a:solidFill>
                  <a:schemeClr val="tx1"/>
                </a:solidFill>
                <a:latin typeface="Arial" charset="0"/>
                <a:ea typeface="ＭＳ Ｐゴシック" charset="0"/>
              </a:defRPr>
            </a:lvl7pPr>
            <a:lvl8pPr marL="2921612" indent="-194774" algn="ctr" defTabSz="844021" eaLnBrk="0" fontAlgn="base" hangingPunct="0">
              <a:spcBef>
                <a:spcPct val="0"/>
              </a:spcBef>
              <a:spcAft>
                <a:spcPct val="0"/>
              </a:spcAft>
              <a:defRPr sz="1200">
                <a:solidFill>
                  <a:schemeClr val="tx1"/>
                </a:solidFill>
                <a:latin typeface="Arial" charset="0"/>
                <a:ea typeface="ＭＳ Ｐゴシック" charset="0"/>
              </a:defRPr>
            </a:lvl8pPr>
            <a:lvl9pPr marL="3311160" indent="-194774" algn="ctr" defTabSz="844021" eaLnBrk="0" fontAlgn="base" hangingPunct="0">
              <a:spcBef>
                <a:spcPct val="0"/>
              </a:spcBef>
              <a:spcAft>
                <a:spcPct val="0"/>
              </a:spcAft>
              <a:defRPr sz="1200">
                <a:solidFill>
                  <a:schemeClr val="tx1"/>
                </a:solidFill>
                <a:latin typeface="Arial" charset="0"/>
                <a:ea typeface="ＭＳ Ｐゴシック" charset="0"/>
              </a:defRPr>
            </a:lvl9pPr>
          </a:lstStyle>
          <a:p>
            <a:pPr eaLnBrk="1" hangingPunct="1"/>
            <a:fld id="{630FD369-A37F-E140-904D-70EA931ADD8D}" type="slidenum">
              <a:rPr lang="de-CH" sz="1100"/>
              <a:pPr eaLnBrk="1" hangingPunct="1"/>
              <a:t>62</a:t>
            </a:fld>
            <a:endParaRPr lang="de-CH" sz="1100" dirty="0"/>
          </a:p>
        </p:txBody>
      </p:sp>
      <p:sp>
        <p:nvSpPr>
          <p:cNvPr id="7171" name="Rectangle 2"/>
          <p:cNvSpPr>
            <a:spLocks noGrp="1" noRot="1" noChangeAspect="1" noChangeArrowheads="1" noTextEdit="1"/>
          </p:cNvSpPr>
          <p:nvPr>
            <p:ph type="sldImg"/>
          </p:nvPr>
        </p:nvSpPr>
        <p:spPr>
          <a:xfrm>
            <a:off x="590550" y="612775"/>
            <a:ext cx="5445125" cy="3063875"/>
          </a:xfrm>
          <a:ln/>
        </p:spPr>
      </p:sp>
      <p:sp>
        <p:nvSpPr>
          <p:cNvPr id="717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a:t>Case 5 learning objectives: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preoperative assessment and optimization, focus on the usefulness of an echo, and in case of a delay of surgery, make a plan and time schedule for the process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the usefulness of a urinary catheter and the risk in terms of urinary tract infections and delirium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the management of rivaroxaban and other DOACs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the need for a DEXA as well as the result in this case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the anticoagulation management and doses, time of restart?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Discuss the management of cutout</a:t>
            </a:r>
            <a:endParaRPr lang="en-US" dirty="0"/>
          </a:p>
        </p:txBody>
      </p:sp>
    </p:spTree>
    <p:extLst>
      <p:ext uri="{BB962C8B-B14F-4D97-AF65-F5344CB8AC3E}">
        <p14:creationId xmlns:p14="http://schemas.microsoft.com/office/powerpoint/2010/main" val="647240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381000" y="685800"/>
            <a:ext cx="6096000" cy="3429000"/>
          </a:xfrm>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dirty="0">
                <a:ea typeface="ＭＳ Ｐゴシック" charset="-128"/>
              </a:rPr>
              <a:t>Lives alone at home</a:t>
            </a:r>
            <a:r>
              <a:rPr lang="en-US" altLang="de-DE" baseline="0" dirty="0">
                <a:ea typeface="ＭＳ Ｐゴシック" charset="-128"/>
              </a:rPr>
              <a:t>. </a:t>
            </a:r>
            <a:r>
              <a:rPr lang="en-US" altLang="de-DE" dirty="0">
                <a:ea typeface="ＭＳ Ｐゴシック" charset="-128"/>
              </a:rPr>
              <a:t>Is able to manage most of the activities of daily living (ADLs) by herself</a:t>
            </a:r>
            <a:r>
              <a:rPr lang="en-US" altLang="de-DE" baseline="0" dirty="0">
                <a:ea typeface="ＭＳ Ｐゴシック" charset="-128"/>
              </a:rPr>
              <a:t> </a:t>
            </a:r>
            <a:r>
              <a:rPr lang="en-US" altLang="de-DE" dirty="0">
                <a:ea typeface="ＭＳ Ｐゴシック" charset="-128"/>
              </a:rPr>
              <a:t>but gets help from her family if needed</a:t>
            </a: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9473BD95-6EB3-0E40-83C2-8AAD160D76AF}" type="slidenum">
              <a:rPr lang="de-AT" altLang="de-DE" sz="1200"/>
              <a:pPr eaLnBrk="1" hangingPunct="1"/>
              <a:t>63</a:t>
            </a:fld>
            <a:endParaRPr lang="de-AT" altLang="de-DE" sz="1200" dirty="0"/>
          </a:p>
        </p:txBody>
      </p:sp>
    </p:spTree>
    <p:extLst>
      <p:ext uri="{BB962C8B-B14F-4D97-AF65-F5344CB8AC3E}">
        <p14:creationId xmlns:p14="http://schemas.microsoft.com/office/powerpoint/2010/main" val="11701228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xfrm>
            <a:off x="381000" y="685800"/>
            <a:ext cx="6096000" cy="3429000"/>
          </a:xfrm>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b="0" dirty="0">
                <a:ea typeface="ＭＳ Ｐゴシック" charset="-128"/>
              </a:rPr>
              <a:t>Medical issues:</a:t>
            </a:r>
          </a:p>
          <a:p>
            <a:r>
              <a:rPr lang="en-US" altLang="de-DE" dirty="0">
                <a:ea typeface="ＭＳ Ｐゴシック" charset="-128"/>
              </a:rPr>
              <a:t>Discuss</a:t>
            </a:r>
            <a:r>
              <a:rPr lang="en-US" altLang="de-DE" baseline="0" dirty="0">
                <a:ea typeface="ＭＳ Ｐゴシック" charset="-128"/>
              </a:rPr>
              <a:t> preoperative assessment and optimization, focus on the usefulness of an echo and in case you go a delay of surgery, make a plan and time schedule for the further process.</a:t>
            </a:r>
            <a:endParaRPr lang="en-US" altLang="de-DE" dirty="0">
              <a:ea typeface="ＭＳ Ｐゴシック" charset="-128"/>
            </a:endParaRPr>
          </a:p>
          <a:p>
            <a:r>
              <a:rPr lang="en-US" altLang="de-DE" dirty="0">
                <a:ea typeface="ＭＳ Ｐゴシック" charset="-128"/>
              </a:rPr>
              <a:t>Discuss the usefulness</a:t>
            </a:r>
            <a:r>
              <a:rPr lang="en-US" altLang="de-DE" baseline="0" dirty="0">
                <a:ea typeface="ＭＳ Ｐゴシック" charset="-128"/>
              </a:rPr>
              <a:t> of urinary catheter and the risk in terms of urinary tract infections and delirium</a:t>
            </a:r>
          </a:p>
          <a:p>
            <a:r>
              <a:rPr lang="en-US" altLang="de-DE" baseline="0" dirty="0">
                <a:ea typeface="ＭＳ Ｐゴシック" charset="-128"/>
              </a:rPr>
              <a:t>Discuss the management of rivaroxaban and other DOACs.</a:t>
            </a:r>
            <a:endParaRPr lang="en-US" altLang="de-DE" dirty="0">
              <a:ea typeface="ＭＳ Ｐゴシック" charset="-128"/>
            </a:endParaRPr>
          </a:p>
          <a:p>
            <a:endParaRPr lang="en-US" altLang="de-DE" dirty="0">
              <a:ea typeface="ＭＳ Ｐゴシック" charset="-128"/>
            </a:endParaRP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AC8FF51B-7FCD-C143-BB95-488F1E75C274}" type="slidenum">
              <a:rPr lang="de-AT" altLang="de-DE" sz="1200"/>
              <a:pPr eaLnBrk="1" hangingPunct="1"/>
              <a:t>65</a:t>
            </a:fld>
            <a:endParaRPr lang="de-AT" altLang="de-DE" sz="1200" dirty="0"/>
          </a:p>
        </p:txBody>
      </p:sp>
    </p:spTree>
    <p:extLst>
      <p:ext uri="{BB962C8B-B14F-4D97-AF65-F5344CB8AC3E}">
        <p14:creationId xmlns:p14="http://schemas.microsoft.com/office/powerpoint/2010/main" val="2092990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381000" y="685800"/>
            <a:ext cx="6096000" cy="3429000"/>
          </a:xfrm>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noProof="0" dirty="0">
                <a:ea typeface="ＭＳ Ｐゴシック" charset="-128"/>
              </a:rPr>
              <a:t>Discuss</a:t>
            </a:r>
            <a:r>
              <a:rPr lang="en-US" altLang="de-DE" baseline="0" noProof="0" dirty="0">
                <a:ea typeface="ＭＳ Ｐゴシック" charset="-128"/>
              </a:rPr>
              <a:t> the further anticoagulation management, doses?, time of restart?</a:t>
            </a:r>
            <a:endParaRPr lang="en-US" altLang="de-DE" noProof="0" dirty="0">
              <a:ea typeface="ＭＳ Ｐゴシック" charset="-128"/>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85F2D465-311E-3448-9E69-FBBDB58CD037}" type="slidenum">
              <a:rPr lang="de-AT" altLang="de-DE" sz="1200"/>
              <a:pPr eaLnBrk="1" hangingPunct="1"/>
              <a:t>66</a:t>
            </a:fld>
            <a:endParaRPr lang="de-AT" altLang="de-DE" sz="1200" dirty="0"/>
          </a:p>
        </p:txBody>
      </p:sp>
    </p:spTree>
    <p:extLst>
      <p:ext uri="{BB962C8B-B14F-4D97-AF65-F5344CB8AC3E}">
        <p14:creationId xmlns:p14="http://schemas.microsoft.com/office/powerpoint/2010/main" val="32328415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67</a:t>
            </a:fld>
            <a:endParaRPr lang="de-CH" dirty="0"/>
          </a:p>
        </p:txBody>
      </p:sp>
    </p:spTree>
    <p:extLst>
      <p:ext uri="{BB962C8B-B14F-4D97-AF65-F5344CB8AC3E}">
        <p14:creationId xmlns:p14="http://schemas.microsoft.com/office/powerpoint/2010/main" val="1306991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844021" eaLnBrk="0" hangingPunct="0">
              <a:defRPr sz="1200">
                <a:solidFill>
                  <a:schemeClr val="tx1"/>
                </a:solidFill>
                <a:latin typeface="Arial" charset="0"/>
                <a:ea typeface="ＭＳ Ｐゴシック" charset="0"/>
                <a:cs typeface="ＭＳ Ｐゴシック" charset="0"/>
              </a:defRPr>
            </a:lvl1pPr>
            <a:lvl2pPr marL="633016" indent="-243468" defTabSz="844021" eaLnBrk="0" hangingPunct="0">
              <a:defRPr sz="1200">
                <a:solidFill>
                  <a:schemeClr val="tx1"/>
                </a:solidFill>
                <a:latin typeface="Arial" charset="0"/>
                <a:ea typeface="ＭＳ Ｐゴシック" charset="0"/>
              </a:defRPr>
            </a:lvl2pPr>
            <a:lvl3pPr marL="973871" indent="-194774" defTabSz="844021" eaLnBrk="0" hangingPunct="0">
              <a:defRPr sz="1200">
                <a:solidFill>
                  <a:schemeClr val="tx1"/>
                </a:solidFill>
                <a:latin typeface="Arial" charset="0"/>
                <a:ea typeface="ＭＳ Ｐゴシック" charset="0"/>
              </a:defRPr>
            </a:lvl3pPr>
            <a:lvl4pPr marL="1363419" indent="-194774" defTabSz="844021" eaLnBrk="0" hangingPunct="0">
              <a:defRPr sz="1200">
                <a:solidFill>
                  <a:schemeClr val="tx1"/>
                </a:solidFill>
                <a:latin typeface="Arial" charset="0"/>
                <a:ea typeface="ＭＳ Ｐゴシック" charset="0"/>
              </a:defRPr>
            </a:lvl4pPr>
            <a:lvl5pPr marL="1752966" indent="-194774" defTabSz="844021" eaLnBrk="0" hangingPunct="0">
              <a:defRPr sz="1200">
                <a:solidFill>
                  <a:schemeClr val="tx1"/>
                </a:solidFill>
                <a:latin typeface="Arial" charset="0"/>
                <a:ea typeface="ＭＳ Ｐゴシック" charset="0"/>
              </a:defRPr>
            </a:lvl5pPr>
            <a:lvl6pPr marL="2142514" indent="-194774" algn="ctr" defTabSz="844021" eaLnBrk="0" fontAlgn="base" hangingPunct="0">
              <a:spcBef>
                <a:spcPct val="0"/>
              </a:spcBef>
              <a:spcAft>
                <a:spcPct val="0"/>
              </a:spcAft>
              <a:defRPr sz="1200">
                <a:solidFill>
                  <a:schemeClr val="tx1"/>
                </a:solidFill>
                <a:latin typeface="Arial" charset="0"/>
                <a:ea typeface="ＭＳ Ｐゴシック" charset="0"/>
              </a:defRPr>
            </a:lvl6pPr>
            <a:lvl7pPr marL="2532063" indent="-194774" algn="ctr" defTabSz="844021" eaLnBrk="0" fontAlgn="base" hangingPunct="0">
              <a:spcBef>
                <a:spcPct val="0"/>
              </a:spcBef>
              <a:spcAft>
                <a:spcPct val="0"/>
              </a:spcAft>
              <a:defRPr sz="1200">
                <a:solidFill>
                  <a:schemeClr val="tx1"/>
                </a:solidFill>
                <a:latin typeface="Arial" charset="0"/>
                <a:ea typeface="ＭＳ Ｐゴシック" charset="0"/>
              </a:defRPr>
            </a:lvl7pPr>
            <a:lvl8pPr marL="2921612" indent="-194774" algn="ctr" defTabSz="844021" eaLnBrk="0" fontAlgn="base" hangingPunct="0">
              <a:spcBef>
                <a:spcPct val="0"/>
              </a:spcBef>
              <a:spcAft>
                <a:spcPct val="0"/>
              </a:spcAft>
              <a:defRPr sz="1200">
                <a:solidFill>
                  <a:schemeClr val="tx1"/>
                </a:solidFill>
                <a:latin typeface="Arial" charset="0"/>
                <a:ea typeface="ＭＳ Ｐゴシック" charset="0"/>
              </a:defRPr>
            </a:lvl8pPr>
            <a:lvl9pPr marL="3311160" indent="-194774" algn="ctr" defTabSz="844021" eaLnBrk="0" fontAlgn="base" hangingPunct="0">
              <a:spcBef>
                <a:spcPct val="0"/>
              </a:spcBef>
              <a:spcAft>
                <a:spcPct val="0"/>
              </a:spcAft>
              <a:defRPr sz="1200">
                <a:solidFill>
                  <a:schemeClr val="tx1"/>
                </a:solidFill>
                <a:latin typeface="Arial" charset="0"/>
                <a:ea typeface="ＭＳ Ｐゴシック" charset="0"/>
              </a:defRPr>
            </a:lvl9pPr>
          </a:lstStyle>
          <a:p>
            <a:pPr eaLnBrk="1" hangingPunct="1"/>
            <a:fld id="{630FD369-A37F-E140-904D-70EA931ADD8D}" type="slidenum">
              <a:rPr lang="de-CH" sz="1100"/>
              <a:pPr eaLnBrk="1" hangingPunct="1"/>
              <a:t>4</a:t>
            </a:fld>
            <a:endParaRPr lang="de-CH" sz="1100" dirty="0"/>
          </a:p>
        </p:txBody>
      </p:sp>
      <p:sp>
        <p:nvSpPr>
          <p:cNvPr id="7171" name="Rectangle 2"/>
          <p:cNvSpPr>
            <a:spLocks noGrp="1" noRot="1" noChangeAspect="1" noChangeArrowheads="1" noTextEdit="1"/>
          </p:cNvSpPr>
          <p:nvPr>
            <p:ph type="sldImg"/>
          </p:nvPr>
        </p:nvSpPr>
        <p:spPr>
          <a:xfrm>
            <a:off x="590550" y="612775"/>
            <a:ext cx="5445125" cy="3063875"/>
          </a:xfrm>
          <a:ln/>
        </p:spPr>
      </p:sp>
      <p:sp>
        <p:nvSpPr>
          <p:cNvPr id="717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a:latin typeface="Arial" panose="020B0604020202020204" pitchFamily="34" charset="0"/>
                <a:cs typeface="Arial" panose="020B0604020202020204" pitchFamily="34" charset="0"/>
              </a:rPr>
              <a:t>Case 1 learning objectives:</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Discuss the indications for a prophylactic nail or plate on the contralateral side following an atypical fracture</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Discuss the pain assessment and medication in the emergency room as well as postoperatively </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Discuss anticoagulation treatment with aspirin in terms of a delay of surgery</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Discuss treatment of osteoporosis (duration of treatment with alendronate, missing basic treatment with vitamin D and calcium) </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Discuss risk of GI bleeding in this setting (indication of PPI in combination with aspirin, in terms of stress ulcer prophylaxis, in terms of side effects of long-term treatment with PPI) </a:t>
            </a:r>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Discuss and select further treatment options for osteoporosis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35519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381000" y="685800"/>
            <a:ext cx="6096000" cy="3429000"/>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b="0" noProof="0" dirty="0">
                <a:latin typeface="Arial" panose="020B0604020202020204" pitchFamily="34" charset="0"/>
                <a:ea typeface="ＭＳ Ｐゴシック" charset="-128"/>
                <a:cs typeface="Arial" panose="020B0604020202020204" pitchFamily="34" charset="0"/>
              </a:rPr>
              <a:t>Medical Issue:</a:t>
            </a:r>
          </a:p>
          <a:p>
            <a:r>
              <a:rPr lang="en-US" altLang="de-DE" noProof="0" dirty="0">
                <a:latin typeface="Arial" panose="020B0604020202020204" pitchFamily="34" charset="0"/>
                <a:ea typeface="ＭＳ Ｐゴシック" charset="-128"/>
                <a:cs typeface="Arial" panose="020B0604020202020204" pitchFamily="34" charset="0"/>
              </a:rPr>
              <a:t>Discuss</a:t>
            </a:r>
            <a:r>
              <a:rPr lang="en-US" altLang="de-DE" baseline="0" noProof="0" dirty="0">
                <a:latin typeface="Arial" panose="020B0604020202020204" pitchFamily="34" charset="0"/>
                <a:ea typeface="ＭＳ Ｐゴシック" charset="-128"/>
                <a:cs typeface="Arial" panose="020B0604020202020204" pitchFamily="34" charset="0"/>
              </a:rPr>
              <a:t> the need for a DEXA as well as the result in this case.</a:t>
            </a:r>
            <a:endParaRPr lang="en-US" altLang="de-DE" noProof="0" dirty="0">
              <a:latin typeface="Arial" panose="020B0604020202020204" pitchFamily="34" charset="0"/>
              <a:ea typeface="ＭＳ Ｐゴシック" charset="-128"/>
              <a:cs typeface="Arial" panose="020B0604020202020204" pitchFamily="34" charset="0"/>
            </a:endParaRP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7C9353FC-A365-BD41-A136-9811A074B756}" type="slidenum">
              <a:rPr lang="de-AT" altLang="de-DE" sz="1200"/>
              <a:pPr eaLnBrk="1" hangingPunct="1"/>
              <a:t>68</a:t>
            </a:fld>
            <a:endParaRPr lang="de-AT" altLang="de-DE" sz="1200" dirty="0"/>
          </a:p>
        </p:txBody>
      </p:sp>
    </p:spTree>
    <p:extLst>
      <p:ext uri="{BB962C8B-B14F-4D97-AF65-F5344CB8AC3E}">
        <p14:creationId xmlns:p14="http://schemas.microsoft.com/office/powerpoint/2010/main" val="34956419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381000" y="685800"/>
            <a:ext cx="6096000" cy="3429000"/>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de-DE" dirty="0">
              <a:ea typeface="ＭＳ Ｐゴシック" charset="-128"/>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A00A5D91-3122-7948-86F0-53BCB7F38C2F}" type="slidenum">
              <a:rPr lang="de-AT" altLang="de-DE" sz="1200"/>
              <a:pPr eaLnBrk="1" hangingPunct="1"/>
              <a:t>69</a:t>
            </a:fld>
            <a:endParaRPr lang="de-AT" altLang="de-DE" sz="1200" dirty="0"/>
          </a:p>
        </p:txBody>
      </p:sp>
    </p:spTree>
    <p:extLst>
      <p:ext uri="{BB962C8B-B14F-4D97-AF65-F5344CB8AC3E}">
        <p14:creationId xmlns:p14="http://schemas.microsoft.com/office/powerpoint/2010/main" val="979390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xfrm>
            <a:off x="381000" y="685800"/>
            <a:ext cx="6096000" cy="3429000"/>
          </a:xfrm>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de-DE" dirty="0">
              <a:ea typeface="ＭＳ Ｐゴシック" charset="-128"/>
            </a:endParaRP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922B969F-42D8-0A45-9854-CF9926F7E454}" type="slidenum">
              <a:rPr lang="de-AT" altLang="de-DE" sz="1200"/>
              <a:pPr eaLnBrk="1" hangingPunct="1"/>
              <a:t>72</a:t>
            </a:fld>
            <a:endParaRPr lang="de-AT" altLang="de-DE" sz="1200" dirty="0"/>
          </a:p>
        </p:txBody>
      </p:sp>
    </p:spTree>
    <p:extLst>
      <p:ext uri="{BB962C8B-B14F-4D97-AF65-F5344CB8AC3E}">
        <p14:creationId xmlns:p14="http://schemas.microsoft.com/office/powerpoint/2010/main" val="9664119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xfrm>
            <a:off x="381000" y="685800"/>
            <a:ext cx="6096000" cy="3429000"/>
          </a:xfrm>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de-DE" dirty="0">
              <a:ea typeface="ＭＳ Ｐゴシック" charset="-128"/>
            </a:endParaRP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69857E0E-25EE-CE4B-ABCC-C5F6C1D2296E}" type="slidenum">
              <a:rPr lang="de-AT" altLang="de-DE" sz="1200"/>
              <a:pPr eaLnBrk="1" hangingPunct="1"/>
              <a:t>74</a:t>
            </a:fld>
            <a:endParaRPr lang="de-AT" altLang="de-DE" sz="1200" dirty="0"/>
          </a:p>
        </p:txBody>
      </p:sp>
    </p:spTree>
    <p:extLst>
      <p:ext uri="{BB962C8B-B14F-4D97-AF65-F5344CB8AC3E}">
        <p14:creationId xmlns:p14="http://schemas.microsoft.com/office/powerpoint/2010/main" val="39786225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381000" y="685800"/>
            <a:ext cx="6096000" cy="3429000"/>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endParaRPr lang="en-US" altLang="de-DE" sz="600" dirty="0">
              <a:ea typeface="ＭＳ Ｐゴシック" charset="-128"/>
            </a:endParaRP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C1F4013C-757C-0B4A-9038-3E66643A0561}" type="slidenum">
              <a:rPr lang="de-AT" altLang="de-DE" sz="1200"/>
              <a:pPr eaLnBrk="1" hangingPunct="1"/>
              <a:t>76</a:t>
            </a:fld>
            <a:endParaRPr lang="de-AT" altLang="de-DE" sz="1200" dirty="0"/>
          </a:p>
        </p:txBody>
      </p:sp>
    </p:spTree>
    <p:extLst>
      <p:ext uri="{BB962C8B-B14F-4D97-AF65-F5344CB8AC3E}">
        <p14:creationId xmlns:p14="http://schemas.microsoft.com/office/powerpoint/2010/main" val="25704606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xfrm>
            <a:off x="381000" y="685800"/>
            <a:ext cx="6096000" cy="3429000"/>
          </a:xfrm>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nSpc>
                <a:spcPct val="80000"/>
              </a:lnSpc>
            </a:pPr>
            <a:endParaRPr lang="en-US" altLang="de-DE" sz="600" dirty="0">
              <a:ea typeface="ＭＳ Ｐゴシック" charset="-128"/>
            </a:endParaRP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C517CF44-341C-B945-BC84-861D497B96E0}" type="slidenum">
              <a:rPr lang="de-AT" altLang="de-DE" sz="1200"/>
              <a:pPr eaLnBrk="1" hangingPunct="1"/>
              <a:t>77</a:t>
            </a:fld>
            <a:endParaRPr lang="de-AT" altLang="de-DE" sz="1200" dirty="0"/>
          </a:p>
        </p:txBody>
      </p:sp>
    </p:spTree>
    <p:extLst>
      <p:ext uri="{BB962C8B-B14F-4D97-AF65-F5344CB8AC3E}">
        <p14:creationId xmlns:p14="http://schemas.microsoft.com/office/powerpoint/2010/main" val="21352419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of case 5</a:t>
            </a:r>
            <a:endParaRPr lang="de-CH"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78</a:t>
            </a:fld>
            <a:endParaRPr lang="de-CH" dirty="0"/>
          </a:p>
        </p:txBody>
      </p:sp>
    </p:spTree>
    <p:extLst>
      <p:ext uri="{BB962C8B-B14F-4D97-AF65-F5344CB8AC3E}">
        <p14:creationId xmlns:p14="http://schemas.microsoft.com/office/powerpoint/2010/main" val="31022103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333" eaLnBrk="0" hangingPunct="0">
              <a:defRPr sz="1300">
                <a:solidFill>
                  <a:schemeClr val="tx1"/>
                </a:solidFill>
                <a:latin typeface="Arial" charset="0"/>
                <a:ea typeface="ＭＳ Ｐゴシック" charset="0"/>
                <a:cs typeface="ＭＳ Ｐゴシック" charset="0"/>
              </a:defRPr>
            </a:lvl1pPr>
            <a:lvl2pPr marL="685750" indent="-263750" defTabSz="914333" eaLnBrk="0" hangingPunct="0">
              <a:defRPr sz="1300">
                <a:solidFill>
                  <a:schemeClr val="tx1"/>
                </a:solidFill>
                <a:latin typeface="Arial" charset="0"/>
                <a:ea typeface="ＭＳ Ｐゴシック" charset="0"/>
              </a:defRPr>
            </a:lvl2pPr>
            <a:lvl3pPr marL="1055000" indent="-211000" defTabSz="914333" eaLnBrk="0" hangingPunct="0">
              <a:defRPr sz="1300">
                <a:solidFill>
                  <a:schemeClr val="tx1"/>
                </a:solidFill>
                <a:latin typeface="Arial" charset="0"/>
                <a:ea typeface="ＭＳ Ｐゴシック" charset="0"/>
              </a:defRPr>
            </a:lvl3pPr>
            <a:lvl4pPr marL="1477000" indent="-211000" defTabSz="914333" eaLnBrk="0" hangingPunct="0">
              <a:defRPr sz="1300">
                <a:solidFill>
                  <a:schemeClr val="tx1"/>
                </a:solidFill>
                <a:latin typeface="Arial" charset="0"/>
                <a:ea typeface="ＭＳ Ｐゴシック" charset="0"/>
              </a:defRPr>
            </a:lvl4pPr>
            <a:lvl5pPr marL="1898999" indent="-211000" defTabSz="914333" eaLnBrk="0" hangingPunct="0">
              <a:defRPr sz="1300">
                <a:solidFill>
                  <a:schemeClr val="tx1"/>
                </a:solidFill>
                <a:latin typeface="Arial" charset="0"/>
                <a:ea typeface="ＭＳ Ｐゴシック" charset="0"/>
              </a:defRPr>
            </a:lvl5pPr>
            <a:lvl6pPr marL="2320999" indent="-211000" algn="ctr" defTabSz="914333" eaLnBrk="0" fontAlgn="base" hangingPunct="0">
              <a:spcBef>
                <a:spcPct val="0"/>
              </a:spcBef>
              <a:spcAft>
                <a:spcPct val="0"/>
              </a:spcAft>
              <a:defRPr sz="1300">
                <a:solidFill>
                  <a:schemeClr val="tx1"/>
                </a:solidFill>
                <a:latin typeface="Arial" charset="0"/>
                <a:ea typeface="ＭＳ Ｐゴシック" charset="0"/>
              </a:defRPr>
            </a:lvl6pPr>
            <a:lvl7pPr marL="2743000" indent="-211000" algn="ctr" defTabSz="914333" eaLnBrk="0" fontAlgn="base" hangingPunct="0">
              <a:spcBef>
                <a:spcPct val="0"/>
              </a:spcBef>
              <a:spcAft>
                <a:spcPct val="0"/>
              </a:spcAft>
              <a:defRPr sz="1300">
                <a:solidFill>
                  <a:schemeClr val="tx1"/>
                </a:solidFill>
                <a:latin typeface="Arial" charset="0"/>
                <a:ea typeface="ＭＳ Ｐゴシック" charset="0"/>
              </a:defRPr>
            </a:lvl7pPr>
            <a:lvl8pPr marL="3165000" indent="-211000" algn="ctr" defTabSz="914333" eaLnBrk="0" fontAlgn="base" hangingPunct="0">
              <a:spcBef>
                <a:spcPct val="0"/>
              </a:spcBef>
              <a:spcAft>
                <a:spcPct val="0"/>
              </a:spcAft>
              <a:defRPr sz="1300">
                <a:solidFill>
                  <a:schemeClr val="tx1"/>
                </a:solidFill>
                <a:latin typeface="Arial" charset="0"/>
                <a:ea typeface="ＭＳ Ｐゴシック" charset="0"/>
              </a:defRPr>
            </a:lvl8pPr>
            <a:lvl9pPr marL="3587000" indent="-211000" algn="ctr" defTabSz="914333" eaLnBrk="0" fontAlgn="base" hangingPunct="0">
              <a:spcBef>
                <a:spcPct val="0"/>
              </a:spcBef>
              <a:spcAft>
                <a:spcPct val="0"/>
              </a:spcAft>
              <a:defRPr sz="1300">
                <a:solidFill>
                  <a:schemeClr val="tx1"/>
                </a:solidFill>
                <a:latin typeface="Arial" charset="0"/>
                <a:ea typeface="ＭＳ Ｐゴシック" charset="0"/>
              </a:defRPr>
            </a:lvl9pPr>
          </a:lstStyle>
          <a:p>
            <a:pPr eaLnBrk="1" hangingPunct="1"/>
            <a:fld id="{630FD369-A37F-E140-904D-70EA931ADD8D}" type="slidenum">
              <a:rPr lang="de-CH" sz="1200"/>
              <a:pPr eaLnBrk="1" hangingPunct="1"/>
              <a:t>79</a:t>
            </a:fld>
            <a:endParaRPr lang="de-CH" sz="1200" dirty="0"/>
          </a:p>
        </p:txBody>
      </p:sp>
      <p:sp>
        <p:nvSpPr>
          <p:cNvPr id="7171" name="Rectangle 2"/>
          <p:cNvSpPr>
            <a:spLocks noGrp="1" noRot="1" noChangeAspect="1" noChangeArrowheads="1" noTextEdit="1"/>
          </p:cNvSpPr>
          <p:nvPr>
            <p:ph type="sldImg"/>
          </p:nvPr>
        </p:nvSpPr>
        <p:spPr>
          <a:xfrm>
            <a:off x="381000" y="685800"/>
            <a:ext cx="6096000" cy="3429000"/>
          </a:xfrm>
          <a:ln/>
        </p:spPr>
      </p:sp>
      <p:sp>
        <p:nvSpPr>
          <p:cNvPr id="717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a:t>Case 6 learning objectives: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the results of the DEXA</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the indication of vertebroplasty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the risk of immobilization in terms of sarcopenia</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the assessment and treatment of pain in older adults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Discuss treatment for osteoporosis</a:t>
            </a:r>
            <a:endParaRPr lang="en-US" dirty="0"/>
          </a:p>
        </p:txBody>
      </p:sp>
    </p:spTree>
    <p:extLst>
      <p:ext uri="{BB962C8B-B14F-4D97-AF65-F5344CB8AC3E}">
        <p14:creationId xmlns:p14="http://schemas.microsoft.com/office/powerpoint/2010/main" val="22632883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36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de-CH" dirty="0">
              <a:latin typeface="Calibri" charset="0"/>
            </a:endParaRPr>
          </a:p>
        </p:txBody>
      </p:sp>
    </p:spTree>
    <p:extLst>
      <p:ext uri="{BB962C8B-B14F-4D97-AF65-F5344CB8AC3E}">
        <p14:creationId xmlns:p14="http://schemas.microsoft.com/office/powerpoint/2010/main" val="3598328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57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de-CH" dirty="0">
              <a:latin typeface="Calibri" charset="0"/>
            </a:endParaRPr>
          </a:p>
        </p:txBody>
      </p:sp>
    </p:spTree>
    <p:extLst>
      <p:ext uri="{BB962C8B-B14F-4D97-AF65-F5344CB8AC3E}">
        <p14:creationId xmlns:p14="http://schemas.microsoft.com/office/powerpoint/2010/main" val="492012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normAutofit/>
          </a:bodyPr>
          <a:lstStyle/>
          <a:p>
            <a:r>
              <a:rPr lang="en-US" sz="1200" b="0" noProof="0" dirty="0">
                <a:latin typeface="Arial" pitchFamily="34" charset="0"/>
                <a:cs typeface="Arial" pitchFamily="34" charset="0"/>
              </a:rPr>
              <a:t>Medical issues:</a:t>
            </a:r>
          </a:p>
          <a:p>
            <a:r>
              <a:rPr lang="en-US" sz="1200" noProof="0" dirty="0">
                <a:latin typeface="Arial" pitchFamily="34" charset="0"/>
                <a:cs typeface="Arial" pitchFamily="34" charset="0"/>
              </a:rPr>
              <a:t>Discuss</a:t>
            </a:r>
            <a:r>
              <a:rPr lang="en-US" sz="1200" baseline="0" noProof="0" dirty="0">
                <a:latin typeface="Arial" pitchFamily="34" charset="0"/>
                <a:cs typeface="Arial" pitchFamily="34" charset="0"/>
              </a:rPr>
              <a:t> the pain medication, in the emergency room as well as postoperatively.</a:t>
            </a:r>
            <a:endParaRPr lang="en-US" sz="1200" noProof="0" dirty="0">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BB2711CD-CDD3-4A2E-A1F3-3F2E81EC0F76}" type="slidenum">
              <a:rPr lang="de-CH" smtClean="0"/>
              <a:pPr/>
              <a:t>5</a:t>
            </a:fld>
            <a:endParaRPr lang="de-CH" dirty="0"/>
          </a:p>
        </p:txBody>
      </p:sp>
    </p:spTree>
    <p:extLst>
      <p:ext uri="{BB962C8B-B14F-4D97-AF65-F5344CB8AC3E}">
        <p14:creationId xmlns:p14="http://schemas.microsoft.com/office/powerpoint/2010/main" val="15517230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txBox="1">
            <a:spLocks noGrp="1" noChangeArrowheads="1"/>
          </p:cNvSpPr>
          <p:nvPr/>
        </p:nvSpPr>
        <p:spPr bwMode="auto">
          <a:xfrm>
            <a:off x="3919086" y="7999173"/>
            <a:ext cx="2998173" cy="421086"/>
          </a:xfrm>
          <a:prstGeom prst="rect">
            <a:avLst/>
          </a:prstGeom>
          <a:noFill/>
          <a:ln w="9525">
            <a:noFill/>
            <a:miter lim="800000"/>
            <a:headEnd/>
            <a:tailEnd/>
          </a:ln>
        </p:spPr>
        <p:txBody>
          <a:bodyPr anchor="b"/>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fld id="{4E3A2FA8-C701-2F44-816E-14F7EF3E7A7E}" type="slidenum">
              <a:rPr lang="de-CH" sz="1300">
                <a:solidFill>
                  <a:srgbClr val="000000"/>
                </a:solidFill>
              </a:rPr>
              <a:pPr algn="r" eaLnBrk="1" hangingPunct="1"/>
              <a:t>82</a:t>
            </a:fld>
            <a:endParaRPr lang="de-CH" sz="1300" dirty="0">
              <a:solidFill>
                <a:srgbClr val="000000"/>
              </a:solidFill>
            </a:endParaRPr>
          </a:p>
        </p:txBody>
      </p:sp>
      <p:sp>
        <p:nvSpPr>
          <p:cNvPr id="1167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67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de-DE" dirty="0">
              <a:latin typeface="Calibri" charset="0"/>
            </a:endParaRPr>
          </a:p>
        </p:txBody>
      </p:sp>
    </p:spTree>
    <p:extLst>
      <p:ext uri="{BB962C8B-B14F-4D97-AF65-F5344CB8AC3E}">
        <p14:creationId xmlns:p14="http://schemas.microsoft.com/office/powerpoint/2010/main" val="3209410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txBox="1">
            <a:spLocks noGrp="1" noChangeArrowheads="1"/>
          </p:cNvSpPr>
          <p:nvPr/>
        </p:nvSpPr>
        <p:spPr bwMode="auto">
          <a:xfrm>
            <a:off x="3919086" y="7999173"/>
            <a:ext cx="2998173" cy="421086"/>
          </a:xfrm>
          <a:prstGeom prst="rect">
            <a:avLst/>
          </a:prstGeom>
          <a:noFill/>
          <a:ln w="9525">
            <a:noFill/>
            <a:miter lim="800000"/>
            <a:headEnd/>
            <a:tailEnd/>
          </a:ln>
        </p:spPr>
        <p:txBody>
          <a:bodyPr anchor="b"/>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fld id="{41000EFB-CFC6-B34F-8C84-61B857E72FE1}" type="slidenum">
              <a:rPr lang="de-CH" sz="1300">
                <a:solidFill>
                  <a:srgbClr val="000000"/>
                </a:solidFill>
              </a:rPr>
              <a:pPr algn="r" eaLnBrk="1" hangingPunct="1"/>
              <a:t>83</a:t>
            </a:fld>
            <a:endParaRPr lang="de-CH" sz="1300" dirty="0">
              <a:solidFill>
                <a:srgbClr val="000000"/>
              </a:solidFill>
            </a:endParaRPr>
          </a:p>
        </p:txBody>
      </p:sp>
      <p:sp>
        <p:nvSpPr>
          <p:cNvPr id="459779" name="Rectangle 7"/>
          <p:cNvSpPr txBox="1">
            <a:spLocks noGrp="1" noChangeArrowheads="1"/>
          </p:cNvSpPr>
          <p:nvPr/>
        </p:nvSpPr>
        <p:spPr bwMode="auto">
          <a:xfrm>
            <a:off x="3919086" y="8000635"/>
            <a:ext cx="2998173" cy="419624"/>
          </a:xfrm>
          <a:prstGeom prst="rect">
            <a:avLst/>
          </a:prstGeom>
          <a:noFill/>
          <a:ln w="9525">
            <a:noFill/>
            <a:miter lim="800000"/>
            <a:headEnd/>
            <a:tailEnd/>
          </a:ln>
        </p:spPr>
        <p:txBody>
          <a:bodyPr lIns="95571" tIns="47786" rIns="95571" bIns="47786" anchor="b"/>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fld id="{543E039F-EDDA-2047-9409-0F2D4F557072}" type="slidenum">
              <a:rPr lang="de-CH" sz="1300">
                <a:solidFill>
                  <a:srgbClr val="000000"/>
                </a:solidFill>
              </a:rPr>
              <a:pPr algn="r" eaLnBrk="1" hangingPunct="1"/>
              <a:t>83</a:t>
            </a:fld>
            <a:endParaRPr lang="de-CH" sz="1300" dirty="0">
              <a:solidFill>
                <a:srgbClr val="000000"/>
              </a:solidFill>
            </a:endParaRPr>
          </a:p>
        </p:txBody>
      </p:sp>
      <p:sp>
        <p:nvSpPr>
          <p:cNvPr id="11776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776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de-DE" dirty="0">
              <a:latin typeface="Calibri" charset="0"/>
            </a:endParaRPr>
          </a:p>
        </p:txBody>
      </p:sp>
    </p:spTree>
    <p:extLst>
      <p:ext uri="{BB962C8B-B14F-4D97-AF65-F5344CB8AC3E}">
        <p14:creationId xmlns:p14="http://schemas.microsoft.com/office/powerpoint/2010/main" val="6819091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txBox="1">
            <a:spLocks noGrp="1" noChangeArrowheads="1"/>
          </p:cNvSpPr>
          <p:nvPr/>
        </p:nvSpPr>
        <p:spPr bwMode="auto">
          <a:xfrm>
            <a:off x="3919086" y="7999173"/>
            <a:ext cx="2998173" cy="421086"/>
          </a:xfrm>
          <a:prstGeom prst="rect">
            <a:avLst/>
          </a:prstGeom>
          <a:noFill/>
          <a:ln w="9525">
            <a:noFill/>
            <a:miter lim="800000"/>
            <a:headEnd/>
            <a:tailEnd/>
          </a:ln>
        </p:spPr>
        <p:txBody>
          <a:bodyPr anchor="b"/>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fld id="{41000EFB-CFC6-B34F-8C84-61B857E72FE1}" type="slidenum">
              <a:rPr lang="de-CH" sz="1300">
                <a:solidFill>
                  <a:srgbClr val="000000"/>
                </a:solidFill>
              </a:rPr>
              <a:pPr algn="r" eaLnBrk="1" hangingPunct="1"/>
              <a:t>84</a:t>
            </a:fld>
            <a:endParaRPr lang="de-CH" sz="1300" dirty="0">
              <a:solidFill>
                <a:srgbClr val="000000"/>
              </a:solidFill>
            </a:endParaRPr>
          </a:p>
        </p:txBody>
      </p:sp>
      <p:sp>
        <p:nvSpPr>
          <p:cNvPr id="459779" name="Rectangle 7"/>
          <p:cNvSpPr txBox="1">
            <a:spLocks noGrp="1" noChangeArrowheads="1"/>
          </p:cNvSpPr>
          <p:nvPr/>
        </p:nvSpPr>
        <p:spPr bwMode="auto">
          <a:xfrm>
            <a:off x="3919086" y="8000635"/>
            <a:ext cx="2998173" cy="419624"/>
          </a:xfrm>
          <a:prstGeom prst="rect">
            <a:avLst/>
          </a:prstGeom>
          <a:noFill/>
          <a:ln w="9525">
            <a:noFill/>
            <a:miter lim="800000"/>
            <a:headEnd/>
            <a:tailEnd/>
          </a:ln>
        </p:spPr>
        <p:txBody>
          <a:bodyPr lIns="95571" tIns="47786" rIns="95571" bIns="47786" anchor="b"/>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fld id="{543E039F-EDDA-2047-9409-0F2D4F557072}" type="slidenum">
              <a:rPr lang="de-CH" sz="1300">
                <a:solidFill>
                  <a:srgbClr val="000000"/>
                </a:solidFill>
              </a:rPr>
              <a:pPr algn="r" eaLnBrk="1" hangingPunct="1"/>
              <a:t>84</a:t>
            </a:fld>
            <a:endParaRPr lang="de-CH" sz="1300" dirty="0">
              <a:solidFill>
                <a:srgbClr val="000000"/>
              </a:solidFill>
            </a:endParaRPr>
          </a:p>
        </p:txBody>
      </p:sp>
      <p:sp>
        <p:nvSpPr>
          <p:cNvPr id="11776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776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de-DE" dirty="0">
              <a:latin typeface="Calibri" charset="0"/>
            </a:endParaRPr>
          </a:p>
        </p:txBody>
      </p:sp>
    </p:spTree>
    <p:extLst>
      <p:ext uri="{BB962C8B-B14F-4D97-AF65-F5344CB8AC3E}">
        <p14:creationId xmlns:p14="http://schemas.microsoft.com/office/powerpoint/2010/main" val="19300891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txBox="1">
            <a:spLocks noGrp="1" noChangeArrowheads="1"/>
          </p:cNvSpPr>
          <p:nvPr/>
        </p:nvSpPr>
        <p:spPr bwMode="auto">
          <a:xfrm>
            <a:off x="3919086" y="7999173"/>
            <a:ext cx="2998173" cy="421086"/>
          </a:xfrm>
          <a:prstGeom prst="rect">
            <a:avLst/>
          </a:prstGeom>
          <a:noFill/>
          <a:ln w="9525">
            <a:noFill/>
            <a:miter lim="800000"/>
            <a:headEnd/>
            <a:tailEnd/>
          </a:ln>
        </p:spPr>
        <p:txBody>
          <a:bodyPr anchor="b"/>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fld id="{0E5D2E51-B48E-E445-926B-2933C4D49CB7}" type="slidenum">
              <a:rPr lang="de-CH" sz="1300">
                <a:solidFill>
                  <a:srgbClr val="000000"/>
                </a:solidFill>
              </a:rPr>
              <a:pPr algn="r" eaLnBrk="1" hangingPunct="1"/>
              <a:t>85</a:t>
            </a:fld>
            <a:endParaRPr lang="de-CH" sz="1300" dirty="0">
              <a:solidFill>
                <a:srgbClr val="000000"/>
              </a:solidFill>
            </a:endParaRPr>
          </a:p>
        </p:txBody>
      </p:sp>
      <p:sp>
        <p:nvSpPr>
          <p:cNvPr id="11878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878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CH" dirty="0">
                <a:latin typeface="Calibri" charset="0"/>
              </a:rPr>
              <a:t>Diagnostic 21.01.2011</a:t>
            </a:r>
          </a:p>
        </p:txBody>
      </p:sp>
      <p:sp>
        <p:nvSpPr>
          <p:cNvPr id="461829" name="Foliennummernplatzhalter 3"/>
          <p:cNvSpPr txBox="1">
            <a:spLocks noGrp="1"/>
          </p:cNvSpPr>
          <p:nvPr/>
        </p:nvSpPr>
        <p:spPr bwMode="auto">
          <a:xfrm>
            <a:off x="3919086" y="8000635"/>
            <a:ext cx="2998173" cy="419624"/>
          </a:xfrm>
          <a:prstGeom prst="rect">
            <a:avLst/>
          </a:prstGeom>
          <a:noFill/>
          <a:ln w="9525">
            <a:noFill/>
            <a:miter lim="800000"/>
            <a:headEnd/>
            <a:tailEnd/>
          </a:ln>
        </p:spPr>
        <p:txBody>
          <a:bodyPr lIns="95571" tIns="47786" rIns="95571" bIns="47786" anchor="b"/>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fld id="{54645237-43E3-FD45-8AD0-6FDA46352A1C}" type="slidenum">
              <a:rPr lang="de-CH" sz="1300">
                <a:solidFill>
                  <a:srgbClr val="000000"/>
                </a:solidFill>
              </a:rPr>
              <a:pPr algn="r" eaLnBrk="1" hangingPunct="1"/>
              <a:t>85</a:t>
            </a:fld>
            <a:endParaRPr lang="de-CH" sz="1300" dirty="0">
              <a:solidFill>
                <a:srgbClr val="000000"/>
              </a:solidFill>
            </a:endParaRPr>
          </a:p>
        </p:txBody>
      </p:sp>
    </p:spTree>
    <p:extLst>
      <p:ext uri="{BB962C8B-B14F-4D97-AF65-F5344CB8AC3E}">
        <p14:creationId xmlns:p14="http://schemas.microsoft.com/office/powerpoint/2010/main" val="23093752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txBox="1">
            <a:spLocks noGrp="1" noChangeArrowheads="1"/>
          </p:cNvSpPr>
          <p:nvPr/>
        </p:nvSpPr>
        <p:spPr bwMode="auto">
          <a:xfrm>
            <a:off x="3919086" y="7999173"/>
            <a:ext cx="2998173" cy="421086"/>
          </a:xfrm>
          <a:prstGeom prst="rect">
            <a:avLst/>
          </a:prstGeom>
          <a:noFill/>
          <a:ln w="9525">
            <a:noFill/>
            <a:miter lim="800000"/>
            <a:headEnd/>
            <a:tailEnd/>
          </a:ln>
        </p:spPr>
        <p:txBody>
          <a:bodyPr anchor="b"/>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fld id="{3CD06C5D-C322-E648-880B-ABFBCFE24DC2}" type="slidenum">
              <a:rPr lang="de-CH" sz="1300">
                <a:solidFill>
                  <a:srgbClr val="000000"/>
                </a:solidFill>
              </a:rPr>
              <a:pPr algn="r" eaLnBrk="1" hangingPunct="1"/>
              <a:t>86</a:t>
            </a:fld>
            <a:endParaRPr lang="de-CH" sz="1300" dirty="0">
              <a:solidFill>
                <a:srgbClr val="000000"/>
              </a:solidFill>
            </a:endParaRPr>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98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de-DE" dirty="0">
              <a:latin typeface="Calibri" charset="0"/>
            </a:endParaRPr>
          </a:p>
        </p:txBody>
      </p:sp>
    </p:spTree>
    <p:extLst>
      <p:ext uri="{BB962C8B-B14F-4D97-AF65-F5344CB8AC3E}">
        <p14:creationId xmlns:p14="http://schemas.microsoft.com/office/powerpoint/2010/main" val="27896360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txBox="1">
            <a:spLocks noGrp="1" noChangeArrowheads="1"/>
          </p:cNvSpPr>
          <p:nvPr/>
        </p:nvSpPr>
        <p:spPr bwMode="auto">
          <a:xfrm>
            <a:off x="3919086" y="7999173"/>
            <a:ext cx="2998173" cy="421086"/>
          </a:xfrm>
          <a:prstGeom prst="rect">
            <a:avLst/>
          </a:prstGeom>
          <a:noFill/>
          <a:ln w="9525">
            <a:noFill/>
            <a:miter lim="800000"/>
            <a:headEnd/>
            <a:tailEnd/>
          </a:ln>
        </p:spPr>
        <p:txBody>
          <a:bodyPr anchor="b"/>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fld id="{A55138B7-D526-D448-8F4B-33F2A1EF14EF}" type="slidenum">
              <a:rPr lang="de-CH" sz="1300">
                <a:solidFill>
                  <a:srgbClr val="000000"/>
                </a:solidFill>
              </a:rPr>
              <a:pPr algn="r" eaLnBrk="1" hangingPunct="1"/>
              <a:t>87</a:t>
            </a:fld>
            <a:endParaRPr lang="de-CH" sz="1300" dirty="0">
              <a:solidFill>
                <a:srgbClr val="000000"/>
              </a:solidFill>
            </a:endParaRPr>
          </a:p>
        </p:txBody>
      </p:sp>
      <p:sp>
        <p:nvSpPr>
          <p:cNvPr id="12083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083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CH" b="0" dirty="0">
                <a:latin typeface="Calibri" charset="0"/>
              </a:rPr>
              <a:t>Medical issues:</a:t>
            </a:r>
            <a:endParaRPr lang="de-CH" b="0" baseline="0" dirty="0">
              <a:latin typeface="Calibri" charset="0"/>
            </a:endParaRPr>
          </a:p>
          <a:p>
            <a:pPr eaLnBrk="1" hangingPunct="1">
              <a:spcBef>
                <a:spcPct val="0"/>
              </a:spcBef>
            </a:pPr>
            <a:r>
              <a:rPr lang="de-CH" baseline="0" dirty="0">
                <a:latin typeface="Calibri" charset="0"/>
              </a:rPr>
              <a:t>Discuss the results of the Dexa.</a:t>
            </a:r>
          </a:p>
          <a:p>
            <a:pPr eaLnBrk="1" hangingPunct="1">
              <a:spcBef>
                <a:spcPct val="0"/>
              </a:spcBef>
            </a:pPr>
            <a:endParaRPr lang="de-CH" dirty="0">
              <a:latin typeface="Calibri" charset="0"/>
            </a:endParaRPr>
          </a:p>
        </p:txBody>
      </p:sp>
      <p:sp>
        <p:nvSpPr>
          <p:cNvPr id="465925" name="Foliennummernplatzhalter 3"/>
          <p:cNvSpPr txBox="1">
            <a:spLocks noGrp="1"/>
          </p:cNvSpPr>
          <p:nvPr/>
        </p:nvSpPr>
        <p:spPr bwMode="auto">
          <a:xfrm>
            <a:off x="3919086" y="8000635"/>
            <a:ext cx="2998173" cy="419624"/>
          </a:xfrm>
          <a:prstGeom prst="rect">
            <a:avLst/>
          </a:prstGeom>
          <a:noFill/>
          <a:ln w="9525">
            <a:noFill/>
            <a:miter lim="800000"/>
            <a:headEnd/>
            <a:tailEnd/>
          </a:ln>
        </p:spPr>
        <p:txBody>
          <a:bodyPr lIns="95571" tIns="47786" rIns="95571" bIns="47786" anchor="b"/>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fld id="{E8082DB5-BF9A-7D41-85A9-2E6D7F18E5BA}" type="slidenum">
              <a:rPr lang="de-CH" sz="1300">
                <a:solidFill>
                  <a:srgbClr val="000000"/>
                </a:solidFill>
              </a:rPr>
              <a:pPr algn="r" eaLnBrk="1" hangingPunct="1"/>
              <a:t>87</a:t>
            </a:fld>
            <a:endParaRPr lang="de-CH" sz="1300" dirty="0">
              <a:solidFill>
                <a:srgbClr val="000000"/>
              </a:solidFill>
            </a:endParaRPr>
          </a:p>
        </p:txBody>
      </p:sp>
    </p:spTree>
    <p:extLst>
      <p:ext uri="{BB962C8B-B14F-4D97-AF65-F5344CB8AC3E}">
        <p14:creationId xmlns:p14="http://schemas.microsoft.com/office/powerpoint/2010/main" val="41346515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7"/>
          <p:cNvSpPr txBox="1">
            <a:spLocks noGrp="1" noChangeArrowheads="1"/>
          </p:cNvSpPr>
          <p:nvPr/>
        </p:nvSpPr>
        <p:spPr bwMode="auto">
          <a:xfrm>
            <a:off x="3919086" y="8000635"/>
            <a:ext cx="2998173" cy="419624"/>
          </a:xfrm>
          <a:prstGeom prst="rect">
            <a:avLst/>
          </a:prstGeom>
          <a:noFill/>
          <a:ln w="9525">
            <a:noFill/>
            <a:miter lim="800000"/>
            <a:headEnd/>
            <a:tailEnd/>
          </a:ln>
        </p:spPr>
        <p:txBody>
          <a:bodyPr lIns="95571" tIns="47786" rIns="95571" bIns="47786" anchor="b"/>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fld id="{4FCCAD2E-8B09-FB4A-9D7D-17E2052DA7CF}" type="slidenum">
              <a:rPr lang="de-CH" sz="1300">
                <a:solidFill>
                  <a:srgbClr val="000000"/>
                </a:solidFill>
              </a:rPr>
              <a:pPr algn="r" eaLnBrk="1" hangingPunct="1"/>
              <a:t>88</a:t>
            </a:fld>
            <a:endParaRPr lang="de-CH" sz="1300" dirty="0">
              <a:solidFill>
                <a:srgbClr val="000000"/>
              </a:solidFill>
            </a:endParaRPr>
          </a:p>
        </p:txBody>
      </p:sp>
      <p:sp>
        <p:nvSpPr>
          <p:cNvPr id="12185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186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de-CH" dirty="0">
              <a:latin typeface="Calibri" charset="0"/>
            </a:endParaRPr>
          </a:p>
        </p:txBody>
      </p:sp>
      <p:sp>
        <p:nvSpPr>
          <p:cNvPr id="467973" name="Foliennummernplatzhalter 3"/>
          <p:cNvSpPr txBox="1">
            <a:spLocks noGrp="1"/>
          </p:cNvSpPr>
          <p:nvPr/>
        </p:nvSpPr>
        <p:spPr bwMode="auto">
          <a:xfrm>
            <a:off x="3919086" y="8000635"/>
            <a:ext cx="2998173" cy="419624"/>
          </a:xfrm>
          <a:prstGeom prst="rect">
            <a:avLst/>
          </a:prstGeom>
          <a:noFill/>
          <a:ln w="9525">
            <a:noFill/>
            <a:miter lim="800000"/>
            <a:headEnd/>
            <a:tailEnd/>
          </a:ln>
        </p:spPr>
        <p:txBody>
          <a:bodyPr lIns="95571" tIns="47786" rIns="95571" bIns="47786" anchor="b"/>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fld id="{91476EAE-731A-4A48-A7CE-321176D57A08}" type="slidenum">
              <a:rPr lang="de-CH" sz="1300">
                <a:solidFill>
                  <a:srgbClr val="000000"/>
                </a:solidFill>
              </a:rPr>
              <a:pPr algn="r" eaLnBrk="1" hangingPunct="1"/>
              <a:t>88</a:t>
            </a:fld>
            <a:endParaRPr lang="de-CH" sz="1300" dirty="0">
              <a:solidFill>
                <a:srgbClr val="000000"/>
              </a:solidFill>
            </a:endParaRPr>
          </a:p>
        </p:txBody>
      </p:sp>
    </p:spTree>
    <p:extLst>
      <p:ext uri="{BB962C8B-B14F-4D97-AF65-F5344CB8AC3E}">
        <p14:creationId xmlns:p14="http://schemas.microsoft.com/office/powerpoint/2010/main" val="27306546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txBox="1">
            <a:spLocks noGrp="1" noChangeArrowheads="1"/>
          </p:cNvSpPr>
          <p:nvPr/>
        </p:nvSpPr>
        <p:spPr bwMode="auto">
          <a:xfrm>
            <a:off x="3919086" y="7999173"/>
            <a:ext cx="2998173" cy="421086"/>
          </a:xfrm>
          <a:prstGeom prst="rect">
            <a:avLst/>
          </a:prstGeom>
          <a:noFill/>
          <a:ln w="9525">
            <a:noFill/>
            <a:miter lim="800000"/>
            <a:headEnd/>
            <a:tailEnd/>
          </a:ln>
        </p:spPr>
        <p:txBody>
          <a:bodyPr anchor="b"/>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fld id="{47FF3272-726E-1F43-A68D-19A09C12B74C}" type="slidenum">
              <a:rPr lang="de-CH" sz="1300">
                <a:solidFill>
                  <a:srgbClr val="000000"/>
                </a:solidFill>
              </a:rPr>
              <a:pPr algn="r" eaLnBrk="1" hangingPunct="1"/>
              <a:t>89</a:t>
            </a:fld>
            <a:endParaRPr lang="de-CH" sz="1300" dirty="0">
              <a:solidFill>
                <a:srgbClr val="000000"/>
              </a:solidFill>
            </a:endParaRPr>
          </a:p>
        </p:txBody>
      </p:sp>
      <p:sp>
        <p:nvSpPr>
          <p:cNvPr id="12288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88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CH" b="0" dirty="0">
                <a:latin typeface="Calibri" charset="0"/>
              </a:rPr>
              <a:t>Medical</a:t>
            </a:r>
            <a:r>
              <a:rPr lang="de-CH" b="0" baseline="0" dirty="0">
                <a:latin typeface="Calibri" charset="0"/>
              </a:rPr>
              <a:t> Issue:</a:t>
            </a:r>
          </a:p>
          <a:p>
            <a:pPr eaLnBrk="1" hangingPunct="1">
              <a:spcBef>
                <a:spcPct val="0"/>
              </a:spcBef>
            </a:pPr>
            <a:r>
              <a:rPr lang="de-CH" dirty="0">
                <a:latin typeface="Calibri" charset="0"/>
              </a:rPr>
              <a:t>Discuss</a:t>
            </a:r>
            <a:r>
              <a:rPr lang="de-CH" baseline="0" dirty="0">
                <a:latin typeface="Calibri" charset="0"/>
              </a:rPr>
              <a:t> the risk of immobilization in terms of sarcopenia.</a:t>
            </a:r>
            <a:endParaRPr lang="de-CH" dirty="0">
              <a:latin typeface="Calibri" charset="0"/>
            </a:endParaRPr>
          </a:p>
        </p:txBody>
      </p:sp>
      <p:sp>
        <p:nvSpPr>
          <p:cNvPr id="470021" name="Foliennummernplatzhalter 3"/>
          <p:cNvSpPr txBox="1">
            <a:spLocks noGrp="1"/>
          </p:cNvSpPr>
          <p:nvPr/>
        </p:nvSpPr>
        <p:spPr bwMode="auto">
          <a:xfrm>
            <a:off x="3919086" y="8000635"/>
            <a:ext cx="2998173" cy="419624"/>
          </a:xfrm>
          <a:prstGeom prst="rect">
            <a:avLst/>
          </a:prstGeom>
          <a:noFill/>
          <a:ln w="9525">
            <a:noFill/>
            <a:miter lim="800000"/>
            <a:headEnd/>
            <a:tailEnd/>
          </a:ln>
        </p:spPr>
        <p:txBody>
          <a:bodyPr lIns="95571" tIns="47786" rIns="95571" bIns="47786" anchor="b"/>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fld id="{D15B9BBF-3BA1-2F4C-9F15-CD1391FFC7F2}" type="slidenum">
              <a:rPr lang="de-CH" sz="1300">
                <a:solidFill>
                  <a:srgbClr val="000000"/>
                </a:solidFill>
              </a:rPr>
              <a:pPr algn="r" eaLnBrk="1" hangingPunct="1"/>
              <a:t>89</a:t>
            </a:fld>
            <a:endParaRPr lang="de-CH" sz="1300" dirty="0">
              <a:solidFill>
                <a:srgbClr val="000000"/>
              </a:solidFill>
            </a:endParaRPr>
          </a:p>
        </p:txBody>
      </p:sp>
    </p:spTree>
    <p:extLst>
      <p:ext uri="{BB962C8B-B14F-4D97-AF65-F5344CB8AC3E}">
        <p14:creationId xmlns:p14="http://schemas.microsoft.com/office/powerpoint/2010/main" val="13483133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7"/>
          <p:cNvSpPr txBox="1">
            <a:spLocks noGrp="1" noChangeArrowheads="1"/>
          </p:cNvSpPr>
          <p:nvPr/>
        </p:nvSpPr>
        <p:spPr bwMode="auto">
          <a:xfrm>
            <a:off x="3919086" y="7999173"/>
            <a:ext cx="2998173" cy="421086"/>
          </a:xfrm>
          <a:prstGeom prst="rect">
            <a:avLst/>
          </a:prstGeom>
          <a:noFill/>
          <a:ln w="9525">
            <a:noFill/>
            <a:miter lim="800000"/>
            <a:headEnd/>
            <a:tailEnd/>
          </a:ln>
        </p:spPr>
        <p:txBody>
          <a:bodyPr anchor="b"/>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fld id="{C06AA06D-131D-6144-BD2C-92B6048390D4}" type="slidenum">
              <a:rPr lang="de-CH" sz="1300">
                <a:solidFill>
                  <a:srgbClr val="000000"/>
                </a:solidFill>
              </a:rPr>
              <a:pPr algn="r" eaLnBrk="1" hangingPunct="1"/>
              <a:t>90</a:t>
            </a:fld>
            <a:endParaRPr lang="de-CH" sz="1300" dirty="0">
              <a:solidFill>
                <a:srgbClr val="000000"/>
              </a:solidFill>
            </a:endParaRPr>
          </a:p>
        </p:txBody>
      </p:sp>
      <p:sp>
        <p:nvSpPr>
          <p:cNvPr id="12390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390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noProof="0" dirty="0">
                <a:latin typeface="Calibri" charset="0"/>
              </a:rPr>
              <a:t>Conventional x-ray on 02/02/2011 of Vertebro</a:t>
            </a:r>
          </a:p>
        </p:txBody>
      </p:sp>
      <p:sp>
        <p:nvSpPr>
          <p:cNvPr id="472069" name="Foliennummernplatzhalter 3"/>
          <p:cNvSpPr txBox="1">
            <a:spLocks noGrp="1"/>
          </p:cNvSpPr>
          <p:nvPr/>
        </p:nvSpPr>
        <p:spPr bwMode="auto">
          <a:xfrm>
            <a:off x="3919086" y="8000635"/>
            <a:ext cx="2998173" cy="419624"/>
          </a:xfrm>
          <a:prstGeom prst="rect">
            <a:avLst/>
          </a:prstGeom>
          <a:noFill/>
          <a:ln w="9525">
            <a:noFill/>
            <a:miter lim="800000"/>
            <a:headEnd/>
            <a:tailEnd/>
          </a:ln>
        </p:spPr>
        <p:txBody>
          <a:bodyPr lIns="95571" tIns="47786" rIns="95571" bIns="47786" anchor="b"/>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fld id="{82D8A7B7-0A3F-F740-A7E2-24F886EC35F9}" type="slidenum">
              <a:rPr lang="de-CH" sz="1300">
                <a:solidFill>
                  <a:srgbClr val="000000"/>
                </a:solidFill>
              </a:rPr>
              <a:pPr algn="r" eaLnBrk="1" hangingPunct="1"/>
              <a:t>90</a:t>
            </a:fld>
            <a:endParaRPr lang="de-CH" sz="1300" dirty="0">
              <a:solidFill>
                <a:srgbClr val="000000"/>
              </a:solidFill>
            </a:endParaRPr>
          </a:p>
        </p:txBody>
      </p:sp>
    </p:spTree>
    <p:extLst>
      <p:ext uri="{BB962C8B-B14F-4D97-AF65-F5344CB8AC3E}">
        <p14:creationId xmlns:p14="http://schemas.microsoft.com/office/powerpoint/2010/main" val="7033759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txBox="1">
            <a:spLocks noGrp="1" noChangeArrowheads="1"/>
          </p:cNvSpPr>
          <p:nvPr/>
        </p:nvSpPr>
        <p:spPr bwMode="auto">
          <a:xfrm>
            <a:off x="3919086" y="7999173"/>
            <a:ext cx="2998173" cy="421086"/>
          </a:xfrm>
          <a:prstGeom prst="rect">
            <a:avLst/>
          </a:prstGeom>
          <a:noFill/>
          <a:ln w="9525">
            <a:noFill/>
            <a:miter lim="800000"/>
            <a:headEnd/>
            <a:tailEnd/>
          </a:ln>
        </p:spPr>
        <p:txBody>
          <a:bodyPr anchor="b"/>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fld id="{E32BF221-A56D-9F4C-8B61-24106F195EB7}" type="slidenum">
              <a:rPr lang="de-CH" sz="1300">
                <a:solidFill>
                  <a:srgbClr val="000000"/>
                </a:solidFill>
              </a:rPr>
              <a:pPr algn="r" eaLnBrk="1" hangingPunct="1"/>
              <a:t>91</a:t>
            </a:fld>
            <a:endParaRPr lang="de-CH" sz="1300" dirty="0">
              <a:solidFill>
                <a:srgbClr val="000000"/>
              </a:solidFill>
            </a:endParaRPr>
          </a:p>
        </p:txBody>
      </p:sp>
      <p:sp>
        <p:nvSpPr>
          <p:cNvPr id="478211" name="Rectangle 7"/>
          <p:cNvSpPr txBox="1">
            <a:spLocks noGrp="1" noChangeArrowheads="1"/>
          </p:cNvSpPr>
          <p:nvPr/>
        </p:nvSpPr>
        <p:spPr bwMode="auto">
          <a:xfrm>
            <a:off x="3919086" y="8000635"/>
            <a:ext cx="2998173" cy="419624"/>
          </a:xfrm>
          <a:prstGeom prst="rect">
            <a:avLst/>
          </a:prstGeom>
          <a:noFill/>
          <a:ln w="9525">
            <a:noFill/>
            <a:miter lim="800000"/>
            <a:headEnd/>
            <a:tailEnd/>
          </a:ln>
        </p:spPr>
        <p:txBody>
          <a:bodyPr lIns="95571" tIns="47786" rIns="95571" bIns="47786" anchor="b"/>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fld id="{C1C42AFA-1CFF-3344-8FBC-97653FC1667B}" type="slidenum">
              <a:rPr lang="de-CH" sz="1300">
                <a:solidFill>
                  <a:srgbClr val="000000"/>
                </a:solidFill>
              </a:rPr>
              <a:pPr algn="r" eaLnBrk="1" hangingPunct="1"/>
              <a:t>91</a:t>
            </a:fld>
            <a:endParaRPr lang="de-CH" sz="1300" dirty="0">
              <a:solidFill>
                <a:srgbClr val="000000"/>
              </a:solidFill>
            </a:endParaRPr>
          </a:p>
        </p:txBody>
      </p:sp>
      <p:sp>
        <p:nvSpPr>
          <p:cNvPr id="12698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698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r>
              <a:rPr lang="en-US" b="0" noProof="0" dirty="0">
                <a:latin typeface="Calibri" charset="0"/>
              </a:rPr>
              <a:t>Medical issue:</a:t>
            </a:r>
          </a:p>
          <a:p>
            <a:pPr eaLnBrk="1" hangingPunct="1">
              <a:spcBef>
                <a:spcPct val="0"/>
              </a:spcBef>
            </a:pPr>
            <a:r>
              <a:rPr lang="en-US" noProof="0" dirty="0">
                <a:latin typeface="Calibri" charset="0"/>
              </a:rPr>
              <a:t>Discuss the assessment and treatment of pain in older adults.</a:t>
            </a:r>
          </a:p>
          <a:p>
            <a:pPr eaLnBrk="1" hangingPunct="1">
              <a:spcBef>
                <a:spcPct val="0"/>
              </a:spcBef>
            </a:pPr>
            <a:r>
              <a:rPr lang="en-US" noProof="0" dirty="0">
                <a:latin typeface="Calibri" charset="0"/>
              </a:rPr>
              <a:t>Discuss treatment</a:t>
            </a:r>
            <a:r>
              <a:rPr lang="en-US" baseline="0" noProof="0" dirty="0">
                <a:latin typeface="Calibri" charset="0"/>
              </a:rPr>
              <a:t> for osteoporosis.</a:t>
            </a:r>
            <a:endParaRPr lang="en-US" noProof="0" dirty="0">
              <a:latin typeface="Calibri" charset="0"/>
            </a:endParaRPr>
          </a:p>
        </p:txBody>
      </p:sp>
    </p:spTree>
    <p:extLst>
      <p:ext uri="{BB962C8B-B14F-4D97-AF65-F5344CB8AC3E}">
        <p14:creationId xmlns:p14="http://schemas.microsoft.com/office/powerpoint/2010/main" val="4142681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Medical issues:</a:t>
            </a:r>
          </a:p>
          <a:p>
            <a:r>
              <a:rPr lang="en-US" b="0" dirty="0">
                <a:latin typeface="Arial" panose="020B0604020202020204" pitchFamily="34" charset="0"/>
                <a:cs typeface="Arial" panose="020B0604020202020204" pitchFamily="34" charset="0"/>
              </a:rPr>
              <a:t>Discuss anticoagulation treatment</a:t>
            </a:r>
            <a:r>
              <a:rPr lang="en-US" b="0" baseline="0" dirty="0">
                <a:latin typeface="Arial" panose="020B0604020202020204" pitchFamily="34" charset="0"/>
                <a:cs typeface="Arial" panose="020B0604020202020204" pitchFamily="34" charset="0"/>
              </a:rPr>
              <a:t> with aspirin in terms of a delay of surgery.</a:t>
            </a:r>
          </a:p>
          <a:p>
            <a:r>
              <a:rPr lang="en-US" b="0" baseline="0" dirty="0">
                <a:latin typeface="Arial" panose="020B0604020202020204" pitchFamily="34" charset="0"/>
                <a:cs typeface="Arial" panose="020B0604020202020204" pitchFamily="34" charset="0"/>
              </a:rPr>
              <a:t>Discuss treatment of osteoporosis (duration of treatment with alendronate, missing basic treatment with Vitamin D and calcium)</a:t>
            </a:r>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Discuss </a:t>
            </a:r>
            <a:r>
              <a:rPr lang="en-US" b="0" baseline="0" dirty="0">
                <a:latin typeface="Arial" panose="020B0604020202020204" pitchFamily="34" charset="0"/>
                <a:cs typeface="Arial" panose="020B0604020202020204" pitchFamily="34" charset="0"/>
              </a:rPr>
              <a:t>risk of GI bleeding in this setting (indication of PPI in combination with aspirin, in terms stress ulcer prophylaxis, in terms of side effects of long-term treatment with PPI)</a:t>
            </a:r>
            <a:endParaRPr lang="de-CH"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B2711CD-CDD3-4A2E-A1F3-3F2E81EC0F76}" type="slidenum">
              <a:rPr lang="de-CH" smtClean="0"/>
              <a:pPr/>
              <a:t>6</a:t>
            </a:fld>
            <a:endParaRPr lang="de-CH" dirty="0"/>
          </a:p>
        </p:txBody>
      </p:sp>
    </p:spTree>
    <p:extLst>
      <p:ext uri="{BB962C8B-B14F-4D97-AF65-F5344CB8AC3E}">
        <p14:creationId xmlns:p14="http://schemas.microsoft.com/office/powerpoint/2010/main" val="30807396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txBox="1">
            <a:spLocks noGrp="1" noChangeArrowheads="1"/>
          </p:cNvSpPr>
          <p:nvPr/>
        </p:nvSpPr>
        <p:spPr bwMode="auto">
          <a:xfrm>
            <a:off x="3919086" y="7999173"/>
            <a:ext cx="2998173" cy="421086"/>
          </a:xfrm>
          <a:prstGeom prst="rect">
            <a:avLst/>
          </a:prstGeom>
          <a:noFill/>
          <a:ln w="9525">
            <a:noFill/>
            <a:miter lim="800000"/>
            <a:headEnd/>
            <a:tailEnd/>
          </a:ln>
        </p:spPr>
        <p:txBody>
          <a:bodyPr anchor="b"/>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fld id="{90F2352C-EA49-8241-A775-EA143ED5F10C}" type="slidenum">
              <a:rPr lang="de-CH" sz="1300">
                <a:solidFill>
                  <a:srgbClr val="000000"/>
                </a:solidFill>
              </a:rPr>
              <a:pPr algn="r" eaLnBrk="1" hangingPunct="1"/>
              <a:t>92</a:t>
            </a:fld>
            <a:endParaRPr lang="de-CH" sz="1300" dirty="0">
              <a:solidFill>
                <a:srgbClr val="000000"/>
              </a:solidFill>
            </a:endParaRPr>
          </a:p>
        </p:txBody>
      </p:sp>
      <p:sp>
        <p:nvSpPr>
          <p:cNvPr id="12800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800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de-CH" dirty="0">
              <a:latin typeface="Calibri" charset="0"/>
            </a:endParaRPr>
          </a:p>
        </p:txBody>
      </p:sp>
      <p:sp>
        <p:nvSpPr>
          <p:cNvPr id="480261" name="Foliennummernplatzhalter 3"/>
          <p:cNvSpPr txBox="1">
            <a:spLocks noGrp="1"/>
          </p:cNvSpPr>
          <p:nvPr/>
        </p:nvSpPr>
        <p:spPr bwMode="auto">
          <a:xfrm>
            <a:off x="3919086" y="8000635"/>
            <a:ext cx="2998173" cy="419624"/>
          </a:xfrm>
          <a:prstGeom prst="rect">
            <a:avLst/>
          </a:prstGeom>
          <a:noFill/>
          <a:ln w="9525">
            <a:noFill/>
            <a:miter lim="800000"/>
            <a:headEnd/>
            <a:tailEnd/>
          </a:ln>
        </p:spPr>
        <p:txBody>
          <a:bodyPr lIns="95571" tIns="47786" rIns="95571" bIns="47786" anchor="b"/>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fld id="{5E4E3784-6E61-204B-88CC-96908B99D1F3}" type="slidenum">
              <a:rPr lang="de-CH" sz="1300">
                <a:solidFill>
                  <a:srgbClr val="000000"/>
                </a:solidFill>
              </a:rPr>
              <a:pPr algn="r" eaLnBrk="1" hangingPunct="1"/>
              <a:t>92</a:t>
            </a:fld>
            <a:endParaRPr lang="de-CH" sz="1300" dirty="0">
              <a:solidFill>
                <a:srgbClr val="000000"/>
              </a:solidFill>
            </a:endParaRPr>
          </a:p>
        </p:txBody>
      </p:sp>
    </p:spTree>
    <p:extLst>
      <p:ext uri="{BB962C8B-B14F-4D97-AF65-F5344CB8AC3E}">
        <p14:creationId xmlns:p14="http://schemas.microsoft.com/office/powerpoint/2010/main" val="34903766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txBox="1">
            <a:spLocks noGrp="1" noChangeArrowheads="1"/>
          </p:cNvSpPr>
          <p:nvPr/>
        </p:nvSpPr>
        <p:spPr bwMode="auto">
          <a:xfrm>
            <a:off x="3919086" y="7999173"/>
            <a:ext cx="2998173" cy="421086"/>
          </a:xfrm>
          <a:prstGeom prst="rect">
            <a:avLst/>
          </a:prstGeom>
          <a:noFill/>
          <a:ln w="9525">
            <a:noFill/>
            <a:miter lim="800000"/>
            <a:headEnd/>
            <a:tailEnd/>
          </a:ln>
        </p:spPr>
        <p:txBody>
          <a:bodyPr anchor="b"/>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fld id="{5A7BB51D-281C-9044-A3A1-CE70CEC79F64}" type="slidenum">
              <a:rPr lang="de-CH" sz="1300">
                <a:solidFill>
                  <a:srgbClr val="000000"/>
                </a:solidFill>
              </a:rPr>
              <a:pPr algn="r" eaLnBrk="1" hangingPunct="1"/>
              <a:t>93</a:t>
            </a:fld>
            <a:endParaRPr lang="de-CH" sz="1300" dirty="0">
              <a:solidFill>
                <a:srgbClr val="000000"/>
              </a:solidFill>
            </a:endParaRPr>
          </a:p>
        </p:txBody>
      </p:sp>
      <p:sp>
        <p:nvSpPr>
          <p:cNvPr id="12902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902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noProof="0" dirty="0">
                <a:latin typeface="Calibri" charset="0"/>
              </a:rPr>
              <a:t>Recordings on 8 March 2011 (left) and 13 March 2011 (right)</a:t>
            </a:r>
          </a:p>
        </p:txBody>
      </p:sp>
      <p:sp>
        <p:nvSpPr>
          <p:cNvPr id="482309" name="Foliennummernplatzhalter 3"/>
          <p:cNvSpPr txBox="1">
            <a:spLocks noGrp="1"/>
          </p:cNvSpPr>
          <p:nvPr/>
        </p:nvSpPr>
        <p:spPr bwMode="auto">
          <a:xfrm>
            <a:off x="3919086" y="8000635"/>
            <a:ext cx="2998173" cy="419624"/>
          </a:xfrm>
          <a:prstGeom prst="rect">
            <a:avLst/>
          </a:prstGeom>
          <a:noFill/>
          <a:ln w="9525">
            <a:noFill/>
            <a:miter lim="800000"/>
            <a:headEnd/>
            <a:tailEnd/>
          </a:ln>
        </p:spPr>
        <p:txBody>
          <a:bodyPr lIns="95571" tIns="47786" rIns="95571" bIns="47786" anchor="b"/>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fld id="{DCC58F56-3C6F-944F-A0FD-F7AD4804E234}" type="slidenum">
              <a:rPr lang="de-CH" sz="1300">
                <a:solidFill>
                  <a:srgbClr val="000000"/>
                </a:solidFill>
              </a:rPr>
              <a:pPr algn="r" eaLnBrk="1" hangingPunct="1"/>
              <a:t>93</a:t>
            </a:fld>
            <a:endParaRPr lang="de-CH" sz="1300" dirty="0">
              <a:solidFill>
                <a:srgbClr val="000000"/>
              </a:solidFill>
            </a:endParaRPr>
          </a:p>
        </p:txBody>
      </p:sp>
    </p:spTree>
    <p:extLst>
      <p:ext uri="{BB962C8B-B14F-4D97-AF65-F5344CB8AC3E}">
        <p14:creationId xmlns:p14="http://schemas.microsoft.com/office/powerpoint/2010/main" val="33137969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txBox="1">
            <a:spLocks noGrp="1" noChangeArrowheads="1"/>
          </p:cNvSpPr>
          <p:nvPr/>
        </p:nvSpPr>
        <p:spPr bwMode="auto">
          <a:xfrm>
            <a:off x="3919086" y="7999173"/>
            <a:ext cx="2998173" cy="421086"/>
          </a:xfrm>
          <a:prstGeom prst="rect">
            <a:avLst/>
          </a:prstGeom>
          <a:noFill/>
          <a:ln w="9525">
            <a:noFill/>
            <a:miter lim="800000"/>
            <a:headEnd/>
            <a:tailEnd/>
          </a:ln>
        </p:spPr>
        <p:txBody>
          <a:bodyPr anchor="b"/>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fld id="{9796FE8B-06C2-B04A-8191-BB562429544E}" type="slidenum">
              <a:rPr lang="de-CH" sz="1300">
                <a:solidFill>
                  <a:srgbClr val="000000"/>
                </a:solidFill>
              </a:rPr>
              <a:pPr algn="r" eaLnBrk="1" hangingPunct="1"/>
              <a:t>94</a:t>
            </a:fld>
            <a:endParaRPr lang="de-CH" sz="1300" dirty="0">
              <a:solidFill>
                <a:srgbClr val="000000"/>
              </a:solidFill>
            </a:endParaRPr>
          </a:p>
        </p:txBody>
      </p:sp>
      <p:sp>
        <p:nvSpPr>
          <p:cNvPr id="13005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005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dirty="0">
              <a:latin typeface="Calibri" charset="0"/>
            </a:endParaRPr>
          </a:p>
        </p:txBody>
      </p:sp>
      <p:sp>
        <p:nvSpPr>
          <p:cNvPr id="484357" name="Foliennummernplatzhalter 3"/>
          <p:cNvSpPr txBox="1">
            <a:spLocks noGrp="1"/>
          </p:cNvSpPr>
          <p:nvPr/>
        </p:nvSpPr>
        <p:spPr bwMode="auto">
          <a:xfrm>
            <a:off x="3919086" y="8000635"/>
            <a:ext cx="2998173" cy="419624"/>
          </a:xfrm>
          <a:prstGeom prst="rect">
            <a:avLst/>
          </a:prstGeom>
          <a:noFill/>
          <a:ln w="9525">
            <a:noFill/>
            <a:miter lim="800000"/>
            <a:headEnd/>
            <a:tailEnd/>
          </a:ln>
        </p:spPr>
        <p:txBody>
          <a:bodyPr lIns="95571" tIns="47786" rIns="95571" bIns="47786" anchor="b"/>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fld id="{3BE4EDAF-A3D0-524B-AD7E-5FD97D2DC17D}" type="slidenum">
              <a:rPr lang="de-CH" sz="1300">
                <a:solidFill>
                  <a:srgbClr val="000000"/>
                </a:solidFill>
              </a:rPr>
              <a:pPr algn="r" eaLnBrk="1" hangingPunct="1"/>
              <a:t>94</a:t>
            </a:fld>
            <a:endParaRPr lang="de-CH" sz="1300" dirty="0">
              <a:solidFill>
                <a:srgbClr val="000000"/>
              </a:solidFill>
            </a:endParaRPr>
          </a:p>
        </p:txBody>
      </p:sp>
    </p:spTree>
    <p:extLst>
      <p:ext uri="{BB962C8B-B14F-4D97-AF65-F5344CB8AC3E}">
        <p14:creationId xmlns:p14="http://schemas.microsoft.com/office/powerpoint/2010/main" val="34917965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xfrm>
            <a:off x="381000" y="685800"/>
            <a:ext cx="6096000" cy="3429000"/>
          </a:xfrm>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nSpc>
                <a:spcPct val="80000"/>
              </a:lnSpc>
            </a:pPr>
            <a:endParaRPr lang="en-US" altLang="de-DE" sz="600" dirty="0">
              <a:ea typeface="ＭＳ Ｐゴシック" charset="-128"/>
            </a:endParaRP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C517CF44-341C-B945-BC84-861D497B96E0}" type="slidenum">
              <a:rPr lang="de-AT" altLang="de-DE" sz="1200"/>
              <a:pPr eaLnBrk="1" hangingPunct="1"/>
              <a:t>95</a:t>
            </a:fld>
            <a:endParaRPr lang="de-AT" altLang="de-DE" sz="1200" dirty="0"/>
          </a:p>
        </p:txBody>
      </p:sp>
    </p:spTree>
    <p:extLst>
      <p:ext uri="{BB962C8B-B14F-4D97-AF65-F5344CB8AC3E}">
        <p14:creationId xmlns:p14="http://schemas.microsoft.com/office/powerpoint/2010/main" val="24996909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of case 6</a:t>
            </a:r>
            <a:endParaRPr lang="de-CH"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96</a:t>
            </a:fld>
            <a:endParaRPr lang="de-CH" dirty="0"/>
          </a:p>
        </p:txBody>
      </p:sp>
    </p:spTree>
    <p:extLst>
      <p:ext uri="{BB962C8B-B14F-4D97-AF65-F5344CB8AC3E}">
        <p14:creationId xmlns:p14="http://schemas.microsoft.com/office/powerpoint/2010/main" val="16958470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844021" eaLnBrk="0" hangingPunct="0">
              <a:defRPr sz="1200">
                <a:solidFill>
                  <a:schemeClr val="tx1"/>
                </a:solidFill>
                <a:latin typeface="Arial" charset="0"/>
                <a:ea typeface="ＭＳ Ｐゴシック" charset="0"/>
                <a:cs typeface="ＭＳ Ｐゴシック" charset="0"/>
              </a:defRPr>
            </a:lvl1pPr>
            <a:lvl2pPr marL="633016" indent="-243468" defTabSz="844021" eaLnBrk="0" hangingPunct="0">
              <a:defRPr sz="1200">
                <a:solidFill>
                  <a:schemeClr val="tx1"/>
                </a:solidFill>
                <a:latin typeface="Arial" charset="0"/>
                <a:ea typeface="ＭＳ Ｐゴシック" charset="0"/>
              </a:defRPr>
            </a:lvl2pPr>
            <a:lvl3pPr marL="973871" indent="-194774" defTabSz="844021" eaLnBrk="0" hangingPunct="0">
              <a:defRPr sz="1200">
                <a:solidFill>
                  <a:schemeClr val="tx1"/>
                </a:solidFill>
                <a:latin typeface="Arial" charset="0"/>
                <a:ea typeface="ＭＳ Ｐゴシック" charset="0"/>
              </a:defRPr>
            </a:lvl3pPr>
            <a:lvl4pPr marL="1363419" indent="-194774" defTabSz="844021" eaLnBrk="0" hangingPunct="0">
              <a:defRPr sz="1200">
                <a:solidFill>
                  <a:schemeClr val="tx1"/>
                </a:solidFill>
                <a:latin typeface="Arial" charset="0"/>
                <a:ea typeface="ＭＳ Ｐゴシック" charset="0"/>
              </a:defRPr>
            </a:lvl4pPr>
            <a:lvl5pPr marL="1752966" indent="-194774" defTabSz="844021" eaLnBrk="0" hangingPunct="0">
              <a:defRPr sz="1200">
                <a:solidFill>
                  <a:schemeClr val="tx1"/>
                </a:solidFill>
                <a:latin typeface="Arial" charset="0"/>
                <a:ea typeface="ＭＳ Ｐゴシック" charset="0"/>
              </a:defRPr>
            </a:lvl5pPr>
            <a:lvl6pPr marL="2142514" indent="-194774" algn="ctr" defTabSz="844021" eaLnBrk="0" fontAlgn="base" hangingPunct="0">
              <a:spcBef>
                <a:spcPct val="0"/>
              </a:spcBef>
              <a:spcAft>
                <a:spcPct val="0"/>
              </a:spcAft>
              <a:defRPr sz="1200">
                <a:solidFill>
                  <a:schemeClr val="tx1"/>
                </a:solidFill>
                <a:latin typeface="Arial" charset="0"/>
                <a:ea typeface="ＭＳ Ｐゴシック" charset="0"/>
              </a:defRPr>
            </a:lvl6pPr>
            <a:lvl7pPr marL="2532063" indent="-194774" algn="ctr" defTabSz="844021" eaLnBrk="0" fontAlgn="base" hangingPunct="0">
              <a:spcBef>
                <a:spcPct val="0"/>
              </a:spcBef>
              <a:spcAft>
                <a:spcPct val="0"/>
              </a:spcAft>
              <a:defRPr sz="1200">
                <a:solidFill>
                  <a:schemeClr val="tx1"/>
                </a:solidFill>
                <a:latin typeface="Arial" charset="0"/>
                <a:ea typeface="ＭＳ Ｐゴシック" charset="0"/>
              </a:defRPr>
            </a:lvl7pPr>
            <a:lvl8pPr marL="2921612" indent="-194774" algn="ctr" defTabSz="844021" eaLnBrk="0" fontAlgn="base" hangingPunct="0">
              <a:spcBef>
                <a:spcPct val="0"/>
              </a:spcBef>
              <a:spcAft>
                <a:spcPct val="0"/>
              </a:spcAft>
              <a:defRPr sz="1200">
                <a:solidFill>
                  <a:schemeClr val="tx1"/>
                </a:solidFill>
                <a:latin typeface="Arial" charset="0"/>
                <a:ea typeface="ＭＳ Ｐゴシック" charset="0"/>
              </a:defRPr>
            </a:lvl8pPr>
            <a:lvl9pPr marL="3311160" indent="-194774" algn="ctr" defTabSz="844021" eaLnBrk="0" fontAlgn="base" hangingPunct="0">
              <a:spcBef>
                <a:spcPct val="0"/>
              </a:spcBef>
              <a:spcAft>
                <a:spcPct val="0"/>
              </a:spcAft>
              <a:defRPr sz="1200">
                <a:solidFill>
                  <a:schemeClr val="tx1"/>
                </a:solidFill>
                <a:latin typeface="Arial" charset="0"/>
                <a:ea typeface="ＭＳ Ｐゴシック" charset="0"/>
              </a:defRPr>
            </a:lvl9pPr>
          </a:lstStyle>
          <a:p>
            <a:pPr eaLnBrk="1" hangingPunct="1"/>
            <a:fld id="{630FD369-A37F-E140-904D-70EA931ADD8D}" type="slidenum">
              <a:rPr lang="de-CH" sz="1100">
                <a:solidFill>
                  <a:prstClr val="black"/>
                </a:solidFill>
              </a:rPr>
              <a:pPr eaLnBrk="1" hangingPunct="1"/>
              <a:t>97</a:t>
            </a:fld>
            <a:endParaRPr lang="de-CH" sz="1100" dirty="0">
              <a:solidFill>
                <a:prstClr val="black"/>
              </a:solidFill>
            </a:endParaRPr>
          </a:p>
        </p:txBody>
      </p:sp>
      <p:sp>
        <p:nvSpPr>
          <p:cNvPr id="7171" name="Rectangle 2"/>
          <p:cNvSpPr>
            <a:spLocks noGrp="1" noRot="1" noChangeAspect="1" noChangeArrowheads="1" noTextEdit="1"/>
          </p:cNvSpPr>
          <p:nvPr>
            <p:ph type="sldImg"/>
          </p:nvPr>
        </p:nvSpPr>
        <p:spPr>
          <a:xfrm>
            <a:off x="590550" y="612775"/>
            <a:ext cx="5445125" cy="3063875"/>
          </a:xfrm>
          <a:ln/>
        </p:spPr>
      </p:sp>
      <p:sp>
        <p:nvSpPr>
          <p:cNvPr id="717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a:latin typeface="Arial" panose="020B0604020202020204" pitchFamily="34" charset="0"/>
                <a:cs typeface="Arial" panose="020B0604020202020204" pitchFamily="34" charset="0"/>
              </a:rPr>
              <a:t>Case 7 learning objectives:</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Recognize the importance of a multidisciplinary approach in complex situations</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Discuss the treatment plan and required tests/examinations of a complex patient, in the emergency room and during care</a:t>
            </a:r>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Discuss early mobilization and physiotherapy so that the patient can resume activities of daily living as soon as possible and to prevent further injuries by making the home environment safer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85178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381000" y="685800"/>
            <a:ext cx="6096000" cy="3429000"/>
          </a:xfrm>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de-DE" dirty="0">
              <a:ea typeface="ＭＳ Ｐゴシック" charset="-128"/>
            </a:endParaRP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9473BD95-6EB3-0E40-83C2-8AAD160D76AF}" type="slidenum">
              <a:rPr lang="de-AT" altLang="de-DE" sz="1200"/>
              <a:pPr eaLnBrk="1" hangingPunct="1"/>
              <a:t>98</a:t>
            </a:fld>
            <a:endParaRPr lang="de-AT" altLang="de-DE" sz="1200" dirty="0"/>
          </a:p>
        </p:txBody>
      </p:sp>
    </p:spTree>
    <p:extLst>
      <p:ext uri="{BB962C8B-B14F-4D97-AF65-F5344CB8AC3E}">
        <p14:creationId xmlns:p14="http://schemas.microsoft.com/office/powerpoint/2010/main" val="8495280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381000" y="685800"/>
            <a:ext cx="6096000" cy="3429000"/>
          </a:xfrm>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On general examination patient appeared conscious and alert, with no clear evidence of neurological deficit and had various movement in limbs. Vital signs were stable, and there was only evidence of superficial injuries like bruising, contusions, and lacerations on the limbs and head.</a:t>
            </a:r>
          </a:p>
          <a:p>
            <a:r>
              <a:rPr lang="en-US" dirty="0">
                <a:latin typeface="Calibri" charset="0"/>
                <a:ea typeface="ＭＳ Ｐゴシック" charset="0"/>
                <a:cs typeface="ＭＳ Ｐゴシック" charset="0"/>
              </a:rPr>
              <a:t>History however indicated possible head injury, indicated by amnesia , anxiety and restlessness.</a:t>
            </a:r>
          </a:p>
          <a:p>
            <a:endParaRPr lang="en-US" altLang="de-DE" dirty="0">
              <a:ea typeface="ＭＳ Ｐゴシック" charset="-128"/>
            </a:endParaRP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9473BD95-6EB3-0E40-83C2-8AAD160D76AF}" type="slidenum">
              <a:rPr lang="de-AT" altLang="de-DE" sz="1200"/>
              <a:pPr eaLnBrk="1" hangingPunct="1"/>
              <a:t>99</a:t>
            </a:fld>
            <a:endParaRPr lang="de-AT" altLang="de-DE" sz="1200" dirty="0"/>
          </a:p>
        </p:txBody>
      </p:sp>
    </p:spTree>
    <p:extLst>
      <p:ext uri="{BB962C8B-B14F-4D97-AF65-F5344CB8AC3E}">
        <p14:creationId xmlns:p14="http://schemas.microsoft.com/office/powerpoint/2010/main" val="22753400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381000" y="685800"/>
            <a:ext cx="6096000" cy="3429000"/>
          </a:xfrm>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B-CLL = chronic lymphatic B-cell leukemia</a:t>
            </a:r>
          </a:p>
          <a:p>
            <a:r>
              <a:rPr lang="en-US" dirty="0">
                <a:latin typeface="Calibri" charset="0"/>
                <a:ea typeface="ＭＳ Ｐゴシック" charset="0"/>
                <a:cs typeface="ＭＳ Ｐゴシック" charset="0"/>
              </a:rPr>
              <a:t>NYHA = New York heart association functional classification: II </a:t>
            </a:r>
            <a:r>
              <a:rPr lang="en-US" dirty="0">
                <a:latin typeface="Calibri" charset="0"/>
                <a:ea typeface="ＭＳ Ｐゴシック" charset="0"/>
                <a:cs typeface="ＭＳ Ｐゴシック" charset="0"/>
                <a:sym typeface="Wingdings" charset="0"/>
              </a:rPr>
              <a:t></a:t>
            </a:r>
            <a:r>
              <a:rPr lang="en-US" dirty="0">
                <a:latin typeface="Calibri" charset="0"/>
                <a:ea typeface="ＭＳ Ｐゴシック" charset="0"/>
                <a:cs typeface="ＭＳ Ｐゴシック" charset="0"/>
              </a:rPr>
              <a:t> Mild symptoms and slight limitation during ordinary activity</a:t>
            </a:r>
          </a:p>
          <a:p>
            <a:r>
              <a:rPr lang="en-US" dirty="0">
                <a:latin typeface="Calibri" charset="0"/>
                <a:ea typeface="ＭＳ Ｐゴシック" charset="0"/>
                <a:cs typeface="ＭＳ Ｐゴシック" charset="0"/>
              </a:rPr>
              <a:t>Significant past medical history indicates that this patient has completed chemotherapy 8 years ago and is currently stable. With associated cardiovascular disease.</a:t>
            </a:r>
          </a:p>
          <a:p>
            <a:r>
              <a:rPr lang="en-US" dirty="0">
                <a:latin typeface="Calibri" charset="0"/>
                <a:ea typeface="ＭＳ Ｐゴシック" charset="0"/>
                <a:cs typeface="ＭＳ Ｐゴシック" charset="0"/>
              </a:rPr>
              <a:t>Of significance is that she is on anticoagulation therapy with Acenocumarol, which was prescribed for thrombosis of a superficial vein. The drug in fact was initially indicated only for 6 months but due to failure of communication to the GP it was continued for 9 years.</a:t>
            </a:r>
            <a:endParaRPr lang="de-DE" dirty="0">
              <a:latin typeface="Calibri" charset="0"/>
              <a:ea typeface="ＭＳ Ｐゴシック" charset="0"/>
              <a:cs typeface="ＭＳ Ｐゴシック" charset="0"/>
            </a:endParaRP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9473BD95-6EB3-0E40-83C2-8AAD160D76AF}" type="slidenum">
              <a:rPr lang="de-AT" altLang="de-DE" sz="1200"/>
              <a:pPr eaLnBrk="1" hangingPunct="1"/>
              <a:t>100</a:t>
            </a:fld>
            <a:endParaRPr lang="de-AT" altLang="de-DE" sz="1200" dirty="0"/>
          </a:p>
        </p:txBody>
      </p:sp>
    </p:spTree>
    <p:extLst>
      <p:ext uri="{BB962C8B-B14F-4D97-AF65-F5344CB8AC3E}">
        <p14:creationId xmlns:p14="http://schemas.microsoft.com/office/powerpoint/2010/main" val="24790569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6D48C1C3-854B-2343-907E-76704F0C5DE8}" type="slidenum">
              <a:rPr lang="de-DE" altLang="de-DE" sz="1200"/>
              <a:pPr eaLnBrk="1" hangingPunct="1"/>
              <a:t>101</a:t>
            </a:fld>
            <a:endParaRPr lang="de-DE" altLang="de-DE" sz="1200" dirty="0"/>
          </a:p>
        </p:txBody>
      </p:sp>
      <p:sp>
        <p:nvSpPr>
          <p:cNvPr id="40963" name="Rectangle 7"/>
          <p:cNvSpPr txBox="1">
            <a:spLocks noGrp="1" noChangeArrowheads="1"/>
          </p:cNvSpPr>
          <p:nvPr/>
        </p:nvSpPr>
        <p:spPr bwMode="auto">
          <a:xfrm>
            <a:off x="3884463" y="8685878"/>
            <a:ext cx="297200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defTabSz="989013" eaLnBrk="0" hangingPunct="0">
              <a:defRPr sz="1400">
                <a:solidFill>
                  <a:schemeClr val="tx1"/>
                </a:solidFill>
                <a:latin typeface="Arial" charset="0"/>
                <a:ea typeface="ＭＳ Ｐゴシック" charset="-128"/>
              </a:defRPr>
            </a:lvl1pPr>
            <a:lvl2pPr marL="742950" indent="-285750" defTabSz="989013" eaLnBrk="0" hangingPunct="0">
              <a:defRPr sz="1400">
                <a:solidFill>
                  <a:schemeClr val="tx1"/>
                </a:solidFill>
                <a:latin typeface="Arial" charset="0"/>
                <a:ea typeface="ＭＳ Ｐゴシック" charset="-128"/>
              </a:defRPr>
            </a:lvl2pPr>
            <a:lvl3pPr marL="1143000" indent="-228600" defTabSz="989013" eaLnBrk="0" hangingPunct="0">
              <a:defRPr sz="1400">
                <a:solidFill>
                  <a:schemeClr val="tx1"/>
                </a:solidFill>
                <a:latin typeface="Arial" charset="0"/>
                <a:ea typeface="ＭＳ Ｐゴシック" charset="-128"/>
              </a:defRPr>
            </a:lvl3pPr>
            <a:lvl4pPr marL="1600200" indent="-228600" defTabSz="989013" eaLnBrk="0" hangingPunct="0">
              <a:defRPr sz="1400">
                <a:solidFill>
                  <a:schemeClr val="tx1"/>
                </a:solidFill>
                <a:latin typeface="Arial" charset="0"/>
                <a:ea typeface="ＭＳ Ｐゴシック" charset="-128"/>
              </a:defRPr>
            </a:lvl4pPr>
            <a:lvl5pPr marL="2057400" indent="-228600" defTabSz="989013" eaLnBrk="0" hangingPunct="0">
              <a:defRPr sz="1400">
                <a:solidFill>
                  <a:schemeClr val="tx1"/>
                </a:solidFill>
                <a:latin typeface="Arial" charset="0"/>
                <a:ea typeface="ＭＳ Ｐゴシック" charset="-128"/>
              </a:defRPr>
            </a:lvl5pPr>
            <a:lvl6pPr marL="2514600" indent="-228600" algn="ctr" defTabSz="989013" eaLnBrk="0" fontAlgn="base" hangingPunct="0">
              <a:spcBef>
                <a:spcPct val="0"/>
              </a:spcBef>
              <a:spcAft>
                <a:spcPct val="0"/>
              </a:spcAft>
              <a:defRPr sz="1400">
                <a:solidFill>
                  <a:schemeClr val="tx1"/>
                </a:solidFill>
                <a:latin typeface="Arial" charset="0"/>
                <a:ea typeface="ＭＳ Ｐゴシック" charset="-128"/>
              </a:defRPr>
            </a:lvl6pPr>
            <a:lvl7pPr marL="2971800" indent="-228600" algn="ctr" defTabSz="989013" eaLnBrk="0" fontAlgn="base" hangingPunct="0">
              <a:spcBef>
                <a:spcPct val="0"/>
              </a:spcBef>
              <a:spcAft>
                <a:spcPct val="0"/>
              </a:spcAft>
              <a:defRPr sz="1400">
                <a:solidFill>
                  <a:schemeClr val="tx1"/>
                </a:solidFill>
                <a:latin typeface="Arial" charset="0"/>
                <a:ea typeface="ＭＳ Ｐゴシック" charset="-128"/>
              </a:defRPr>
            </a:lvl7pPr>
            <a:lvl8pPr marL="3429000" indent="-228600" algn="ctr" defTabSz="989013" eaLnBrk="0" fontAlgn="base" hangingPunct="0">
              <a:spcBef>
                <a:spcPct val="0"/>
              </a:spcBef>
              <a:spcAft>
                <a:spcPct val="0"/>
              </a:spcAft>
              <a:defRPr sz="1400">
                <a:solidFill>
                  <a:schemeClr val="tx1"/>
                </a:solidFill>
                <a:latin typeface="Arial" charset="0"/>
                <a:ea typeface="ＭＳ Ｐゴシック" charset="-128"/>
              </a:defRPr>
            </a:lvl8pPr>
            <a:lvl9pPr marL="3886200" indent="-228600" algn="ctr" defTabSz="989013" eaLnBrk="0" fontAlgn="base" hangingPunct="0">
              <a:spcBef>
                <a:spcPct val="0"/>
              </a:spcBef>
              <a:spcAft>
                <a:spcPct val="0"/>
              </a:spcAft>
              <a:defRPr sz="1400">
                <a:solidFill>
                  <a:schemeClr val="tx1"/>
                </a:solidFill>
                <a:latin typeface="Arial" charset="0"/>
                <a:ea typeface="ＭＳ Ｐゴシック" charset="-128"/>
              </a:defRPr>
            </a:lvl9pPr>
          </a:lstStyle>
          <a:p>
            <a:pPr algn="r" eaLnBrk="1" hangingPunct="1"/>
            <a:fld id="{B7430F17-FBAF-744B-BB96-FFDE31B828DF}" type="slidenum">
              <a:rPr lang="de-CH" altLang="de-DE" sz="1200"/>
              <a:pPr algn="r" eaLnBrk="1" hangingPunct="1"/>
              <a:t>101</a:t>
            </a:fld>
            <a:endParaRPr lang="de-CH" altLang="de-DE" sz="1200" dirty="0"/>
          </a:p>
        </p:txBody>
      </p:sp>
      <p:sp>
        <p:nvSpPr>
          <p:cNvPr id="40964" name="Rectangle 2"/>
          <p:cNvSpPr>
            <a:spLocks noGrp="1" noRot="1" noChangeAspect="1" noChangeArrowheads="1" noTextEdit="1"/>
          </p:cNvSpPr>
          <p:nvPr>
            <p:ph type="sldImg"/>
          </p:nvPr>
        </p:nvSpPr>
        <p:spPr>
          <a:xfrm>
            <a:off x="381000" y="685800"/>
            <a:ext cx="6096000" cy="3429000"/>
          </a:xfrm>
          <a:ln/>
        </p:spPr>
      </p:sp>
      <p:sp>
        <p:nvSpPr>
          <p:cNvPr id="409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lstStyle/>
          <a:p>
            <a:pPr marL="171450" indent="-171450">
              <a:buFont typeface="Arial" panose="020B0604020202020204" pitchFamily="34" charset="0"/>
              <a:buChar char="•"/>
            </a:pPr>
            <a:r>
              <a:rPr lang="en-US" dirty="0">
                <a:latin typeface="Calibri" charset="0"/>
                <a:ea typeface="ＭＳ Ｐゴシック" charset="0"/>
                <a:cs typeface="ＭＳ Ｐゴシック" charset="0"/>
              </a:rPr>
              <a:t>Anticoagulant Acenocoumarol: Vitamin K antagonist</a:t>
            </a:r>
          </a:p>
          <a:p>
            <a:pPr marL="171450" indent="-171450">
              <a:buFont typeface="Arial" panose="020B0604020202020204" pitchFamily="34" charset="0"/>
              <a:buChar char="•"/>
            </a:pPr>
            <a:r>
              <a:rPr lang="en-US" dirty="0">
                <a:latin typeface="Calibri" charset="0"/>
                <a:ea typeface="ＭＳ Ｐゴシック" charset="0"/>
                <a:cs typeface="ＭＳ Ｐゴシック" charset="0"/>
              </a:rPr>
              <a:t>Heart medication:</a:t>
            </a:r>
          </a:p>
          <a:p>
            <a:r>
              <a:rPr lang="en-US" dirty="0">
                <a:latin typeface="Calibri" charset="0"/>
                <a:ea typeface="ＭＳ Ｐゴシック" charset="0"/>
                <a:cs typeface="ＭＳ Ｐゴシック" charset="0"/>
              </a:rPr>
              <a:t>- Digitoxin: cardiac glycoside</a:t>
            </a:r>
          </a:p>
          <a:p>
            <a:r>
              <a:rPr lang="en-US" dirty="0">
                <a:latin typeface="Calibri" charset="0"/>
                <a:ea typeface="ＭＳ Ｐゴシック" charset="0"/>
                <a:cs typeface="ＭＳ Ｐゴシック" charset="0"/>
              </a:rPr>
              <a:t>- Metoprolol: selective B1 receptor blocker</a:t>
            </a:r>
          </a:p>
          <a:p>
            <a:r>
              <a:rPr lang="en-US" dirty="0">
                <a:latin typeface="Calibri" charset="0"/>
                <a:ea typeface="ＭＳ Ｐゴシック" charset="0"/>
                <a:cs typeface="ＭＳ Ｐゴシック" charset="0"/>
              </a:rPr>
              <a:t>- Furosemide: loop diuretic</a:t>
            </a:r>
          </a:p>
          <a:p>
            <a:endParaRPr lang="en-US" altLang="de-DE" dirty="0">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3297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Medical issues:</a:t>
            </a:r>
            <a:endParaRPr lang="en-US" b="0" baseline="0" dirty="0">
              <a:latin typeface="Arial" panose="020B0604020202020204" pitchFamily="34" charset="0"/>
              <a:cs typeface="Arial" panose="020B0604020202020204" pitchFamily="34" charset="0"/>
            </a:endParaRPr>
          </a:p>
          <a:p>
            <a:r>
              <a:rPr lang="en-US" sz="1200" kern="1200" dirty="0">
                <a:solidFill>
                  <a:schemeClr val="tx1"/>
                </a:solidFill>
                <a:latin typeface="+mn-lt"/>
                <a:ea typeface="+mn-ea"/>
                <a:cs typeface="+mn-cs"/>
              </a:rPr>
              <a:t>Discuss and select further treatment options for osteoporosis (s</a:t>
            </a:r>
            <a:r>
              <a:rPr lang="en-US" dirty="0"/>
              <a:t>top alendronate,</a:t>
            </a:r>
            <a:r>
              <a:rPr lang="en-US" baseline="0" dirty="0"/>
              <a:t> </a:t>
            </a:r>
            <a:r>
              <a:rPr lang="en-US" dirty="0"/>
              <a:t>indication for teriparatide,</a:t>
            </a:r>
            <a:r>
              <a:rPr lang="en-US" baseline="0" dirty="0"/>
              <a:t> </a:t>
            </a:r>
            <a:r>
              <a:rPr lang="en-US" dirty="0"/>
              <a:t>Vitamin D and calcium)</a:t>
            </a:r>
            <a:endParaRPr lang="de-CH"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18</a:t>
            </a:fld>
            <a:endParaRPr lang="de-CH" dirty="0"/>
          </a:p>
        </p:txBody>
      </p:sp>
    </p:spTree>
    <p:extLst>
      <p:ext uri="{BB962C8B-B14F-4D97-AF65-F5344CB8AC3E}">
        <p14:creationId xmlns:p14="http://schemas.microsoft.com/office/powerpoint/2010/main" val="32856320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6D48C1C3-854B-2343-907E-76704F0C5DE8}" type="slidenum">
              <a:rPr lang="de-DE" altLang="de-DE" sz="1200"/>
              <a:pPr eaLnBrk="1" hangingPunct="1"/>
              <a:t>102</a:t>
            </a:fld>
            <a:endParaRPr lang="de-DE" altLang="de-DE" sz="1200" dirty="0"/>
          </a:p>
        </p:txBody>
      </p:sp>
      <p:sp>
        <p:nvSpPr>
          <p:cNvPr id="40963" name="Rectangle 7"/>
          <p:cNvSpPr txBox="1">
            <a:spLocks noGrp="1" noChangeArrowheads="1"/>
          </p:cNvSpPr>
          <p:nvPr/>
        </p:nvSpPr>
        <p:spPr bwMode="auto">
          <a:xfrm>
            <a:off x="3884463" y="8685878"/>
            <a:ext cx="297200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defTabSz="989013" eaLnBrk="0" hangingPunct="0">
              <a:defRPr sz="1400">
                <a:solidFill>
                  <a:schemeClr val="tx1"/>
                </a:solidFill>
                <a:latin typeface="Arial" charset="0"/>
                <a:ea typeface="ＭＳ Ｐゴシック" charset="-128"/>
              </a:defRPr>
            </a:lvl1pPr>
            <a:lvl2pPr marL="742950" indent="-285750" defTabSz="989013" eaLnBrk="0" hangingPunct="0">
              <a:defRPr sz="1400">
                <a:solidFill>
                  <a:schemeClr val="tx1"/>
                </a:solidFill>
                <a:latin typeface="Arial" charset="0"/>
                <a:ea typeface="ＭＳ Ｐゴシック" charset="-128"/>
              </a:defRPr>
            </a:lvl2pPr>
            <a:lvl3pPr marL="1143000" indent="-228600" defTabSz="989013" eaLnBrk="0" hangingPunct="0">
              <a:defRPr sz="1400">
                <a:solidFill>
                  <a:schemeClr val="tx1"/>
                </a:solidFill>
                <a:latin typeface="Arial" charset="0"/>
                <a:ea typeface="ＭＳ Ｐゴシック" charset="-128"/>
              </a:defRPr>
            </a:lvl3pPr>
            <a:lvl4pPr marL="1600200" indent="-228600" defTabSz="989013" eaLnBrk="0" hangingPunct="0">
              <a:defRPr sz="1400">
                <a:solidFill>
                  <a:schemeClr val="tx1"/>
                </a:solidFill>
                <a:latin typeface="Arial" charset="0"/>
                <a:ea typeface="ＭＳ Ｐゴシック" charset="-128"/>
              </a:defRPr>
            </a:lvl4pPr>
            <a:lvl5pPr marL="2057400" indent="-228600" defTabSz="989013" eaLnBrk="0" hangingPunct="0">
              <a:defRPr sz="1400">
                <a:solidFill>
                  <a:schemeClr val="tx1"/>
                </a:solidFill>
                <a:latin typeface="Arial" charset="0"/>
                <a:ea typeface="ＭＳ Ｐゴシック" charset="-128"/>
              </a:defRPr>
            </a:lvl5pPr>
            <a:lvl6pPr marL="2514600" indent="-228600" algn="ctr" defTabSz="989013" eaLnBrk="0" fontAlgn="base" hangingPunct="0">
              <a:spcBef>
                <a:spcPct val="0"/>
              </a:spcBef>
              <a:spcAft>
                <a:spcPct val="0"/>
              </a:spcAft>
              <a:defRPr sz="1400">
                <a:solidFill>
                  <a:schemeClr val="tx1"/>
                </a:solidFill>
                <a:latin typeface="Arial" charset="0"/>
                <a:ea typeface="ＭＳ Ｐゴシック" charset="-128"/>
              </a:defRPr>
            </a:lvl6pPr>
            <a:lvl7pPr marL="2971800" indent="-228600" algn="ctr" defTabSz="989013" eaLnBrk="0" fontAlgn="base" hangingPunct="0">
              <a:spcBef>
                <a:spcPct val="0"/>
              </a:spcBef>
              <a:spcAft>
                <a:spcPct val="0"/>
              </a:spcAft>
              <a:defRPr sz="1400">
                <a:solidFill>
                  <a:schemeClr val="tx1"/>
                </a:solidFill>
                <a:latin typeface="Arial" charset="0"/>
                <a:ea typeface="ＭＳ Ｐゴシック" charset="-128"/>
              </a:defRPr>
            </a:lvl7pPr>
            <a:lvl8pPr marL="3429000" indent="-228600" algn="ctr" defTabSz="989013" eaLnBrk="0" fontAlgn="base" hangingPunct="0">
              <a:spcBef>
                <a:spcPct val="0"/>
              </a:spcBef>
              <a:spcAft>
                <a:spcPct val="0"/>
              </a:spcAft>
              <a:defRPr sz="1400">
                <a:solidFill>
                  <a:schemeClr val="tx1"/>
                </a:solidFill>
                <a:latin typeface="Arial" charset="0"/>
                <a:ea typeface="ＭＳ Ｐゴシック" charset="-128"/>
              </a:defRPr>
            </a:lvl8pPr>
            <a:lvl9pPr marL="3886200" indent="-228600" algn="ctr" defTabSz="989013" eaLnBrk="0" fontAlgn="base" hangingPunct="0">
              <a:spcBef>
                <a:spcPct val="0"/>
              </a:spcBef>
              <a:spcAft>
                <a:spcPct val="0"/>
              </a:spcAft>
              <a:defRPr sz="1400">
                <a:solidFill>
                  <a:schemeClr val="tx1"/>
                </a:solidFill>
                <a:latin typeface="Arial" charset="0"/>
                <a:ea typeface="ＭＳ Ｐゴシック" charset="-128"/>
              </a:defRPr>
            </a:lvl9pPr>
          </a:lstStyle>
          <a:p>
            <a:pPr algn="r" eaLnBrk="1" hangingPunct="1"/>
            <a:fld id="{B7430F17-FBAF-744B-BB96-FFDE31B828DF}" type="slidenum">
              <a:rPr lang="de-CH" altLang="de-DE" sz="1200"/>
              <a:pPr algn="r" eaLnBrk="1" hangingPunct="1"/>
              <a:t>102</a:t>
            </a:fld>
            <a:endParaRPr lang="de-CH" altLang="de-DE" sz="1200" dirty="0"/>
          </a:p>
        </p:txBody>
      </p:sp>
      <p:sp>
        <p:nvSpPr>
          <p:cNvPr id="40964" name="Rectangle 2"/>
          <p:cNvSpPr>
            <a:spLocks noGrp="1" noRot="1" noChangeAspect="1" noChangeArrowheads="1" noTextEdit="1"/>
          </p:cNvSpPr>
          <p:nvPr>
            <p:ph type="sldImg"/>
          </p:nvPr>
        </p:nvSpPr>
        <p:spPr>
          <a:xfrm>
            <a:off x="381000" y="685800"/>
            <a:ext cx="6096000" cy="3429000"/>
          </a:xfrm>
          <a:ln/>
        </p:spPr>
      </p:sp>
      <p:sp>
        <p:nvSpPr>
          <p:cNvPr id="409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mn-lt"/>
                <a:ea typeface="+mn-ea"/>
                <a:cs typeface="+mn-cs"/>
              </a:rPr>
              <a:t>Recognize the importance of a multidisciplinary approach in complex situations.</a:t>
            </a:r>
          </a:p>
          <a:p>
            <a:r>
              <a:rPr lang="en-US" noProof="0" dirty="0"/>
              <a:t>Discuss your treatment plan and required tests/examination in the emergency department.</a:t>
            </a:r>
          </a:p>
        </p:txBody>
      </p:sp>
    </p:spTree>
    <p:extLst>
      <p:ext uri="{BB962C8B-B14F-4D97-AF65-F5344CB8AC3E}">
        <p14:creationId xmlns:p14="http://schemas.microsoft.com/office/powerpoint/2010/main" val="40310029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6D48C1C3-854B-2343-907E-76704F0C5DE8}" type="slidenum">
              <a:rPr lang="de-DE" altLang="de-DE" sz="1200"/>
              <a:pPr eaLnBrk="1" hangingPunct="1"/>
              <a:t>103</a:t>
            </a:fld>
            <a:endParaRPr lang="de-DE" altLang="de-DE" sz="1200" dirty="0"/>
          </a:p>
        </p:txBody>
      </p:sp>
      <p:sp>
        <p:nvSpPr>
          <p:cNvPr id="40963" name="Rectangle 7"/>
          <p:cNvSpPr txBox="1">
            <a:spLocks noGrp="1" noChangeArrowheads="1"/>
          </p:cNvSpPr>
          <p:nvPr/>
        </p:nvSpPr>
        <p:spPr bwMode="auto">
          <a:xfrm>
            <a:off x="3884463" y="8685878"/>
            <a:ext cx="297200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defTabSz="989013" eaLnBrk="0" hangingPunct="0">
              <a:defRPr sz="1400">
                <a:solidFill>
                  <a:schemeClr val="tx1"/>
                </a:solidFill>
                <a:latin typeface="Arial" charset="0"/>
                <a:ea typeface="ＭＳ Ｐゴシック" charset="-128"/>
              </a:defRPr>
            </a:lvl1pPr>
            <a:lvl2pPr marL="742950" indent="-285750" defTabSz="989013" eaLnBrk="0" hangingPunct="0">
              <a:defRPr sz="1400">
                <a:solidFill>
                  <a:schemeClr val="tx1"/>
                </a:solidFill>
                <a:latin typeface="Arial" charset="0"/>
                <a:ea typeface="ＭＳ Ｐゴシック" charset="-128"/>
              </a:defRPr>
            </a:lvl2pPr>
            <a:lvl3pPr marL="1143000" indent="-228600" defTabSz="989013" eaLnBrk="0" hangingPunct="0">
              <a:defRPr sz="1400">
                <a:solidFill>
                  <a:schemeClr val="tx1"/>
                </a:solidFill>
                <a:latin typeface="Arial" charset="0"/>
                <a:ea typeface="ＭＳ Ｐゴシック" charset="-128"/>
              </a:defRPr>
            </a:lvl3pPr>
            <a:lvl4pPr marL="1600200" indent="-228600" defTabSz="989013" eaLnBrk="0" hangingPunct="0">
              <a:defRPr sz="1400">
                <a:solidFill>
                  <a:schemeClr val="tx1"/>
                </a:solidFill>
                <a:latin typeface="Arial" charset="0"/>
                <a:ea typeface="ＭＳ Ｐゴシック" charset="-128"/>
              </a:defRPr>
            </a:lvl4pPr>
            <a:lvl5pPr marL="2057400" indent="-228600" defTabSz="989013" eaLnBrk="0" hangingPunct="0">
              <a:defRPr sz="1400">
                <a:solidFill>
                  <a:schemeClr val="tx1"/>
                </a:solidFill>
                <a:latin typeface="Arial" charset="0"/>
                <a:ea typeface="ＭＳ Ｐゴシック" charset="-128"/>
              </a:defRPr>
            </a:lvl5pPr>
            <a:lvl6pPr marL="2514600" indent="-228600" algn="ctr" defTabSz="989013" eaLnBrk="0" fontAlgn="base" hangingPunct="0">
              <a:spcBef>
                <a:spcPct val="0"/>
              </a:spcBef>
              <a:spcAft>
                <a:spcPct val="0"/>
              </a:spcAft>
              <a:defRPr sz="1400">
                <a:solidFill>
                  <a:schemeClr val="tx1"/>
                </a:solidFill>
                <a:latin typeface="Arial" charset="0"/>
                <a:ea typeface="ＭＳ Ｐゴシック" charset="-128"/>
              </a:defRPr>
            </a:lvl6pPr>
            <a:lvl7pPr marL="2971800" indent="-228600" algn="ctr" defTabSz="989013" eaLnBrk="0" fontAlgn="base" hangingPunct="0">
              <a:spcBef>
                <a:spcPct val="0"/>
              </a:spcBef>
              <a:spcAft>
                <a:spcPct val="0"/>
              </a:spcAft>
              <a:defRPr sz="1400">
                <a:solidFill>
                  <a:schemeClr val="tx1"/>
                </a:solidFill>
                <a:latin typeface="Arial" charset="0"/>
                <a:ea typeface="ＭＳ Ｐゴシック" charset="-128"/>
              </a:defRPr>
            </a:lvl7pPr>
            <a:lvl8pPr marL="3429000" indent="-228600" algn="ctr" defTabSz="989013" eaLnBrk="0" fontAlgn="base" hangingPunct="0">
              <a:spcBef>
                <a:spcPct val="0"/>
              </a:spcBef>
              <a:spcAft>
                <a:spcPct val="0"/>
              </a:spcAft>
              <a:defRPr sz="1400">
                <a:solidFill>
                  <a:schemeClr val="tx1"/>
                </a:solidFill>
                <a:latin typeface="Arial" charset="0"/>
                <a:ea typeface="ＭＳ Ｐゴシック" charset="-128"/>
              </a:defRPr>
            </a:lvl8pPr>
            <a:lvl9pPr marL="3886200" indent="-228600" algn="ctr" defTabSz="989013" eaLnBrk="0" fontAlgn="base" hangingPunct="0">
              <a:spcBef>
                <a:spcPct val="0"/>
              </a:spcBef>
              <a:spcAft>
                <a:spcPct val="0"/>
              </a:spcAft>
              <a:defRPr sz="1400">
                <a:solidFill>
                  <a:schemeClr val="tx1"/>
                </a:solidFill>
                <a:latin typeface="Arial" charset="0"/>
                <a:ea typeface="ＭＳ Ｐゴシック" charset="-128"/>
              </a:defRPr>
            </a:lvl9pPr>
          </a:lstStyle>
          <a:p>
            <a:pPr algn="r" eaLnBrk="1" hangingPunct="1"/>
            <a:fld id="{B7430F17-FBAF-744B-BB96-FFDE31B828DF}" type="slidenum">
              <a:rPr lang="de-CH" altLang="de-DE" sz="1200"/>
              <a:pPr algn="r" eaLnBrk="1" hangingPunct="1"/>
              <a:t>103</a:t>
            </a:fld>
            <a:endParaRPr lang="de-CH" altLang="de-DE" sz="1200" dirty="0"/>
          </a:p>
        </p:txBody>
      </p:sp>
      <p:sp>
        <p:nvSpPr>
          <p:cNvPr id="40964" name="Rectangle 2"/>
          <p:cNvSpPr>
            <a:spLocks noGrp="1" noRot="1" noChangeAspect="1" noChangeArrowheads="1" noTextEdit="1"/>
          </p:cNvSpPr>
          <p:nvPr>
            <p:ph type="sldImg"/>
          </p:nvPr>
        </p:nvSpPr>
        <p:spPr>
          <a:xfrm>
            <a:off x="381000" y="685800"/>
            <a:ext cx="6096000" cy="3429000"/>
          </a:xfrm>
          <a:ln/>
        </p:spPr>
      </p:sp>
      <p:sp>
        <p:nvSpPr>
          <p:cNvPr id="409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lstStyle/>
          <a:p>
            <a:r>
              <a:rPr lang="en-US" dirty="0">
                <a:latin typeface="Calibri" charset="0"/>
                <a:ea typeface="ＭＳ Ｐゴシック" charset="0"/>
                <a:cs typeface="ＭＳ Ｐゴシック" charset="0"/>
              </a:rPr>
              <a:t>Investigations ordered:</a:t>
            </a:r>
          </a:p>
          <a:p>
            <a:r>
              <a:rPr lang="en-US" dirty="0">
                <a:latin typeface="Calibri" charset="0"/>
                <a:ea typeface="ＭＳ Ｐゴシック" charset="0"/>
                <a:cs typeface="ＭＳ Ｐゴシック" charset="0"/>
              </a:rPr>
              <a:t>CT scan - Brain and cervical spine</a:t>
            </a:r>
          </a:p>
          <a:p>
            <a:r>
              <a:rPr lang="en-US" dirty="0">
                <a:latin typeface="Calibri" charset="0"/>
                <a:ea typeface="ＭＳ Ｐゴシック" charset="0"/>
                <a:cs typeface="ＭＳ Ｐゴシック" charset="0"/>
              </a:rPr>
              <a:t>X-rays – chest x-ray, lumbar spine, pelvis, and right lower limb (because of trauma history – fall down a whole flight of stairs)</a:t>
            </a:r>
          </a:p>
          <a:p>
            <a:r>
              <a:rPr lang="en-US" dirty="0">
                <a:latin typeface="Calibri" charset="0"/>
                <a:ea typeface="ＭＳ Ｐゴシック" charset="0"/>
                <a:cs typeface="ＭＳ Ｐゴシック" charset="0"/>
              </a:rPr>
              <a:t>Coagulation profile</a:t>
            </a:r>
          </a:p>
          <a:p>
            <a:r>
              <a:rPr lang="en-US" dirty="0">
                <a:latin typeface="Calibri" charset="0"/>
                <a:ea typeface="ＭＳ Ｐゴシック" charset="0"/>
                <a:cs typeface="ＭＳ Ｐゴシック" charset="0"/>
              </a:rPr>
              <a:t>Routine (preoperative), routine bloods, ECG</a:t>
            </a:r>
          </a:p>
        </p:txBody>
      </p:sp>
    </p:spTree>
    <p:extLst>
      <p:ext uri="{BB962C8B-B14F-4D97-AF65-F5344CB8AC3E}">
        <p14:creationId xmlns:p14="http://schemas.microsoft.com/office/powerpoint/2010/main" val="12436070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6D48C1C3-854B-2343-907E-76704F0C5DE8}" type="slidenum">
              <a:rPr lang="de-DE" altLang="de-DE" sz="1200"/>
              <a:pPr eaLnBrk="1" hangingPunct="1"/>
              <a:t>104</a:t>
            </a:fld>
            <a:endParaRPr lang="de-DE" altLang="de-DE" sz="1200" dirty="0"/>
          </a:p>
        </p:txBody>
      </p:sp>
      <p:sp>
        <p:nvSpPr>
          <p:cNvPr id="40963" name="Rectangle 7"/>
          <p:cNvSpPr txBox="1">
            <a:spLocks noGrp="1" noChangeArrowheads="1"/>
          </p:cNvSpPr>
          <p:nvPr/>
        </p:nvSpPr>
        <p:spPr bwMode="auto">
          <a:xfrm>
            <a:off x="3884463" y="8685878"/>
            <a:ext cx="297200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defTabSz="989013" eaLnBrk="0" hangingPunct="0">
              <a:defRPr sz="1400">
                <a:solidFill>
                  <a:schemeClr val="tx1"/>
                </a:solidFill>
                <a:latin typeface="Arial" charset="0"/>
                <a:ea typeface="ＭＳ Ｐゴシック" charset="-128"/>
              </a:defRPr>
            </a:lvl1pPr>
            <a:lvl2pPr marL="742950" indent="-285750" defTabSz="989013" eaLnBrk="0" hangingPunct="0">
              <a:defRPr sz="1400">
                <a:solidFill>
                  <a:schemeClr val="tx1"/>
                </a:solidFill>
                <a:latin typeface="Arial" charset="0"/>
                <a:ea typeface="ＭＳ Ｐゴシック" charset="-128"/>
              </a:defRPr>
            </a:lvl2pPr>
            <a:lvl3pPr marL="1143000" indent="-228600" defTabSz="989013" eaLnBrk="0" hangingPunct="0">
              <a:defRPr sz="1400">
                <a:solidFill>
                  <a:schemeClr val="tx1"/>
                </a:solidFill>
                <a:latin typeface="Arial" charset="0"/>
                <a:ea typeface="ＭＳ Ｐゴシック" charset="-128"/>
              </a:defRPr>
            </a:lvl3pPr>
            <a:lvl4pPr marL="1600200" indent="-228600" defTabSz="989013" eaLnBrk="0" hangingPunct="0">
              <a:defRPr sz="1400">
                <a:solidFill>
                  <a:schemeClr val="tx1"/>
                </a:solidFill>
                <a:latin typeface="Arial" charset="0"/>
                <a:ea typeface="ＭＳ Ｐゴシック" charset="-128"/>
              </a:defRPr>
            </a:lvl4pPr>
            <a:lvl5pPr marL="2057400" indent="-228600" defTabSz="989013" eaLnBrk="0" hangingPunct="0">
              <a:defRPr sz="1400">
                <a:solidFill>
                  <a:schemeClr val="tx1"/>
                </a:solidFill>
                <a:latin typeface="Arial" charset="0"/>
                <a:ea typeface="ＭＳ Ｐゴシック" charset="-128"/>
              </a:defRPr>
            </a:lvl5pPr>
            <a:lvl6pPr marL="2514600" indent="-228600" algn="ctr" defTabSz="989013" eaLnBrk="0" fontAlgn="base" hangingPunct="0">
              <a:spcBef>
                <a:spcPct val="0"/>
              </a:spcBef>
              <a:spcAft>
                <a:spcPct val="0"/>
              </a:spcAft>
              <a:defRPr sz="1400">
                <a:solidFill>
                  <a:schemeClr val="tx1"/>
                </a:solidFill>
                <a:latin typeface="Arial" charset="0"/>
                <a:ea typeface="ＭＳ Ｐゴシック" charset="-128"/>
              </a:defRPr>
            </a:lvl6pPr>
            <a:lvl7pPr marL="2971800" indent="-228600" algn="ctr" defTabSz="989013" eaLnBrk="0" fontAlgn="base" hangingPunct="0">
              <a:spcBef>
                <a:spcPct val="0"/>
              </a:spcBef>
              <a:spcAft>
                <a:spcPct val="0"/>
              </a:spcAft>
              <a:defRPr sz="1400">
                <a:solidFill>
                  <a:schemeClr val="tx1"/>
                </a:solidFill>
                <a:latin typeface="Arial" charset="0"/>
                <a:ea typeface="ＭＳ Ｐゴシック" charset="-128"/>
              </a:defRPr>
            </a:lvl7pPr>
            <a:lvl8pPr marL="3429000" indent="-228600" algn="ctr" defTabSz="989013" eaLnBrk="0" fontAlgn="base" hangingPunct="0">
              <a:spcBef>
                <a:spcPct val="0"/>
              </a:spcBef>
              <a:spcAft>
                <a:spcPct val="0"/>
              </a:spcAft>
              <a:defRPr sz="1400">
                <a:solidFill>
                  <a:schemeClr val="tx1"/>
                </a:solidFill>
                <a:latin typeface="Arial" charset="0"/>
                <a:ea typeface="ＭＳ Ｐゴシック" charset="-128"/>
              </a:defRPr>
            </a:lvl8pPr>
            <a:lvl9pPr marL="3886200" indent="-228600" algn="ctr" defTabSz="989013" eaLnBrk="0" fontAlgn="base" hangingPunct="0">
              <a:spcBef>
                <a:spcPct val="0"/>
              </a:spcBef>
              <a:spcAft>
                <a:spcPct val="0"/>
              </a:spcAft>
              <a:defRPr sz="1400">
                <a:solidFill>
                  <a:schemeClr val="tx1"/>
                </a:solidFill>
                <a:latin typeface="Arial" charset="0"/>
                <a:ea typeface="ＭＳ Ｐゴシック" charset="-128"/>
              </a:defRPr>
            </a:lvl9pPr>
          </a:lstStyle>
          <a:p>
            <a:pPr algn="r" eaLnBrk="1" hangingPunct="1"/>
            <a:fld id="{B7430F17-FBAF-744B-BB96-FFDE31B828DF}" type="slidenum">
              <a:rPr lang="de-CH" altLang="de-DE" sz="1200"/>
              <a:pPr algn="r" eaLnBrk="1" hangingPunct="1"/>
              <a:t>104</a:t>
            </a:fld>
            <a:endParaRPr lang="de-CH" altLang="de-DE" sz="1200" dirty="0"/>
          </a:p>
        </p:txBody>
      </p:sp>
      <p:sp>
        <p:nvSpPr>
          <p:cNvPr id="40964" name="Rectangle 2"/>
          <p:cNvSpPr>
            <a:spLocks noGrp="1" noRot="1" noChangeAspect="1" noChangeArrowheads="1" noTextEdit="1"/>
          </p:cNvSpPr>
          <p:nvPr>
            <p:ph type="sldImg"/>
          </p:nvPr>
        </p:nvSpPr>
        <p:spPr>
          <a:xfrm>
            <a:off x="381000" y="685800"/>
            <a:ext cx="6096000" cy="3429000"/>
          </a:xfrm>
          <a:ln/>
        </p:spPr>
      </p:sp>
      <p:sp>
        <p:nvSpPr>
          <p:cNvPr id="409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latin typeface="Calibri" charset="0"/>
                <a:ea typeface="ＭＳ Ｐゴシック" charset="0"/>
                <a:cs typeface="ＭＳ Ｐゴシック" charset="0"/>
              </a:rPr>
              <a:t>Multidisciplinary approach to managing this patient, neurosurgeons contacted</a:t>
            </a:r>
          </a:p>
        </p:txBody>
      </p:sp>
    </p:spTree>
    <p:extLst>
      <p:ext uri="{BB962C8B-B14F-4D97-AF65-F5344CB8AC3E}">
        <p14:creationId xmlns:p14="http://schemas.microsoft.com/office/powerpoint/2010/main" val="24906006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6D48C1C3-854B-2343-907E-76704F0C5DE8}" type="slidenum">
              <a:rPr lang="de-DE" altLang="de-DE" sz="1200"/>
              <a:pPr eaLnBrk="1" hangingPunct="1"/>
              <a:t>105</a:t>
            </a:fld>
            <a:endParaRPr lang="de-DE" altLang="de-DE" sz="1200" dirty="0"/>
          </a:p>
        </p:txBody>
      </p:sp>
      <p:sp>
        <p:nvSpPr>
          <p:cNvPr id="40963" name="Rectangle 7"/>
          <p:cNvSpPr txBox="1">
            <a:spLocks noGrp="1" noChangeArrowheads="1"/>
          </p:cNvSpPr>
          <p:nvPr/>
        </p:nvSpPr>
        <p:spPr bwMode="auto">
          <a:xfrm>
            <a:off x="3884463" y="8685878"/>
            <a:ext cx="297200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defTabSz="989013" eaLnBrk="0" hangingPunct="0">
              <a:defRPr sz="1400">
                <a:solidFill>
                  <a:schemeClr val="tx1"/>
                </a:solidFill>
                <a:latin typeface="Arial" charset="0"/>
                <a:ea typeface="ＭＳ Ｐゴシック" charset="-128"/>
              </a:defRPr>
            </a:lvl1pPr>
            <a:lvl2pPr marL="742950" indent="-285750" defTabSz="989013" eaLnBrk="0" hangingPunct="0">
              <a:defRPr sz="1400">
                <a:solidFill>
                  <a:schemeClr val="tx1"/>
                </a:solidFill>
                <a:latin typeface="Arial" charset="0"/>
                <a:ea typeface="ＭＳ Ｐゴシック" charset="-128"/>
              </a:defRPr>
            </a:lvl2pPr>
            <a:lvl3pPr marL="1143000" indent="-228600" defTabSz="989013" eaLnBrk="0" hangingPunct="0">
              <a:defRPr sz="1400">
                <a:solidFill>
                  <a:schemeClr val="tx1"/>
                </a:solidFill>
                <a:latin typeface="Arial" charset="0"/>
                <a:ea typeface="ＭＳ Ｐゴシック" charset="-128"/>
              </a:defRPr>
            </a:lvl3pPr>
            <a:lvl4pPr marL="1600200" indent="-228600" defTabSz="989013" eaLnBrk="0" hangingPunct="0">
              <a:defRPr sz="1400">
                <a:solidFill>
                  <a:schemeClr val="tx1"/>
                </a:solidFill>
                <a:latin typeface="Arial" charset="0"/>
                <a:ea typeface="ＭＳ Ｐゴシック" charset="-128"/>
              </a:defRPr>
            </a:lvl4pPr>
            <a:lvl5pPr marL="2057400" indent="-228600" defTabSz="989013" eaLnBrk="0" hangingPunct="0">
              <a:defRPr sz="1400">
                <a:solidFill>
                  <a:schemeClr val="tx1"/>
                </a:solidFill>
                <a:latin typeface="Arial" charset="0"/>
                <a:ea typeface="ＭＳ Ｐゴシック" charset="-128"/>
              </a:defRPr>
            </a:lvl5pPr>
            <a:lvl6pPr marL="2514600" indent="-228600" algn="ctr" defTabSz="989013" eaLnBrk="0" fontAlgn="base" hangingPunct="0">
              <a:spcBef>
                <a:spcPct val="0"/>
              </a:spcBef>
              <a:spcAft>
                <a:spcPct val="0"/>
              </a:spcAft>
              <a:defRPr sz="1400">
                <a:solidFill>
                  <a:schemeClr val="tx1"/>
                </a:solidFill>
                <a:latin typeface="Arial" charset="0"/>
                <a:ea typeface="ＭＳ Ｐゴシック" charset="-128"/>
              </a:defRPr>
            </a:lvl6pPr>
            <a:lvl7pPr marL="2971800" indent="-228600" algn="ctr" defTabSz="989013" eaLnBrk="0" fontAlgn="base" hangingPunct="0">
              <a:spcBef>
                <a:spcPct val="0"/>
              </a:spcBef>
              <a:spcAft>
                <a:spcPct val="0"/>
              </a:spcAft>
              <a:defRPr sz="1400">
                <a:solidFill>
                  <a:schemeClr val="tx1"/>
                </a:solidFill>
                <a:latin typeface="Arial" charset="0"/>
                <a:ea typeface="ＭＳ Ｐゴシック" charset="-128"/>
              </a:defRPr>
            </a:lvl7pPr>
            <a:lvl8pPr marL="3429000" indent="-228600" algn="ctr" defTabSz="989013" eaLnBrk="0" fontAlgn="base" hangingPunct="0">
              <a:spcBef>
                <a:spcPct val="0"/>
              </a:spcBef>
              <a:spcAft>
                <a:spcPct val="0"/>
              </a:spcAft>
              <a:defRPr sz="1400">
                <a:solidFill>
                  <a:schemeClr val="tx1"/>
                </a:solidFill>
                <a:latin typeface="Arial" charset="0"/>
                <a:ea typeface="ＭＳ Ｐゴシック" charset="-128"/>
              </a:defRPr>
            </a:lvl8pPr>
            <a:lvl9pPr marL="3886200" indent="-228600" algn="ctr" defTabSz="989013" eaLnBrk="0" fontAlgn="base" hangingPunct="0">
              <a:spcBef>
                <a:spcPct val="0"/>
              </a:spcBef>
              <a:spcAft>
                <a:spcPct val="0"/>
              </a:spcAft>
              <a:defRPr sz="1400">
                <a:solidFill>
                  <a:schemeClr val="tx1"/>
                </a:solidFill>
                <a:latin typeface="Arial" charset="0"/>
                <a:ea typeface="ＭＳ Ｐゴシック" charset="-128"/>
              </a:defRPr>
            </a:lvl9pPr>
          </a:lstStyle>
          <a:p>
            <a:pPr algn="r" eaLnBrk="1" hangingPunct="1"/>
            <a:fld id="{B7430F17-FBAF-744B-BB96-FFDE31B828DF}" type="slidenum">
              <a:rPr lang="de-CH" altLang="de-DE" sz="1200"/>
              <a:pPr algn="r" eaLnBrk="1" hangingPunct="1"/>
              <a:t>105</a:t>
            </a:fld>
            <a:endParaRPr lang="de-CH" altLang="de-DE" sz="1200" dirty="0"/>
          </a:p>
        </p:txBody>
      </p:sp>
      <p:sp>
        <p:nvSpPr>
          <p:cNvPr id="40964" name="Rectangle 2"/>
          <p:cNvSpPr>
            <a:spLocks noGrp="1" noRot="1" noChangeAspect="1" noChangeArrowheads="1" noTextEdit="1"/>
          </p:cNvSpPr>
          <p:nvPr>
            <p:ph type="sldImg"/>
          </p:nvPr>
        </p:nvSpPr>
        <p:spPr>
          <a:xfrm>
            <a:off x="381000" y="685800"/>
            <a:ext cx="6096000" cy="3429000"/>
          </a:xfrm>
          <a:ln/>
        </p:spPr>
      </p:sp>
      <p:sp>
        <p:nvSpPr>
          <p:cNvPr id="409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lstStyle/>
          <a:p>
            <a:r>
              <a:rPr lang="en-US" dirty="0">
                <a:latin typeface="Calibri" charset="0"/>
                <a:ea typeface="ＭＳ Ｐゴシック" charset="0"/>
                <a:cs typeface="ＭＳ Ｐゴシック" charset="0"/>
              </a:rPr>
              <a:t>Fracture of right femoral neck</a:t>
            </a:r>
          </a:p>
        </p:txBody>
      </p:sp>
    </p:spTree>
    <p:extLst>
      <p:ext uri="{BB962C8B-B14F-4D97-AF65-F5344CB8AC3E}">
        <p14:creationId xmlns:p14="http://schemas.microsoft.com/office/powerpoint/2010/main" val="35593662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6D48C1C3-854B-2343-907E-76704F0C5DE8}" type="slidenum">
              <a:rPr lang="de-DE" altLang="de-DE" sz="1200"/>
              <a:pPr eaLnBrk="1" hangingPunct="1"/>
              <a:t>106</a:t>
            </a:fld>
            <a:endParaRPr lang="de-DE" altLang="de-DE" sz="1200" dirty="0"/>
          </a:p>
        </p:txBody>
      </p:sp>
      <p:sp>
        <p:nvSpPr>
          <p:cNvPr id="40963" name="Rectangle 7"/>
          <p:cNvSpPr txBox="1">
            <a:spLocks noGrp="1" noChangeArrowheads="1"/>
          </p:cNvSpPr>
          <p:nvPr/>
        </p:nvSpPr>
        <p:spPr bwMode="auto">
          <a:xfrm>
            <a:off x="3884463" y="8685878"/>
            <a:ext cx="297200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defTabSz="989013" eaLnBrk="0" hangingPunct="0">
              <a:defRPr sz="1400">
                <a:solidFill>
                  <a:schemeClr val="tx1"/>
                </a:solidFill>
                <a:latin typeface="Arial" charset="0"/>
                <a:ea typeface="ＭＳ Ｐゴシック" charset="-128"/>
              </a:defRPr>
            </a:lvl1pPr>
            <a:lvl2pPr marL="742950" indent="-285750" defTabSz="989013" eaLnBrk="0" hangingPunct="0">
              <a:defRPr sz="1400">
                <a:solidFill>
                  <a:schemeClr val="tx1"/>
                </a:solidFill>
                <a:latin typeface="Arial" charset="0"/>
                <a:ea typeface="ＭＳ Ｐゴシック" charset="-128"/>
              </a:defRPr>
            </a:lvl2pPr>
            <a:lvl3pPr marL="1143000" indent="-228600" defTabSz="989013" eaLnBrk="0" hangingPunct="0">
              <a:defRPr sz="1400">
                <a:solidFill>
                  <a:schemeClr val="tx1"/>
                </a:solidFill>
                <a:latin typeface="Arial" charset="0"/>
                <a:ea typeface="ＭＳ Ｐゴシック" charset="-128"/>
              </a:defRPr>
            </a:lvl3pPr>
            <a:lvl4pPr marL="1600200" indent="-228600" defTabSz="989013" eaLnBrk="0" hangingPunct="0">
              <a:defRPr sz="1400">
                <a:solidFill>
                  <a:schemeClr val="tx1"/>
                </a:solidFill>
                <a:latin typeface="Arial" charset="0"/>
                <a:ea typeface="ＭＳ Ｐゴシック" charset="-128"/>
              </a:defRPr>
            </a:lvl4pPr>
            <a:lvl5pPr marL="2057400" indent="-228600" defTabSz="989013" eaLnBrk="0" hangingPunct="0">
              <a:defRPr sz="1400">
                <a:solidFill>
                  <a:schemeClr val="tx1"/>
                </a:solidFill>
                <a:latin typeface="Arial" charset="0"/>
                <a:ea typeface="ＭＳ Ｐゴシック" charset="-128"/>
              </a:defRPr>
            </a:lvl5pPr>
            <a:lvl6pPr marL="2514600" indent="-228600" algn="ctr" defTabSz="989013" eaLnBrk="0" fontAlgn="base" hangingPunct="0">
              <a:spcBef>
                <a:spcPct val="0"/>
              </a:spcBef>
              <a:spcAft>
                <a:spcPct val="0"/>
              </a:spcAft>
              <a:defRPr sz="1400">
                <a:solidFill>
                  <a:schemeClr val="tx1"/>
                </a:solidFill>
                <a:latin typeface="Arial" charset="0"/>
                <a:ea typeface="ＭＳ Ｐゴシック" charset="-128"/>
              </a:defRPr>
            </a:lvl6pPr>
            <a:lvl7pPr marL="2971800" indent="-228600" algn="ctr" defTabSz="989013" eaLnBrk="0" fontAlgn="base" hangingPunct="0">
              <a:spcBef>
                <a:spcPct val="0"/>
              </a:spcBef>
              <a:spcAft>
                <a:spcPct val="0"/>
              </a:spcAft>
              <a:defRPr sz="1400">
                <a:solidFill>
                  <a:schemeClr val="tx1"/>
                </a:solidFill>
                <a:latin typeface="Arial" charset="0"/>
                <a:ea typeface="ＭＳ Ｐゴシック" charset="-128"/>
              </a:defRPr>
            </a:lvl7pPr>
            <a:lvl8pPr marL="3429000" indent="-228600" algn="ctr" defTabSz="989013" eaLnBrk="0" fontAlgn="base" hangingPunct="0">
              <a:spcBef>
                <a:spcPct val="0"/>
              </a:spcBef>
              <a:spcAft>
                <a:spcPct val="0"/>
              </a:spcAft>
              <a:defRPr sz="1400">
                <a:solidFill>
                  <a:schemeClr val="tx1"/>
                </a:solidFill>
                <a:latin typeface="Arial" charset="0"/>
                <a:ea typeface="ＭＳ Ｐゴシック" charset="-128"/>
              </a:defRPr>
            </a:lvl8pPr>
            <a:lvl9pPr marL="3886200" indent="-228600" algn="ctr" defTabSz="989013" eaLnBrk="0" fontAlgn="base" hangingPunct="0">
              <a:spcBef>
                <a:spcPct val="0"/>
              </a:spcBef>
              <a:spcAft>
                <a:spcPct val="0"/>
              </a:spcAft>
              <a:defRPr sz="1400">
                <a:solidFill>
                  <a:schemeClr val="tx1"/>
                </a:solidFill>
                <a:latin typeface="Arial" charset="0"/>
                <a:ea typeface="ＭＳ Ｐゴシック" charset="-128"/>
              </a:defRPr>
            </a:lvl9pPr>
          </a:lstStyle>
          <a:p>
            <a:pPr algn="r" eaLnBrk="1" hangingPunct="1"/>
            <a:fld id="{B7430F17-FBAF-744B-BB96-FFDE31B828DF}" type="slidenum">
              <a:rPr lang="de-CH" altLang="de-DE" sz="1200"/>
              <a:pPr algn="r" eaLnBrk="1" hangingPunct="1"/>
              <a:t>106</a:t>
            </a:fld>
            <a:endParaRPr lang="de-CH" altLang="de-DE" sz="1200" dirty="0"/>
          </a:p>
        </p:txBody>
      </p:sp>
      <p:sp>
        <p:nvSpPr>
          <p:cNvPr id="40964" name="Rectangle 2"/>
          <p:cNvSpPr>
            <a:spLocks noGrp="1" noRot="1" noChangeAspect="1" noChangeArrowheads="1" noTextEdit="1"/>
          </p:cNvSpPr>
          <p:nvPr>
            <p:ph type="sldImg"/>
          </p:nvPr>
        </p:nvSpPr>
        <p:spPr>
          <a:xfrm>
            <a:off x="381000" y="685800"/>
            <a:ext cx="6096000" cy="3429000"/>
          </a:xfrm>
          <a:ln/>
        </p:spPr>
      </p:sp>
      <p:sp>
        <p:nvSpPr>
          <p:cNvPr id="409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lstStyle/>
          <a:p>
            <a:r>
              <a:rPr lang="en-US" dirty="0">
                <a:latin typeface="Calibri" charset="0"/>
                <a:ea typeface="ＭＳ Ｐゴシック" charset="0"/>
                <a:cs typeface="ＭＳ Ｐゴシック" charset="0"/>
              </a:rPr>
              <a:t>Slight signs of heart insufficiency, otherwise normal chest x-ray </a:t>
            </a:r>
          </a:p>
        </p:txBody>
      </p:sp>
    </p:spTree>
    <p:extLst>
      <p:ext uri="{BB962C8B-B14F-4D97-AF65-F5344CB8AC3E}">
        <p14:creationId xmlns:p14="http://schemas.microsoft.com/office/powerpoint/2010/main" val="18680876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6D48C1C3-854B-2343-907E-76704F0C5DE8}" type="slidenum">
              <a:rPr lang="de-DE" altLang="de-DE" sz="1200"/>
              <a:pPr eaLnBrk="1" hangingPunct="1"/>
              <a:t>107</a:t>
            </a:fld>
            <a:endParaRPr lang="de-DE" altLang="de-DE" sz="1200" dirty="0"/>
          </a:p>
        </p:txBody>
      </p:sp>
      <p:sp>
        <p:nvSpPr>
          <p:cNvPr id="40963" name="Rectangle 7"/>
          <p:cNvSpPr txBox="1">
            <a:spLocks noGrp="1" noChangeArrowheads="1"/>
          </p:cNvSpPr>
          <p:nvPr/>
        </p:nvSpPr>
        <p:spPr bwMode="auto">
          <a:xfrm>
            <a:off x="3884463" y="8685878"/>
            <a:ext cx="297200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defTabSz="989013" eaLnBrk="0" hangingPunct="0">
              <a:defRPr sz="1400">
                <a:solidFill>
                  <a:schemeClr val="tx1"/>
                </a:solidFill>
                <a:latin typeface="Arial" charset="0"/>
                <a:ea typeface="ＭＳ Ｐゴシック" charset="-128"/>
              </a:defRPr>
            </a:lvl1pPr>
            <a:lvl2pPr marL="742950" indent="-285750" defTabSz="989013" eaLnBrk="0" hangingPunct="0">
              <a:defRPr sz="1400">
                <a:solidFill>
                  <a:schemeClr val="tx1"/>
                </a:solidFill>
                <a:latin typeface="Arial" charset="0"/>
                <a:ea typeface="ＭＳ Ｐゴシック" charset="-128"/>
              </a:defRPr>
            </a:lvl2pPr>
            <a:lvl3pPr marL="1143000" indent="-228600" defTabSz="989013" eaLnBrk="0" hangingPunct="0">
              <a:defRPr sz="1400">
                <a:solidFill>
                  <a:schemeClr val="tx1"/>
                </a:solidFill>
                <a:latin typeface="Arial" charset="0"/>
                <a:ea typeface="ＭＳ Ｐゴシック" charset="-128"/>
              </a:defRPr>
            </a:lvl3pPr>
            <a:lvl4pPr marL="1600200" indent="-228600" defTabSz="989013" eaLnBrk="0" hangingPunct="0">
              <a:defRPr sz="1400">
                <a:solidFill>
                  <a:schemeClr val="tx1"/>
                </a:solidFill>
                <a:latin typeface="Arial" charset="0"/>
                <a:ea typeface="ＭＳ Ｐゴシック" charset="-128"/>
              </a:defRPr>
            </a:lvl4pPr>
            <a:lvl5pPr marL="2057400" indent="-228600" defTabSz="989013" eaLnBrk="0" hangingPunct="0">
              <a:defRPr sz="1400">
                <a:solidFill>
                  <a:schemeClr val="tx1"/>
                </a:solidFill>
                <a:latin typeface="Arial" charset="0"/>
                <a:ea typeface="ＭＳ Ｐゴシック" charset="-128"/>
              </a:defRPr>
            </a:lvl5pPr>
            <a:lvl6pPr marL="2514600" indent="-228600" algn="ctr" defTabSz="989013" eaLnBrk="0" fontAlgn="base" hangingPunct="0">
              <a:spcBef>
                <a:spcPct val="0"/>
              </a:spcBef>
              <a:spcAft>
                <a:spcPct val="0"/>
              </a:spcAft>
              <a:defRPr sz="1400">
                <a:solidFill>
                  <a:schemeClr val="tx1"/>
                </a:solidFill>
                <a:latin typeface="Arial" charset="0"/>
                <a:ea typeface="ＭＳ Ｐゴシック" charset="-128"/>
              </a:defRPr>
            </a:lvl6pPr>
            <a:lvl7pPr marL="2971800" indent="-228600" algn="ctr" defTabSz="989013" eaLnBrk="0" fontAlgn="base" hangingPunct="0">
              <a:spcBef>
                <a:spcPct val="0"/>
              </a:spcBef>
              <a:spcAft>
                <a:spcPct val="0"/>
              </a:spcAft>
              <a:defRPr sz="1400">
                <a:solidFill>
                  <a:schemeClr val="tx1"/>
                </a:solidFill>
                <a:latin typeface="Arial" charset="0"/>
                <a:ea typeface="ＭＳ Ｐゴシック" charset="-128"/>
              </a:defRPr>
            </a:lvl7pPr>
            <a:lvl8pPr marL="3429000" indent="-228600" algn="ctr" defTabSz="989013" eaLnBrk="0" fontAlgn="base" hangingPunct="0">
              <a:spcBef>
                <a:spcPct val="0"/>
              </a:spcBef>
              <a:spcAft>
                <a:spcPct val="0"/>
              </a:spcAft>
              <a:defRPr sz="1400">
                <a:solidFill>
                  <a:schemeClr val="tx1"/>
                </a:solidFill>
                <a:latin typeface="Arial" charset="0"/>
                <a:ea typeface="ＭＳ Ｐゴシック" charset="-128"/>
              </a:defRPr>
            </a:lvl8pPr>
            <a:lvl9pPr marL="3886200" indent="-228600" algn="ctr" defTabSz="989013" eaLnBrk="0" fontAlgn="base" hangingPunct="0">
              <a:spcBef>
                <a:spcPct val="0"/>
              </a:spcBef>
              <a:spcAft>
                <a:spcPct val="0"/>
              </a:spcAft>
              <a:defRPr sz="1400">
                <a:solidFill>
                  <a:schemeClr val="tx1"/>
                </a:solidFill>
                <a:latin typeface="Arial" charset="0"/>
                <a:ea typeface="ＭＳ Ｐゴシック" charset="-128"/>
              </a:defRPr>
            </a:lvl9pPr>
          </a:lstStyle>
          <a:p>
            <a:pPr algn="r" eaLnBrk="1" hangingPunct="1"/>
            <a:fld id="{B7430F17-FBAF-744B-BB96-FFDE31B828DF}" type="slidenum">
              <a:rPr lang="de-CH" altLang="de-DE" sz="1200"/>
              <a:pPr algn="r" eaLnBrk="1" hangingPunct="1"/>
              <a:t>107</a:t>
            </a:fld>
            <a:endParaRPr lang="de-CH" altLang="de-DE" sz="1200" dirty="0"/>
          </a:p>
        </p:txBody>
      </p:sp>
      <p:sp>
        <p:nvSpPr>
          <p:cNvPr id="40964" name="Rectangle 2"/>
          <p:cNvSpPr>
            <a:spLocks noGrp="1" noRot="1" noChangeAspect="1" noChangeArrowheads="1" noTextEdit="1"/>
          </p:cNvSpPr>
          <p:nvPr>
            <p:ph type="sldImg"/>
          </p:nvPr>
        </p:nvSpPr>
        <p:spPr>
          <a:xfrm>
            <a:off x="381000" y="685800"/>
            <a:ext cx="6096000" cy="3429000"/>
          </a:xfrm>
          <a:ln/>
        </p:spPr>
      </p:sp>
      <p:sp>
        <p:nvSpPr>
          <p:cNvPr id="409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lstStyle/>
          <a:p>
            <a:r>
              <a:rPr lang="en-US" noProof="0" dirty="0">
                <a:latin typeface="Calibri" charset="0"/>
                <a:ea typeface="ＭＳ Ｐゴシック" charset="0"/>
                <a:cs typeface="ＭＳ Ｐゴシック" charset="0"/>
              </a:rPr>
              <a:t>Electrocardiogram (pre-op) – normal sinus rhythm</a:t>
            </a:r>
          </a:p>
        </p:txBody>
      </p:sp>
    </p:spTree>
    <p:extLst>
      <p:ext uri="{BB962C8B-B14F-4D97-AF65-F5344CB8AC3E}">
        <p14:creationId xmlns:p14="http://schemas.microsoft.com/office/powerpoint/2010/main" val="24064020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381000" y="685800"/>
            <a:ext cx="6096000" cy="3429000"/>
          </a:xfrm>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de-DE" dirty="0">
              <a:ea typeface="ＭＳ Ｐゴシック" charset="-128"/>
            </a:endParaRP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9473BD95-6EB3-0E40-83C2-8AAD160D76AF}" type="slidenum">
              <a:rPr lang="de-AT" altLang="de-DE" sz="1200"/>
              <a:pPr eaLnBrk="1" hangingPunct="1"/>
              <a:t>108</a:t>
            </a:fld>
            <a:endParaRPr lang="de-AT" altLang="de-DE" sz="1200" dirty="0"/>
          </a:p>
        </p:txBody>
      </p:sp>
    </p:spTree>
    <p:extLst>
      <p:ext uri="{BB962C8B-B14F-4D97-AF65-F5344CB8AC3E}">
        <p14:creationId xmlns:p14="http://schemas.microsoft.com/office/powerpoint/2010/main" val="1631105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381000" y="685800"/>
            <a:ext cx="6096000" cy="3429000"/>
          </a:xfrm>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Discuss your treatment plan and your next steps</a:t>
            </a: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9473BD95-6EB3-0E40-83C2-8AAD160D76AF}" type="slidenum">
              <a:rPr lang="de-AT" altLang="de-DE" sz="1200"/>
              <a:pPr eaLnBrk="1" hangingPunct="1"/>
              <a:t>109</a:t>
            </a:fld>
            <a:endParaRPr lang="de-AT" altLang="de-DE" sz="1200" dirty="0"/>
          </a:p>
        </p:txBody>
      </p:sp>
    </p:spTree>
    <p:extLst>
      <p:ext uri="{BB962C8B-B14F-4D97-AF65-F5344CB8AC3E}">
        <p14:creationId xmlns:p14="http://schemas.microsoft.com/office/powerpoint/2010/main" val="193799704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381000" y="685800"/>
            <a:ext cx="6096000" cy="3429000"/>
          </a:xfrm>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In this patient treatment, emphasis is on reversing anticoagulation, mainly due to the intracranial bleeding.</a:t>
            </a:r>
          </a:p>
          <a:p>
            <a:r>
              <a:rPr lang="en-US" dirty="0">
                <a:latin typeface="Calibri" charset="0"/>
                <a:ea typeface="ＭＳ Ｐゴシック" charset="0"/>
                <a:cs typeface="ＭＳ Ｐゴシック" charset="0"/>
              </a:rPr>
              <a:t>Sintrom was stopped, Vit K was given iv high dose, secondarily after consultation of intensive care anesthesists, also Prothromplex was administered.</a:t>
            </a:r>
          </a:p>
          <a:p>
            <a:r>
              <a:rPr lang="en-US" dirty="0">
                <a:latin typeface="Calibri" charset="0"/>
                <a:ea typeface="ＭＳ Ｐゴシック" charset="0"/>
                <a:cs typeface="ＭＳ Ｐゴシック" charset="0"/>
              </a:rPr>
              <a:t>Again: multidisciplinary approach</a:t>
            </a:r>
            <a:endParaRPr lang="en-US" noProof="0" dirty="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9473BD95-6EB3-0E40-83C2-8AAD160D76AF}" type="slidenum">
              <a:rPr lang="de-AT" altLang="de-DE" sz="1200"/>
              <a:pPr eaLnBrk="1" hangingPunct="1"/>
              <a:t>110</a:t>
            </a:fld>
            <a:endParaRPr lang="de-AT" altLang="de-DE" sz="1200" dirty="0"/>
          </a:p>
        </p:txBody>
      </p:sp>
    </p:spTree>
    <p:extLst>
      <p:ext uri="{BB962C8B-B14F-4D97-AF65-F5344CB8AC3E}">
        <p14:creationId xmlns:p14="http://schemas.microsoft.com/office/powerpoint/2010/main" val="31037707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381000" y="685800"/>
            <a:ext cx="6096000" cy="3429000"/>
          </a:xfrm>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noProof="0" dirty="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9473BD95-6EB3-0E40-83C2-8AAD160D76AF}" type="slidenum">
              <a:rPr lang="de-AT" altLang="de-DE" sz="1200"/>
              <a:pPr eaLnBrk="1" hangingPunct="1"/>
              <a:t>111</a:t>
            </a:fld>
            <a:endParaRPr lang="de-AT" altLang="de-DE" sz="1200" dirty="0"/>
          </a:p>
        </p:txBody>
      </p:sp>
    </p:spTree>
    <p:extLst>
      <p:ext uri="{BB962C8B-B14F-4D97-AF65-F5344CB8AC3E}">
        <p14:creationId xmlns:p14="http://schemas.microsoft.com/office/powerpoint/2010/main" val="3424215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19</a:t>
            </a:fld>
            <a:endParaRPr lang="de-CH" dirty="0"/>
          </a:p>
        </p:txBody>
      </p:sp>
    </p:spTree>
    <p:extLst>
      <p:ext uri="{BB962C8B-B14F-4D97-AF65-F5344CB8AC3E}">
        <p14:creationId xmlns:p14="http://schemas.microsoft.com/office/powerpoint/2010/main" val="38195959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381000" y="685800"/>
            <a:ext cx="6096000" cy="3429000"/>
          </a:xfrm>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In view of the fracture characteristics and the patient’s medical and social history it was decided to proceed with DHS.</a:t>
            </a: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9473BD95-6EB3-0E40-83C2-8AAD160D76AF}" type="slidenum">
              <a:rPr lang="de-AT" altLang="de-DE" sz="1200"/>
              <a:pPr eaLnBrk="1" hangingPunct="1"/>
              <a:t>112</a:t>
            </a:fld>
            <a:endParaRPr lang="de-AT" altLang="de-DE" sz="1200" dirty="0"/>
          </a:p>
        </p:txBody>
      </p:sp>
    </p:spTree>
    <p:extLst>
      <p:ext uri="{BB962C8B-B14F-4D97-AF65-F5344CB8AC3E}">
        <p14:creationId xmlns:p14="http://schemas.microsoft.com/office/powerpoint/2010/main" val="39928538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381000" y="685800"/>
            <a:ext cx="6096000" cy="3429000"/>
          </a:xfrm>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Under normal INR spinal anesthesia now possible without risk, preferred to general anesthesia in the case of concomitant intracranial bleeding</a:t>
            </a: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9473BD95-6EB3-0E40-83C2-8AAD160D76AF}" type="slidenum">
              <a:rPr lang="de-AT" altLang="de-DE" sz="1200"/>
              <a:pPr eaLnBrk="1" hangingPunct="1"/>
              <a:t>113</a:t>
            </a:fld>
            <a:endParaRPr lang="de-AT" altLang="de-DE" sz="1200" dirty="0"/>
          </a:p>
        </p:txBody>
      </p:sp>
    </p:spTree>
    <p:extLst>
      <p:ext uri="{BB962C8B-B14F-4D97-AF65-F5344CB8AC3E}">
        <p14:creationId xmlns:p14="http://schemas.microsoft.com/office/powerpoint/2010/main" val="23211725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381000" y="685800"/>
            <a:ext cx="6096000" cy="3429000"/>
          </a:xfrm>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Under normal INR spinal anesthesia now possible without risk, preferred to general anesthesia in the case of concomitant intracranial bleeding</a:t>
            </a: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9473BD95-6EB3-0E40-83C2-8AAD160D76AF}" type="slidenum">
              <a:rPr lang="de-AT" altLang="de-DE" sz="1200"/>
              <a:pPr eaLnBrk="1" hangingPunct="1"/>
              <a:t>114</a:t>
            </a:fld>
            <a:endParaRPr lang="de-AT" altLang="de-DE" sz="1200" dirty="0"/>
          </a:p>
        </p:txBody>
      </p:sp>
    </p:spTree>
    <p:extLst>
      <p:ext uri="{BB962C8B-B14F-4D97-AF65-F5344CB8AC3E}">
        <p14:creationId xmlns:p14="http://schemas.microsoft.com/office/powerpoint/2010/main" val="20073875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381000" y="685800"/>
            <a:ext cx="6096000" cy="3429000"/>
          </a:xfrm>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noProof="0" dirty="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9473BD95-6EB3-0E40-83C2-8AAD160D76AF}" type="slidenum">
              <a:rPr lang="de-AT" altLang="de-DE" sz="1200"/>
              <a:pPr eaLnBrk="1" hangingPunct="1"/>
              <a:t>115</a:t>
            </a:fld>
            <a:endParaRPr lang="de-AT" altLang="de-DE" sz="1200" dirty="0"/>
          </a:p>
        </p:txBody>
      </p:sp>
    </p:spTree>
    <p:extLst>
      <p:ext uri="{BB962C8B-B14F-4D97-AF65-F5344CB8AC3E}">
        <p14:creationId xmlns:p14="http://schemas.microsoft.com/office/powerpoint/2010/main" val="16846542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381000" y="685800"/>
            <a:ext cx="6096000" cy="3429000"/>
          </a:xfrm>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noProof="0" dirty="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9473BD95-6EB3-0E40-83C2-8AAD160D76AF}" type="slidenum">
              <a:rPr lang="de-AT" altLang="de-DE" sz="1200"/>
              <a:pPr eaLnBrk="1" hangingPunct="1"/>
              <a:t>116</a:t>
            </a:fld>
            <a:endParaRPr lang="de-AT" altLang="de-DE" sz="1200" dirty="0"/>
          </a:p>
        </p:txBody>
      </p:sp>
    </p:spTree>
    <p:extLst>
      <p:ext uri="{BB962C8B-B14F-4D97-AF65-F5344CB8AC3E}">
        <p14:creationId xmlns:p14="http://schemas.microsoft.com/office/powerpoint/2010/main" val="300076862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381000" y="685800"/>
            <a:ext cx="6096000" cy="3429000"/>
          </a:xfrm>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noProof="0" dirty="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9473BD95-6EB3-0E40-83C2-8AAD160D76AF}" type="slidenum">
              <a:rPr lang="de-AT" altLang="de-DE" sz="1200"/>
              <a:pPr eaLnBrk="1" hangingPunct="1"/>
              <a:t>117</a:t>
            </a:fld>
            <a:endParaRPr lang="de-AT" altLang="de-DE" sz="1200" dirty="0"/>
          </a:p>
        </p:txBody>
      </p:sp>
    </p:spTree>
    <p:extLst>
      <p:ext uri="{BB962C8B-B14F-4D97-AF65-F5344CB8AC3E}">
        <p14:creationId xmlns:p14="http://schemas.microsoft.com/office/powerpoint/2010/main" val="17837512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381000" y="685800"/>
            <a:ext cx="6096000" cy="3429000"/>
          </a:xfrm>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charset="0"/>
              <a:ea typeface="ＭＳ Ｐゴシック" charset="0"/>
              <a:cs typeface="ＭＳ Ｐゴシック" charset="0"/>
            </a:endParaRP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300">
                <a:solidFill>
                  <a:schemeClr val="tx1"/>
                </a:solidFill>
                <a:latin typeface="Arial" charset="0"/>
                <a:ea typeface="ＭＳ Ｐゴシック" charset="-128"/>
              </a:defRPr>
            </a:lvl1pPr>
            <a:lvl2pPr marL="685817" indent="-263776" defTabSz="914423" eaLnBrk="0" hangingPunct="0">
              <a:defRPr sz="1300">
                <a:solidFill>
                  <a:schemeClr val="tx1"/>
                </a:solidFill>
                <a:latin typeface="Arial" charset="0"/>
                <a:ea typeface="ＭＳ Ｐゴシック" charset="-128"/>
              </a:defRPr>
            </a:lvl2pPr>
            <a:lvl3pPr marL="1055103" indent="-211021" defTabSz="914423" eaLnBrk="0" hangingPunct="0">
              <a:defRPr sz="1300">
                <a:solidFill>
                  <a:schemeClr val="tx1"/>
                </a:solidFill>
                <a:latin typeface="Arial" charset="0"/>
                <a:ea typeface="ＭＳ Ｐゴシック" charset="-128"/>
              </a:defRPr>
            </a:lvl3pPr>
            <a:lvl4pPr marL="1477145" indent="-211021" defTabSz="914423" eaLnBrk="0" hangingPunct="0">
              <a:defRPr sz="1300">
                <a:solidFill>
                  <a:schemeClr val="tx1"/>
                </a:solidFill>
                <a:latin typeface="Arial" charset="0"/>
                <a:ea typeface="ＭＳ Ｐゴシック" charset="-128"/>
              </a:defRPr>
            </a:lvl4pPr>
            <a:lvl5pPr marL="1899186" indent="-211021" defTabSz="914423" eaLnBrk="0" hangingPunct="0">
              <a:defRPr sz="1300">
                <a:solidFill>
                  <a:schemeClr val="tx1"/>
                </a:solidFill>
                <a:latin typeface="Arial" charset="0"/>
                <a:ea typeface="ＭＳ Ｐゴシック" charset="-128"/>
              </a:defRPr>
            </a:lvl5pPr>
            <a:lvl6pPr marL="2321227" indent="-211021" algn="ctr" defTabSz="914423" eaLnBrk="0" fontAlgn="base" hangingPunct="0">
              <a:spcBef>
                <a:spcPct val="0"/>
              </a:spcBef>
              <a:spcAft>
                <a:spcPct val="0"/>
              </a:spcAft>
              <a:defRPr sz="1300">
                <a:solidFill>
                  <a:schemeClr val="tx1"/>
                </a:solidFill>
                <a:latin typeface="Arial" charset="0"/>
                <a:ea typeface="ＭＳ Ｐゴシック" charset="-128"/>
              </a:defRPr>
            </a:lvl6pPr>
            <a:lvl7pPr marL="2743269" indent="-211021" algn="ctr" defTabSz="914423" eaLnBrk="0" fontAlgn="base" hangingPunct="0">
              <a:spcBef>
                <a:spcPct val="0"/>
              </a:spcBef>
              <a:spcAft>
                <a:spcPct val="0"/>
              </a:spcAft>
              <a:defRPr sz="1300">
                <a:solidFill>
                  <a:schemeClr val="tx1"/>
                </a:solidFill>
                <a:latin typeface="Arial" charset="0"/>
                <a:ea typeface="ＭＳ Ｐゴシック" charset="-128"/>
              </a:defRPr>
            </a:lvl7pPr>
            <a:lvl8pPr marL="3165310" indent="-211021" algn="ctr" defTabSz="914423" eaLnBrk="0" fontAlgn="base" hangingPunct="0">
              <a:spcBef>
                <a:spcPct val="0"/>
              </a:spcBef>
              <a:spcAft>
                <a:spcPct val="0"/>
              </a:spcAft>
              <a:defRPr sz="1300">
                <a:solidFill>
                  <a:schemeClr val="tx1"/>
                </a:solidFill>
                <a:latin typeface="Arial" charset="0"/>
                <a:ea typeface="ＭＳ Ｐゴシック" charset="-128"/>
              </a:defRPr>
            </a:lvl8pPr>
            <a:lvl9pPr marL="3587351" indent="-211021" algn="ctr" defTabSz="914423" eaLnBrk="0" fontAlgn="base" hangingPunct="0">
              <a:spcBef>
                <a:spcPct val="0"/>
              </a:spcBef>
              <a:spcAft>
                <a:spcPct val="0"/>
              </a:spcAft>
              <a:defRPr sz="1300">
                <a:solidFill>
                  <a:schemeClr val="tx1"/>
                </a:solidFill>
                <a:latin typeface="Arial" charset="0"/>
                <a:ea typeface="ＭＳ Ｐゴシック" charset="-128"/>
              </a:defRPr>
            </a:lvl9pPr>
          </a:lstStyle>
          <a:p>
            <a:pPr eaLnBrk="1" hangingPunct="1"/>
            <a:fld id="{9473BD95-6EB3-0E40-83C2-8AAD160D76AF}" type="slidenum">
              <a:rPr lang="de-AT" altLang="de-DE" sz="1200"/>
              <a:pPr eaLnBrk="1" hangingPunct="1"/>
              <a:t>119</a:t>
            </a:fld>
            <a:endParaRPr lang="de-AT" altLang="de-DE" sz="1200" dirty="0"/>
          </a:p>
        </p:txBody>
      </p:sp>
    </p:spTree>
    <p:extLst>
      <p:ext uri="{BB962C8B-B14F-4D97-AF65-F5344CB8AC3E}">
        <p14:creationId xmlns:p14="http://schemas.microsoft.com/office/powerpoint/2010/main" val="42557644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of case 7</a:t>
            </a:r>
            <a:endParaRPr lang="de-CH"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120</a:t>
            </a:fld>
            <a:endParaRPr lang="de-CH" dirty="0"/>
          </a:p>
        </p:txBody>
      </p:sp>
    </p:spTree>
    <p:extLst>
      <p:ext uri="{BB962C8B-B14F-4D97-AF65-F5344CB8AC3E}">
        <p14:creationId xmlns:p14="http://schemas.microsoft.com/office/powerpoint/2010/main" val="30946982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8 learning objectives: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nailing vs plate fixation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Discuss osteoporosis, nutrition, and prevention of falls, especially after a first fracture</a:t>
            </a:r>
            <a:endParaRPr lang="en-US"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121</a:t>
            </a:fld>
            <a:endParaRPr lang="de-CH" dirty="0"/>
          </a:p>
        </p:txBody>
      </p:sp>
    </p:spTree>
    <p:extLst>
      <p:ext uri="{BB962C8B-B14F-4D97-AF65-F5344CB8AC3E}">
        <p14:creationId xmlns:p14="http://schemas.microsoft.com/office/powerpoint/2010/main" val="40197775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Discuss osteoporosis, nutrition, and prevention of falls, especially after a first fracture</a:t>
            </a:r>
            <a:endParaRPr lang="de-DE" dirty="0"/>
          </a:p>
          <a:p>
            <a:endParaRPr lang="en-US"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136</a:t>
            </a:fld>
            <a:endParaRPr lang="de-CH" dirty="0"/>
          </a:p>
        </p:txBody>
      </p:sp>
    </p:spTree>
    <p:extLst>
      <p:ext uri="{BB962C8B-B14F-4D97-AF65-F5344CB8AC3E}">
        <p14:creationId xmlns:p14="http://schemas.microsoft.com/office/powerpoint/2010/main" val="2275202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References</a:t>
            </a:r>
          </a:p>
          <a:p>
            <a:r>
              <a:rPr lang="en-US" dirty="0"/>
              <a:t>Taskforce</a:t>
            </a:r>
            <a:r>
              <a:rPr lang="en-US" baseline="0" dirty="0"/>
              <a:t> JBMR 2014</a:t>
            </a:r>
          </a:p>
          <a:p>
            <a:r>
              <a:rPr lang="en-US" baseline="0" dirty="0"/>
              <a:t>Tyler, Bukata, and O’Keefe </a:t>
            </a:r>
            <a:endParaRPr lang="de-CH"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20</a:t>
            </a:fld>
            <a:endParaRPr lang="de-CH" dirty="0"/>
          </a:p>
        </p:txBody>
      </p:sp>
    </p:spTree>
    <p:extLst>
      <p:ext uri="{BB962C8B-B14F-4D97-AF65-F5344CB8AC3E}">
        <p14:creationId xmlns:p14="http://schemas.microsoft.com/office/powerpoint/2010/main" val="300708969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B2711CD-CDD3-4A2E-A1F3-3F2E81EC0F76}" type="slidenum">
              <a:rPr lang="de-CH" smtClean="0"/>
              <a:pPr/>
              <a:t>137</a:t>
            </a:fld>
            <a:endParaRPr lang="de-CH" dirty="0"/>
          </a:p>
        </p:txBody>
      </p:sp>
    </p:spTree>
    <p:extLst>
      <p:ext uri="{BB962C8B-B14F-4D97-AF65-F5344CB8AC3E}">
        <p14:creationId xmlns:p14="http://schemas.microsoft.com/office/powerpoint/2010/main" val="151359773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of case 8</a:t>
            </a:r>
            <a:endParaRPr lang="de-CH"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138</a:t>
            </a:fld>
            <a:endParaRPr lang="de-CH" dirty="0"/>
          </a:p>
        </p:txBody>
      </p:sp>
    </p:spTree>
    <p:extLst>
      <p:ext uri="{BB962C8B-B14F-4D97-AF65-F5344CB8AC3E}">
        <p14:creationId xmlns:p14="http://schemas.microsoft.com/office/powerpoint/2010/main" val="129283969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9 learning objectives: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wrist function as an outcome and operative vs nonoperative care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Recognize and manage a patient with dementia and describe how to get patient consent in this situation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List and recognize the risk factors for delirium</a:t>
            </a:r>
            <a:endParaRPr lang="en-US"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139</a:t>
            </a:fld>
            <a:endParaRPr lang="de-CH" dirty="0"/>
          </a:p>
        </p:txBody>
      </p:sp>
    </p:spTree>
    <p:extLst>
      <p:ext uri="{BB962C8B-B14F-4D97-AF65-F5344CB8AC3E}">
        <p14:creationId xmlns:p14="http://schemas.microsoft.com/office/powerpoint/2010/main" val="19242244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140</a:t>
            </a:fld>
            <a:endParaRPr lang="de-CH" dirty="0"/>
          </a:p>
        </p:txBody>
      </p:sp>
    </p:spTree>
    <p:extLst>
      <p:ext uri="{BB962C8B-B14F-4D97-AF65-F5344CB8AC3E}">
        <p14:creationId xmlns:p14="http://schemas.microsoft.com/office/powerpoint/2010/main" val="11018241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Discuss the problem of getting consent in patients with dementia and the difference between the wrist fracture and the hip fracture. </a:t>
            </a:r>
          </a:p>
          <a:p>
            <a:r>
              <a:rPr lang="en-US" noProof="0" dirty="0"/>
              <a:t>Discuss the risk of delirium and options for nonpharmacological and pharmacological prevention.</a:t>
            </a:r>
          </a:p>
        </p:txBody>
      </p:sp>
      <p:sp>
        <p:nvSpPr>
          <p:cNvPr id="4" name="Slide Number Placeholder 3"/>
          <p:cNvSpPr>
            <a:spLocks noGrp="1"/>
          </p:cNvSpPr>
          <p:nvPr>
            <p:ph type="sldNum" sz="quarter" idx="10"/>
          </p:nvPr>
        </p:nvSpPr>
        <p:spPr/>
        <p:txBody>
          <a:bodyPr/>
          <a:lstStyle/>
          <a:p>
            <a:fld id="{BB2711CD-CDD3-4A2E-A1F3-3F2E81EC0F76}" type="slidenum">
              <a:rPr lang="de-CH" smtClean="0"/>
              <a:pPr/>
              <a:t>142</a:t>
            </a:fld>
            <a:endParaRPr lang="de-CH" dirty="0"/>
          </a:p>
        </p:txBody>
      </p:sp>
    </p:spTree>
    <p:extLst>
      <p:ext uri="{BB962C8B-B14F-4D97-AF65-F5344CB8AC3E}">
        <p14:creationId xmlns:p14="http://schemas.microsoft.com/office/powerpoint/2010/main" val="242336823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of case 9</a:t>
            </a:r>
            <a:endParaRPr lang="de-CH"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150</a:t>
            </a:fld>
            <a:endParaRPr lang="de-CH" dirty="0"/>
          </a:p>
        </p:txBody>
      </p:sp>
    </p:spTree>
    <p:extLst>
      <p:ext uri="{BB962C8B-B14F-4D97-AF65-F5344CB8AC3E}">
        <p14:creationId xmlns:p14="http://schemas.microsoft.com/office/powerpoint/2010/main" val="29561127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10 learning objectives: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operative and nonoperative treatment options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the impact of further information on the management of complex fragility fracture patients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the pain treatment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the risk factors for delirium, the use of restraints, and family support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the results of lab tests and the indication of antibiotic treatment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Recognize the value and process of shared decision making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Discuss the treatment of delirium</a:t>
            </a:r>
            <a:endParaRPr lang="en-US"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151</a:t>
            </a:fld>
            <a:endParaRPr lang="de-CH" dirty="0"/>
          </a:p>
        </p:txBody>
      </p:sp>
    </p:spTree>
    <p:extLst>
      <p:ext uri="{BB962C8B-B14F-4D97-AF65-F5344CB8AC3E}">
        <p14:creationId xmlns:p14="http://schemas.microsoft.com/office/powerpoint/2010/main" val="288352965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Discuss the impact of further information on the management of complex fragility fracture patients.</a:t>
            </a:r>
          </a:p>
        </p:txBody>
      </p:sp>
      <p:sp>
        <p:nvSpPr>
          <p:cNvPr id="4" name="Slide Number Placeholder 3"/>
          <p:cNvSpPr>
            <a:spLocks noGrp="1"/>
          </p:cNvSpPr>
          <p:nvPr>
            <p:ph type="sldNum" sz="quarter" idx="10"/>
          </p:nvPr>
        </p:nvSpPr>
        <p:spPr/>
        <p:txBody>
          <a:bodyPr/>
          <a:lstStyle/>
          <a:p>
            <a:fld id="{BB2711CD-CDD3-4A2E-A1F3-3F2E81EC0F76}" type="slidenum">
              <a:rPr lang="de-CH" smtClean="0"/>
              <a:pPr/>
              <a:t>155</a:t>
            </a:fld>
            <a:endParaRPr lang="de-CH" dirty="0"/>
          </a:p>
        </p:txBody>
      </p:sp>
    </p:spTree>
    <p:extLst>
      <p:ext uri="{BB962C8B-B14F-4D97-AF65-F5344CB8AC3E}">
        <p14:creationId xmlns:p14="http://schemas.microsoft.com/office/powerpoint/2010/main" val="18583771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156</a:t>
            </a:fld>
            <a:endParaRPr lang="de-CH" dirty="0"/>
          </a:p>
        </p:txBody>
      </p:sp>
    </p:spTree>
    <p:extLst>
      <p:ext uri="{BB962C8B-B14F-4D97-AF65-F5344CB8AC3E}">
        <p14:creationId xmlns:p14="http://schemas.microsoft.com/office/powerpoint/2010/main" val="29129999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a:p>
        </p:txBody>
      </p:sp>
      <p:sp>
        <p:nvSpPr>
          <p:cNvPr id="4" name="Slide Number Placeholder 3"/>
          <p:cNvSpPr>
            <a:spLocks noGrp="1"/>
          </p:cNvSpPr>
          <p:nvPr>
            <p:ph type="sldNum" sz="quarter" idx="10"/>
          </p:nvPr>
        </p:nvSpPr>
        <p:spPr/>
        <p:txBody>
          <a:bodyPr/>
          <a:lstStyle/>
          <a:p>
            <a:fld id="{BB2711CD-CDD3-4A2E-A1F3-3F2E81EC0F76}" type="slidenum">
              <a:rPr lang="de-CH" smtClean="0"/>
              <a:pPr/>
              <a:t>157</a:t>
            </a:fld>
            <a:endParaRPr lang="de-CH" dirty="0"/>
          </a:p>
        </p:txBody>
      </p:sp>
    </p:spTree>
    <p:extLst>
      <p:ext uri="{BB962C8B-B14F-4D97-AF65-F5344CB8AC3E}">
        <p14:creationId xmlns:p14="http://schemas.microsoft.com/office/powerpoint/2010/main" val="27877204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6.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16.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5.xml"/><Relationship Id="rId4" Type="http://schemas.openxmlformats.org/officeDocument/2006/relationships/image" Target="../media/image16.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6.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7.xml"/><Relationship Id="rId4" Type="http://schemas.openxmlformats.org/officeDocument/2006/relationships/image" Target="../media/image16.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O Trauma Title blue">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A944C1AA-7311-4CAD-85EA-0F55FD5AEE1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2" name="Titel 1">
            <a:extLst>
              <a:ext uri="{FF2B5EF4-FFF2-40B4-BE49-F238E27FC236}">
                <a16:creationId xmlns:a16="http://schemas.microsoft.com/office/drawing/2014/main" id="{0B31BD1C-DAFA-144D-9AD3-F1B14A317915}"/>
              </a:ext>
            </a:extLst>
          </p:cNvPr>
          <p:cNvSpPr>
            <a:spLocks noGrp="1"/>
          </p:cNvSpPr>
          <p:nvPr>
            <p:ph type="title" hasCustomPrompt="1"/>
          </p:nvPr>
        </p:nvSpPr>
        <p:spPr>
          <a:xfrm>
            <a:off x="658812" y="2214564"/>
            <a:ext cx="9505951" cy="728661"/>
          </a:xfrm>
        </p:spPr>
        <p:txBody>
          <a:bodyPr/>
          <a:lstStyle>
            <a:lvl1pPr>
              <a:lnSpc>
                <a:spcPts val="3400"/>
              </a:lnSpc>
              <a:defRPr sz="3200">
                <a:solidFill>
                  <a:schemeClr val="bg1"/>
                </a:solidFill>
              </a:defRPr>
            </a:lvl1pPr>
          </a:lstStyle>
          <a:p>
            <a:r>
              <a:rPr lang="en-US" dirty="0"/>
              <a:t>Headline (32pt)</a:t>
            </a:r>
          </a:p>
        </p:txBody>
      </p:sp>
      <p:sp>
        <p:nvSpPr>
          <p:cNvPr id="23" name="Textplatzhalter 8">
            <a:extLst>
              <a:ext uri="{FF2B5EF4-FFF2-40B4-BE49-F238E27FC236}">
                <a16:creationId xmlns:a16="http://schemas.microsoft.com/office/drawing/2014/main" id="{4F144F64-9D68-8B47-A6D5-E06A114E7578}"/>
              </a:ext>
            </a:extLst>
          </p:cNvPr>
          <p:cNvSpPr>
            <a:spLocks noGrp="1"/>
          </p:cNvSpPr>
          <p:nvPr>
            <p:ph type="body" sz="quarter" idx="10" hasCustomPrompt="1"/>
          </p:nvPr>
        </p:nvSpPr>
        <p:spPr>
          <a:xfrm>
            <a:off x="658813" y="5856290"/>
            <a:ext cx="3348037" cy="246062"/>
          </a:xfrm>
        </p:spPr>
        <p:txBody>
          <a:bodyPr/>
          <a:lstStyle>
            <a:lvl1pPr marL="0" indent="0">
              <a:buNone/>
              <a:defRPr sz="1500" b="1">
                <a:solidFill>
                  <a:schemeClr val="bg1"/>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US" dirty="0"/>
              <a:t>Presenter’s name</a:t>
            </a:r>
          </a:p>
        </p:txBody>
      </p:sp>
      <p:sp>
        <p:nvSpPr>
          <p:cNvPr id="24" name="Textplatzhalter 8">
            <a:extLst>
              <a:ext uri="{FF2B5EF4-FFF2-40B4-BE49-F238E27FC236}">
                <a16:creationId xmlns:a16="http://schemas.microsoft.com/office/drawing/2014/main" id="{661CED1D-4281-934C-A6E2-E58C3001A047}"/>
              </a:ext>
            </a:extLst>
          </p:cNvPr>
          <p:cNvSpPr>
            <a:spLocks noGrp="1"/>
          </p:cNvSpPr>
          <p:nvPr>
            <p:ph type="body" sz="quarter" idx="11" hasCustomPrompt="1"/>
          </p:nvPr>
        </p:nvSpPr>
        <p:spPr>
          <a:xfrm>
            <a:off x="658812" y="6102352"/>
            <a:ext cx="3348037" cy="206376"/>
          </a:xfrm>
        </p:spPr>
        <p:txBody>
          <a:bodyPr anchor="b" anchorCtr="0"/>
          <a:lstStyle>
            <a:lvl1pPr marL="0" indent="0">
              <a:buNone/>
              <a:defRPr sz="1500" b="0">
                <a:solidFill>
                  <a:schemeClr val="bg1"/>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US" dirty="0"/>
              <a:t>Presenter’s title </a:t>
            </a:r>
          </a:p>
        </p:txBody>
      </p:sp>
      <p:sp>
        <p:nvSpPr>
          <p:cNvPr id="25" name="Textplatzhalter 8">
            <a:extLst>
              <a:ext uri="{FF2B5EF4-FFF2-40B4-BE49-F238E27FC236}">
                <a16:creationId xmlns:a16="http://schemas.microsoft.com/office/drawing/2014/main" id="{0DEA1137-9828-8D43-A808-5FCDA877DF1F}"/>
              </a:ext>
            </a:extLst>
          </p:cNvPr>
          <p:cNvSpPr>
            <a:spLocks noGrp="1"/>
          </p:cNvSpPr>
          <p:nvPr>
            <p:ph type="body" sz="quarter" idx="12" hasCustomPrompt="1"/>
          </p:nvPr>
        </p:nvSpPr>
        <p:spPr>
          <a:xfrm>
            <a:off x="4079876" y="5861053"/>
            <a:ext cx="3348037" cy="246062"/>
          </a:xfrm>
        </p:spPr>
        <p:txBody>
          <a:bodyPr/>
          <a:lstStyle>
            <a:lvl1pPr marL="0" indent="0">
              <a:buNone/>
              <a:defRPr sz="1500" b="1">
                <a:solidFill>
                  <a:schemeClr val="bg1"/>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US" dirty="0"/>
              <a:t>Meeting</a:t>
            </a:r>
          </a:p>
        </p:txBody>
      </p:sp>
      <p:sp>
        <p:nvSpPr>
          <p:cNvPr id="26" name="Textplatzhalter 8">
            <a:extLst>
              <a:ext uri="{FF2B5EF4-FFF2-40B4-BE49-F238E27FC236}">
                <a16:creationId xmlns:a16="http://schemas.microsoft.com/office/drawing/2014/main" id="{3ABF561D-CD8E-8342-95D1-C4FE5E38AFD3}"/>
              </a:ext>
            </a:extLst>
          </p:cNvPr>
          <p:cNvSpPr>
            <a:spLocks noGrp="1"/>
          </p:cNvSpPr>
          <p:nvPr>
            <p:ph type="body" sz="quarter" idx="13" hasCustomPrompt="1"/>
          </p:nvPr>
        </p:nvSpPr>
        <p:spPr>
          <a:xfrm>
            <a:off x="4079875" y="6107115"/>
            <a:ext cx="3348037" cy="206376"/>
          </a:xfrm>
        </p:spPr>
        <p:txBody>
          <a:bodyPr anchor="b" anchorCtr="0"/>
          <a:lstStyle>
            <a:lvl1pPr marL="0" indent="0">
              <a:buNone/>
              <a:defRPr sz="1500" b="0">
                <a:solidFill>
                  <a:schemeClr val="bg1"/>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US" dirty="0"/>
              <a:t>City, month day, year</a:t>
            </a:r>
          </a:p>
        </p:txBody>
      </p:sp>
      <p:sp>
        <p:nvSpPr>
          <p:cNvPr id="4" name="Textplatzhalter 3">
            <a:extLst>
              <a:ext uri="{FF2B5EF4-FFF2-40B4-BE49-F238E27FC236}">
                <a16:creationId xmlns:a16="http://schemas.microsoft.com/office/drawing/2014/main" id="{E3642E5B-96F1-864B-935C-AACC45962FB3}"/>
              </a:ext>
            </a:extLst>
          </p:cNvPr>
          <p:cNvSpPr>
            <a:spLocks noGrp="1"/>
          </p:cNvSpPr>
          <p:nvPr>
            <p:ph type="body" sz="quarter" idx="14" hasCustomPrompt="1"/>
          </p:nvPr>
        </p:nvSpPr>
        <p:spPr>
          <a:xfrm>
            <a:off x="658812" y="2943226"/>
            <a:ext cx="9505951" cy="2184400"/>
          </a:xfrm>
        </p:spPr>
        <p:txBody>
          <a:bodyPr/>
          <a:lstStyle>
            <a:lvl1pPr marL="0" indent="0">
              <a:buNone/>
              <a:defRPr sz="3200">
                <a:solidFill>
                  <a:srgbClr val="FFFFFF"/>
                </a:solidFill>
              </a:defRPr>
            </a:lvl1pPr>
            <a:lvl2pPr marL="342000" indent="0">
              <a:buNone/>
              <a:defRPr/>
            </a:lvl2pPr>
            <a:lvl3pPr marL="684000" indent="0">
              <a:buNone/>
              <a:defRPr/>
            </a:lvl3pPr>
            <a:lvl4pPr marL="1026000" indent="0">
              <a:buNone/>
              <a:defRPr/>
            </a:lvl4pPr>
            <a:lvl5pPr marL="1368000" indent="0">
              <a:buNone/>
              <a:defRPr/>
            </a:lvl5pPr>
          </a:lstStyle>
          <a:p>
            <a:r>
              <a:rPr lang="en-US" dirty="0" err="1"/>
              <a:t>Subheadline</a:t>
            </a:r>
            <a:r>
              <a:rPr lang="en-US" dirty="0"/>
              <a:t> (32pt)</a:t>
            </a:r>
          </a:p>
        </p:txBody>
      </p:sp>
      <p:pic>
        <p:nvPicPr>
          <p:cNvPr id="11" name="Grafik 10">
            <a:extLst>
              <a:ext uri="{FF2B5EF4-FFF2-40B4-BE49-F238E27FC236}">
                <a16:creationId xmlns:a16="http://schemas.microsoft.com/office/drawing/2014/main" id="{579DAE51-7D2B-7D4E-B642-8F52CD67582C}"/>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58813" y="260350"/>
            <a:ext cx="924560" cy="574548"/>
          </a:xfrm>
          <a:prstGeom prst="rect">
            <a:avLst/>
          </a:prstGeom>
        </p:spPr>
      </p:pic>
    </p:spTree>
    <p:extLst>
      <p:ext uri="{BB962C8B-B14F-4D97-AF65-F5344CB8AC3E}">
        <p14:creationId xmlns:p14="http://schemas.microsoft.com/office/powerpoint/2010/main" val="78895582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Large image black">
    <p:bg>
      <p:bgPr>
        <a:solidFill>
          <a:schemeClr val="tx1"/>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D6DFA43D-7EFC-4422-899F-A44536AFB7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9975" y="6312000"/>
            <a:ext cx="553212" cy="290576"/>
          </a:xfrm>
          <a:prstGeom prst="rect">
            <a:avLst/>
          </a:prstGeom>
        </p:spPr>
      </p:pic>
      <p:sp>
        <p:nvSpPr>
          <p:cNvPr id="4" name="Titel 3">
            <a:extLst>
              <a:ext uri="{FF2B5EF4-FFF2-40B4-BE49-F238E27FC236}">
                <a16:creationId xmlns:a16="http://schemas.microsoft.com/office/drawing/2014/main" id="{E43BAFF3-7966-B045-AF0E-E679C72FAB5E}"/>
              </a:ext>
            </a:extLst>
          </p:cNvPr>
          <p:cNvSpPr>
            <a:spLocks noGrp="1"/>
          </p:cNvSpPr>
          <p:nvPr>
            <p:ph type="title" hasCustomPrompt="1"/>
          </p:nvPr>
        </p:nvSpPr>
        <p:spPr/>
        <p:txBody>
          <a:bodyPr/>
          <a:lstStyle>
            <a:lvl1pPr>
              <a:lnSpc>
                <a:spcPct val="100000"/>
              </a:lnSpc>
              <a:defRPr sz="3200">
                <a:solidFill>
                  <a:srgbClr val="FFFFFF"/>
                </a:solidFill>
              </a:defRPr>
            </a:lvl1pPr>
          </a:lstStyle>
          <a:p>
            <a:r>
              <a:rPr lang="en-US" dirty="0"/>
              <a:t>Headline (32pt)</a:t>
            </a:r>
          </a:p>
        </p:txBody>
      </p:sp>
    </p:spTree>
    <p:extLst>
      <p:ext uri="{BB962C8B-B14F-4D97-AF65-F5344CB8AC3E}">
        <p14:creationId xmlns:p14="http://schemas.microsoft.com/office/powerpoint/2010/main" val="456076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arge image black">
    <p:bg>
      <p:bgPr>
        <a:solidFill>
          <a:schemeClr val="tx1"/>
        </a:solidFill>
        <a:effectLst/>
      </p:bgPr>
    </p:bg>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70C9E6CA-E780-4BEA-AB33-52E77BE5A541}"/>
              </a:ext>
            </a:extLst>
          </p:cNvPr>
          <p:cNvSpPr>
            <a:spLocks noGrp="1"/>
          </p:cNvSpPr>
          <p:nvPr>
            <p:ph type="pic" sz="quarter" idx="13" hasCustomPrompt="1"/>
          </p:nvPr>
        </p:nvSpPr>
        <p:spPr>
          <a:xfrm>
            <a:off x="670984" y="1727199"/>
            <a:ext cx="5376333" cy="3400426"/>
          </a:xfrm>
          <a:solidFill>
            <a:schemeClr val="bg2"/>
          </a:solidFill>
        </p:spPr>
        <p:txBody>
          <a:bodyPr/>
          <a:lstStyle>
            <a:lvl1pPr marL="0" indent="0">
              <a:buNone/>
              <a:defRPr/>
            </a:lvl1pPr>
          </a:lstStyle>
          <a:p>
            <a:r>
              <a:rPr lang="en-US" noProof="0" dirty="0"/>
              <a:t>Picture</a:t>
            </a:r>
          </a:p>
        </p:txBody>
      </p:sp>
      <p:pic>
        <p:nvPicPr>
          <p:cNvPr id="10" name="Grafik 9">
            <a:extLst>
              <a:ext uri="{FF2B5EF4-FFF2-40B4-BE49-F238E27FC236}">
                <a16:creationId xmlns:a16="http://schemas.microsoft.com/office/drawing/2014/main" id="{D6DFA43D-7EFC-4422-899F-A44536AFB7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9975" y="6312000"/>
            <a:ext cx="553212" cy="290576"/>
          </a:xfrm>
          <a:prstGeom prst="rect">
            <a:avLst/>
          </a:prstGeom>
        </p:spPr>
      </p:pic>
      <p:sp>
        <p:nvSpPr>
          <p:cNvPr id="12" name="Foliennummernplatzhalter 11">
            <a:extLst>
              <a:ext uri="{FF2B5EF4-FFF2-40B4-BE49-F238E27FC236}">
                <a16:creationId xmlns:a16="http://schemas.microsoft.com/office/drawing/2014/main" id="{C091CBB9-0ED2-447E-B3AA-D8BD16CC1C43}"/>
              </a:ext>
            </a:extLst>
          </p:cNvPr>
          <p:cNvSpPr>
            <a:spLocks noGrp="1"/>
          </p:cNvSpPr>
          <p:nvPr>
            <p:ph type="sldNum" sz="quarter" idx="16"/>
          </p:nvPr>
        </p:nvSpPr>
        <p:spPr>
          <a:xfrm>
            <a:off x="658813" y="6492875"/>
            <a:ext cx="309562" cy="365125"/>
          </a:xfrm>
          <a:prstGeom prst="rect">
            <a:avLst/>
          </a:prstGeom>
        </p:spPr>
        <p:txBody>
          <a:bodyPr/>
          <a:lstStyle>
            <a:lvl1pPr>
              <a:defRPr>
                <a:solidFill>
                  <a:schemeClr val="bg1"/>
                </a:solidFill>
              </a:defRPr>
            </a:lvl1pPr>
          </a:lstStyle>
          <a:p>
            <a:fld id="{0A6ABA92-B65E-42F5-BB28-73DA50746AED}" type="slidenum">
              <a:rPr lang="en-US" noProof="0" smtClean="0"/>
              <a:pPr/>
              <a:t>‹#›</a:t>
            </a:fld>
            <a:endParaRPr lang="en-US" noProof="0" dirty="0"/>
          </a:p>
        </p:txBody>
      </p:sp>
      <p:sp>
        <p:nvSpPr>
          <p:cNvPr id="4" name="Titel 3">
            <a:extLst>
              <a:ext uri="{FF2B5EF4-FFF2-40B4-BE49-F238E27FC236}">
                <a16:creationId xmlns:a16="http://schemas.microsoft.com/office/drawing/2014/main" id="{E43BAFF3-7966-B045-AF0E-E679C72FAB5E}"/>
              </a:ext>
            </a:extLst>
          </p:cNvPr>
          <p:cNvSpPr>
            <a:spLocks noGrp="1"/>
          </p:cNvSpPr>
          <p:nvPr>
            <p:ph type="title" hasCustomPrompt="1"/>
          </p:nvPr>
        </p:nvSpPr>
        <p:spPr/>
        <p:txBody>
          <a:bodyPr/>
          <a:lstStyle>
            <a:lvl1pPr>
              <a:lnSpc>
                <a:spcPct val="100000"/>
              </a:lnSpc>
              <a:defRPr sz="3200">
                <a:solidFill>
                  <a:srgbClr val="FFFFFF"/>
                </a:solidFill>
              </a:defRPr>
            </a:lvl1pPr>
          </a:lstStyle>
          <a:p>
            <a:r>
              <a:rPr lang="en-US" dirty="0"/>
              <a:t>Headline (32pt)</a:t>
            </a:r>
          </a:p>
        </p:txBody>
      </p:sp>
      <p:sp>
        <p:nvSpPr>
          <p:cNvPr id="9" name="Textplatzhalter 2">
            <a:extLst>
              <a:ext uri="{FF2B5EF4-FFF2-40B4-BE49-F238E27FC236}">
                <a16:creationId xmlns:a16="http://schemas.microsoft.com/office/drawing/2014/main" id="{F7A8648F-6F94-4BD6-9057-657CE0AD70BB}"/>
              </a:ext>
            </a:extLst>
          </p:cNvPr>
          <p:cNvSpPr>
            <a:spLocks noGrp="1"/>
          </p:cNvSpPr>
          <p:nvPr>
            <p:ph type="body" sz="quarter" idx="19" hasCustomPrompt="1"/>
          </p:nvPr>
        </p:nvSpPr>
        <p:spPr>
          <a:xfrm>
            <a:off x="6816725" y="1727200"/>
            <a:ext cx="4716463" cy="41290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Top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1679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arge images black">
    <p:bg>
      <p:bgPr>
        <a:solidFill>
          <a:schemeClr val="tx1"/>
        </a:soli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6E6DDF3-5C05-48D7-B14F-C1A55FED1460}"/>
              </a:ext>
            </a:extLst>
          </p:cNvPr>
          <p:cNvSpPr>
            <a:spLocks noGrp="1"/>
          </p:cNvSpPr>
          <p:nvPr>
            <p:ph idx="1" hasCustomPrompt="1"/>
          </p:nvPr>
        </p:nvSpPr>
        <p:spPr>
          <a:xfrm>
            <a:off x="670984" y="4884737"/>
            <a:ext cx="4704289" cy="969861"/>
          </a:xfrm>
        </p:spPr>
        <p:txBody>
          <a:bodyPr/>
          <a:lstStyle>
            <a:lvl1pPr marL="0" indent="0">
              <a:spcBef>
                <a:spcPts val="600"/>
              </a:spcBef>
              <a:buNone/>
              <a:defRPr sz="2800">
                <a:solidFill>
                  <a:schemeClr val="bg1"/>
                </a:solidFill>
              </a:defRPr>
            </a:lvl1pPr>
            <a:lvl2pPr>
              <a:spcBef>
                <a:spcPts val="600"/>
              </a:spcBef>
              <a:defRPr>
                <a:solidFill>
                  <a:schemeClr val="bg1"/>
                </a:solidFill>
              </a:defRPr>
            </a:lvl2pPr>
            <a:lvl3pPr>
              <a:spcBef>
                <a:spcPts val="600"/>
              </a:spcBef>
              <a:defRPr>
                <a:solidFill>
                  <a:schemeClr val="bg1"/>
                </a:solidFill>
              </a:defRPr>
            </a:lvl3pPr>
            <a:lvl4pPr>
              <a:spcBef>
                <a:spcPts val="600"/>
              </a:spcBef>
              <a:defRPr>
                <a:solidFill>
                  <a:schemeClr val="bg1"/>
                </a:solidFill>
              </a:defRPr>
            </a:lvl4pPr>
            <a:lvl5pPr>
              <a:spcBef>
                <a:spcPts val="600"/>
              </a:spcBef>
              <a:defRPr>
                <a:solidFill>
                  <a:schemeClr val="bg1"/>
                </a:solidFill>
              </a:defRPr>
            </a:lvl5pPr>
          </a:lstStyle>
          <a:p>
            <a:r>
              <a:rPr lang="en-US" dirty="0"/>
              <a:t>Text (28pt)</a:t>
            </a:r>
          </a:p>
        </p:txBody>
      </p:sp>
      <p:sp>
        <p:nvSpPr>
          <p:cNvPr id="8" name="Bildplatzhalter 7">
            <a:extLst>
              <a:ext uri="{FF2B5EF4-FFF2-40B4-BE49-F238E27FC236}">
                <a16:creationId xmlns:a16="http://schemas.microsoft.com/office/drawing/2014/main" id="{70C9E6CA-E780-4BEA-AB33-52E77BE5A541}"/>
              </a:ext>
            </a:extLst>
          </p:cNvPr>
          <p:cNvSpPr>
            <a:spLocks noGrp="1"/>
          </p:cNvSpPr>
          <p:nvPr>
            <p:ph type="pic" sz="quarter" idx="13" hasCustomPrompt="1"/>
          </p:nvPr>
        </p:nvSpPr>
        <p:spPr>
          <a:xfrm>
            <a:off x="670985" y="1727199"/>
            <a:ext cx="4704290" cy="2916239"/>
          </a:xfrm>
          <a:solidFill>
            <a:schemeClr val="bg2"/>
          </a:solidFill>
        </p:spPr>
        <p:txBody>
          <a:bodyPr/>
          <a:lstStyle>
            <a:lvl1pPr marL="0" indent="0">
              <a:buNone/>
              <a:defRPr/>
            </a:lvl1pPr>
          </a:lstStyle>
          <a:p>
            <a:r>
              <a:rPr lang="en-US" noProof="0" dirty="0"/>
              <a:t>Picture</a:t>
            </a:r>
          </a:p>
        </p:txBody>
      </p:sp>
      <p:sp>
        <p:nvSpPr>
          <p:cNvPr id="12" name="Inhaltsplatzhalter 2">
            <a:extLst>
              <a:ext uri="{FF2B5EF4-FFF2-40B4-BE49-F238E27FC236}">
                <a16:creationId xmlns:a16="http://schemas.microsoft.com/office/drawing/2014/main" id="{37D0A741-A793-4B42-8225-37550EA0E43A}"/>
              </a:ext>
            </a:extLst>
          </p:cNvPr>
          <p:cNvSpPr>
            <a:spLocks noGrp="1"/>
          </p:cNvSpPr>
          <p:nvPr>
            <p:ph idx="14" hasCustomPrompt="1"/>
          </p:nvPr>
        </p:nvSpPr>
        <p:spPr>
          <a:xfrm>
            <a:off x="6144684" y="4884737"/>
            <a:ext cx="4704289" cy="969861"/>
          </a:xfrm>
        </p:spPr>
        <p:txBody>
          <a:bodyPr/>
          <a:lstStyle>
            <a:lvl1pPr marL="0" indent="0">
              <a:spcBef>
                <a:spcPts val="600"/>
              </a:spcBef>
              <a:buNone/>
              <a:defRPr sz="2800">
                <a:solidFill>
                  <a:schemeClr val="bg1"/>
                </a:solidFill>
              </a:defRPr>
            </a:lvl1pPr>
            <a:lvl2pPr>
              <a:spcBef>
                <a:spcPts val="600"/>
              </a:spcBef>
              <a:defRPr>
                <a:solidFill>
                  <a:schemeClr val="bg1"/>
                </a:solidFill>
              </a:defRPr>
            </a:lvl2pPr>
            <a:lvl3pPr>
              <a:spcBef>
                <a:spcPts val="600"/>
              </a:spcBef>
              <a:defRPr>
                <a:solidFill>
                  <a:schemeClr val="bg1"/>
                </a:solidFill>
              </a:defRPr>
            </a:lvl3pPr>
            <a:lvl4pPr>
              <a:spcBef>
                <a:spcPts val="600"/>
              </a:spcBef>
              <a:defRPr>
                <a:solidFill>
                  <a:schemeClr val="bg1"/>
                </a:solidFill>
              </a:defRPr>
            </a:lvl4pPr>
            <a:lvl5pPr>
              <a:spcBef>
                <a:spcPts val="600"/>
              </a:spcBef>
              <a:defRPr>
                <a:solidFill>
                  <a:schemeClr val="bg1"/>
                </a:solidFill>
              </a:defRPr>
            </a:lvl5pPr>
          </a:lstStyle>
          <a:p>
            <a:r>
              <a:rPr lang="en-US" dirty="0"/>
              <a:t>Text (28pt)</a:t>
            </a:r>
          </a:p>
        </p:txBody>
      </p:sp>
      <p:sp>
        <p:nvSpPr>
          <p:cNvPr id="13" name="Bildplatzhalter 7">
            <a:extLst>
              <a:ext uri="{FF2B5EF4-FFF2-40B4-BE49-F238E27FC236}">
                <a16:creationId xmlns:a16="http://schemas.microsoft.com/office/drawing/2014/main" id="{333807CB-4C73-4E3B-A1D1-85D927EA6580}"/>
              </a:ext>
            </a:extLst>
          </p:cNvPr>
          <p:cNvSpPr>
            <a:spLocks noGrp="1"/>
          </p:cNvSpPr>
          <p:nvPr>
            <p:ph type="pic" sz="quarter" idx="15" hasCustomPrompt="1"/>
          </p:nvPr>
        </p:nvSpPr>
        <p:spPr>
          <a:xfrm>
            <a:off x="6144685" y="1727199"/>
            <a:ext cx="4704290" cy="2916239"/>
          </a:xfrm>
          <a:solidFill>
            <a:schemeClr val="bg2"/>
          </a:solidFill>
        </p:spPr>
        <p:txBody>
          <a:bodyPr/>
          <a:lstStyle>
            <a:lvl1pPr marL="0" indent="0">
              <a:buNone/>
              <a:defRPr/>
            </a:lvl1pPr>
          </a:lstStyle>
          <a:p>
            <a:r>
              <a:rPr lang="en-US" noProof="0" dirty="0"/>
              <a:t>Picture</a:t>
            </a:r>
          </a:p>
        </p:txBody>
      </p:sp>
      <p:pic>
        <p:nvPicPr>
          <p:cNvPr id="14" name="Grafik 13">
            <a:extLst>
              <a:ext uri="{FF2B5EF4-FFF2-40B4-BE49-F238E27FC236}">
                <a16:creationId xmlns:a16="http://schemas.microsoft.com/office/drawing/2014/main" id="{A351F687-0163-4967-B0F7-21FAF91DDD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9975" y="6312000"/>
            <a:ext cx="553212" cy="290576"/>
          </a:xfrm>
          <a:prstGeom prst="rect">
            <a:avLst/>
          </a:prstGeom>
        </p:spPr>
      </p:pic>
      <p:sp>
        <p:nvSpPr>
          <p:cNvPr id="10" name="Foliennummernplatzhalter 9">
            <a:extLst>
              <a:ext uri="{FF2B5EF4-FFF2-40B4-BE49-F238E27FC236}">
                <a16:creationId xmlns:a16="http://schemas.microsoft.com/office/drawing/2014/main" id="{C5A7C55E-8985-4FE6-B0DD-6F886D99BB73}"/>
              </a:ext>
            </a:extLst>
          </p:cNvPr>
          <p:cNvSpPr>
            <a:spLocks noGrp="1"/>
          </p:cNvSpPr>
          <p:nvPr>
            <p:ph type="sldNum" sz="quarter" idx="18"/>
          </p:nvPr>
        </p:nvSpPr>
        <p:spPr>
          <a:xfrm>
            <a:off x="658813" y="6492875"/>
            <a:ext cx="309562" cy="365125"/>
          </a:xfrm>
          <a:prstGeom prst="rect">
            <a:avLst/>
          </a:prstGeom>
        </p:spPr>
        <p:txBody>
          <a:bodyPr/>
          <a:lstStyle>
            <a:lvl1pPr>
              <a:defRPr>
                <a:solidFill>
                  <a:schemeClr val="bg1"/>
                </a:solidFill>
              </a:defRPr>
            </a:lvl1pPr>
          </a:lstStyle>
          <a:p>
            <a:fld id="{0A6ABA92-B65E-42F5-BB28-73DA50746AED}" type="slidenum">
              <a:rPr lang="en-US" noProof="0" smtClean="0"/>
              <a:pPr/>
              <a:t>‹#›</a:t>
            </a:fld>
            <a:endParaRPr lang="en-US" noProof="0" dirty="0"/>
          </a:p>
        </p:txBody>
      </p:sp>
      <p:sp>
        <p:nvSpPr>
          <p:cNvPr id="4" name="Titel 3">
            <a:extLst>
              <a:ext uri="{FF2B5EF4-FFF2-40B4-BE49-F238E27FC236}">
                <a16:creationId xmlns:a16="http://schemas.microsoft.com/office/drawing/2014/main" id="{8E8CDFF0-E7E9-AA43-9B34-0D91FBA3F16F}"/>
              </a:ext>
            </a:extLst>
          </p:cNvPr>
          <p:cNvSpPr>
            <a:spLocks noGrp="1"/>
          </p:cNvSpPr>
          <p:nvPr>
            <p:ph type="title" hasCustomPrompt="1"/>
          </p:nvPr>
        </p:nvSpPr>
        <p:spPr/>
        <p:txBody>
          <a:bodyPr/>
          <a:lstStyle>
            <a:lvl1pPr>
              <a:lnSpc>
                <a:spcPct val="100000"/>
              </a:lnSpc>
              <a:defRPr sz="3200">
                <a:solidFill>
                  <a:srgbClr val="FFFFFF"/>
                </a:solidFill>
              </a:defRPr>
            </a:lvl1pPr>
          </a:lstStyle>
          <a:p>
            <a:r>
              <a:rPr lang="en-US" noProof="0" dirty="0"/>
              <a:t>Headline (32pt)</a:t>
            </a:r>
          </a:p>
        </p:txBody>
      </p:sp>
    </p:spTree>
    <p:extLst>
      <p:ext uri="{BB962C8B-B14F-4D97-AF65-F5344CB8AC3E}">
        <p14:creationId xmlns:p14="http://schemas.microsoft.com/office/powerpoint/2010/main" val="3041415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mall images black">
    <p:bg>
      <p:bgPr>
        <a:solidFill>
          <a:schemeClr val="tx1"/>
        </a:soli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6E6DDF3-5C05-48D7-B14F-C1A55FED1460}"/>
              </a:ext>
            </a:extLst>
          </p:cNvPr>
          <p:cNvSpPr>
            <a:spLocks noGrp="1"/>
          </p:cNvSpPr>
          <p:nvPr>
            <p:ph idx="1" hasCustomPrompt="1"/>
          </p:nvPr>
        </p:nvSpPr>
        <p:spPr>
          <a:xfrm>
            <a:off x="670985" y="3430690"/>
            <a:ext cx="1969028" cy="2425599"/>
          </a:xfrm>
        </p:spPr>
        <p:txBody>
          <a:bodyPr/>
          <a:lstStyle>
            <a:lvl1pPr marL="0" indent="0">
              <a:spcBef>
                <a:spcPts val="600"/>
              </a:spcBef>
              <a:buNone/>
              <a:defRPr sz="2000">
                <a:solidFill>
                  <a:schemeClr val="bg1"/>
                </a:solidFill>
              </a:defRPr>
            </a:lvl1pPr>
            <a:lvl2pPr>
              <a:spcBef>
                <a:spcPts val="600"/>
              </a:spcBef>
              <a:defRPr>
                <a:solidFill>
                  <a:schemeClr val="bg1"/>
                </a:solidFill>
              </a:defRPr>
            </a:lvl2pPr>
            <a:lvl3pPr>
              <a:spcBef>
                <a:spcPts val="600"/>
              </a:spcBef>
              <a:defRPr>
                <a:solidFill>
                  <a:schemeClr val="bg1"/>
                </a:solidFill>
              </a:defRPr>
            </a:lvl3pPr>
            <a:lvl4pPr>
              <a:spcBef>
                <a:spcPts val="600"/>
              </a:spcBef>
              <a:defRPr>
                <a:solidFill>
                  <a:schemeClr val="bg1"/>
                </a:solidFill>
              </a:defRPr>
            </a:lvl4pPr>
            <a:lvl5pPr>
              <a:spcBef>
                <a:spcPts val="600"/>
              </a:spcBef>
              <a:defRPr>
                <a:solidFill>
                  <a:schemeClr val="bg1"/>
                </a:solidFill>
              </a:defRPr>
            </a:lvl5pPr>
          </a:lstStyle>
          <a:p>
            <a:r>
              <a:rPr lang="en-US" dirty="0"/>
              <a:t>Text (20pt)</a:t>
            </a:r>
          </a:p>
        </p:txBody>
      </p:sp>
      <p:sp>
        <p:nvSpPr>
          <p:cNvPr id="8" name="Bildplatzhalter 7">
            <a:extLst>
              <a:ext uri="{FF2B5EF4-FFF2-40B4-BE49-F238E27FC236}">
                <a16:creationId xmlns:a16="http://schemas.microsoft.com/office/drawing/2014/main" id="{70C9E6CA-E780-4BEA-AB33-52E77BE5A541}"/>
              </a:ext>
            </a:extLst>
          </p:cNvPr>
          <p:cNvSpPr>
            <a:spLocks noGrp="1"/>
          </p:cNvSpPr>
          <p:nvPr>
            <p:ph type="pic" sz="quarter" idx="13" hasCustomPrompt="1"/>
          </p:nvPr>
        </p:nvSpPr>
        <p:spPr>
          <a:xfrm>
            <a:off x="670985" y="1727200"/>
            <a:ext cx="1969028" cy="1455635"/>
          </a:xfrm>
          <a:solidFill>
            <a:schemeClr val="bg2"/>
          </a:solidFill>
        </p:spPr>
        <p:txBody>
          <a:bodyPr/>
          <a:lstStyle>
            <a:lvl1pPr marL="0" indent="0">
              <a:buNone/>
              <a:defRPr sz="2000"/>
            </a:lvl1pPr>
          </a:lstStyle>
          <a:p>
            <a:r>
              <a:rPr lang="en-US" noProof="0" dirty="0"/>
              <a:t>Picture</a:t>
            </a:r>
          </a:p>
        </p:txBody>
      </p:sp>
      <p:pic>
        <p:nvPicPr>
          <p:cNvPr id="13" name="Grafik 12">
            <a:extLst>
              <a:ext uri="{FF2B5EF4-FFF2-40B4-BE49-F238E27FC236}">
                <a16:creationId xmlns:a16="http://schemas.microsoft.com/office/drawing/2014/main" id="{0CD2B63B-68A3-4168-A206-A98C3BECD5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9975" y="6312000"/>
            <a:ext cx="553212" cy="290576"/>
          </a:xfrm>
          <a:prstGeom prst="rect">
            <a:avLst/>
          </a:prstGeom>
        </p:spPr>
      </p:pic>
      <p:sp>
        <p:nvSpPr>
          <p:cNvPr id="16" name="Inhaltsplatzhalter 2">
            <a:extLst>
              <a:ext uri="{FF2B5EF4-FFF2-40B4-BE49-F238E27FC236}">
                <a16:creationId xmlns:a16="http://schemas.microsoft.com/office/drawing/2014/main" id="{56B16748-B25A-46BF-B96B-CEC2914CE52B}"/>
              </a:ext>
            </a:extLst>
          </p:cNvPr>
          <p:cNvSpPr>
            <a:spLocks noGrp="1"/>
          </p:cNvSpPr>
          <p:nvPr>
            <p:ph idx="14" hasCustomPrompt="1"/>
          </p:nvPr>
        </p:nvSpPr>
        <p:spPr>
          <a:xfrm>
            <a:off x="3406247" y="3433967"/>
            <a:ext cx="1969028" cy="2425599"/>
          </a:xfrm>
        </p:spPr>
        <p:txBody>
          <a:bodyPr/>
          <a:lstStyle>
            <a:lvl1pPr marL="0" indent="0">
              <a:spcBef>
                <a:spcPts val="600"/>
              </a:spcBef>
              <a:buNone/>
              <a:defRPr sz="2000">
                <a:solidFill>
                  <a:schemeClr val="bg1"/>
                </a:solidFill>
              </a:defRPr>
            </a:lvl1pPr>
            <a:lvl2pPr>
              <a:spcBef>
                <a:spcPts val="600"/>
              </a:spcBef>
              <a:defRPr>
                <a:solidFill>
                  <a:schemeClr val="bg1"/>
                </a:solidFill>
              </a:defRPr>
            </a:lvl2pPr>
            <a:lvl3pPr>
              <a:spcBef>
                <a:spcPts val="600"/>
              </a:spcBef>
              <a:defRPr>
                <a:solidFill>
                  <a:schemeClr val="bg1"/>
                </a:solidFill>
              </a:defRPr>
            </a:lvl3pPr>
            <a:lvl4pPr>
              <a:spcBef>
                <a:spcPts val="600"/>
              </a:spcBef>
              <a:defRPr>
                <a:solidFill>
                  <a:schemeClr val="bg1"/>
                </a:solidFill>
              </a:defRPr>
            </a:lvl4pPr>
            <a:lvl5pPr>
              <a:spcBef>
                <a:spcPts val="600"/>
              </a:spcBef>
              <a:defRPr>
                <a:solidFill>
                  <a:schemeClr val="bg1"/>
                </a:solidFill>
              </a:defRPr>
            </a:lvl5pPr>
          </a:lstStyle>
          <a:p>
            <a:r>
              <a:rPr lang="en-US" dirty="0"/>
              <a:t>Text (20pt)</a:t>
            </a:r>
          </a:p>
        </p:txBody>
      </p:sp>
      <p:sp>
        <p:nvSpPr>
          <p:cNvPr id="17" name="Bildplatzhalter 7">
            <a:extLst>
              <a:ext uri="{FF2B5EF4-FFF2-40B4-BE49-F238E27FC236}">
                <a16:creationId xmlns:a16="http://schemas.microsoft.com/office/drawing/2014/main" id="{D1B91ADF-4A75-491E-BDF4-A068AC12192D}"/>
              </a:ext>
            </a:extLst>
          </p:cNvPr>
          <p:cNvSpPr>
            <a:spLocks noGrp="1"/>
          </p:cNvSpPr>
          <p:nvPr>
            <p:ph type="pic" sz="quarter" idx="15" hasCustomPrompt="1"/>
          </p:nvPr>
        </p:nvSpPr>
        <p:spPr>
          <a:xfrm>
            <a:off x="3406247" y="1730476"/>
            <a:ext cx="1969028" cy="1455637"/>
          </a:xfrm>
          <a:solidFill>
            <a:schemeClr val="bg2"/>
          </a:solidFill>
        </p:spPr>
        <p:txBody>
          <a:bodyPr/>
          <a:lstStyle>
            <a:lvl1pPr marL="0" indent="0">
              <a:buNone/>
              <a:defRPr sz="2000"/>
            </a:lvl1pPr>
          </a:lstStyle>
          <a:p>
            <a:r>
              <a:rPr lang="en-US" noProof="0" dirty="0"/>
              <a:t>Picture</a:t>
            </a:r>
          </a:p>
        </p:txBody>
      </p:sp>
      <p:sp>
        <p:nvSpPr>
          <p:cNvPr id="18" name="Inhaltsplatzhalter 2">
            <a:extLst>
              <a:ext uri="{FF2B5EF4-FFF2-40B4-BE49-F238E27FC236}">
                <a16:creationId xmlns:a16="http://schemas.microsoft.com/office/drawing/2014/main" id="{06A15978-667A-44FC-B0D9-CF28A2D56635}"/>
              </a:ext>
            </a:extLst>
          </p:cNvPr>
          <p:cNvSpPr>
            <a:spLocks noGrp="1"/>
          </p:cNvSpPr>
          <p:nvPr>
            <p:ph idx="16" hasCustomPrompt="1"/>
          </p:nvPr>
        </p:nvSpPr>
        <p:spPr>
          <a:xfrm>
            <a:off x="6143097" y="3435454"/>
            <a:ext cx="1969028" cy="2425599"/>
          </a:xfrm>
        </p:spPr>
        <p:txBody>
          <a:bodyPr/>
          <a:lstStyle>
            <a:lvl1pPr marL="0" indent="0">
              <a:spcBef>
                <a:spcPts val="600"/>
              </a:spcBef>
              <a:buNone/>
              <a:defRPr sz="2000">
                <a:solidFill>
                  <a:schemeClr val="bg1"/>
                </a:solidFill>
              </a:defRPr>
            </a:lvl1pPr>
            <a:lvl2pPr>
              <a:spcBef>
                <a:spcPts val="600"/>
              </a:spcBef>
              <a:defRPr>
                <a:solidFill>
                  <a:schemeClr val="bg1"/>
                </a:solidFill>
              </a:defRPr>
            </a:lvl2pPr>
            <a:lvl3pPr>
              <a:spcBef>
                <a:spcPts val="600"/>
              </a:spcBef>
              <a:defRPr>
                <a:solidFill>
                  <a:schemeClr val="bg1"/>
                </a:solidFill>
              </a:defRPr>
            </a:lvl3pPr>
            <a:lvl4pPr>
              <a:spcBef>
                <a:spcPts val="600"/>
              </a:spcBef>
              <a:defRPr>
                <a:solidFill>
                  <a:schemeClr val="bg1"/>
                </a:solidFill>
              </a:defRPr>
            </a:lvl4pPr>
            <a:lvl5pPr>
              <a:spcBef>
                <a:spcPts val="600"/>
              </a:spcBef>
              <a:defRPr>
                <a:solidFill>
                  <a:schemeClr val="bg1"/>
                </a:solidFill>
              </a:defRPr>
            </a:lvl5pPr>
          </a:lstStyle>
          <a:p>
            <a:r>
              <a:rPr lang="en-US" dirty="0"/>
              <a:t>Text (20pt)</a:t>
            </a:r>
          </a:p>
        </p:txBody>
      </p:sp>
      <p:sp>
        <p:nvSpPr>
          <p:cNvPr id="19" name="Bildplatzhalter 7">
            <a:extLst>
              <a:ext uri="{FF2B5EF4-FFF2-40B4-BE49-F238E27FC236}">
                <a16:creationId xmlns:a16="http://schemas.microsoft.com/office/drawing/2014/main" id="{5441D032-A3C9-4856-B748-678D2EB57064}"/>
              </a:ext>
            </a:extLst>
          </p:cNvPr>
          <p:cNvSpPr>
            <a:spLocks noGrp="1"/>
          </p:cNvSpPr>
          <p:nvPr>
            <p:ph type="pic" sz="quarter" idx="17" hasCustomPrompt="1"/>
          </p:nvPr>
        </p:nvSpPr>
        <p:spPr>
          <a:xfrm>
            <a:off x="6143097" y="1731964"/>
            <a:ext cx="1969028" cy="1454150"/>
          </a:xfrm>
          <a:solidFill>
            <a:schemeClr val="bg2"/>
          </a:solidFill>
        </p:spPr>
        <p:txBody>
          <a:bodyPr/>
          <a:lstStyle>
            <a:lvl1pPr marL="0" indent="0">
              <a:buNone/>
              <a:defRPr sz="2000"/>
            </a:lvl1pPr>
          </a:lstStyle>
          <a:p>
            <a:r>
              <a:rPr lang="en-US" noProof="0" dirty="0"/>
              <a:t>Picture</a:t>
            </a:r>
          </a:p>
        </p:txBody>
      </p:sp>
      <p:sp>
        <p:nvSpPr>
          <p:cNvPr id="20" name="Inhaltsplatzhalter 2">
            <a:extLst>
              <a:ext uri="{FF2B5EF4-FFF2-40B4-BE49-F238E27FC236}">
                <a16:creationId xmlns:a16="http://schemas.microsoft.com/office/drawing/2014/main" id="{AF505952-06D7-417C-BB3A-93B6A7C4FF02}"/>
              </a:ext>
            </a:extLst>
          </p:cNvPr>
          <p:cNvSpPr>
            <a:spLocks noGrp="1"/>
          </p:cNvSpPr>
          <p:nvPr>
            <p:ph idx="18" hasCustomPrompt="1"/>
          </p:nvPr>
        </p:nvSpPr>
        <p:spPr>
          <a:xfrm>
            <a:off x="8879947" y="3430689"/>
            <a:ext cx="1969028" cy="2425599"/>
          </a:xfrm>
        </p:spPr>
        <p:txBody>
          <a:bodyPr/>
          <a:lstStyle>
            <a:lvl1pPr marL="0" indent="0">
              <a:spcBef>
                <a:spcPts val="600"/>
              </a:spcBef>
              <a:buNone/>
              <a:defRPr sz="2000">
                <a:solidFill>
                  <a:schemeClr val="bg1"/>
                </a:solidFill>
              </a:defRPr>
            </a:lvl1pPr>
            <a:lvl2pPr>
              <a:spcBef>
                <a:spcPts val="600"/>
              </a:spcBef>
              <a:defRPr>
                <a:solidFill>
                  <a:schemeClr val="bg1"/>
                </a:solidFill>
              </a:defRPr>
            </a:lvl2pPr>
            <a:lvl3pPr>
              <a:spcBef>
                <a:spcPts val="600"/>
              </a:spcBef>
              <a:defRPr>
                <a:solidFill>
                  <a:schemeClr val="bg1"/>
                </a:solidFill>
              </a:defRPr>
            </a:lvl3pPr>
            <a:lvl4pPr>
              <a:spcBef>
                <a:spcPts val="600"/>
              </a:spcBef>
              <a:defRPr>
                <a:solidFill>
                  <a:schemeClr val="bg1"/>
                </a:solidFill>
              </a:defRPr>
            </a:lvl4pPr>
            <a:lvl5pPr>
              <a:spcBef>
                <a:spcPts val="600"/>
              </a:spcBef>
              <a:defRPr>
                <a:solidFill>
                  <a:schemeClr val="bg1"/>
                </a:solidFill>
              </a:defRPr>
            </a:lvl5pPr>
          </a:lstStyle>
          <a:p>
            <a:r>
              <a:rPr lang="en-US" dirty="0"/>
              <a:t>Text (20pt)</a:t>
            </a:r>
          </a:p>
        </p:txBody>
      </p:sp>
      <p:sp>
        <p:nvSpPr>
          <p:cNvPr id="21" name="Bildplatzhalter 7">
            <a:extLst>
              <a:ext uri="{FF2B5EF4-FFF2-40B4-BE49-F238E27FC236}">
                <a16:creationId xmlns:a16="http://schemas.microsoft.com/office/drawing/2014/main" id="{28C00620-91DA-4CD6-8288-576F86F2A7A1}"/>
              </a:ext>
            </a:extLst>
          </p:cNvPr>
          <p:cNvSpPr>
            <a:spLocks noGrp="1"/>
          </p:cNvSpPr>
          <p:nvPr>
            <p:ph type="pic" sz="quarter" idx="19" hasCustomPrompt="1"/>
          </p:nvPr>
        </p:nvSpPr>
        <p:spPr>
          <a:xfrm>
            <a:off x="8879947" y="1727199"/>
            <a:ext cx="1969028" cy="1454150"/>
          </a:xfrm>
          <a:solidFill>
            <a:schemeClr val="bg2"/>
          </a:solidFill>
        </p:spPr>
        <p:txBody>
          <a:bodyPr/>
          <a:lstStyle>
            <a:lvl1pPr marL="0" indent="0">
              <a:buNone/>
              <a:defRPr sz="2000"/>
            </a:lvl1pPr>
          </a:lstStyle>
          <a:p>
            <a:r>
              <a:rPr lang="en-US" noProof="0" dirty="0"/>
              <a:t>Picture</a:t>
            </a:r>
          </a:p>
        </p:txBody>
      </p:sp>
      <p:sp>
        <p:nvSpPr>
          <p:cNvPr id="22" name="Foliennummernplatzhalter 21">
            <a:extLst>
              <a:ext uri="{FF2B5EF4-FFF2-40B4-BE49-F238E27FC236}">
                <a16:creationId xmlns:a16="http://schemas.microsoft.com/office/drawing/2014/main" id="{CD2B21FD-E62A-4E4C-B0CE-D79864A7ECCC}"/>
              </a:ext>
            </a:extLst>
          </p:cNvPr>
          <p:cNvSpPr>
            <a:spLocks noGrp="1"/>
          </p:cNvSpPr>
          <p:nvPr>
            <p:ph type="sldNum" sz="quarter" idx="22"/>
          </p:nvPr>
        </p:nvSpPr>
        <p:spPr>
          <a:xfrm>
            <a:off x="658813" y="6492875"/>
            <a:ext cx="309562" cy="365125"/>
          </a:xfrm>
          <a:prstGeom prst="rect">
            <a:avLst/>
          </a:prstGeom>
        </p:spPr>
        <p:txBody>
          <a:bodyPr/>
          <a:lstStyle>
            <a:lvl1pPr>
              <a:defRPr>
                <a:solidFill>
                  <a:schemeClr val="bg1"/>
                </a:solidFill>
              </a:defRPr>
            </a:lvl1pPr>
          </a:lstStyle>
          <a:p>
            <a:fld id="{0A6ABA92-B65E-42F5-BB28-73DA50746AED}" type="slidenum">
              <a:rPr lang="en-US" noProof="0" smtClean="0"/>
              <a:pPr/>
              <a:t>‹#›</a:t>
            </a:fld>
            <a:endParaRPr lang="en-US" noProof="0" dirty="0"/>
          </a:p>
        </p:txBody>
      </p:sp>
      <p:sp>
        <p:nvSpPr>
          <p:cNvPr id="4" name="Titel 3">
            <a:extLst>
              <a:ext uri="{FF2B5EF4-FFF2-40B4-BE49-F238E27FC236}">
                <a16:creationId xmlns:a16="http://schemas.microsoft.com/office/drawing/2014/main" id="{F169C8EB-36ED-E242-92A1-94C66701C2AE}"/>
              </a:ext>
            </a:extLst>
          </p:cNvPr>
          <p:cNvSpPr>
            <a:spLocks noGrp="1"/>
          </p:cNvSpPr>
          <p:nvPr>
            <p:ph type="title" hasCustomPrompt="1"/>
          </p:nvPr>
        </p:nvSpPr>
        <p:spPr/>
        <p:txBody>
          <a:bodyPr/>
          <a:lstStyle>
            <a:lvl1pPr>
              <a:lnSpc>
                <a:spcPct val="100000"/>
              </a:lnSpc>
              <a:defRPr sz="3200">
                <a:solidFill>
                  <a:srgbClr val="FFFFFF"/>
                </a:solidFill>
              </a:defRPr>
            </a:lvl1pPr>
          </a:lstStyle>
          <a:p>
            <a:r>
              <a:rPr lang="en-US" dirty="0"/>
              <a:t>Headline (32pt)</a:t>
            </a:r>
          </a:p>
        </p:txBody>
      </p:sp>
    </p:spTree>
    <p:extLst>
      <p:ext uri="{BB962C8B-B14F-4D97-AF65-F5344CB8AC3E}">
        <p14:creationId xmlns:p14="http://schemas.microsoft.com/office/powerpoint/2010/main" val="1415435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7EA7F3F7-EB49-4EF3-9F56-DAEBCB9C1159}"/>
              </a:ext>
            </a:extLst>
          </p:cNvPr>
          <p:cNvSpPr>
            <a:spLocks noGrp="1"/>
          </p:cNvSpPr>
          <p:nvPr>
            <p:ph type="sldNum" sz="quarter" idx="12"/>
          </p:nvPr>
        </p:nvSpPr>
        <p:spPr>
          <a:xfrm>
            <a:off x="658813" y="6492875"/>
            <a:ext cx="309562" cy="365125"/>
          </a:xfrm>
          <a:prstGeom prst="rect">
            <a:avLst/>
          </a:prstGeom>
        </p:spPr>
        <p:txBody>
          <a:bodyPr/>
          <a:lstStyle/>
          <a:p>
            <a:fld id="{0A6ABA92-B65E-42F5-BB28-73DA50746AED}" type="slidenum">
              <a:rPr lang="en-US" noProof="0" smtClean="0"/>
              <a:pPr/>
              <a:t>‹#›</a:t>
            </a:fld>
            <a:endParaRPr lang="en-US" noProof="0" dirty="0"/>
          </a:p>
        </p:txBody>
      </p:sp>
      <p:sp>
        <p:nvSpPr>
          <p:cNvPr id="6" name="Titel 5">
            <a:extLst>
              <a:ext uri="{FF2B5EF4-FFF2-40B4-BE49-F238E27FC236}">
                <a16:creationId xmlns:a16="http://schemas.microsoft.com/office/drawing/2014/main" id="{1EEBCC77-44D2-0D41-ADFE-E245C9816909}"/>
              </a:ext>
            </a:extLst>
          </p:cNvPr>
          <p:cNvSpPr>
            <a:spLocks noGrp="1"/>
          </p:cNvSpPr>
          <p:nvPr>
            <p:ph type="title" hasCustomPrompt="1"/>
          </p:nvPr>
        </p:nvSpPr>
        <p:spPr/>
        <p:txBody>
          <a:bodyPr/>
          <a:lstStyle>
            <a:lvl1pPr>
              <a:lnSpc>
                <a:spcPct val="100000"/>
              </a:lnSpc>
              <a:defRPr sz="3200"/>
            </a:lvl1pPr>
          </a:lstStyle>
          <a:p>
            <a:r>
              <a:rPr lang="en-US" noProof="0" dirty="0"/>
              <a:t>Headline (32pt)</a:t>
            </a:r>
          </a:p>
        </p:txBody>
      </p:sp>
      <p:sp>
        <p:nvSpPr>
          <p:cNvPr id="7" name="Textplatzhalter 2">
            <a:extLst>
              <a:ext uri="{FF2B5EF4-FFF2-40B4-BE49-F238E27FC236}">
                <a16:creationId xmlns:a16="http://schemas.microsoft.com/office/drawing/2014/main" id="{159D77EC-C659-4D5E-ABC5-A25855CEEF05}"/>
              </a:ext>
            </a:extLst>
          </p:cNvPr>
          <p:cNvSpPr>
            <a:spLocks noGrp="1"/>
          </p:cNvSpPr>
          <p:nvPr>
            <p:ph type="body" sz="quarter" idx="13" hasCustomPrompt="1"/>
          </p:nvPr>
        </p:nvSpPr>
        <p:spPr>
          <a:xfrm>
            <a:off x="658813" y="1727200"/>
            <a:ext cx="4716462" cy="4129088"/>
          </a:xfrm>
        </p:spPr>
        <p:txBody>
          <a:bodyPr/>
          <a:lstStyle/>
          <a:p>
            <a:pPr lvl="0"/>
            <a:r>
              <a:rPr lang="en-US" dirty="0"/>
              <a:t>Top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7797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ter title blue">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A944C1AA-7311-4CAD-85EA-0F55FD5AEE1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2" name="Titel 1">
            <a:extLst>
              <a:ext uri="{FF2B5EF4-FFF2-40B4-BE49-F238E27FC236}">
                <a16:creationId xmlns:a16="http://schemas.microsoft.com/office/drawing/2014/main" id="{0B31BD1C-DAFA-144D-9AD3-F1B14A317915}"/>
              </a:ext>
            </a:extLst>
          </p:cNvPr>
          <p:cNvSpPr>
            <a:spLocks noGrp="1"/>
          </p:cNvSpPr>
          <p:nvPr>
            <p:ph type="title" hasCustomPrompt="1"/>
          </p:nvPr>
        </p:nvSpPr>
        <p:spPr>
          <a:xfrm>
            <a:off x="658812" y="2214564"/>
            <a:ext cx="9505951" cy="728661"/>
          </a:xfrm>
        </p:spPr>
        <p:txBody>
          <a:bodyPr/>
          <a:lstStyle>
            <a:lvl1pPr>
              <a:lnSpc>
                <a:spcPts val="3400"/>
              </a:lnSpc>
              <a:defRPr sz="3200">
                <a:solidFill>
                  <a:schemeClr val="bg1"/>
                </a:solidFill>
              </a:defRPr>
            </a:lvl1pPr>
          </a:lstStyle>
          <a:p>
            <a:r>
              <a:rPr lang="en-US" dirty="0"/>
              <a:t>Headline (32pt)</a:t>
            </a:r>
            <a:endParaRPr lang="en-US" noProof="0" dirty="0"/>
          </a:p>
        </p:txBody>
      </p:sp>
      <p:sp>
        <p:nvSpPr>
          <p:cNvPr id="4" name="Textplatzhalter 3">
            <a:extLst>
              <a:ext uri="{FF2B5EF4-FFF2-40B4-BE49-F238E27FC236}">
                <a16:creationId xmlns:a16="http://schemas.microsoft.com/office/drawing/2014/main" id="{E3642E5B-96F1-864B-935C-AACC45962FB3}"/>
              </a:ext>
            </a:extLst>
          </p:cNvPr>
          <p:cNvSpPr>
            <a:spLocks noGrp="1"/>
          </p:cNvSpPr>
          <p:nvPr>
            <p:ph type="body" sz="quarter" idx="14" hasCustomPrompt="1"/>
          </p:nvPr>
        </p:nvSpPr>
        <p:spPr>
          <a:xfrm>
            <a:off x="658812" y="2943226"/>
            <a:ext cx="9505951" cy="2184400"/>
          </a:xfrm>
        </p:spPr>
        <p:txBody>
          <a:bodyPr/>
          <a:lstStyle>
            <a:lvl1pPr marL="0" indent="0">
              <a:buNone/>
              <a:defRPr sz="3200">
                <a:solidFill>
                  <a:srgbClr val="FFFFFF"/>
                </a:solidFill>
              </a:defRPr>
            </a:lvl1pPr>
            <a:lvl2pPr marL="342000" indent="0">
              <a:buNone/>
              <a:defRPr/>
            </a:lvl2pPr>
            <a:lvl3pPr marL="684000" indent="0">
              <a:buNone/>
              <a:defRPr/>
            </a:lvl3pPr>
            <a:lvl4pPr marL="1026000" indent="0">
              <a:buNone/>
              <a:defRPr/>
            </a:lvl4pPr>
            <a:lvl5pPr marL="1368000" indent="0">
              <a:buNone/>
              <a:defRPr/>
            </a:lvl5pPr>
          </a:lstStyle>
          <a:p>
            <a:r>
              <a:rPr lang="en-US" dirty="0" err="1"/>
              <a:t>Subheadline</a:t>
            </a:r>
            <a:r>
              <a:rPr lang="en-US" dirty="0"/>
              <a:t> (32pt)</a:t>
            </a:r>
          </a:p>
        </p:txBody>
      </p:sp>
      <p:pic>
        <p:nvPicPr>
          <p:cNvPr id="11" name="Grafik 10">
            <a:extLst>
              <a:ext uri="{FF2B5EF4-FFF2-40B4-BE49-F238E27FC236}">
                <a16:creationId xmlns:a16="http://schemas.microsoft.com/office/drawing/2014/main" id="{8379F31A-E238-6F45-9F6D-B7A74855A5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79975" y="6312000"/>
            <a:ext cx="553212" cy="290576"/>
          </a:xfrm>
          <a:prstGeom prst="rect">
            <a:avLst/>
          </a:prstGeom>
        </p:spPr>
      </p:pic>
    </p:spTree>
    <p:extLst>
      <p:ext uri="{BB962C8B-B14F-4D97-AF65-F5344CB8AC3E}">
        <p14:creationId xmlns:p14="http://schemas.microsoft.com/office/powerpoint/2010/main" val="695052704"/>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hapter title white">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4CF53C00-41EF-4AFE-A87A-C3A990F0AD54}"/>
              </a:ext>
            </a:extLst>
          </p:cNvPr>
          <p:cNvPicPr>
            <a:picLocks noChangeAspect="1"/>
          </p:cNvPicPr>
          <p:nvPr userDrawn="1"/>
        </p:nvPicPr>
        <p:blipFill>
          <a:blip r:embed="rId2"/>
          <a:srcRect/>
          <a:stretch/>
        </p:blipFill>
        <p:spPr>
          <a:xfrm>
            <a:off x="0" y="0"/>
            <a:ext cx="12192000" cy="6858000"/>
          </a:xfrm>
          <a:prstGeom prst="rect">
            <a:avLst/>
          </a:prstGeom>
        </p:spPr>
      </p:pic>
      <p:sp>
        <p:nvSpPr>
          <p:cNvPr id="4" name="Textplatzhalter 3">
            <a:extLst>
              <a:ext uri="{FF2B5EF4-FFF2-40B4-BE49-F238E27FC236}">
                <a16:creationId xmlns:a16="http://schemas.microsoft.com/office/drawing/2014/main" id="{7C75442D-19E2-724C-A1F0-3BCA549BC3FC}"/>
              </a:ext>
            </a:extLst>
          </p:cNvPr>
          <p:cNvSpPr>
            <a:spLocks noGrp="1"/>
          </p:cNvSpPr>
          <p:nvPr>
            <p:ph type="body" sz="quarter" idx="14" hasCustomPrompt="1"/>
          </p:nvPr>
        </p:nvSpPr>
        <p:spPr>
          <a:xfrm>
            <a:off x="658813" y="2205037"/>
            <a:ext cx="9505950" cy="738187"/>
          </a:xfrm>
        </p:spPr>
        <p:txBody>
          <a:bodyPr/>
          <a:lstStyle>
            <a:lvl1pPr marL="0" indent="0">
              <a:buNone/>
              <a:defRPr sz="3200" b="1">
                <a:solidFill>
                  <a:srgbClr val="042D98"/>
                </a:solidFill>
              </a:defRPr>
            </a:lvl1pPr>
          </a:lstStyle>
          <a:p>
            <a:pPr lvl="0"/>
            <a:r>
              <a:rPr lang="en-US" dirty="0"/>
              <a:t>Headline (32pt)</a:t>
            </a:r>
            <a:endParaRPr lang="en-US" noProof="0" dirty="0"/>
          </a:p>
        </p:txBody>
      </p:sp>
      <p:sp>
        <p:nvSpPr>
          <p:cNvPr id="6" name="Textplatzhalter 5">
            <a:extLst>
              <a:ext uri="{FF2B5EF4-FFF2-40B4-BE49-F238E27FC236}">
                <a16:creationId xmlns:a16="http://schemas.microsoft.com/office/drawing/2014/main" id="{925CF241-A2B0-724E-B9A8-3D09BD08DA9C}"/>
              </a:ext>
            </a:extLst>
          </p:cNvPr>
          <p:cNvSpPr>
            <a:spLocks noGrp="1"/>
          </p:cNvSpPr>
          <p:nvPr>
            <p:ph type="body" sz="quarter" idx="15" hasCustomPrompt="1"/>
          </p:nvPr>
        </p:nvSpPr>
        <p:spPr>
          <a:xfrm>
            <a:off x="658813" y="2959893"/>
            <a:ext cx="9505950" cy="2167731"/>
          </a:xfrm>
        </p:spPr>
        <p:txBody>
          <a:bodyPr/>
          <a:lstStyle>
            <a:lvl1pPr marL="0" indent="0">
              <a:buNone/>
              <a:defRPr sz="3200" b="0">
                <a:solidFill>
                  <a:srgbClr val="042D98"/>
                </a:solidFill>
              </a:defRPr>
            </a:lvl1pPr>
          </a:lstStyle>
          <a:p>
            <a:r>
              <a:rPr lang="en-US" dirty="0" err="1"/>
              <a:t>Subheadline</a:t>
            </a:r>
            <a:r>
              <a:rPr lang="en-US" dirty="0"/>
              <a:t> (32pt)</a:t>
            </a:r>
          </a:p>
        </p:txBody>
      </p:sp>
      <p:pic>
        <p:nvPicPr>
          <p:cNvPr id="11" name="Grafik 10">
            <a:extLst>
              <a:ext uri="{FF2B5EF4-FFF2-40B4-BE49-F238E27FC236}">
                <a16:creationId xmlns:a16="http://schemas.microsoft.com/office/drawing/2014/main" id="{9FD24B52-802C-A045-81B4-CDB932F87EA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79976" y="6312000"/>
            <a:ext cx="553212" cy="290576"/>
          </a:xfrm>
          <a:prstGeom prst="rect">
            <a:avLst/>
          </a:prstGeom>
        </p:spPr>
      </p:pic>
    </p:spTree>
    <p:extLst>
      <p:ext uri="{BB962C8B-B14F-4D97-AF65-F5344CB8AC3E}">
        <p14:creationId xmlns:p14="http://schemas.microsoft.com/office/powerpoint/2010/main" val="411063505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3" descr="AOT_BEAM_blue"/>
          <p:cNvPicPr>
            <a:picLocks noChangeAspect="1" noChangeArrowheads="1"/>
          </p:cNvPicPr>
          <p:nvPr/>
        </p:nvPicPr>
        <p:blipFill>
          <a:blip r:embed="rId2" cstate="print">
            <a:extLst>
              <a:ext uri="{28A0092B-C50C-407E-A947-70E740481C1C}">
                <a14:useLocalDpi xmlns:a14="http://schemas.microsoft.com/office/drawing/2010/main" val="0"/>
              </a:ext>
            </a:extLst>
          </a:blip>
          <a:srcRect t="20815" b="24760"/>
          <a:stretch>
            <a:fillRect/>
          </a:stretch>
        </p:blipFill>
        <p:spPr bwMode="auto">
          <a:xfrm>
            <a:off x="239184" y="857250"/>
            <a:ext cx="11707283"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2"/>
          <p:cNvSpPr>
            <a:spLocks noChangeArrowheads="1"/>
          </p:cNvSpPr>
          <p:nvPr/>
        </p:nvSpPr>
        <p:spPr bwMode="auto">
          <a:xfrm>
            <a:off x="5903384" y="1700213"/>
            <a:ext cx="5486400" cy="4343400"/>
          </a:xfrm>
          <a:prstGeom prst="rect">
            <a:avLst/>
          </a:prstGeom>
          <a:noFill/>
          <a:ln w="9525">
            <a:noFill/>
            <a:miter lim="800000"/>
            <a:headEnd/>
            <a:tailEnd/>
          </a:ln>
          <a:effectLst/>
        </p:spPr>
        <p:txBody>
          <a:bodyPr/>
          <a:lstStyle/>
          <a:p>
            <a:pPr fontAlgn="base">
              <a:spcBef>
                <a:spcPct val="20000"/>
              </a:spcBef>
              <a:spcAft>
                <a:spcPct val="0"/>
              </a:spcAft>
              <a:buFontTx/>
              <a:buChar char="•"/>
              <a:defRPr/>
            </a:pPr>
            <a:endParaRPr kumimoji="1" lang="en-US" sz="2400" dirty="0">
              <a:solidFill>
                <a:srgbClr val="000000"/>
              </a:solidFill>
              <a:latin typeface="Arial" charset="0"/>
              <a:ea typeface="Osaka" charset="0"/>
              <a:cs typeface="Osaka" charset="0"/>
            </a:endParaRPr>
          </a:p>
        </p:txBody>
      </p:sp>
      <p:pic>
        <p:nvPicPr>
          <p:cNvPr id="6" name="Picture 10" descr="AOT_LOGO_int_L_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384" y="236539"/>
            <a:ext cx="3359149"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ctrTitle"/>
          </p:nvPr>
        </p:nvSpPr>
        <p:spPr>
          <a:xfrm>
            <a:off x="508001" y="1520826"/>
            <a:ext cx="11036300" cy="468313"/>
          </a:xfrm>
        </p:spPr>
        <p:txBody>
          <a:bodyPr/>
          <a:lstStyle>
            <a:lvl1pPr>
              <a:defRPr>
                <a:solidFill>
                  <a:srgbClr val="29529B"/>
                </a:solidFill>
              </a:defRPr>
            </a:lvl1pPr>
          </a:lstStyle>
          <a:p>
            <a:r>
              <a:rPr lang="en-US" noProof="0"/>
              <a:t>Click to edit Master title style</a:t>
            </a:r>
            <a:endParaRPr lang="en-US" noProof="0" dirty="0"/>
          </a:p>
        </p:txBody>
      </p:sp>
      <p:sp>
        <p:nvSpPr>
          <p:cNvPr id="29699" name="Rectangle 3"/>
          <p:cNvSpPr>
            <a:spLocks noGrp="1" noChangeArrowheads="1"/>
          </p:cNvSpPr>
          <p:nvPr>
            <p:ph type="subTitle" idx="1"/>
          </p:nvPr>
        </p:nvSpPr>
        <p:spPr>
          <a:xfrm>
            <a:off x="508001" y="1957388"/>
            <a:ext cx="11036300" cy="468312"/>
          </a:xfrm>
        </p:spPr>
        <p:txBody>
          <a:bodyPr lIns="0" tIns="0" rIns="0" bIns="0"/>
          <a:lstStyle>
            <a:lvl1pPr marL="0" indent="0">
              <a:lnSpc>
                <a:spcPts val="3400"/>
              </a:lnSpc>
              <a:buFontTx/>
              <a:buNone/>
              <a:defRPr sz="3200">
                <a:solidFill>
                  <a:srgbClr val="808080"/>
                </a:solidFill>
              </a:defRPr>
            </a:lvl1pPr>
          </a:lstStyle>
          <a:p>
            <a:r>
              <a:rPr lang="en-US" noProof="0"/>
              <a:t>Click to edit Master subtitle style</a:t>
            </a:r>
          </a:p>
        </p:txBody>
      </p:sp>
      <p:pic>
        <p:nvPicPr>
          <p:cNvPr id="7" name="Picture 13" descr="AOT_BEAM_blue"/>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14302" b="20903"/>
          <a:stretch>
            <a:fillRect/>
          </a:stretch>
        </p:blipFill>
        <p:spPr bwMode="auto">
          <a:xfrm>
            <a:off x="239184" y="179388"/>
            <a:ext cx="11707283"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AOT_LOGO_int_L_rgb"/>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5384" y="213520"/>
            <a:ext cx="3359149"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3147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29529B"/>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CEE1FCD9-F150-4C70-8317-A7D77C774BAC}" type="slidenum">
              <a:rPr lang="de-CH" smtClean="0">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3054213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52F8C0B6-490A-45D1-90E0-CB572435F03E}" type="slidenum">
              <a:rPr lang="de-CH" smtClean="0">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3176615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O Trauma Title white">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4CF53C00-41EF-4AFE-A87A-C3A990F0AD54}"/>
              </a:ext>
            </a:extLst>
          </p:cNvPr>
          <p:cNvPicPr>
            <a:picLocks noChangeAspect="1"/>
          </p:cNvPicPr>
          <p:nvPr userDrawn="1"/>
        </p:nvPicPr>
        <p:blipFill>
          <a:blip r:embed="rId2"/>
          <a:srcRect/>
          <a:stretch/>
        </p:blipFill>
        <p:spPr>
          <a:xfrm>
            <a:off x="0" y="0"/>
            <a:ext cx="12192000" cy="6858000"/>
          </a:xfrm>
          <a:prstGeom prst="rect">
            <a:avLst/>
          </a:prstGeom>
        </p:spPr>
      </p:pic>
      <p:sp>
        <p:nvSpPr>
          <p:cNvPr id="18" name="Textplatzhalter 8">
            <a:extLst>
              <a:ext uri="{FF2B5EF4-FFF2-40B4-BE49-F238E27FC236}">
                <a16:creationId xmlns:a16="http://schemas.microsoft.com/office/drawing/2014/main" id="{73ADFED4-E5B7-4041-A450-3F837A90AB4C}"/>
              </a:ext>
            </a:extLst>
          </p:cNvPr>
          <p:cNvSpPr>
            <a:spLocks noGrp="1"/>
          </p:cNvSpPr>
          <p:nvPr>
            <p:ph type="body" sz="quarter" idx="10" hasCustomPrompt="1"/>
          </p:nvPr>
        </p:nvSpPr>
        <p:spPr>
          <a:xfrm>
            <a:off x="658813" y="5856290"/>
            <a:ext cx="3348037" cy="246062"/>
          </a:xfrm>
        </p:spPr>
        <p:txBody>
          <a:bodyPr/>
          <a:lstStyle>
            <a:lvl1pPr marL="0" indent="0">
              <a:buNone/>
              <a:defRPr sz="1500" b="1">
                <a:solidFill>
                  <a:schemeClr val="tx2"/>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US" dirty="0"/>
              <a:t>Presenter’s name</a:t>
            </a:r>
          </a:p>
        </p:txBody>
      </p:sp>
      <p:sp>
        <p:nvSpPr>
          <p:cNvPr id="19" name="Textplatzhalter 8">
            <a:extLst>
              <a:ext uri="{FF2B5EF4-FFF2-40B4-BE49-F238E27FC236}">
                <a16:creationId xmlns:a16="http://schemas.microsoft.com/office/drawing/2014/main" id="{01ECB604-EBAF-4CB8-940B-8B9436AFCE10}"/>
              </a:ext>
            </a:extLst>
          </p:cNvPr>
          <p:cNvSpPr>
            <a:spLocks noGrp="1"/>
          </p:cNvSpPr>
          <p:nvPr>
            <p:ph type="body" sz="quarter" idx="11" hasCustomPrompt="1"/>
          </p:nvPr>
        </p:nvSpPr>
        <p:spPr>
          <a:xfrm>
            <a:off x="658812" y="6102352"/>
            <a:ext cx="3348037" cy="206376"/>
          </a:xfrm>
        </p:spPr>
        <p:txBody>
          <a:bodyPr anchor="b" anchorCtr="0"/>
          <a:lstStyle>
            <a:lvl1pPr marL="0" indent="0">
              <a:buNone/>
              <a:defRPr sz="1500" b="0">
                <a:solidFill>
                  <a:schemeClr val="tx2"/>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US" dirty="0"/>
              <a:t>Presenter’s title </a:t>
            </a:r>
          </a:p>
        </p:txBody>
      </p:sp>
      <p:sp>
        <p:nvSpPr>
          <p:cNvPr id="20" name="Textplatzhalter 8">
            <a:extLst>
              <a:ext uri="{FF2B5EF4-FFF2-40B4-BE49-F238E27FC236}">
                <a16:creationId xmlns:a16="http://schemas.microsoft.com/office/drawing/2014/main" id="{6D88C27E-BC7C-4779-9A2E-1947FFA9A840}"/>
              </a:ext>
            </a:extLst>
          </p:cNvPr>
          <p:cNvSpPr>
            <a:spLocks noGrp="1"/>
          </p:cNvSpPr>
          <p:nvPr>
            <p:ph type="body" sz="quarter" idx="12" hasCustomPrompt="1"/>
          </p:nvPr>
        </p:nvSpPr>
        <p:spPr>
          <a:xfrm>
            <a:off x="4079876" y="5861053"/>
            <a:ext cx="3348037" cy="246062"/>
          </a:xfrm>
        </p:spPr>
        <p:txBody>
          <a:bodyPr/>
          <a:lstStyle>
            <a:lvl1pPr marL="0" indent="0">
              <a:buNone/>
              <a:defRPr sz="1500" b="1">
                <a:solidFill>
                  <a:schemeClr val="tx2"/>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US" dirty="0"/>
              <a:t>Meeting</a:t>
            </a:r>
          </a:p>
        </p:txBody>
      </p:sp>
      <p:sp>
        <p:nvSpPr>
          <p:cNvPr id="21" name="Textplatzhalter 8">
            <a:extLst>
              <a:ext uri="{FF2B5EF4-FFF2-40B4-BE49-F238E27FC236}">
                <a16:creationId xmlns:a16="http://schemas.microsoft.com/office/drawing/2014/main" id="{BEB31F60-B2F1-41E4-9386-587225E466DA}"/>
              </a:ext>
            </a:extLst>
          </p:cNvPr>
          <p:cNvSpPr>
            <a:spLocks noGrp="1"/>
          </p:cNvSpPr>
          <p:nvPr>
            <p:ph type="body" sz="quarter" idx="13" hasCustomPrompt="1"/>
          </p:nvPr>
        </p:nvSpPr>
        <p:spPr>
          <a:xfrm>
            <a:off x="4079875" y="6107115"/>
            <a:ext cx="3348037" cy="206376"/>
          </a:xfrm>
        </p:spPr>
        <p:txBody>
          <a:bodyPr anchor="b" anchorCtr="0"/>
          <a:lstStyle>
            <a:lvl1pPr marL="0" indent="0">
              <a:buNone/>
              <a:defRPr sz="1500" b="0">
                <a:solidFill>
                  <a:schemeClr val="tx2"/>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US" dirty="0"/>
              <a:t>City, month day, year</a:t>
            </a:r>
          </a:p>
        </p:txBody>
      </p:sp>
      <p:sp>
        <p:nvSpPr>
          <p:cNvPr id="4" name="Textplatzhalter 3">
            <a:extLst>
              <a:ext uri="{FF2B5EF4-FFF2-40B4-BE49-F238E27FC236}">
                <a16:creationId xmlns:a16="http://schemas.microsoft.com/office/drawing/2014/main" id="{7C75442D-19E2-724C-A1F0-3BCA549BC3FC}"/>
              </a:ext>
            </a:extLst>
          </p:cNvPr>
          <p:cNvSpPr>
            <a:spLocks noGrp="1"/>
          </p:cNvSpPr>
          <p:nvPr>
            <p:ph type="body" sz="quarter" idx="14" hasCustomPrompt="1"/>
          </p:nvPr>
        </p:nvSpPr>
        <p:spPr>
          <a:xfrm>
            <a:off x="658813" y="2205037"/>
            <a:ext cx="9505950" cy="738187"/>
          </a:xfrm>
        </p:spPr>
        <p:txBody>
          <a:bodyPr/>
          <a:lstStyle>
            <a:lvl1pPr marL="0" indent="0">
              <a:buNone/>
              <a:defRPr sz="3200" b="1">
                <a:solidFill>
                  <a:srgbClr val="042D98"/>
                </a:solidFill>
              </a:defRPr>
            </a:lvl1pPr>
          </a:lstStyle>
          <a:p>
            <a:pPr lvl="0"/>
            <a:r>
              <a:rPr lang="en-US" dirty="0"/>
              <a:t>Headline (32pt)</a:t>
            </a:r>
          </a:p>
        </p:txBody>
      </p:sp>
      <p:sp>
        <p:nvSpPr>
          <p:cNvPr id="6" name="Textplatzhalter 5">
            <a:extLst>
              <a:ext uri="{FF2B5EF4-FFF2-40B4-BE49-F238E27FC236}">
                <a16:creationId xmlns:a16="http://schemas.microsoft.com/office/drawing/2014/main" id="{925CF241-A2B0-724E-B9A8-3D09BD08DA9C}"/>
              </a:ext>
            </a:extLst>
          </p:cNvPr>
          <p:cNvSpPr>
            <a:spLocks noGrp="1"/>
          </p:cNvSpPr>
          <p:nvPr>
            <p:ph type="body" sz="quarter" idx="15" hasCustomPrompt="1"/>
          </p:nvPr>
        </p:nvSpPr>
        <p:spPr>
          <a:xfrm>
            <a:off x="658813" y="2959893"/>
            <a:ext cx="9505950" cy="2167731"/>
          </a:xfrm>
        </p:spPr>
        <p:txBody>
          <a:bodyPr/>
          <a:lstStyle>
            <a:lvl1pPr marL="0" indent="0">
              <a:buNone/>
              <a:defRPr sz="3200" b="0">
                <a:solidFill>
                  <a:srgbClr val="042D98"/>
                </a:solidFill>
              </a:defRPr>
            </a:lvl1pPr>
          </a:lstStyle>
          <a:p>
            <a:r>
              <a:rPr lang="en-US" dirty="0" err="1"/>
              <a:t>Subheadline</a:t>
            </a:r>
            <a:r>
              <a:rPr lang="en-US" dirty="0"/>
              <a:t> (32pt)</a:t>
            </a:r>
          </a:p>
        </p:txBody>
      </p:sp>
      <p:pic>
        <p:nvPicPr>
          <p:cNvPr id="11" name="Grafik 10">
            <a:extLst>
              <a:ext uri="{FF2B5EF4-FFF2-40B4-BE49-F238E27FC236}">
                <a16:creationId xmlns:a16="http://schemas.microsoft.com/office/drawing/2014/main" id="{87F0B1B2-05D2-7F47-BB1C-7C5B498FF97D}"/>
              </a:ext>
            </a:extLst>
          </p:cNvPr>
          <p:cNvPicPr>
            <a:picLocks noChangeAspect="1"/>
          </p:cNvPicPr>
          <p:nvPr userDrawn="1"/>
        </p:nvPicPr>
        <p:blipFill>
          <a:blip r:embed="rId3"/>
          <a:srcRect/>
          <a:stretch/>
        </p:blipFill>
        <p:spPr>
          <a:xfrm>
            <a:off x="658813" y="260350"/>
            <a:ext cx="913384" cy="574548"/>
          </a:xfrm>
          <a:prstGeom prst="rect">
            <a:avLst/>
          </a:prstGeom>
        </p:spPr>
      </p:pic>
    </p:spTree>
    <p:extLst>
      <p:ext uri="{BB962C8B-B14F-4D97-AF65-F5344CB8AC3E}">
        <p14:creationId xmlns:p14="http://schemas.microsoft.com/office/powerpoint/2010/main" val="423670911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1" y="1520826"/>
            <a:ext cx="5416551"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20826"/>
            <a:ext cx="5416549"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9C87B5B0-B7CC-4576-8B3E-27A700618F80}" type="slidenum">
              <a:rPr lang="de-CH" smtClean="0">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3223773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59146AC0-0AD1-4BA6-8D8F-2F807E2CB51E}" type="slidenum">
              <a:rPr lang="de-CH" smtClean="0">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37465109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477863AC-F0E1-4D70-862A-A56453D51D43}" type="slidenum">
              <a:rPr lang="de-CH" smtClean="0">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1281351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22C64AFE-ECDE-49DC-85BF-24D0B5A53D8B}" type="slidenum">
              <a:rPr lang="de-CH" smtClean="0">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2298140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D88FB7B-18DA-411C-8B44-DBEA626ACDD5}" type="slidenum">
              <a:rPr lang="de-CH" smtClean="0">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6038022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DB4FB8C-C21C-4519-BEB0-AAB35F0EB81F}" type="slidenum">
              <a:rPr lang="de-CH" smtClean="0">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28691331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07234F01-B942-4A44-BF1D-CFAC815E6342}" type="slidenum">
              <a:rPr lang="de-CH" smtClean="0">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66578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86284" y="381000"/>
            <a:ext cx="2758016" cy="58181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1" y="381000"/>
            <a:ext cx="8075084" cy="58181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B304AC82-843E-4A0B-AEA7-24080EA46E56}" type="slidenum">
              <a:rPr lang="de-CH" smtClean="0">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34971815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3" descr="AOT_BEAM_blue"/>
          <p:cNvPicPr>
            <a:picLocks noChangeAspect="1" noChangeArrowheads="1"/>
          </p:cNvPicPr>
          <p:nvPr/>
        </p:nvPicPr>
        <p:blipFill>
          <a:blip r:embed="rId2" cstate="print"/>
          <a:srcRect t="20815" b="24760"/>
          <a:stretch>
            <a:fillRect/>
          </a:stretch>
        </p:blipFill>
        <p:spPr bwMode="auto">
          <a:xfrm>
            <a:off x="239184" y="857250"/>
            <a:ext cx="11707283" cy="5429250"/>
          </a:xfrm>
          <a:prstGeom prst="rect">
            <a:avLst/>
          </a:prstGeom>
          <a:noFill/>
          <a:ln w="9525">
            <a:noFill/>
            <a:miter lim="800000"/>
            <a:headEnd/>
            <a:tailEnd/>
          </a:ln>
        </p:spPr>
      </p:pic>
      <p:sp>
        <p:nvSpPr>
          <p:cNvPr id="5" name="Rectangle 22"/>
          <p:cNvSpPr>
            <a:spLocks noChangeArrowheads="1"/>
          </p:cNvSpPr>
          <p:nvPr/>
        </p:nvSpPr>
        <p:spPr bwMode="auto">
          <a:xfrm>
            <a:off x="5903384" y="1700213"/>
            <a:ext cx="5486400" cy="4343400"/>
          </a:xfrm>
          <a:prstGeom prst="rect">
            <a:avLst/>
          </a:prstGeom>
          <a:noFill/>
          <a:ln w="9525">
            <a:noFill/>
            <a:miter lim="800000"/>
            <a:headEnd/>
            <a:tailEnd/>
          </a:ln>
          <a:effectLst/>
        </p:spPr>
        <p:txBody>
          <a:bodyPr/>
          <a:lstStyle/>
          <a:p>
            <a:pPr fontAlgn="base">
              <a:spcBef>
                <a:spcPct val="20000"/>
              </a:spcBef>
              <a:spcAft>
                <a:spcPct val="0"/>
              </a:spcAft>
              <a:buFontTx/>
              <a:buChar char="•"/>
              <a:defRPr/>
            </a:pPr>
            <a:endParaRPr lang="en-US" sz="2400" dirty="0">
              <a:solidFill>
                <a:srgbClr val="000000"/>
              </a:solidFill>
              <a:latin typeface="Arial" charset="0"/>
            </a:endParaRPr>
          </a:p>
        </p:txBody>
      </p:sp>
      <p:pic>
        <p:nvPicPr>
          <p:cNvPr id="6" name="Picture 10" descr="AOT_LOGO_int_L_rgb"/>
          <p:cNvPicPr>
            <a:picLocks noChangeAspect="1" noChangeArrowheads="1"/>
          </p:cNvPicPr>
          <p:nvPr/>
        </p:nvPicPr>
        <p:blipFill>
          <a:blip r:embed="rId3" cstate="print"/>
          <a:srcRect/>
          <a:stretch>
            <a:fillRect/>
          </a:stretch>
        </p:blipFill>
        <p:spPr bwMode="auto">
          <a:xfrm>
            <a:off x="315384" y="236539"/>
            <a:ext cx="3359149" cy="350837"/>
          </a:xfrm>
          <a:prstGeom prst="rect">
            <a:avLst/>
          </a:prstGeom>
          <a:noFill/>
          <a:ln w="9525">
            <a:noFill/>
            <a:miter lim="800000"/>
            <a:headEnd/>
            <a:tailEnd/>
          </a:ln>
        </p:spPr>
      </p:pic>
      <p:sp>
        <p:nvSpPr>
          <p:cNvPr id="29698" name="Rectangle 2"/>
          <p:cNvSpPr>
            <a:spLocks noGrp="1" noChangeArrowheads="1"/>
          </p:cNvSpPr>
          <p:nvPr>
            <p:ph type="ctrTitle"/>
          </p:nvPr>
        </p:nvSpPr>
        <p:spPr>
          <a:xfrm>
            <a:off x="508001" y="1520826"/>
            <a:ext cx="11036300" cy="468313"/>
          </a:xfrm>
        </p:spPr>
        <p:txBody>
          <a:bodyPr/>
          <a:lstStyle>
            <a:lvl1pPr>
              <a:defRPr>
                <a:solidFill>
                  <a:srgbClr val="29529B"/>
                </a:solidFill>
              </a:defRPr>
            </a:lvl1pPr>
          </a:lstStyle>
          <a:p>
            <a:r>
              <a:rPr lang="en-US" noProof="0" dirty="0"/>
              <a:t>Click to edit Master title style</a:t>
            </a:r>
          </a:p>
        </p:txBody>
      </p:sp>
      <p:sp>
        <p:nvSpPr>
          <p:cNvPr id="29699" name="Rectangle 3"/>
          <p:cNvSpPr>
            <a:spLocks noGrp="1" noChangeArrowheads="1"/>
          </p:cNvSpPr>
          <p:nvPr>
            <p:ph type="subTitle" idx="1"/>
          </p:nvPr>
        </p:nvSpPr>
        <p:spPr>
          <a:xfrm>
            <a:off x="508001" y="1957388"/>
            <a:ext cx="11036300" cy="468312"/>
          </a:xfrm>
        </p:spPr>
        <p:txBody>
          <a:bodyPr lIns="0" tIns="0" rIns="0" bIns="0"/>
          <a:lstStyle>
            <a:lvl1pPr marL="0" indent="0">
              <a:lnSpc>
                <a:spcPts val="3400"/>
              </a:lnSpc>
              <a:buFontTx/>
              <a:buNone/>
              <a:defRPr sz="3200">
                <a:solidFill>
                  <a:srgbClr val="808080"/>
                </a:solidFill>
              </a:defRPr>
            </a:lvl1pPr>
          </a:lstStyle>
          <a:p>
            <a:r>
              <a:rPr lang="en-US" noProof="0" dirty="0"/>
              <a:t>Click to edit Master subtitle style</a:t>
            </a:r>
          </a:p>
        </p:txBody>
      </p:sp>
    </p:spTree>
    <p:extLst>
      <p:ext uri="{BB962C8B-B14F-4D97-AF65-F5344CB8AC3E}">
        <p14:creationId xmlns:p14="http://schemas.microsoft.com/office/powerpoint/2010/main" val="28098477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29529B"/>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E2805D74-930C-442A-AC6D-FED18DD06A4E}"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562226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419996D4-CCC5-8244-802D-A4A36F5901E5}"/>
              </a:ext>
            </a:extLst>
          </p:cNvPr>
          <p:cNvSpPr>
            <a:spLocks noGrp="1"/>
          </p:cNvSpPr>
          <p:nvPr>
            <p:ph type="title" hasCustomPrompt="1"/>
          </p:nvPr>
        </p:nvSpPr>
        <p:spPr/>
        <p:txBody>
          <a:bodyPr/>
          <a:lstStyle>
            <a:lvl1pPr>
              <a:lnSpc>
                <a:spcPct val="100000"/>
              </a:lnSpc>
              <a:defRPr sz="3200"/>
            </a:lvl1pPr>
          </a:lstStyle>
          <a:p>
            <a:r>
              <a:rPr lang="en-US" noProof="0" dirty="0"/>
              <a:t>Headline (32pt)</a:t>
            </a:r>
          </a:p>
        </p:txBody>
      </p:sp>
      <p:sp>
        <p:nvSpPr>
          <p:cNvPr id="3" name="Textplatzhalter 2">
            <a:extLst>
              <a:ext uri="{FF2B5EF4-FFF2-40B4-BE49-F238E27FC236}">
                <a16:creationId xmlns:a16="http://schemas.microsoft.com/office/drawing/2014/main" id="{ACB4B3BF-7CA8-4585-831C-F5DF968FBEE3}"/>
              </a:ext>
            </a:extLst>
          </p:cNvPr>
          <p:cNvSpPr>
            <a:spLocks noGrp="1"/>
          </p:cNvSpPr>
          <p:nvPr>
            <p:ph type="body" sz="quarter" idx="13" hasCustomPrompt="1"/>
          </p:nvPr>
        </p:nvSpPr>
        <p:spPr>
          <a:xfrm>
            <a:off x="658813" y="1727200"/>
            <a:ext cx="9505950" cy="4129088"/>
          </a:xfrm>
        </p:spPr>
        <p:txBody>
          <a:bodyPr/>
          <a:lstStyle/>
          <a:p>
            <a:pPr lvl="0"/>
            <a:r>
              <a:rPr lang="en-US" dirty="0"/>
              <a:t>Top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31022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285F3C8A-2774-4469-9417-076978BD5894}"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13131976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1" y="1520826"/>
            <a:ext cx="5416551"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27751" y="1520826"/>
            <a:ext cx="5416549"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4A408271-3076-4E19-864D-A18972BC63D2}"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34115595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8FE4EE0D-36FC-4D5F-90FE-6C20A88CE431}"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34332637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9AB77E39-4296-482A-B126-6948F44C409D}"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11802028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A7A1B24B-8D1F-4AB2-A4F0-35ECF0F4D052}"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99971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A0698AD-F791-449A-BBB6-547213746769}"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1669468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CF807358-9907-4DE0-A5CA-2622A8768309}"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15714536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4C218DC8-3365-429D-8378-859EF5DAA8F8}"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23438650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86284" y="381000"/>
            <a:ext cx="2758016" cy="58181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1" y="381000"/>
            <a:ext cx="8075084" cy="58181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E38750DF-FC5A-4AA3-8F7A-A5698D760198}"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10636324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3" descr="AOT_BEAM_blue"/>
          <p:cNvPicPr>
            <a:picLocks noChangeAspect="1" noChangeArrowheads="1"/>
          </p:cNvPicPr>
          <p:nvPr/>
        </p:nvPicPr>
        <p:blipFill>
          <a:blip r:embed="rId2" cstate="print">
            <a:extLst>
              <a:ext uri="{28A0092B-C50C-407E-A947-70E740481C1C}">
                <a14:useLocalDpi xmlns:a14="http://schemas.microsoft.com/office/drawing/2010/main" val="0"/>
              </a:ext>
            </a:extLst>
          </a:blip>
          <a:srcRect t="20815" b="24760"/>
          <a:stretch>
            <a:fillRect/>
          </a:stretch>
        </p:blipFill>
        <p:spPr bwMode="auto">
          <a:xfrm>
            <a:off x="239184" y="857250"/>
            <a:ext cx="11707283"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2"/>
          <p:cNvSpPr>
            <a:spLocks noChangeArrowheads="1"/>
          </p:cNvSpPr>
          <p:nvPr/>
        </p:nvSpPr>
        <p:spPr bwMode="auto">
          <a:xfrm>
            <a:off x="5903384" y="1700213"/>
            <a:ext cx="5486400" cy="4343400"/>
          </a:xfrm>
          <a:prstGeom prst="rect">
            <a:avLst/>
          </a:prstGeom>
          <a:noFill/>
          <a:ln w="9525">
            <a:noFill/>
            <a:miter lim="800000"/>
            <a:headEnd/>
            <a:tailEnd/>
          </a:ln>
          <a:effectLst/>
        </p:spPr>
        <p:txBody>
          <a:bodyPr/>
          <a:lstStyle/>
          <a:p>
            <a:pPr fontAlgn="base">
              <a:spcBef>
                <a:spcPct val="20000"/>
              </a:spcBef>
              <a:spcAft>
                <a:spcPct val="0"/>
              </a:spcAft>
              <a:buFontTx/>
              <a:buChar char="•"/>
              <a:defRPr/>
            </a:pPr>
            <a:endParaRPr kumimoji="1" lang="en-US" sz="2400" dirty="0">
              <a:solidFill>
                <a:srgbClr val="000000"/>
              </a:solidFill>
              <a:latin typeface="Arial" charset="0"/>
              <a:ea typeface="Osaka" charset="0"/>
              <a:cs typeface="Osaka" charset="0"/>
            </a:endParaRPr>
          </a:p>
        </p:txBody>
      </p:sp>
      <p:pic>
        <p:nvPicPr>
          <p:cNvPr id="6" name="Picture 10" descr="AOT_LOGO_int_L_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384" y="236539"/>
            <a:ext cx="3359149"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ctrTitle"/>
          </p:nvPr>
        </p:nvSpPr>
        <p:spPr>
          <a:xfrm>
            <a:off x="508001" y="1520826"/>
            <a:ext cx="11036300" cy="468313"/>
          </a:xfrm>
        </p:spPr>
        <p:txBody>
          <a:bodyPr/>
          <a:lstStyle>
            <a:lvl1pPr>
              <a:defRPr>
                <a:solidFill>
                  <a:srgbClr val="29529B"/>
                </a:solidFill>
              </a:defRPr>
            </a:lvl1pPr>
          </a:lstStyle>
          <a:p>
            <a:r>
              <a:rPr lang="en-US" noProof="0"/>
              <a:t>Click to edit Master title style</a:t>
            </a:r>
            <a:endParaRPr lang="en-US" noProof="0" dirty="0"/>
          </a:p>
        </p:txBody>
      </p:sp>
      <p:sp>
        <p:nvSpPr>
          <p:cNvPr id="29699" name="Rectangle 3"/>
          <p:cNvSpPr>
            <a:spLocks noGrp="1" noChangeArrowheads="1"/>
          </p:cNvSpPr>
          <p:nvPr>
            <p:ph type="subTitle" idx="1"/>
          </p:nvPr>
        </p:nvSpPr>
        <p:spPr>
          <a:xfrm>
            <a:off x="508001" y="1957388"/>
            <a:ext cx="11036300" cy="468312"/>
          </a:xfrm>
        </p:spPr>
        <p:txBody>
          <a:bodyPr lIns="0" tIns="0" rIns="0" bIns="0"/>
          <a:lstStyle>
            <a:lvl1pPr marL="0" indent="0">
              <a:lnSpc>
                <a:spcPts val="3400"/>
              </a:lnSpc>
              <a:buFontTx/>
              <a:buNone/>
              <a:defRPr sz="3200">
                <a:solidFill>
                  <a:srgbClr val="808080"/>
                </a:solidFill>
              </a:defRPr>
            </a:lvl1pPr>
          </a:lstStyle>
          <a:p>
            <a:r>
              <a:rPr lang="en-US" noProof="0"/>
              <a:t>Click to edit Master subtitle style</a:t>
            </a:r>
          </a:p>
        </p:txBody>
      </p:sp>
      <p:pic>
        <p:nvPicPr>
          <p:cNvPr id="7" name="Picture 13" descr="AOT_BEAM_blue"/>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14302" b="20903"/>
          <a:stretch>
            <a:fillRect/>
          </a:stretch>
        </p:blipFill>
        <p:spPr bwMode="auto">
          <a:xfrm>
            <a:off x="239184" y="179388"/>
            <a:ext cx="11707283"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8498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32C606-B062-AF4B-A36F-0FF44EFCFCEE}"/>
              </a:ext>
            </a:extLst>
          </p:cNvPr>
          <p:cNvSpPr>
            <a:spLocks noGrp="1"/>
          </p:cNvSpPr>
          <p:nvPr>
            <p:ph type="title" hasCustomPrompt="1"/>
          </p:nvPr>
        </p:nvSpPr>
        <p:spPr/>
        <p:txBody>
          <a:bodyPr/>
          <a:lstStyle>
            <a:lvl1pPr>
              <a:lnSpc>
                <a:spcPct val="100000"/>
              </a:lnSpc>
              <a:defRPr sz="3200"/>
            </a:lvl1pPr>
          </a:lstStyle>
          <a:p>
            <a:r>
              <a:rPr lang="en-US" noProof="0" dirty="0"/>
              <a:t>Headline (32pt)</a:t>
            </a:r>
          </a:p>
        </p:txBody>
      </p:sp>
    </p:spTree>
    <p:extLst>
      <p:ext uri="{BB962C8B-B14F-4D97-AF65-F5344CB8AC3E}">
        <p14:creationId xmlns:p14="http://schemas.microsoft.com/office/powerpoint/2010/main" val="24083820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29529B"/>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CEE1FCD9-F150-4C70-8317-A7D77C774BAC}"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37315368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52F8C0B6-490A-45D1-90E0-CB572435F03E}"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4353284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1" y="1520826"/>
            <a:ext cx="5416551"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20826"/>
            <a:ext cx="5416549"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9C87B5B0-B7CC-4576-8B3E-27A700618F80}"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14600205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59146AC0-0AD1-4BA6-8D8F-2F807E2CB51E}"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41015779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477863AC-F0E1-4D70-862A-A56453D51D43}"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804691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22C64AFE-ECDE-49DC-85BF-24D0B5A53D8B}"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33940242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D88FB7B-18DA-411C-8B44-DBEA626ACDD5}"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29220737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DB4FB8C-C21C-4519-BEB0-AAB35F0EB81F}"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31805677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07234F01-B942-4A44-BF1D-CFAC815E6342}"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17832366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86284" y="381000"/>
            <a:ext cx="2758016" cy="58181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1" y="381000"/>
            <a:ext cx="8075084" cy="58181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B304AC82-843E-4A0B-AEA7-24080EA46E56}"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791792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284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3" descr="AOT_BEAM_blue"/>
          <p:cNvPicPr>
            <a:picLocks noChangeAspect="1" noChangeArrowheads="1"/>
          </p:cNvPicPr>
          <p:nvPr/>
        </p:nvPicPr>
        <p:blipFill>
          <a:blip r:embed="rId2" cstate="print">
            <a:extLst>
              <a:ext uri="{28A0092B-C50C-407E-A947-70E740481C1C}">
                <a14:useLocalDpi xmlns:a14="http://schemas.microsoft.com/office/drawing/2010/main" val="0"/>
              </a:ext>
            </a:extLst>
          </a:blip>
          <a:srcRect t="20815" b="24760"/>
          <a:stretch>
            <a:fillRect/>
          </a:stretch>
        </p:blipFill>
        <p:spPr bwMode="auto">
          <a:xfrm>
            <a:off x="239184" y="857250"/>
            <a:ext cx="11707283"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2"/>
          <p:cNvSpPr>
            <a:spLocks noChangeArrowheads="1"/>
          </p:cNvSpPr>
          <p:nvPr/>
        </p:nvSpPr>
        <p:spPr bwMode="auto">
          <a:xfrm>
            <a:off x="5903384" y="1700213"/>
            <a:ext cx="5486400" cy="4343400"/>
          </a:xfrm>
          <a:prstGeom prst="rect">
            <a:avLst/>
          </a:prstGeom>
          <a:noFill/>
          <a:ln w="9525">
            <a:noFill/>
            <a:miter lim="800000"/>
            <a:headEnd/>
            <a:tailEnd/>
          </a:ln>
          <a:effectLst/>
        </p:spPr>
        <p:txBody>
          <a:bodyPr/>
          <a:lstStyle/>
          <a:p>
            <a:pPr fontAlgn="base">
              <a:spcBef>
                <a:spcPct val="20000"/>
              </a:spcBef>
              <a:spcAft>
                <a:spcPct val="0"/>
              </a:spcAft>
              <a:buFontTx/>
              <a:buChar char="•"/>
              <a:defRPr/>
            </a:pPr>
            <a:endParaRPr kumimoji="1" lang="en-US" sz="2400" dirty="0">
              <a:solidFill>
                <a:srgbClr val="000000"/>
              </a:solidFill>
              <a:latin typeface="Arial" charset="0"/>
              <a:ea typeface="Osaka" charset="0"/>
              <a:cs typeface="Osaka" charset="0"/>
            </a:endParaRPr>
          </a:p>
        </p:txBody>
      </p:sp>
      <p:pic>
        <p:nvPicPr>
          <p:cNvPr id="6" name="Picture 10" descr="AOT_LOGO_int_L_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384" y="236539"/>
            <a:ext cx="3359149"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ctrTitle"/>
          </p:nvPr>
        </p:nvSpPr>
        <p:spPr>
          <a:xfrm>
            <a:off x="508001" y="1520826"/>
            <a:ext cx="11036300" cy="468313"/>
          </a:xfrm>
        </p:spPr>
        <p:txBody>
          <a:bodyPr/>
          <a:lstStyle>
            <a:lvl1pPr>
              <a:defRPr>
                <a:solidFill>
                  <a:srgbClr val="29529B"/>
                </a:solidFill>
              </a:defRPr>
            </a:lvl1pPr>
          </a:lstStyle>
          <a:p>
            <a:r>
              <a:rPr lang="en-US" noProof="0"/>
              <a:t>Click to edit Master title style</a:t>
            </a:r>
            <a:endParaRPr lang="en-US" noProof="0" dirty="0"/>
          </a:p>
        </p:txBody>
      </p:sp>
      <p:sp>
        <p:nvSpPr>
          <p:cNvPr id="29699" name="Rectangle 3"/>
          <p:cNvSpPr>
            <a:spLocks noGrp="1" noChangeArrowheads="1"/>
          </p:cNvSpPr>
          <p:nvPr>
            <p:ph type="subTitle" idx="1"/>
          </p:nvPr>
        </p:nvSpPr>
        <p:spPr>
          <a:xfrm>
            <a:off x="508001" y="1957388"/>
            <a:ext cx="11036300" cy="468312"/>
          </a:xfrm>
        </p:spPr>
        <p:txBody>
          <a:bodyPr lIns="0" tIns="0" rIns="0" bIns="0"/>
          <a:lstStyle>
            <a:lvl1pPr marL="0" indent="0">
              <a:lnSpc>
                <a:spcPts val="3400"/>
              </a:lnSpc>
              <a:buFontTx/>
              <a:buNone/>
              <a:defRPr sz="3200">
                <a:solidFill>
                  <a:srgbClr val="808080"/>
                </a:solidFill>
              </a:defRPr>
            </a:lvl1pPr>
          </a:lstStyle>
          <a:p>
            <a:r>
              <a:rPr lang="en-US" noProof="0"/>
              <a:t>Click to edit Master subtitle style</a:t>
            </a:r>
          </a:p>
        </p:txBody>
      </p:sp>
      <p:pic>
        <p:nvPicPr>
          <p:cNvPr id="7" name="Picture 13" descr="AOT_BEAM_blue"/>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14302" b="20903"/>
          <a:stretch>
            <a:fillRect/>
          </a:stretch>
        </p:blipFill>
        <p:spPr bwMode="auto">
          <a:xfrm>
            <a:off x="239184" y="179388"/>
            <a:ext cx="11707283"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AOT_LOGO_int_L_rgb"/>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5384" y="213520"/>
            <a:ext cx="3359149"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64961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29529B"/>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CEE1FCD9-F150-4C70-8317-A7D77C774BAC}" type="slidenum">
              <a:rPr lang="de-CH" smtClean="0">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7613158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52F8C0B6-490A-45D1-90E0-CB572435F03E}" type="slidenum">
              <a:rPr lang="de-CH" smtClean="0">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30408641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1" y="1520826"/>
            <a:ext cx="5416551"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20826"/>
            <a:ext cx="5416549"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9C87B5B0-B7CC-4576-8B3E-27A700618F80}" type="slidenum">
              <a:rPr lang="de-CH" smtClean="0">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36247081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59146AC0-0AD1-4BA6-8D8F-2F807E2CB51E}" type="slidenum">
              <a:rPr lang="de-CH" smtClean="0">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14230823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477863AC-F0E1-4D70-862A-A56453D51D43}" type="slidenum">
              <a:rPr lang="de-CH" smtClean="0">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18406114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22C64AFE-ECDE-49DC-85BF-24D0B5A53D8B}" type="slidenum">
              <a:rPr lang="de-CH" smtClean="0">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35550202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D88FB7B-18DA-411C-8B44-DBEA626ACDD5}" type="slidenum">
              <a:rPr lang="de-CH" smtClean="0">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1508406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DB4FB8C-C21C-4519-BEB0-AAB35F0EB81F}" type="slidenum">
              <a:rPr lang="de-CH" smtClean="0">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23219810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07234F01-B942-4A44-BF1D-CFAC815E6342}" type="slidenum">
              <a:rPr lang="de-CH" smtClean="0">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3151701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two columns">
    <p:spTree>
      <p:nvGrpSpPr>
        <p:cNvPr id="1" name=""/>
        <p:cNvGrpSpPr/>
        <p:nvPr/>
      </p:nvGrpSpPr>
      <p:grpSpPr>
        <a:xfrm>
          <a:off x="0" y="0"/>
          <a:ext cx="0" cy="0"/>
          <a:chOff x="0" y="0"/>
          <a:chExt cx="0" cy="0"/>
        </a:xfrm>
      </p:grpSpPr>
      <p:sp>
        <p:nvSpPr>
          <p:cNvPr id="10" name="Foliennummernplatzhalter 9">
            <a:extLst>
              <a:ext uri="{FF2B5EF4-FFF2-40B4-BE49-F238E27FC236}">
                <a16:creationId xmlns:a16="http://schemas.microsoft.com/office/drawing/2014/main" id="{CE008A41-AE8F-4A4F-B3C6-BB4BFEB16C2F}"/>
              </a:ext>
            </a:extLst>
          </p:cNvPr>
          <p:cNvSpPr>
            <a:spLocks noGrp="1"/>
          </p:cNvSpPr>
          <p:nvPr>
            <p:ph type="sldNum" sz="quarter" idx="16"/>
          </p:nvPr>
        </p:nvSpPr>
        <p:spPr>
          <a:xfrm>
            <a:off x="658813" y="6492875"/>
            <a:ext cx="309562" cy="365125"/>
          </a:xfrm>
          <a:prstGeom prst="rect">
            <a:avLst/>
          </a:prstGeom>
        </p:spPr>
        <p:txBody>
          <a:bodyPr/>
          <a:lstStyle/>
          <a:p>
            <a:fld id="{0A6ABA92-B65E-42F5-BB28-73DA50746AED}" type="slidenum">
              <a:rPr lang="en-US" noProof="0" smtClean="0"/>
              <a:pPr/>
              <a:t>‹#›</a:t>
            </a:fld>
            <a:endParaRPr lang="en-US" noProof="0" dirty="0"/>
          </a:p>
        </p:txBody>
      </p:sp>
      <p:sp>
        <p:nvSpPr>
          <p:cNvPr id="4" name="Titel 3">
            <a:extLst>
              <a:ext uri="{FF2B5EF4-FFF2-40B4-BE49-F238E27FC236}">
                <a16:creationId xmlns:a16="http://schemas.microsoft.com/office/drawing/2014/main" id="{19FE20CF-5CAB-B145-B705-F0221B76659F}"/>
              </a:ext>
            </a:extLst>
          </p:cNvPr>
          <p:cNvSpPr>
            <a:spLocks noGrp="1"/>
          </p:cNvSpPr>
          <p:nvPr>
            <p:ph type="title" hasCustomPrompt="1"/>
          </p:nvPr>
        </p:nvSpPr>
        <p:spPr/>
        <p:txBody>
          <a:bodyPr/>
          <a:lstStyle>
            <a:lvl1pPr>
              <a:lnSpc>
                <a:spcPct val="100000"/>
              </a:lnSpc>
              <a:defRPr sz="3200"/>
            </a:lvl1pPr>
          </a:lstStyle>
          <a:p>
            <a:r>
              <a:rPr lang="en-US" noProof="0" dirty="0"/>
              <a:t>Headline (32pt)</a:t>
            </a:r>
          </a:p>
        </p:txBody>
      </p:sp>
      <p:sp>
        <p:nvSpPr>
          <p:cNvPr id="8" name="Textplatzhalter 2">
            <a:extLst>
              <a:ext uri="{FF2B5EF4-FFF2-40B4-BE49-F238E27FC236}">
                <a16:creationId xmlns:a16="http://schemas.microsoft.com/office/drawing/2014/main" id="{05C5EDF6-0E1D-4133-992A-6B7CEA2C5F17}"/>
              </a:ext>
            </a:extLst>
          </p:cNvPr>
          <p:cNvSpPr>
            <a:spLocks noGrp="1"/>
          </p:cNvSpPr>
          <p:nvPr>
            <p:ph type="body" sz="quarter" idx="13" hasCustomPrompt="1"/>
          </p:nvPr>
        </p:nvSpPr>
        <p:spPr>
          <a:xfrm>
            <a:off x="658813" y="1727200"/>
            <a:ext cx="4716462" cy="4129088"/>
          </a:xfrm>
        </p:spPr>
        <p:txBody>
          <a:bodyPr/>
          <a:lstStyle/>
          <a:p>
            <a:pPr lvl="0"/>
            <a:r>
              <a:rPr lang="en-US" dirty="0"/>
              <a:t>Top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platzhalter 2">
            <a:extLst>
              <a:ext uri="{FF2B5EF4-FFF2-40B4-BE49-F238E27FC236}">
                <a16:creationId xmlns:a16="http://schemas.microsoft.com/office/drawing/2014/main" id="{02616FAD-06D4-4469-AD4C-320B8432E200}"/>
              </a:ext>
            </a:extLst>
          </p:cNvPr>
          <p:cNvSpPr>
            <a:spLocks noGrp="1"/>
          </p:cNvSpPr>
          <p:nvPr>
            <p:ph type="body" sz="quarter" idx="19" hasCustomPrompt="1"/>
          </p:nvPr>
        </p:nvSpPr>
        <p:spPr>
          <a:xfrm>
            <a:off x="6132513" y="1727200"/>
            <a:ext cx="4716462" cy="4129088"/>
          </a:xfrm>
        </p:spPr>
        <p:txBody>
          <a:bodyPr/>
          <a:lstStyle/>
          <a:p>
            <a:pPr lvl="0"/>
            <a:r>
              <a:rPr lang="en-US" dirty="0"/>
              <a:t>Top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36160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86284" y="381000"/>
            <a:ext cx="2758016" cy="58181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1" y="381000"/>
            <a:ext cx="8075084" cy="58181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B304AC82-843E-4A0B-AEA7-24080EA46E56}" type="slidenum">
              <a:rPr lang="de-CH" smtClean="0">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7457236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3" descr="AOT_BEAM_blue"/>
          <p:cNvPicPr>
            <a:picLocks noChangeAspect="1" noChangeArrowheads="1"/>
          </p:cNvPicPr>
          <p:nvPr/>
        </p:nvPicPr>
        <p:blipFill>
          <a:blip r:embed="rId2" cstate="print">
            <a:extLst>
              <a:ext uri="{28A0092B-C50C-407E-A947-70E740481C1C}">
                <a14:useLocalDpi xmlns:a14="http://schemas.microsoft.com/office/drawing/2010/main" val="0"/>
              </a:ext>
            </a:extLst>
          </a:blip>
          <a:srcRect t="20815" b="24760"/>
          <a:stretch>
            <a:fillRect/>
          </a:stretch>
        </p:blipFill>
        <p:spPr bwMode="auto">
          <a:xfrm>
            <a:off x="239184" y="857250"/>
            <a:ext cx="11707283"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2"/>
          <p:cNvSpPr>
            <a:spLocks noChangeArrowheads="1"/>
          </p:cNvSpPr>
          <p:nvPr/>
        </p:nvSpPr>
        <p:spPr bwMode="auto">
          <a:xfrm>
            <a:off x="5903384" y="1700213"/>
            <a:ext cx="5486400" cy="4343400"/>
          </a:xfrm>
          <a:prstGeom prst="rect">
            <a:avLst/>
          </a:prstGeom>
          <a:noFill/>
          <a:ln w="9525">
            <a:noFill/>
            <a:miter lim="800000"/>
            <a:headEnd/>
            <a:tailEnd/>
          </a:ln>
          <a:effectLst/>
        </p:spPr>
        <p:txBody>
          <a:bodyPr/>
          <a:lstStyle/>
          <a:p>
            <a:pPr fontAlgn="base">
              <a:spcBef>
                <a:spcPct val="20000"/>
              </a:spcBef>
              <a:spcAft>
                <a:spcPct val="0"/>
              </a:spcAft>
              <a:buFontTx/>
              <a:buChar char="•"/>
              <a:defRPr/>
            </a:pPr>
            <a:endParaRPr kumimoji="1" lang="en-US" sz="2400" dirty="0">
              <a:solidFill>
                <a:srgbClr val="000000"/>
              </a:solidFill>
              <a:latin typeface="Arial" charset="0"/>
              <a:ea typeface="Osaka" charset="0"/>
              <a:cs typeface="Osaka" charset="0"/>
            </a:endParaRPr>
          </a:p>
        </p:txBody>
      </p:sp>
      <p:pic>
        <p:nvPicPr>
          <p:cNvPr id="6" name="Picture 10" descr="AOT_LOGO_int_L_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384" y="236539"/>
            <a:ext cx="3359149"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ctrTitle"/>
          </p:nvPr>
        </p:nvSpPr>
        <p:spPr>
          <a:xfrm>
            <a:off x="508001" y="1520826"/>
            <a:ext cx="11036300" cy="468313"/>
          </a:xfrm>
        </p:spPr>
        <p:txBody>
          <a:bodyPr/>
          <a:lstStyle>
            <a:lvl1pPr>
              <a:defRPr>
                <a:solidFill>
                  <a:srgbClr val="29529B"/>
                </a:solidFill>
              </a:defRPr>
            </a:lvl1pPr>
          </a:lstStyle>
          <a:p>
            <a:r>
              <a:rPr lang="en-US" noProof="0"/>
              <a:t>Click to edit Master title style</a:t>
            </a:r>
            <a:endParaRPr lang="en-US" noProof="0" dirty="0"/>
          </a:p>
        </p:txBody>
      </p:sp>
      <p:sp>
        <p:nvSpPr>
          <p:cNvPr id="29699" name="Rectangle 3"/>
          <p:cNvSpPr>
            <a:spLocks noGrp="1" noChangeArrowheads="1"/>
          </p:cNvSpPr>
          <p:nvPr>
            <p:ph type="subTitle" idx="1"/>
          </p:nvPr>
        </p:nvSpPr>
        <p:spPr>
          <a:xfrm>
            <a:off x="508001" y="1957388"/>
            <a:ext cx="11036300" cy="468312"/>
          </a:xfrm>
        </p:spPr>
        <p:txBody>
          <a:bodyPr lIns="0" tIns="0" rIns="0" bIns="0"/>
          <a:lstStyle>
            <a:lvl1pPr marL="0" indent="0">
              <a:lnSpc>
                <a:spcPts val="3400"/>
              </a:lnSpc>
              <a:buFontTx/>
              <a:buNone/>
              <a:defRPr sz="3200">
                <a:solidFill>
                  <a:srgbClr val="808080"/>
                </a:solidFill>
              </a:defRPr>
            </a:lvl1pPr>
          </a:lstStyle>
          <a:p>
            <a:r>
              <a:rPr lang="en-US" noProof="0"/>
              <a:t>Click to edit Master subtitle style</a:t>
            </a:r>
          </a:p>
        </p:txBody>
      </p:sp>
      <p:pic>
        <p:nvPicPr>
          <p:cNvPr id="7" name="Picture 13" descr="AOT_BEAM_blue"/>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14302" b="20903"/>
          <a:stretch>
            <a:fillRect/>
          </a:stretch>
        </p:blipFill>
        <p:spPr bwMode="auto">
          <a:xfrm>
            <a:off x="239184" y="179388"/>
            <a:ext cx="11707283"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AOT_LOGO_int_L_rgb"/>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39184" y="179389"/>
            <a:ext cx="3359149"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36894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29529B"/>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CEE1FCD9-F150-4C70-8317-A7D77C774BAC}"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20226332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52F8C0B6-490A-45D1-90E0-CB572435F03E}"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39878786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1" y="1520826"/>
            <a:ext cx="5416551"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20826"/>
            <a:ext cx="5416549"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9C87B5B0-B7CC-4576-8B3E-27A700618F80}"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27000099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59146AC0-0AD1-4BA6-8D8F-2F807E2CB51E}"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19389871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477863AC-F0E1-4D70-862A-A56453D51D43}"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21480990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22C64AFE-ECDE-49DC-85BF-24D0B5A53D8B}"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6771997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D88FB7B-18DA-411C-8B44-DBEA626ACDD5}"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3331811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DB4FB8C-C21C-4519-BEB0-AAB35F0EB81F}"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731872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70C9E6CA-E780-4BEA-AB33-52E77BE5A541}"/>
              </a:ext>
            </a:extLst>
          </p:cNvPr>
          <p:cNvSpPr>
            <a:spLocks noGrp="1"/>
          </p:cNvSpPr>
          <p:nvPr>
            <p:ph type="pic" sz="quarter" idx="13" hasCustomPrompt="1"/>
          </p:nvPr>
        </p:nvSpPr>
        <p:spPr>
          <a:xfrm>
            <a:off x="658814" y="1727199"/>
            <a:ext cx="5388504" cy="3400426"/>
          </a:xfrm>
          <a:solidFill>
            <a:schemeClr val="bg2"/>
          </a:solidFill>
        </p:spPr>
        <p:txBody>
          <a:bodyPr/>
          <a:lstStyle>
            <a:lvl1pPr marL="0" indent="0">
              <a:buNone/>
              <a:defRPr/>
            </a:lvl1pPr>
          </a:lstStyle>
          <a:p>
            <a:r>
              <a:rPr lang="en-US" noProof="0" dirty="0"/>
              <a:t>Picture</a:t>
            </a:r>
          </a:p>
        </p:txBody>
      </p:sp>
      <p:sp>
        <p:nvSpPr>
          <p:cNvPr id="10" name="Foliennummernplatzhalter 9">
            <a:extLst>
              <a:ext uri="{FF2B5EF4-FFF2-40B4-BE49-F238E27FC236}">
                <a16:creationId xmlns:a16="http://schemas.microsoft.com/office/drawing/2014/main" id="{70DD2CDD-8E40-4FA1-BCE2-A0663B10DCBC}"/>
              </a:ext>
            </a:extLst>
          </p:cNvPr>
          <p:cNvSpPr>
            <a:spLocks noGrp="1"/>
          </p:cNvSpPr>
          <p:nvPr>
            <p:ph type="sldNum" sz="quarter" idx="16"/>
          </p:nvPr>
        </p:nvSpPr>
        <p:spPr>
          <a:xfrm>
            <a:off x="658813" y="6492875"/>
            <a:ext cx="309562" cy="365125"/>
          </a:xfrm>
          <a:prstGeom prst="rect">
            <a:avLst/>
          </a:prstGeom>
        </p:spPr>
        <p:txBody>
          <a:bodyPr/>
          <a:lstStyle/>
          <a:p>
            <a:fld id="{0A6ABA92-B65E-42F5-BB28-73DA50746AED}" type="slidenum">
              <a:rPr lang="en-US" noProof="0" smtClean="0"/>
              <a:pPr/>
              <a:t>‹#›</a:t>
            </a:fld>
            <a:endParaRPr lang="en-US" noProof="0" dirty="0"/>
          </a:p>
        </p:txBody>
      </p:sp>
      <p:sp>
        <p:nvSpPr>
          <p:cNvPr id="6" name="Titel 5">
            <a:extLst>
              <a:ext uri="{FF2B5EF4-FFF2-40B4-BE49-F238E27FC236}">
                <a16:creationId xmlns:a16="http://schemas.microsoft.com/office/drawing/2014/main" id="{73FF76DA-AD1B-F94D-AD0E-8307FED98612}"/>
              </a:ext>
            </a:extLst>
          </p:cNvPr>
          <p:cNvSpPr>
            <a:spLocks noGrp="1"/>
          </p:cNvSpPr>
          <p:nvPr>
            <p:ph type="title" hasCustomPrompt="1"/>
          </p:nvPr>
        </p:nvSpPr>
        <p:spPr/>
        <p:txBody>
          <a:bodyPr/>
          <a:lstStyle>
            <a:lvl1pPr>
              <a:lnSpc>
                <a:spcPct val="100000"/>
              </a:lnSpc>
              <a:defRPr sz="3200"/>
            </a:lvl1pPr>
          </a:lstStyle>
          <a:p>
            <a:r>
              <a:rPr lang="en-US" noProof="0" dirty="0"/>
              <a:t>Headline (32pt)</a:t>
            </a:r>
          </a:p>
        </p:txBody>
      </p:sp>
      <p:sp>
        <p:nvSpPr>
          <p:cNvPr id="9" name="Textplatzhalter 2">
            <a:extLst>
              <a:ext uri="{FF2B5EF4-FFF2-40B4-BE49-F238E27FC236}">
                <a16:creationId xmlns:a16="http://schemas.microsoft.com/office/drawing/2014/main" id="{2F46209C-2AF4-49BF-BAA1-7259963618EC}"/>
              </a:ext>
            </a:extLst>
          </p:cNvPr>
          <p:cNvSpPr>
            <a:spLocks noGrp="1"/>
          </p:cNvSpPr>
          <p:nvPr>
            <p:ph type="body" sz="quarter" idx="19" hasCustomPrompt="1"/>
          </p:nvPr>
        </p:nvSpPr>
        <p:spPr>
          <a:xfrm>
            <a:off x="6816725" y="1727200"/>
            <a:ext cx="4716463" cy="4129088"/>
          </a:xfrm>
        </p:spPr>
        <p:txBody>
          <a:bodyPr/>
          <a:lstStyle/>
          <a:p>
            <a:pPr lvl="0"/>
            <a:r>
              <a:rPr lang="en-US" dirty="0"/>
              <a:t>Top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3653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07234F01-B942-4A44-BF1D-CFAC815E6342}"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440837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86284" y="381000"/>
            <a:ext cx="2758016" cy="58181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1" y="381000"/>
            <a:ext cx="8075084" cy="58181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B304AC82-843E-4A0B-AEA7-24080EA46E56}"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7406274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3" descr="AOT_BEAM_blue"/>
          <p:cNvPicPr>
            <a:picLocks noChangeAspect="1" noChangeArrowheads="1"/>
          </p:cNvPicPr>
          <p:nvPr/>
        </p:nvPicPr>
        <p:blipFill>
          <a:blip r:embed="rId2" cstate="print">
            <a:extLst>
              <a:ext uri="{28A0092B-C50C-407E-A947-70E740481C1C}">
                <a14:useLocalDpi xmlns:a14="http://schemas.microsoft.com/office/drawing/2010/main" val="0"/>
              </a:ext>
            </a:extLst>
          </a:blip>
          <a:srcRect t="20815" b="24760"/>
          <a:stretch>
            <a:fillRect/>
          </a:stretch>
        </p:blipFill>
        <p:spPr bwMode="auto">
          <a:xfrm>
            <a:off x="239184" y="857250"/>
            <a:ext cx="11707283"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2"/>
          <p:cNvSpPr>
            <a:spLocks noChangeArrowheads="1"/>
          </p:cNvSpPr>
          <p:nvPr/>
        </p:nvSpPr>
        <p:spPr bwMode="auto">
          <a:xfrm>
            <a:off x="5903384" y="1700213"/>
            <a:ext cx="5486400" cy="4343400"/>
          </a:xfrm>
          <a:prstGeom prst="rect">
            <a:avLst/>
          </a:prstGeom>
          <a:noFill/>
          <a:ln w="9525">
            <a:noFill/>
            <a:miter lim="800000"/>
            <a:headEnd/>
            <a:tailEnd/>
          </a:ln>
          <a:effectLst/>
        </p:spPr>
        <p:txBody>
          <a:bodyPr/>
          <a:lstStyle/>
          <a:p>
            <a:pPr fontAlgn="base">
              <a:spcBef>
                <a:spcPct val="20000"/>
              </a:spcBef>
              <a:spcAft>
                <a:spcPct val="0"/>
              </a:spcAft>
              <a:buFontTx/>
              <a:buChar char="•"/>
              <a:defRPr/>
            </a:pPr>
            <a:endParaRPr kumimoji="1" lang="en-US" sz="2400" dirty="0">
              <a:solidFill>
                <a:srgbClr val="000000"/>
              </a:solidFill>
              <a:ea typeface="Osaka" charset="0"/>
              <a:cs typeface="Osaka" charset="0"/>
            </a:endParaRPr>
          </a:p>
        </p:txBody>
      </p:sp>
      <p:pic>
        <p:nvPicPr>
          <p:cNvPr id="6" name="Picture 10" descr="AOT_LOGO_int_L_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384" y="236539"/>
            <a:ext cx="3359149"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ctrTitle"/>
          </p:nvPr>
        </p:nvSpPr>
        <p:spPr>
          <a:xfrm>
            <a:off x="508001" y="1520826"/>
            <a:ext cx="11036300" cy="468313"/>
          </a:xfrm>
        </p:spPr>
        <p:txBody>
          <a:bodyPr/>
          <a:lstStyle>
            <a:lvl1pPr>
              <a:defRPr>
                <a:solidFill>
                  <a:srgbClr val="29529B"/>
                </a:solidFill>
              </a:defRPr>
            </a:lvl1pPr>
          </a:lstStyle>
          <a:p>
            <a:r>
              <a:rPr lang="en-US" noProof="0"/>
              <a:t>Click to edit Master title style</a:t>
            </a:r>
            <a:endParaRPr lang="en-US" noProof="0" dirty="0"/>
          </a:p>
        </p:txBody>
      </p:sp>
      <p:sp>
        <p:nvSpPr>
          <p:cNvPr id="29699" name="Rectangle 3"/>
          <p:cNvSpPr>
            <a:spLocks noGrp="1" noChangeArrowheads="1"/>
          </p:cNvSpPr>
          <p:nvPr>
            <p:ph type="subTitle" idx="1"/>
          </p:nvPr>
        </p:nvSpPr>
        <p:spPr>
          <a:xfrm>
            <a:off x="508001" y="1957388"/>
            <a:ext cx="11036300" cy="468312"/>
          </a:xfrm>
        </p:spPr>
        <p:txBody>
          <a:bodyPr lIns="0" tIns="0" rIns="0" bIns="0"/>
          <a:lstStyle>
            <a:lvl1pPr marL="0" indent="0">
              <a:lnSpc>
                <a:spcPts val="3400"/>
              </a:lnSpc>
              <a:buFontTx/>
              <a:buNone/>
              <a:defRPr sz="3200">
                <a:solidFill>
                  <a:srgbClr val="808080"/>
                </a:solidFill>
              </a:defRPr>
            </a:lvl1pPr>
          </a:lstStyle>
          <a:p>
            <a:r>
              <a:rPr lang="en-US" noProof="0"/>
              <a:t>Click to edit Master subtitle style</a:t>
            </a:r>
          </a:p>
        </p:txBody>
      </p:sp>
      <p:pic>
        <p:nvPicPr>
          <p:cNvPr id="7" name="Picture 13" descr="AOT_BEAM_blue"/>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14302" b="20903"/>
          <a:stretch>
            <a:fillRect/>
          </a:stretch>
        </p:blipFill>
        <p:spPr bwMode="auto">
          <a:xfrm>
            <a:off x="239184" y="179388"/>
            <a:ext cx="11707283"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29144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29529B"/>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CEE1FCD9-F150-4C70-8317-A7D77C774BAC}"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14041390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52F8C0B6-490A-45D1-90E0-CB572435F03E}"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7530223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1" y="1520826"/>
            <a:ext cx="5416551"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20826"/>
            <a:ext cx="5416549"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9C87B5B0-B7CC-4576-8B3E-27A700618F80}"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19262294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59146AC0-0AD1-4BA6-8D8F-2F807E2CB51E}"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21582429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477863AC-F0E1-4D70-862A-A56453D51D43}"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39707263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22C64AFE-ECDE-49DC-85BF-24D0B5A53D8B}"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9769870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D88FB7B-18DA-411C-8B44-DBEA626ACDD5}"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1536081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imag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hasCustomPrompt="1"/>
          </p:nvPr>
        </p:nvSpPr>
        <p:spPr>
          <a:xfrm>
            <a:off x="658814" y="517525"/>
            <a:ext cx="10862204" cy="966787"/>
          </a:xfrm>
        </p:spPr>
        <p:txBody>
          <a:bodyPr anchor="t" anchorCtr="0"/>
          <a:lstStyle>
            <a:lvl1pPr>
              <a:lnSpc>
                <a:spcPct val="100000"/>
              </a:lnSpc>
              <a:defRPr sz="3200"/>
            </a:lvl1pPr>
          </a:lstStyle>
          <a:p>
            <a:r>
              <a:rPr lang="en-US" noProof="0" dirty="0"/>
              <a:t>Headline (32pt)</a:t>
            </a:r>
          </a:p>
        </p:txBody>
      </p:sp>
      <p:sp>
        <p:nvSpPr>
          <p:cNvPr id="3" name="Inhaltsplatzhalter 2">
            <a:extLst>
              <a:ext uri="{FF2B5EF4-FFF2-40B4-BE49-F238E27FC236}">
                <a16:creationId xmlns:a16="http://schemas.microsoft.com/office/drawing/2014/main" id="{06E6DDF3-5C05-48D7-B14F-C1A55FED1460}"/>
              </a:ext>
            </a:extLst>
          </p:cNvPr>
          <p:cNvSpPr>
            <a:spLocks noGrp="1"/>
          </p:cNvSpPr>
          <p:nvPr>
            <p:ph idx="1" hasCustomPrompt="1"/>
          </p:nvPr>
        </p:nvSpPr>
        <p:spPr>
          <a:xfrm>
            <a:off x="670984" y="4884737"/>
            <a:ext cx="4704289" cy="969861"/>
          </a:xfrm>
        </p:spPr>
        <p:txBody>
          <a:bodyPr/>
          <a:lstStyle>
            <a:lvl1pPr marL="0" indent="0">
              <a:spcBef>
                <a:spcPts val="600"/>
              </a:spcBef>
              <a:buNone/>
              <a:defRPr sz="2800"/>
            </a:lvl1pPr>
            <a:lvl2pPr>
              <a:spcBef>
                <a:spcPts val="600"/>
              </a:spcBef>
              <a:defRPr/>
            </a:lvl2pPr>
            <a:lvl3pPr>
              <a:spcBef>
                <a:spcPts val="600"/>
              </a:spcBef>
              <a:defRPr/>
            </a:lvl3pPr>
            <a:lvl4pPr>
              <a:spcBef>
                <a:spcPts val="600"/>
              </a:spcBef>
              <a:defRPr/>
            </a:lvl4pPr>
            <a:lvl5pPr>
              <a:spcBef>
                <a:spcPts val="600"/>
              </a:spcBef>
              <a:defRPr/>
            </a:lvl5pPr>
          </a:lstStyle>
          <a:p>
            <a:r>
              <a:rPr lang="en-US" dirty="0"/>
              <a:t>Text (28pt)</a:t>
            </a:r>
          </a:p>
        </p:txBody>
      </p:sp>
      <p:sp>
        <p:nvSpPr>
          <p:cNvPr id="8" name="Bildplatzhalter 7">
            <a:extLst>
              <a:ext uri="{FF2B5EF4-FFF2-40B4-BE49-F238E27FC236}">
                <a16:creationId xmlns:a16="http://schemas.microsoft.com/office/drawing/2014/main" id="{70C9E6CA-E780-4BEA-AB33-52E77BE5A541}"/>
              </a:ext>
            </a:extLst>
          </p:cNvPr>
          <p:cNvSpPr>
            <a:spLocks noGrp="1"/>
          </p:cNvSpPr>
          <p:nvPr>
            <p:ph type="pic" sz="quarter" idx="13" hasCustomPrompt="1"/>
          </p:nvPr>
        </p:nvSpPr>
        <p:spPr>
          <a:xfrm>
            <a:off x="658813" y="1727199"/>
            <a:ext cx="4716462" cy="2916239"/>
          </a:xfrm>
          <a:solidFill>
            <a:schemeClr val="bg2"/>
          </a:solidFill>
        </p:spPr>
        <p:txBody>
          <a:bodyPr/>
          <a:lstStyle>
            <a:lvl1pPr marL="0" indent="0">
              <a:buNone/>
              <a:defRPr/>
            </a:lvl1pPr>
          </a:lstStyle>
          <a:p>
            <a:r>
              <a:rPr lang="en-US" noProof="0" dirty="0"/>
              <a:t>Picture</a:t>
            </a:r>
          </a:p>
        </p:txBody>
      </p:sp>
      <p:sp>
        <p:nvSpPr>
          <p:cNvPr id="12" name="Inhaltsplatzhalter 2">
            <a:extLst>
              <a:ext uri="{FF2B5EF4-FFF2-40B4-BE49-F238E27FC236}">
                <a16:creationId xmlns:a16="http://schemas.microsoft.com/office/drawing/2014/main" id="{37D0A741-A793-4B42-8225-37550EA0E43A}"/>
              </a:ext>
            </a:extLst>
          </p:cNvPr>
          <p:cNvSpPr>
            <a:spLocks noGrp="1"/>
          </p:cNvSpPr>
          <p:nvPr>
            <p:ph idx="14" hasCustomPrompt="1"/>
          </p:nvPr>
        </p:nvSpPr>
        <p:spPr>
          <a:xfrm>
            <a:off x="6144685" y="4884737"/>
            <a:ext cx="4704288" cy="969862"/>
          </a:xfrm>
        </p:spPr>
        <p:txBody>
          <a:bodyPr/>
          <a:lstStyle>
            <a:lvl1pPr marL="0" indent="0">
              <a:spcBef>
                <a:spcPts val="600"/>
              </a:spcBef>
              <a:buNone/>
              <a:defRPr sz="2800"/>
            </a:lvl1pPr>
            <a:lvl2pPr>
              <a:spcBef>
                <a:spcPts val="600"/>
              </a:spcBef>
              <a:defRPr/>
            </a:lvl2pPr>
            <a:lvl3pPr>
              <a:spcBef>
                <a:spcPts val="600"/>
              </a:spcBef>
              <a:defRPr/>
            </a:lvl3pPr>
            <a:lvl4pPr>
              <a:spcBef>
                <a:spcPts val="600"/>
              </a:spcBef>
              <a:defRPr/>
            </a:lvl4pPr>
            <a:lvl5pPr>
              <a:spcBef>
                <a:spcPts val="600"/>
              </a:spcBef>
              <a:defRPr/>
            </a:lvl5pPr>
          </a:lstStyle>
          <a:p>
            <a:r>
              <a:rPr lang="en-US" dirty="0"/>
              <a:t>Text (28pt)</a:t>
            </a:r>
          </a:p>
        </p:txBody>
      </p:sp>
      <p:sp>
        <p:nvSpPr>
          <p:cNvPr id="13" name="Bildplatzhalter 7">
            <a:extLst>
              <a:ext uri="{FF2B5EF4-FFF2-40B4-BE49-F238E27FC236}">
                <a16:creationId xmlns:a16="http://schemas.microsoft.com/office/drawing/2014/main" id="{333807CB-4C73-4E3B-A1D1-85D927EA6580}"/>
              </a:ext>
            </a:extLst>
          </p:cNvPr>
          <p:cNvSpPr>
            <a:spLocks noGrp="1"/>
          </p:cNvSpPr>
          <p:nvPr>
            <p:ph type="pic" sz="quarter" idx="15" hasCustomPrompt="1"/>
          </p:nvPr>
        </p:nvSpPr>
        <p:spPr>
          <a:xfrm>
            <a:off x="6144685" y="1727199"/>
            <a:ext cx="4704290" cy="2916239"/>
          </a:xfrm>
          <a:solidFill>
            <a:schemeClr val="bg2"/>
          </a:solidFill>
        </p:spPr>
        <p:txBody>
          <a:bodyPr/>
          <a:lstStyle>
            <a:lvl1pPr marL="0" indent="0">
              <a:buNone/>
              <a:defRPr/>
            </a:lvl1pPr>
          </a:lstStyle>
          <a:p>
            <a:r>
              <a:rPr lang="en-US" noProof="0" dirty="0"/>
              <a:t>Picture</a:t>
            </a:r>
          </a:p>
        </p:txBody>
      </p:sp>
      <p:sp>
        <p:nvSpPr>
          <p:cNvPr id="10" name="Foliennummernplatzhalter 9">
            <a:extLst>
              <a:ext uri="{FF2B5EF4-FFF2-40B4-BE49-F238E27FC236}">
                <a16:creationId xmlns:a16="http://schemas.microsoft.com/office/drawing/2014/main" id="{3E5951C6-963E-4674-91CC-8E8F1F645AFA}"/>
              </a:ext>
            </a:extLst>
          </p:cNvPr>
          <p:cNvSpPr>
            <a:spLocks noGrp="1"/>
          </p:cNvSpPr>
          <p:nvPr>
            <p:ph type="sldNum" sz="quarter" idx="18"/>
          </p:nvPr>
        </p:nvSpPr>
        <p:spPr>
          <a:xfrm>
            <a:off x="658813" y="6492875"/>
            <a:ext cx="309562" cy="365125"/>
          </a:xfrm>
          <a:prstGeom prst="rect">
            <a:avLst/>
          </a:prstGeom>
        </p:spPr>
        <p:txBody>
          <a:bodyPr/>
          <a:lstStyle/>
          <a:p>
            <a:fld id="{0A6ABA92-B65E-42F5-BB28-73DA50746AED}" type="slidenum">
              <a:rPr lang="en-US" noProof="0" smtClean="0"/>
              <a:pPr/>
              <a:t>‹#›</a:t>
            </a:fld>
            <a:endParaRPr lang="en-US" noProof="0" dirty="0"/>
          </a:p>
        </p:txBody>
      </p:sp>
    </p:spTree>
    <p:extLst>
      <p:ext uri="{BB962C8B-B14F-4D97-AF65-F5344CB8AC3E}">
        <p14:creationId xmlns:p14="http://schemas.microsoft.com/office/powerpoint/2010/main" val="28278334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DB4FB8C-C21C-4519-BEB0-AAB35F0EB81F}"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25872749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07234F01-B942-4A44-BF1D-CFAC815E6342}"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4242542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86284" y="381000"/>
            <a:ext cx="2758016" cy="58181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1" y="381000"/>
            <a:ext cx="8075084" cy="58181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B304AC82-843E-4A0B-AEA7-24080EA46E56}"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31267957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el und Text">
    <p:spTree>
      <p:nvGrpSpPr>
        <p:cNvPr id="1" name=""/>
        <p:cNvGrpSpPr/>
        <p:nvPr/>
      </p:nvGrpSpPr>
      <p:grpSpPr>
        <a:xfrm>
          <a:off x="0" y="0"/>
          <a:ext cx="0" cy="0"/>
          <a:chOff x="0" y="0"/>
          <a:chExt cx="0" cy="0"/>
        </a:xfrm>
      </p:grpSpPr>
      <p:sp>
        <p:nvSpPr>
          <p:cNvPr id="2" name="Titel 1"/>
          <p:cNvSpPr>
            <a:spLocks noGrp="1"/>
          </p:cNvSpPr>
          <p:nvPr>
            <p:ph type="title"/>
          </p:nvPr>
        </p:nvSpPr>
        <p:spPr>
          <a:xfrm>
            <a:off x="685801" y="288925"/>
            <a:ext cx="10833100" cy="430887"/>
          </a:xfrm>
        </p:spPr>
        <p:txBody>
          <a:bodyPr/>
          <a:lstStyle/>
          <a:p>
            <a:r>
              <a:rPr lang="de-DE"/>
              <a:t>Titelmasterformat durch Klicken bearbeiten</a:t>
            </a:r>
            <a:endParaRPr lang="de-CH" dirty="0"/>
          </a:p>
        </p:txBody>
      </p:sp>
      <p:sp>
        <p:nvSpPr>
          <p:cNvPr id="10" name="Textplatzhalter 9"/>
          <p:cNvSpPr>
            <a:spLocks noGrp="1"/>
          </p:cNvSpPr>
          <p:nvPr>
            <p:ph type="body" sz="quarter" idx="18"/>
          </p:nvPr>
        </p:nvSpPr>
        <p:spPr>
          <a:xfrm>
            <a:off x="685801" y="1512000"/>
            <a:ext cx="10833100" cy="2185214"/>
          </a:xfrm>
        </p:spPr>
        <p:txBody>
          <a:bodyPr wrap="square">
            <a:sp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7" name="Fußzeilenplatzhalter 4"/>
          <p:cNvSpPr>
            <a:spLocks noGrp="1"/>
          </p:cNvSpPr>
          <p:nvPr>
            <p:ph type="ftr" sz="quarter" idx="3"/>
          </p:nvPr>
        </p:nvSpPr>
        <p:spPr>
          <a:xfrm>
            <a:off x="2908350" y="6637544"/>
            <a:ext cx="6375301" cy="150813"/>
          </a:xfrm>
          <a:prstGeom prst="rect">
            <a:avLst/>
          </a:prstGeom>
        </p:spPr>
        <p:txBody>
          <a:bodyPr vert="horz" lIns="0" tIns="0" rIns="0" bIns="0" rtlCol="0" anchor="t" anchorCtr="0"/>
          <a:lstStyle>
            <a:lvl1pPr algn="ctr" fontAlgn="auto">
              <a:lnSpc>
                <a:spcPts val="1200"/>
              </a:lnSpc>
              <a:spcBef>
                <a:spcPts val="0"/>
              </a:spcBef>
              <a:spcAft>
                <a:spcPts val="0"/>
              </a:spcAft>
              <a:defRPr sz="800" b="0" smtClean="0">
                <a:solidFill>
                  <a:schemeClr val="tx1"/>
                </a:solidFill>
                <a:latin typeface="+mn-lt"/>
                <a:cs typeface="Arial" pitchFamily="34" charset="0"/>
              </a:defRPr>
            </a:lvl1pPr>
          </a:lstStyle>
          <a:p>
            <a:pPr>
              <a:defRPr/>
            </a:pPr>
            <a:r>
              <a:rPr lang="de-CH" dirty="0">
                <a:solidFill>
                  <a:prstClr val="black"/>
                </a:solidFill>
                <a:latin typeface="Calibri"/>
              </a:rPr>
              <a:t>Präsentationstitel – Referent, Funktion, Datum</a:t>
            </a:r>
          </a:p>
        </p:txBody>
      </p:sp>
      <p:sp>
        <p:nvSpPr>
          <p:cNvPr id="9" name="Foliennummernplatzhalter 5"/>
          <p:cNvSpPr>
            <a:spLocks noGrp="1"/>
          </p:cNvSpPr>
          <p:nvPr>
            <p:ph type="sldNum" sz="quarter" idx="4"/>
          </p:nvPr>
        </p:nvSpPr>
        <p:spPr>
          <a:xfrm>
            <a:off x="10703985" y="6637544"/>
            <a:ext cx="814916" cy="150813"/>
          </a:xfrm>
          <a:prstGeom prst="rect">
            <a:avLst/>
          </a:prstGeom>
        </p:spPr>
        <p:txBody>
          <a:bodyPr vert="horz" lIns="0" tIns="0" rIns="0" bIns="0" rtlCol="0" anchor="b" anchorCtr="0"/>
          <a:lstStyle>
            <a:lvl1pPr algn="r" fontAlgn="auto">
              <a:spcBef>
                <a:spcPts val="0"/>
              </a:spcBef>
              <a:spcAft>
                <a:spcPts val="0"/>
              </a:spcAft>
              <a:defRPr sz="800" smtClean="0">
                <a:solidFill>
                  <a:schemeClr val="tx1"/>
                </a:solidFill>
                <a:latin typeface="+mn-lt"/>
                <a:cs typeface="Microsoft Sans Serif" pitchFamily="34" charset="0"/>
              </a:defRPr>
            </a:lvl1pPr>
          </a:lstStyle>
          <a:p>
            <a:pPr>
              <a:defRPr/>
            </a:pPr>
            <a:fld id="{65C760C0-2A93-45D2-9E6C-66E93EB1B51D}" type="slidenum">
              <a:rPr lang="de-CH">
                <a:solidFill>
                  <a:prstClr val="black"/>
                </a:solidFill>
                <a:latin typeface="Calibri"/>
              </a:rPr>
              <a:pPr>
                <a:defRPr/>
              </a:pPr>
              <a:t>‹#›</a:t>
            </a:fld>
            <a:endParaRPr lang="de-CH" dirty="0">
              <a:solidFill>
                <a:prstClr val="black"/>
              </a:solidFill>
              <a:latin typeface="Calibri"/>
            </a:endParaRPr>
          </a:p>
        </p:txBody>
      </p:sp>
      <p:sp>
        <p:nvSpPr>
          <p:cNvPr id="4" name="Textplatzhalter 3"/>
          <p:cNvSpPr>
            <a:spLocks noGrp="1"/>
          </p:cNvSpPr>
          <p:nvPr>
            <p:ph type="body" sz="quarter" idx="19" hasCustomPrompt="1"/>
          </p:nvPr>
        </p:nvSpPr>
        <p:spPr>
          <a:xfrm>
            <a:off x="685799" y="846001"/>
            <a:ext cx="10833100" cy="369332"/>
          </a:xfrm>
        </p:spPr>
        <p:txBody>
          <a:bodyPr>
            <a:spAutoFit/>
          </a:bodyPr>
          <a:lstStyle>
            <a:lvl1pPr>
              <a:defRPr sz="1800"/>
            </a:lvl1pPr>
          </a:lstStyle>
          <a:p>
            <a:pPr lvl="0"/>
            <a:r>
              <a:rPr lang="de-DE" dirty="0"/>
              <a:t>Untertitel</a:t>
            </a:r>
            <a:endParaRPr lang="de-CH" dirty="0"/>
          </a:p>
        </p:txBody>
      </p:sp>
    </p:spTree>
    <p:extLst>
      <p:ext uri="{BB962C8B-B14F-4D97-AF65-F5344CB8AC3E}">
        <p14:creationId xmlns:p14="http://schemas.microsoft.com/office/powerpoint/2010/main" val="12566445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2" name="Titel 1"/>
          <p:cNvSpPr>
            <a:spLocks noGrp="1"/>
          </p:cNvSpPr>
          <p:nvPr>
            <p:ph type="title"/>
          </p:nvPr>
        </p:nvSpPr>
        <p:spPr>
          <a:xfrm>
            <a:off x="705611" y="548680"/>
            <a:ext cx="10670976" cy="504056"/>
          </a:xfrm>
        </p:spPr>
        <p:txBody>
          <a:bodyPr anchor="b"/>
          <a:lstStyle>
            <a:lvl1pPr algn="l">
              <a:defRPr sz="2800" b="0">
                <a:effectLst>
                  <a:outerShdw blurRad="38100" dist="38100" dir="2700000" algn="tl">
                    <a:srgbClr val="000000">
                      <a:alpha val="43137"/>
                    </a:srgbClr>
                  </a:outerShdw>
                </a:effectLst>
              </a:defRPr>
            </a:lvl1pPr>
          </a:lstStyle>
          <a:p>
            <a:r>
              <a:rPr lang="de-DE" dirty="0"/>
              <a:t>Titelmasterformat durch Klicken bearbeiten</a:t>
            </a:r>
          </a:p>
        </p:txBody>
      </p:sp>
      <p:pic>
        <p:nvPicPr>
          <p:cNvPr id="3" name="Bild 7" descr="Logo%2BAltersfrakturzentrum.%2BGeriatrie%20Hochzirl.tiff"/>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84571" y="52389"/>
            <a:ext cx="3052397" cy="568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4495700"/>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1_Titel und Inhalt">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latin typeface="Calibri" pitchFamily="34" charset="0"/>
              </a:defRPr>
            </a:lvl1pPr>
          </a:lstStyle>
          <a:p>
            <a:r>
              <a:rPr lang="de-DE"/>
              <a:t>Titelmasterformat durch Klicken bearbeiten</a:t>
            </a:r>
            <a:endParaRPr lang="de-AT"/>
          </a:p>
        </p:txBody>
      </p:sp>
    </p:spTree>
    <p:extLst>
      <p:ext uri="{BB962C8B-B14F-4D97-AF65-F5344CB8AC3E}">
        <p14:creationId xmlns:p14="http://schemas.microsoft.com/office/powerpoint/2010/main" val="321333298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images">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6E6DDF3-5C05-48D7-B14F-C1A55FED1460}"/>
              </a:ext>
            </a:extLst>
          </p:cNvPr>
          <p:cNvSpPr>
            <a:spLocks noGrp="1"/>
          </p:cNvSpPr>
          <p:nvPr>
            <p:ph idx="1" hasCustomPrompt="1"/>
          </p:nvPr>
        </p:nvSpPr>
        <p:spPr>
          <a:xfrm>
            <a:off x="670985" y="3430690"/>
            <a:ext cx="1969028" cy="2425599"/>
          </a:xfrm>
        </p:spPr>
        <p:txBody>
          <a:bodyPr/>
          <a:lstStyle>
            <a:lvl1pPr marL="0" indent="0">
              <a:spcBef>
                <a:spcPts val="600"/>
              </a:spcBef>
              <a:buNone/>
              <a:defRPr sz="2000"/>
            </a:lvl1pPr>
            <a:lvl2pPr>
              <a:spcBef>
                <a:spcPts val="600"/>
              </a:spcBef>
              <a:defRPr/>
            </a:lvl2pPr>
            <a:lvl3pPr>
              <a:spcBef>
                <a:spcPts val="600"/>
              </a:spcBef>
              <a:defRPr/>
            </a:lvl3pPr>
            <a:lvl4pPr>
              <a:spcBef>
                <a:spcPts val="600"/>
              </a:spcBef>
              <a:defRPr/>
            </a:lvl4pPr>
            <a:lvl5pPr>
              <a:spcBef>
                <a:spcPts val="600"/>
              </a:spcBef>
              <a:defRPr/>
            </a:lvl5pPr>
          </a:lstStyle>
          <a:p>
            <a:r>
              <a:rPr lang="en-US" dirty="0"/>
              <a:t>Text (20pt)</a:t>
            </a:r>
          </a:p>
        </p:txBody>
      </p:sp>
      <p:sp>
        <p:nvSpPr>
          <p:cNvPr id="8" name="Bildplatzhalter 7">
            <a:extLst>
              <a:ext uri="{FF2B5EF4-FFF2-40B4-BE49-F238E27FC236}">
                <a16:creationId xmlns:a16="http://schemas.microsoft.com/office/drawing/2014/main" id="{70C9E6CA-E780-4BEA-AB33-52E77BE5A541}"/>
              </a:ext>
            </a:extLst>
          </p:cNvPr>
          <p:cNvSpPr>
            <a:spLocks noGrp="1"/>
          </p:cNvSpPr>
          <p:nvPr>
            <p:ph type="pic" sz="quarter" idx="13" hasCustomPrompt="1"/>
          </p:nvPr>
        </p:nvSpPr>
        <p:spPr>
          <a:xfrm>
            <a:off x="670985" y="1727199"/>
            <a:ext cx="1969028" cy="1455637"/>
          </a:xfrm>
          <a:solidFill>
            <a:schemeClr val="bg2"/>
          </a:solidFill>
        </p:spPr>
        <p:txBody>
          <a:bodyPr/>
          <a:lstStyle>
            <a:lvl1pPr marL="0" indent="0">
              <a:buNone/>
              <a:defRPr sz="2000"/>
            </a:lvl1pPr>
          </a:lstStyle>
          <a:p>
            <a:r>
              <a:rPr lang="en-US" noProof="0" dirty="0"/>
              <a:t>Picture</a:t>
            </a:r>
          </a:p>
        </p:txBody>
      </p:sp>
      <p:sp>
        <p:nvSpPr>
          <p:cNvPr id="12" name="Inhaltsplatzhalter 2">
            <a:extLst>
              <a:ext uri="{FF2B5EF4-FFF2-40B4-BE49-F238E27FC236}">
                <a16:creationId xmlns:a16="http://schemas.microsoft.com/office/drawing/2014/main" id="{0BC7BB4E-BF1F-4D9E-97F1-898AFD41A413}"/>
              </a:ext>
            </a:extLst>
          </p:cNvPr>
          <p:cNvSpPr>
            <a:spLocks noGrp="1"/>
          </p:cNvSpPr>
          <p:nvPr>
            <p:ph idx="14" hasCustomPrompt="1"/>
          </p:nvPr>
        </p:nvSpPr>
        <p:spPr>
          <a:xfrm>
            <a:off x="3406247" y="3433967"/>
            <a:ext cx="1969028" cy="2425599"/>
          </a:xfrm>
        </p:spPr>
        <p:txBody>
          <a:bodyPr/>
          <a:lstStyle>
            <a:lvl1pPr marL="0" indent="0">
              <a:spcBef>
                <a:spcPts val="600"/>
              </a:spcBef>
              <a:buNone/>
              <a:defRPr sz="2000"/>
            </a:lvl1pPr>
            <a:lvl2pPr>
              <a:spcBef>
                <a:spcPts val="600"/>
              </a:spcBef>
              <a:defRPr/>
            </a:lvl2pPr>
            <a:lvl3pPr>
              <a:spcBef>
                <a:spcPts val="600"/>
              </a:spcBef>
              <a:defRPr/>
            </a:lvl3pPr>
            <a:lvl4pPr>
              <a:spcBef>
                <a:spcPts val="600"/>
              </a:spcBef>
              <a:defRPr/>
            </a:lvl4pPr>
            <a:lvl5pPr>
              <a:spcBef>
                <a:spcPts val="600"/>
              </a:spcBef>
              <a:defRPr/>
            </a:lvl5pPr>
          </a:lstStyle>
          <a:p>
            <a:r>
              <a:rPr lang="en-US" dirty="0"/>
              <a:t>Text (20pt)</a:t>
            </a:r>
          </a:p>
        </p:txBody>
      </p:sp>
      <p:sp>
        <p:nvSpPr>
          <p:cNvPr id="13" name="Bildplatzhalter 7">
            <a:extLst>
              <a:ext uri="{FF2B5EF4-FFF2-40B4-BE49-F238E27FC236}">
                <a16:creationId xmlns:a16="http://schemas.microsoft.com/office/drawing/2014/main" id="{E2CCE0D8-AC8D-4905-A013-7F31E747D1D4}"/>
              </a:ext>
            </a:extLst>
          </p:cNvPr>
          <p:cNvSpPr>
            <a:spLocks noGrp="1"/>
          </p:cNvSpPr>
          <p:nvPr>
            <p:ph type="pic" sz="quarter" idx="15" hasCustomPrompt="1"/>
          </p:nvPr>
        </p:nvSpPr>
        <p:spPr>
          <a:xfrm>
            <a:off x="3406247" y="1730476"/>
            <a:ext cx="1969028" cy="1455637"/>
          </a:xfrm>
          <a:solidFill>
            <a:schemeClr val="bg2"/>
          </a:solidFill>
        </p:spPr>
        <p:txBody>
          <a:bodyPr/>
          <a:lstStyle>
            <a:lvl1pPr marL="0" indent="0">
              <a:buNone/>
              <a:defRPr sz="2000"/>
            </a:lvl1pPr>
          </a:lstStyle>
          <a:p>
            <a:r>
              <a:rPr lang="en-US" noProof="0" dirty="0"/>
              <a:t>Picture</a:t>
            </a:r>
          </a:p>
        </p:txBody>
      </p:sp>
      <p:sp>
        <p:nvSpPr>
          <p:cNvPr id="16" name="Inhaltsplatzhalter 2">
            <a:extLst>
              <a:ext uri="{FF2B5EF4-FFF2-40B4-BE49-F238E27FC236}">
                <a16:creationId xmlns:a16="http://schemas.microsoft.com/office/drawing/2014/main" id="{8186687C-479E-4FF8-8933-75FC36163FD1}"/>
              </a:ext>
            </a:extLst>
          </p:cNvPr>
          <p:cNvSpPr>
            <a:spLocks noGrp="1"/>
          </p:cNvSpPr>
          <p:nvPr>
            <p:ph idx="16" hasCustomPrompt="1"/>
          </p:nvPr>
        </p:nvSpPr>
        <p:spPr>
          <a:xfrm>
            <a:off x="6132513" y="3430689"/>
            <a:ext cx="1969028" cy="2425599"/>
          </a:xfrm>
        </p:spPr>
        <p:txBody>
          <a:bodyPr/>
          <a:lstStyle>
            <a:lvl1pPr marL="0" indent="0">
              <a:spcBef>
                <a:spcPts val="600"/>
              </a:spcBef>
              <a:buNone/>
              <a:defRPr sz="2000"/>
            </a:lvl1pPr>
            <a:lvl2pPr>
              <a:spcBef>
                <a:spcPts val="600"/>
              </a:spcBef>
              <a:defRPr/>
            </a:lvl2pPr>
            <a:lvl3pPr>
              <a:spcBef>
                <a:spcPts val="600"/>
              </a:spcBef>
              <a:defRPr/>
            </a:lvl3pPr>
            <a:lvl4pPr>
              <a:spcBef>
                <a:spcPts val="600"/>
              </a:spcBef>
              <a:defRPr/>
            </a:lvl4pPr>
            <a:lvl5pPr>
              <a:spcBef>
                <a:spcPts val="600"/>
              </a:spcBef>
              <a:defRPr/>
            </a:lvl5pPr>
          </a:lstStyle>
          <a:p>
            <a:r>
              <a:rPr lang="en-US" dirty="0"/>
              <a:t>Text (20pt)</a:t>
            </a:r>
          </a:p>
        </p:txBody>
      </p:sp>
      <p:sp>
        <p:nvSpPr>
          <p:cNvPr id="17" name="Bildplatzhalter 7">
            <a:extLst>
              <a:ext uri="{FF2B5EF4-FFF2-40B4-BE49-F238E27FC236}">
                <a16:creationId xmlns:a16="http://schemas.microsoft.com/office/drawing/2014/main" id="{A257245C-F172-4383-8396-BCF83CC109F8}"/>
              </a:ext>
            </a:extLst>
          </p:cNvPr>
          <p:cNvSpPr>
            <a:spLocks noGrp="1"/>
          </p:cNvSpPr>
          <p:nvPr>
            <p:ph type="pic" sz="quarter" idx="17" hasCustomPrompt="1"/>
          </p:nvPr>
        </p:nvSpPr>
        <p:spPr>
          <a:xfrm>
            <a:off x="6132513" y="1727198"/>
            <a:ext cx="1969028" cy="1455637"/>
          </a:xfrm>
          <a:solidFill>
            <a:schemeClr val="bg2"/>
          </a:solidFill>
        </p:spPr>
        <p:txBody>
          <a:bodyPr/>
          <a:lstStyle>
            <a:lvl1pPr marL="0" indent="0">
              <a:buNone/>
              <a:defRPr sz="2000"/>
            </a:lvl1pPr>
          </a:lstStyle>
          <a:p>
            <a:r>
              <a:rPr lang="en-US" noProof="0" dirty="0"/>
              <a:t>Picture</a:t>
            </a:r>
          </a:p>
        </p:txBody>
      </p:sp>
      <p:sp>
        <p:nvSpPr>
          <p:cNvPr id="18" name="Inhaltsplatzhalter 2">
            <a:extLst>
              <a:ext uri="{FF2B5EF4-FFF2-40B4-BE49-F238E27FC236}">
                <a16:creationId xmlns:a16="http://schemas.microsoft.com/office/drawing/2014/main" id="{861E2ECD-CB24-4B91-8A9B-259A67613C3F}"/>
              </a:ext>
            </a:extLst>
          </p:cNvPr>
          <p:cNvSpPr>
            <a:spLocks noGrp="1"/>
          </p:cNvSpPr>
          <p:nvPr>
            <p:ph idx="18" hasCustomPrompt="1"/>
          </p:nvPr>
        </p:nvSpPr>
        <p:spPr>
          <a:xfrm>
            <a:off x="8879418" y="3433967"/>
            <a:ext cx="1969028" cy="2425599"/>
          </a:xfrm>
        </p:spPr>
        <p:txBody>
          <a:bodyPr/>
          <a:lstStyle>
            <a:lvl1pPr marL="0" indent="0">
              <a:spcBef>
                <a:spcPts val="600"/>
              </a:spcBef>
              <a:buNone/>
              <a:defRPr sz="2000"/>
            </a:lvl1pPr>
            <a:lvl2pPr>
              <a:spcBef>
                <a:spcPts val="600"/>
              </a:spcBef>
              <a:defRPr/>
            </a:lvl2pPr>
            <a:lvl3pPr>
              <a:spcBef>
                <a:spcPts val="600"/>
              </a:spcBef>
              <a:defRPr/>
            </a:lvl3pPr>
            <a:lvl4pPr>
              <a:spcBef>
                <a:spcPts val="600"/>
              </a:spcBef>
              <a:defRPr/>
            </a:lvl4pPr>
            <a:lvl5pPr>
              <a:spcBef>
                <a:spcPts val="600"/>
              </a:spcBef>
              <a:defRPr/>
            </a:lvl5pPr>
          </a:lstStyle>
          <a:p>
            <a:r>
              <a:rPr lang="en-US" dirty="0"/>
              <a:t>Text (20pt)</a:t>
            </a:r>
          </a:p>
        </p:txBody>
      </p:sp>
      <p:sp>
        <p:nvSpPr>
          <p:cNvPr id="19" name="Bildplatzhalter 7">
            <a:extLst>
              <a:ext uri="{FF2B5EF4-FFF2-40B4-BE49-F238E27FC236}">
                <a16:creationId xmlns:a16="http://schemas.microsoft.com/office/drawing/2014/main" id="{2803E856-D15C-4C2A-99FD-4D63E5C34E30}"/>
              </a:ext>
            </a:extLst>
          </p:cNvPr>
          <p:cNvSpPr>
            <a:spLocks noGrp="1"/>
          </p:cNvSpPr>
          <p:nvPr>
            <p:ph type="pic" sz="quarter" idx="19" hasCustomPrompt="1"/>
          </p:nvPr>
        </p:nvSpPr>
        <p:spPr>
          <a:xfrm>
            <a:off x="8879418" y="1730476"/>
            <a:ext cx="1969028" cy="1455637"/>
          </a:xfrm>
          <a:solidFill>
            <a:schemeClr val="bg2"/>
          </a:solidFill>
        </p:spPr>
        <p:txBody>
          <a:bodyPr/>
          <a:lstStyle>
            <a:lvl1pPr marL="0" indent="0">
              <a:buNone/>
              <a:defRPr sz="2000"/>
            </a:lvl1pPr>
          </a:lstStyle>
          <a:p>
            <a:r>
              <a:rPr lang="en-US" noProof="0" dirty="0"/>
              <a:t>Picture</a:t>
            </a:r>
          </a:p>
        </p:txBody>
      </p:sp>
      <p:sp>
        <p:nvSpPr>
          <p:cNvPr id="20" name="Foliennummernplatzhalter 19">
            <a:extLst>
              <a:ext uri="{FF2B5EF4-FFF2-40B4-BE49-F238E27FC236}">
                <a16:creationId xmlns:a16="http://schemas.microsoft.com/office/drawing/2014/main" id="{ED650EED-FA23-43C6-8098-A702770AE51D}"/>
              </a:ext>
            </a:extLst>
          </p:cNvPr>
          <p:cNvSpPr>
            <a:spLocks noGrp="1"/>
          </p:cNvSpPr>
          <p:nvPr>
            <p:ph type="sldNum" sz="quarter" idx="22"/>
          </p:nvPr>
        </p:nvSpPr>
        <p:spPr>
          <a:xfrm>
            <a:off x="658813" y="6492875"/>
            <a:ext cx="309562" cy="365125"/>
          </a:xfrm>
          <a:prstGeom prst="rect">
            <a:avLst/>
          </a:prstGeom>
        </p:spPr>
        <p:txBody>
          <a:bodyPr/>
          <a:lstStyle/>
          <a:p>
            <a:fld id="{0A6ABA92-B65E-42F5-BB28-73DA50746AED}" type="slidenum">
              <a:rPr lang="en-US" noProof="0" smtClean="0"/>
              <a:pPr/>
              <a:t>‹#›</a:t>
            </a:fld>
            <a:endParaRPr lang="en-US" noProof="0" dirty="0"/>
          </a:p>
        </p:txBody>
      </p:sp>
      <p:sp>
        <p:nvSpPr>
          <p:cNvPr id="4" name="Titel 3">
            <a:extLst>
              <a:ext uri="{FF2B5EF4-FFF2-40B4-BE49-F238E27FC236}">
                <a16:creationId xmlns:a16="http://schemas.microsoft.com/office/drawing/2014/main" id="{E5AEC5B9-D2EF-0F4E-9314-0EBF7C51B7FF}"/>
              </a:ext>
            </a:extLst>
          </p:cNvPr>
          <p:cNvSpPr>
            <a:spLocks noGrp="1"/>
          </p:cNvSpPr>
          <p:nvPr>
            <p:ph type="title" hasCustomPrompt="1"/>
          </p:nvPr>
        </p:nvSpPr>
        <p:spPr/>
        <p:txBody>
          <a:bodyPr/>
          <a:lstStyle>
            <a:lvl1pPr>
              <a:lnSpc>
                <a:spcPct val="100000"/>
              </a:lnSpc>
              <a:defRPr sz="3200"/>
            </a:lvl1pPr>
          </a:lstStyle>
          <a:p>
            <a:r>
              <a:rPr lang="en-US" dirty="0"/>
              <a:t>Headline (32pt)</a:t>
            </a:r>
          </a:p>
        </p:txBody>
      </p:sp>
    </p:spTree>
    <p:extLst>
      <p:ext uri="{BB962C8B-B14F-4D97-AF65-F5344CB8AC3E}">
        <p14:creationId xmlns:p14="http://schemas.microsoft.com/office/powerpoint/2010/main" val="1765456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3.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3.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3.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3.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3.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6" Type="http://schemas.openxmlformats.org/officeDocument/2006/relationships/image" Target="../media/image13.png"/><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theme" Target="../theme/theme7.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BB907FC-8EEA-4706-98EB-1F20D0D83E28}"/>
              </a:ext>
            </a:extLst>
          </p:cNvPr>
          <p:cNvSpPr>
            <a:spLocks noGrp="1"/>
          </p:cNvSpPr>
          <p:nvPr>
            <p:ph type="title"/>
          </p:nvPr>
        </p:nvSpPr>
        <p:spPr>
          <a:xfrm>
            <a:off x="658814" y="517525"/>
            <a:ext cx="10874374" cy="966789"/>
          </a:xfrm>
          <a:prstGeom prst="rect">
            <a:avLst/>
          </a:prstGeom>
        </p:spPr>
        <p:txBody>
          <a:bodyPr vert="horz" lIns="0" tIns="0" rIns="0" bIns="0" rtlCol="0" anchor="t" anchorCtr="0">
            <a:noAutofit/>
          </a:bodyPr>
          <a:lstStyle/>
          <a:p>
            <a:r>
              <a:rPr lang="en-US" noProof="0" dirty="0"/>
              <a:t>Headline (32pt)</a:t>
            </a:r>
            <a:endParaRPr lang="en-US" dirty="0"/>
          </a:p>
        </p:txBody>
      </p:sp>
      <p:sp>
        <p:nvSpPr>
          <p:cNvPr id="3" name="Textplatzhalter 2">
            <a:extLst>
              <a:ext uri="{FF2B5EF4-FFF2-40B4-BE49-F238E27FC236}">
                <a16:creationId xmlns:a16="http://schemas.microsoft.com/office/drawing/2014/main" id="{CBCB51EB-182E-4020-8D86-3EF8848E6CB1}"/>
              </a:ext>
            </a:extLst>
          </p:cNvPr>
          <p:cNvSpPr>
            <a:spLocks noGrp="1"/>
          </p:cNvSpPr>
          <p:nvPr>
            <p:ph type="body" idx="1"/>
          </p:nvPr>
        </p:nvSpPr>
        <p:spPr>
          <a:xfrm>
            <a:off x="658813" y="1727201"/>
            <a:ext cx="10874375" cy="4127399"/>
          </a:xfrm>
          <a:prstGeom prst="rect">
            <a:avLst/>
          </a:prstGeom>
        </p:spPr>
        <p:txBody>
          <a:bodyPr vert="horz" lIns="0" tIns="0" rIns="0" bIns="0" rtlCol="0">
            <a:noAutofit/>
          </a:bodyPr>
          <a:lstStyle/>
          <a:p>
            <a:pPr lvl="0"/>
            <a:r>
              <a:rPr lang="en-US" dirty="0"/>
              <a:t>Top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Datumsplatzhalter 3">
            <a:extLst>
              <a:ext uri="{FF2B5EF4-FFF2-40B4-BE49-F238E27FC236}">
                <a16:creationId xmlns:a16="http://schemas.microsoft.com/office/drawing/2014/main" id="{919E1EF3-8D79-42F7-9C5D-947436740B3C}"/>
              </a:ext>
            </a:extLst>
          </p:cNvPr>
          <p:cNvSpPr>
            <a:spLocks noGrp="1"/>
          </p:cNvSpPr>
          <p:nvPr>
            <p:ph type="dt" sz="half" idx="2"/>
          </p:nvPr>
        </p:nvSpPr>
        <p:spPr>
          <a:xfrm>
            <a:off x="9545680" y="6492874"/>
            <a:ext cx="1296987" cy="365125"/>
          </a:xfrm>
          <a:prstGeom prst="rect">
            <a:avLst/>
          </a:prstGeom>
        </p:spPr>
        <p:txBody>
          <a:bodyPr vert="horz" lIns="0" tIns="0" rIns="0" bIns="0" rtlCol="0" anchor="t" anchorCtr="0"/>
          <a:lstStyle>
            <a:lvl1pPr algn="r">
              <a:defRPr sz="800">
                <a:solidFill>
                  <a:schemeClr val="tx1"/>
                </a:solidFill>
              </a:defRPr>
            </a:lvl1pPr>
          </a:lstStyle>
          <a:p>
            <a:endParaRPr lang="en-US" dirty="0"/>
          </a:p>
        </p:txBody>
      </p:sp>
      <p:pic>
        <p:nvPicPr>
          <p:cNvPr id="14" name="Grafik 13">
            <a:extLst>
              <a:ext uri="{FF2B5EF4-FFF2-40B4-BE49-F238E27FC236}">
                <a16:creationId xmlns:a16="http://schemas.microsoft.com/office/drawing/2014/main" id="{93631EF1-8F73-4506-8C05-6646BB062A95}"/>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979976" y="6312000"/>
            <a:ext cx="553212" cy="290576"/>
          </a:xfrm>
          <a:prstGeom prst="rect">
            <a:avLst/>
          </a:prstGeom>
        </p:spPr>
      </p:pic>
    </p:spTree>
    <p:extLst>
      <p:ext uri="{BB962C8B-B14F-4D97-AF65-F5344CB8AC3E}">
        <p14:creationId xmlns:p14="http://schemas.microsoft.com/office/powerpoint/2010/main" val="107799818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Lst>
  <p:hf hdr="0" ftr="0" dt="0"/>
  <p:txStyles>
    <p:titleStyle>
      <a:lvl1pPr algn="l" defTabSz="914400" rtl="0" eaLnBrk="1" latinLnBrk="0" hangingPunct="1">
        <a:lnSpc>
          <a:spcPct val="100000"/>
        </a:lnSpc>
        <a:spcBef>
          <a:spcPct val="0"/>
        </a:spcBef>
        <a:buNone/>
        <a:defRPr sz="32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2800" kern="1200">
          <a:solidFill>
            <a:schemeClr val="tx1"/>
          </a:solidFill>
          <a:latin typeface="+mn-lt"/>
          <a:ea typeface="+mn-ea"/>
          <a:cs typeface="+mn-cs"/>
        </a:defRPr>
      </a:lvl1pPr>
      <a:lvl2pPr marL="457200" indent="-457200" algn="l" defTabSz="9144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799200" indent="-457200" algn="l" defTabSz="9144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3pPr>
      <a:lvl4pPr marL="1141200" indent="-4572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4pPr>
      <a:lvl5pPr marL="1483200" indent="-457200" algn="l" defTabSz="914400" rtl="0" eaLnBrk="1" latinLnBrk="0" hangingPunct="1">
        <a:lnSpc>
          <a:spcPct val="100000"/>
        </a:lnSpc>
        <a:spcBef>
          <a:spcPts val="600"/>
        </a:spcBef>
        <a:buFont typeface="Symbol" panose="05050102010706020507" pitchFamily="18"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5">
          <p15:clr>
            <a:srgbClr val="F26B43"/>
          </p15:clr>
        </p15:guide>
        <p15:guide id="2" pos="7265">
          <p15:clr>
            <a:srgbClr val="F26B43"/>
          </p15:clr>
        </p15:guide>
        <p15:guide id="3" orient="horz" pos="164">
          <p15:clr>
            <a:srgbClr val="F26B43"/>
          </p15:clr>
        </p15:guide>
        <p15:guide id="4" orient="horz" pos="326">
          <p15:clr>
            <a:srgbClr val="F26B43"/>
          </p15:clr>
        </p15:guide>
        <p15:guide id="5" orient="horz" pos="3974">
          <p15:clr>
            <a:srgbClr val="F26B43"/>
          </p15:clr>
        </p15:guide>
        <p15:guide id="6" orient="horz" pos="4156">
          <p15:clr>
            <a:srgbClr val="F26B43"/>
          </p15:clr>
        </p15:guide>
        <p15:guide id="7" pos="801">
          <p15:clr>
            <a:srgbClr val="F26B43"/>
          </p15:clr>
        </p15:guide>
        <p15:guide id="8" pos="846">
          <p15:clr>
            <a:srgbClr val="F26B43"/>
          </p15:clr>
        </p15:guide>
        <p15:guide id="9" pos="2094">
          <p15:clr>
            <a:srgbClr val="F26B43"/>
          </p15:clr>
        </p15:guide>
        <p15:guide id="10" pos="2139">
          <p15:clr>
            <a:srgbClr val="F26B43"/>
          </p15:clr>
        </p15:guide>
        <p15:guide id="11" pos="2525">
          <p15:clr>
            <a:srgbClr val="F26B43"/>
          </p15:clr>
        </p15:guide>
        <p15:guide id="12" pos="2570">
          <p15:clr>
            <a:srgbClr val="F26B43"/>
          </p15:clr>
        </p15:guide>
        <p15:guide id="13" pos="2955">
          <p15:clr>
            <a:srgbClr val="F26B43"/>
          </p15:clr>
        </p15:guide>
        <p15:guide id="14" pos="3001">
          <p15:clr>
            <a:srgbClr val="F26B43"/>
          </p15:clr>
        </p15:guide>
        <p15:guide id="15" pos="3386">
          <p15:clr>
            <a:srgbClr val="F26B43"/>
          </p15:clr>
        </p15:guide>
        <p15:guide id="16" pos="3432">
          <p15:clr>
            <a:srgbClr val="F26B43"/>
          </p15:clr>
        </p15:guide>
        <p15:guide id="17" pos="3817">
          <p15:clr>
            <a:srgbClr val="F26B43"/>
          </p15:clr>
        </p15:guide>
        <p15:guide id="18" pos="3863">
          <p15:clr>
            <a:srgbClr val="F26B43"/>
          </p15:clr>
        </p15:guide>
        <p15:guide id="19" pos="4248">
          <p15:clr>
            <a:srgbClr val="F26B43"/>
          </p15:clr>
        </p15:guide>
        <p15:guide id="20" pos="4294">
          <p15:clr>
            <a:srgbClr val="F26B43"/>
          </p15:clr>
        </p15:guide>
        <p15:guide id="21" pos="4679">
          <p15:clr>
            <a:srgbClr val="F26B43"/>
          </p15:clr>
        </p15:guide>
        <p15:guide id="22" pos="4725">
          <p15:clr>
            <a:srgbClr val="F26B43"/>
          </p15:clr>
        </p15:guide>
        <p15:guide id="23" pos="5110">
          <p15:clr>
            <a:srgbClr val="F26B43"/>
          </p15:clr>
        </p15:guide>
        <p15:guide id="24" pos="5155">
          <p15:clr>
            <a:srgbClr val="F26B43"/>
          </p15:clr>
        </p15:guide>
        <p15:guide id="25" pos="6403">
          <p15:clr>
            <a:srgbClr val="F26B43"/>
          </p15:clr>
        </p15:guide>
        <p15:guide id="26" pos="6017">
          <p15:clr>
            <a:srgbClr val="F26B43"/>
          </p15:clr>
        </p15:guide>
        <p15:guide id="27" pos="6834">
          <p15:clr>
            <a:srgbClr val="F26B43"/>
          </p15:clr>
        </p15:guide>
        <p15:guide id="28" pos="6879">
          <p15:clr>
            <a:srgbClr val="F26B43"/>
          </p15:clr>
        </p15:guide>
        <p15:guide id="29" orient="horz" pos="477">
          <p15:clr>
            <a:srgbClr val="F26B43"/>
          </p15:clr>
        </p15:guide>
        <p15:guide id="30" orient="horz" pos="630">
          <p15:clr>
            <a:srgbClr val="F26B43"/>
          </p15:clr>
        </p15:guide>
        <p15:guide id="31" orient="horz" pos="783">
          <p15:clr>
            <a:srgbClr val="F26B43"/>
          </p15:clr>
        </p15:guide>
        <p15:guide id="32" orient="horz" pos="935">
          <p15:clr>
            <a:srgbClr val="F26B43"/>
          </p15:clr>
        </p15:guide>
        <p15:guide id="33" orient="horz" pos="1241">
          <p15:clr>
            <a:srgbClr val="F26B43"/>
          </p15:clr>
        </p15:guide>
        <p15:guide id="34" orient="horz" pos="1395">
          <p15:clr>
            <a:srgbClr val="F26B43"/>
          </p15:clr>
        </p15:guide>
        <p15:guide id="35" orient="horz" pos="1548">
          <p15:clr>
            <a:srgbClr val="F26B43"/>
          </p15:clr>
        </p15:guide>
        <p15:guide id="36" orient="horz" pos="1701">
          <p15:clr>
            <a:srgbClr val="F26B43"/>
          </p15:clr>
        </p15:guide>
        <p15:guide id="37" orient="horz" pos="1854">
          <p15:clr>
            <a:srgbClr val="F26B43"/>
          </p15:clr>
        </p15:guide>
        <p15:guide id="38" orient="horz" pos="2007">
          <p15:clr>
            <a:srgbClr val="F26B43"/>
          </p15:clr>
        </p15:guide>
        <p15:guide id="39" orient="horz" pos="2160">
          <p15:clr>
            <a:srgbClr val="F26B43"/>
          </p15:clr>
        </p15:guide>
        <p15:guide id="40" orient="horz" pos="2312">
          <p15:clr>
            <a:srgbClr val="F26B43"/>
          </p15:clr>
        </p15:guide>
        <p15:guide id="41" orient="horz" pos="2465">
          <p15:clr>
            <a:srgbClr val="F26B43"/>
          </p15:clr>
        </p15:guide>
        <p15:guide id="42" orient="horz" pos="2618">
          <p15:clr>
            <a:srgbClr val="F26B43"/>
          </p15:clr>
        </p15:guide>
        <p15:guide id="43" orient="horz" pos="2771">
          <p15:clr>
            <a:srgbClr val="F26B43"/>
          </p15:clr>
        </p15:guide>
        <p15:guide id="44" orient="horz" pos="2925">
          <p15:clr>
            <a:srgbClr val="F26B43"/>
          </p15:clr>
        </p15:guide>
        <p15:guide id="45" orient="horz" pos="3077">
          <p15:clr>
            <a:srgbClr val="F26B43"/>
          </p15:clr>
        </p15:guide>
        <p15:guide id="46" orient="horz" pos="3230">
          <p15:clr>
            <a:srgbClr val="F26B43"/>
          </p15:clr>
        </p15:guide>
        <p15:guide id="47" orient="horz" pos="3383">
          <p15:clr>
            <a:srgbClr val="F26B43"/>
          </p15:clr>
        </p15:guide>
        <p15:guide id="48" orient="horz" pos="3536">
          <p15:clr>
            <a:srgbClr val="F26B43"/>
          </p15:clr>
        </p15:guide>
        <p15:guide id="49" orient="horz" pos="3689">
          <p15:clr>
            <a:srgbClr val="F26B43"/>
          </p15:clr>
        </p15:guide>
        <p15:guide id="50" orient="horz" pos="1088">
          <p15:clr>
            <a:srgbClr val="F26B43"/>
          </p15:clr>
        </p15:guide>
        <p15:guide id="51" pos="1708">
          <p15:clr>
            <a:srgbClr val="F26B43"/>
          </p15:clr>
        </p15:guide>
        <p15:guide id="52" pos="1663">
          <p15:clr>
            <a:srgbClr val="F26B43"/>
          </p15:clr>
        </p15:guide>
        <p15:guide id="53" pos="1277">
          <p15:clr>
            <a:srgbClr val="F26B43"/>
          </p15:clr>
        </p15:guide>
        <p15:guide id="54" pos="1232">
          <p15:clr>
            <a:srgbClr val="F26B43"/>
          </p15:clr>
        </p15:guide>
        <p15:guide id="55" pos="5541">
          <p15:clr>
            <a:srgbClr val="F26B43"/>
          </p15:clr>
        </p15:guide>
        <p15:guide id="56" pos="5586">
          <p15:clr>
            <a:srgbClr val="F26B43"/>
          </p15:clr>
        </p15:guide>
        <p15:guide id="57" pos="5972">
          <p15:clr>
            <a:srgbClr val="F26B43"/>
          </p15:clr>
        </p15:guide>
        <p15:guide id="58" pos="644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8001" y="381000"/>
            <a:ext cx="110363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title style</a:t>
            </a:r>
            <a:endParaRPr lang="de-CH"/>
          </a:p>
        </p:txBody>
      </p:sp>
      <p:sp>
        <p:nvSpPr>
          <p:cNvPr id="14342" name="Rectangle 6"/>
          <p:cNvSpPr>
            <a:spLocks noGrp="1" noChangeArrowheads="1"/>
          </p:cNvSpPr>
          <p:nvPr>
            <p:ph type="sldNum" sz="quarter" idx="4"/>
          </p:nvPr>
        </p:nvSpPr>
        <p:spPr bwMode="auto">
          <a:xfrm>
            <a:off x="508000" y="6602413"/>
            <a:ext cx="2844800" cy="215900"/>
          </a:xfrm>
          <a:prstGeom prst="rect">
            <a:avLst/>
          </a:prstGeom>
          <a:noFill/>
          <a:ln w="9525">
            <a:noFill/>
            <a:miter lim="800000"/>
            <a:headEnd/>
            <a:tailEnd/>
          </a:ln>
          <a:effectLst/>
        </p:spPr>
        <p:txBody>
          <a:bodyPr vert="horz" wrap="square" lIns="0" tIns="0" rIns="91440" bIns="0" numCol="1" anchor="t" anchorCtr="0" compatLnSpc="1">
            <a:prstTxWarp prst="textNoShape">
              <a:avLst/>
            </a:prstTxWarp>
          </a:bodyPr>
          <a:lstStyle>
            <a:lvl1pPr algn="l">
              <a:defRPr sz="800"/>
            </a:lvl1pPr>
          </a:lstStyle>
          <a:p>
            <a:pPr fontAlgn="base">
              <a:spcBef>
                <a:spcPct val="0"/>
              </a:spcBef>
              <a:spcAft>
                <a:spcPct val="0"/>
              </a:spcAft>
              <a:defRPr/>
            </a:pPr>
            <a:fld id="{16DAB0E1-13E3-4865-BAED-ABD5235B796D}" type="slidenum">
              <a:rPr kumimoji="1" lang="de-CH" smtClean="0">
                <a:solidFill>
                  <a:srgbClr val="000000"/>
                </a:solidFill>
                <a:latin typeface="Arial" charset="0"/>
                <a:ea typeface="Osaka" charset="0"/>
                <a:cs typeface="Osaka" charset="0"/>
              </a:rPr>
              <a:pPr fontAlgn="base">
                <a:spcBef>
                  <a:spcPct val="0"/>
                </a:spcBef>
                <a:spcAft>
                  <a:spcPct val="0"/>
                </a:spcAft>
                <a:defRPr/>
              </a:pPr>
              <a:t>‹#›</a:t>
            </a:fld>
            <a:endParaRPr kumimoji="1" lang="de-CH" dirty="0">
              <a:solidFill>
                <a:srgbClr val="000000"/>
              </a:solidFill>
              <a:latin typeface="Arial" charset="0"/>
              <a:ea typeface="Osaka" charset="0"/>
              <a:cs typeface="Osaka" charset="0"/>
            </a:endParaRPr>
          </a:p>
        </p:txBody>
      </p:sp>
      <p:sp>
        <p:nvSpPr>
          <p:cNvPr id="1028" name="Rectangle 13"/>
          <p:cNvSpPr>
            <a:spLocks noGrp="1" noChangeArrowheads="1"/>
          </p:cNvSpPr>
          <p:nvPr>
            <p:ph type="body" idx="1"/>
          </p:nvPr>
        </p:nvSpPr>
        <p:spPr bwMode="auto">
          <a:xfrm>
            <a:off x="508001" y="1520826"/>
            <a:ext cx="110363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err="1"/>
              <a:t>Textmasterformate</a:t>
            </a:r>
            <a:r>
              <a:rPr lang="en-US" dirty="0"/>
              <a:t> </a:t>
            </a:r>
            <a:r>
              <a:rPr lang="en-US" dirty="0" err="1"/>
              <a:t>durch</a:t>
            </a:r>
            <a:r>
              <a:rPr lang="en-US" dirty="0"/>
              <a:t> </a:t>
            </a:r>
            <a:r>
              <a:rPr lang="en-US" dirty="0" err="1"/>
              <a:t>Klicken</a:t>
            </a:r>
            <a:r>
              <a:rPr lang="en-US" dirty="0"/>
              <a:t> </a:t>
            </a:r>
            <a:r>
              <a:rPr lang="en-US" dirty="0" err="1"/>
              <a:t>bearbeiten</a:t>
            </a:r>
            <a:endParaRPr lang="en-US" dirty="0"/>
          </a:p>
          <a:p>
            <a:pPr lvl="1"/>
            <a:r>
              <a:rPr lang="en-US" dirty="0"/>
              <a:t>2nd level</a:t>
            </a:r>
          </a:p>
          <a:p>
            <a:pPr lvl="2"/>
            <a:r>
              <a:rPr lang="en-US" dirty="0"/>
              <a:t>3rd level</a:t>
            </a:r>
          </a:p>
          <a:p>
            <a:pPr lvl="3"/>
            <a:r>
              <a:rPr lang="en-US" dirty="0"/>
              <a:t>4th level</a:t>
            </a:r>
          </a:p>
          <a:p>
            <a:pPr lvl="4"/>
            <a:r>
              <a:rPr lang="en-US" dirty="0"/>
              <a:t>5th level</a:t>
            </a:r>
          </a:p>
        </p:txBody>
      </p:sp>
      <p:pic>
        <p:nvPicPr>
          <p:cNvPr id="1029" name="Picture 8" descr="AOT_LOGO_int_M_rgb"/>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033001" y="6477001"/>
            <a:ext cx="2156884"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43067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fontAlgn="base" hangingPunct="1">
        <a:lnSpc>
          <a:spcPct val="90000"/>
        </a:lnSpc>
        <a:spcBef>
          <a:spcPct val="0"/>
        </a:spcBef>
        <a:spcAft>
          <a:spcPct val="0"/>
        </a:spcAft>
        <a:defRPr sz="3200" b="1">
          <a:solidFill>
            <a:srgbClr val="29529B"/>
          </a:solidFill>
          <a:latin typeface="+mj-lt"/>
          <a:ea typeface="+mj-ea"/>
          <a:cs typeface="+mj-cs"/>
        </a:defRPr>
      </a:lvl1pPr>
      <a:lvl2pPr algn="l" rtl="0" eaLnBrk="1" fontAlgn="base" hangingPunct="1">
        <a:lnSpc>
          <a:spcPct val="90000"/>
        </a:lnSpc>
        <a:spcBef>
          <a:spcPct val="0"/>
        </a:spcBef>
        <a:spcAft>
          <a:spcPct val="0"/>
        </a:spcAft>
        <a:defRPr sz="3200" b="1">
          <a:solidFill>
            <a:srgbClr val="29529B"/>
          </a:solidFill>
          <a:latin typeface="Arial" charset="0"/>
        </a:defRPr>
      </a:lvl2pPr>
      <a:lvl3pPr algn="l" rtl="0" eaLnBrk="1" fontAlgn="base" hangingPunct="1">
        <a:lnSpc>
          <a:spcPct val="90000"/>
        </a:lnSpc>
        <a:spcBef>
          <a:spcPct val="0"/>
        </a:spcBef>
        <a:spcAft>
          <a:spcPct val="0"/>
        </a:spcAft>
        <a:defRPr sz="3200" b="1">
          <a:solidFill>
            <a:srgbClr val="29529B"/>
          </a:solidFill>
          <a:latin typeface="Arial" charset="0"/>
        </a:defRPr>
      </a:lvl3pPr>
      <a:lvl4pPr algn="l" rtl="0" eaLnBrk="1" fontAlgn="base" hangingPunct="1">
        <a:lnSpc>
          <a:spcPct val="90000"/>
        </a:lnSpc>
        <a:spcBef>
          <a:spcPct val="0"/>
        </a:spcBef>
        <a:spcAft>
          <a:spcPct val="0"/>
        </a:spcAft>
        <a:defRPr sz="3200" b="1">
          <a:solidFill>
            <a:srgbClr val="29529B"/>
          </a:solidFill>
          <a:latin typeface="Arial" charset="0"/>
        </a:defRPr>
      </a:lvl4pPr>
      <a:lvl5pPr algn="l" rtl="0" eaLnBrk="1" fontAlgn="base" hangingPunct="1">
        <a:lnSpc>
          <a:spcPct val="90000"/>
        </a:lnSpc>
        <a:spcBef>
          <a:spcPct val="0"/>
        </a:spcBef>
        <a:spcAft>
          <a:spcPct val="0"/>
        </a:spcAft>
        <a:defRPr sz="3200" b="1">
          <a:solidFill>
            <a:srgbClr val="29529B"/>
          </a:solidFill>
          <a:latin typeface="Arial" charset="0"/>
        </a:defRPr>
      </a:lvl5pPr>
      <a:lvl6pPr marL="457200" algn="l" rtl="0" eaLnBrk="1" fontAlgn="base" hangingPunct="1">
        <a:lnSpc>
          <a:spcPct val="90000"/>
        </a:lnSpc>
        <a:spcBef>
          <a:spcPct val="0"/>
        </a:spcBef>
        <a:spcAft>
          <a:spcPct val="0"/>
        </a:spcAft>
        <a:defRPr sz="3200" b="1">
          <a:solidFill>
            <a:srgbClr val="0E2960"/>
          </a:solidFill>
          <a:latin typeface="Arial" charset="0"/>
        </a:defRPr>
      </a:lvl6pPr>
      <a:lvl7pPr marL="914400" algn="l" rtl="0" eaLnBrk="1" fontAlgn="base" hangingPunct="1">
        <a:lnSpc>
          <a:spcPct val="90000"/>
        </a:lnSpc>
        <a:spcBef>
          <a:spcPct val="0"/>
        </a:spcBef>
        <a:spcAft>
          <a:spcPct val="0"/>
        </a:spcAft>
        <a:defRPr sz="3200" b="1">
          <a:solidFill>
            <a:srgbClr val="0E2960"/>
          </a:solidFill>
          <a:latin typeface="Arial" charset="0"/>
        </a:defRPr>
      </a:lvl7pPr>
      <a:lvl8pPr marL="1371600" algn="l" rtl="0" eaLnBrk="1" fontAlgn="base" hangingPunct="1">
        <a:lnSpc>
          <a:spcPct val="90000"/>
        </a:lnSpc>
        <a:spcBef>
          <a:spcPct val="0"/>
        </a:spcBef>
        <a:spcAft>
          <a:spcPct val="0"/>
        </a:spcAft>
        <a:defRPr sz="3200" b="1">
          <a:solidFill>
            <a:srgbClr val="0E2960"/>
          </a:solidFill>
          <a:latin typeface="Arial" charset="0"/>
        </a:defRPr>
      </a:lvl8pPr>
      <a:lvl9pPr marL="1828800" algn="l" rtl="0" eaLnBrk="1" fontAlgn="base" hangingPunct="1">
        <a:lnSpc>
          <a:spcPct val="90000"/>
        </a:lnSpc>
        <a:spcBef>
          <a:spcPct val="0"/>
        </a:spcBef>
        <a:spcAft>
          <a:spcPct val="0"/>
        </a:spcAft>
        <a:defRPr sz="3200" b="1">
          <a:solidFill>
            <a:srgbClr val="0E2960"/>
          </a:solidFill>
          <a:latin typeface="Arial" charset="0"/>
        </a:defRPr>
      </a:lvl9pPr>
    </p:titleStyle>
    <p:bodyStyle>
      <a:lvl1pPr marL="533400" indent="-533400" algn="l" rtl="0" eaLnBrk="1" fontAlgn="base" hangingPunct="1">
        <a:spcBef>
          <a:spcPct val="20000"/>
        </a:spcBef>
        <a:spcAft>
          <a:spcPct val="0"/>
        </a:spcAft>
        <a:buChar char="•"/>
        <a:defRPr sz="2800">
          <a:solidFill>
            <a:schemeClr val="tx1"/>
          </a:solidFill>
          <a:latin typeface="+mn-lt"/>
          <a:ea typeface="+mn-ea"/>
          <a:cs typeface="+mn-cs"/>
        </a:defRPr>
      </a:lvl1pPr>
      <a:lvl2pPr marL="952500" indent="-428625" algn="l" rtl="0" eaLnBrk="1" fontAlgn="base" hangingPunct="1">
        <a:spcBef>
          <a:spcPct val="20000"/>
        </a:spcBef>
        <a:spcAft>
          <a:spcPct val="0"/>
        </a:spcAft>
        <a:buChar char="•"/>
        <a:defRPr sz="2600">
          <a:solidFill>
            <a:schemeClr val="tx1"/>
          </a:solidFill>
          <a:latin typeface="+mn-lt"/>
        </a:defRPr>
      </a:lvl2pPr>
      <a:lvl3pPr marL="1371600" indent="-409575" algn="l" rtl="0" eaLnBrk="1" fontAlgn="base" hangingPunct="1">
        <a:spcBef>
          <a:spcPct val="20000"/>
        </a:spcBef>
        <a:spcAft>
          <a:spcPct val="0"/>
        </a:spcAft>
        <a:buChar char="•"/>
        <a:defRPr sz="2400">
          <a:solidFill>
            <a:schemeClr val="tx1"/>
          </a:solidFill>
          <a:latin typeface="+mn-lt"/>
        </a:defRPr>
      </a:lvl3pPr>
      <a:lvl4pPr marL="1752600" indent="-361950" algn="l" rtl="0" eaLnBrk="1" fontAlgn="base" hangingPunct="1">
        <a:spcBef>
          <a:spcPct val="20000"/>
        </a:spcBef>
        <a:spcAft>
          <a:spcPct val="0"/>
        </a:spcAft>
        <a:buChar char="•"/>
        <a:defRPr sz="2000">
          <a:solidFill>
            <a:schemeClr val="tx1"/>
          </a:solidFill>
          <a:latin typeface="+mn-lt"/>
        </a:defRPr>
      </a:lvl4pPr>
      <a:lvl5pPr marL="2209800" indent="-463550" algn="l" rtl="0" eaLnBrk="1" fontAlgn="base" hangingPunct="1">
        <a:spcBef>
          <a:spcPct val="20000"/>
        </a:spcBef>
        <a:spcAft>
          <a:spcPct val="0"/>
        </a:spcAft>
        <a:buChar char="•"/>
        <a:defRPr sz="2000">
          <a:solidFill>
            <a:schemeClr val="tx1"/>
          </a:solidFill>
          <a:latin typeface="+mn-lt"/>
        </a:defRPr>
      </a:lvl5pPr>
      <a:lvl6pPr marL="2667000" indent="-381000" algn="l" rtl="0" eaLnBrk="1" fontAlgn="base" hangingPunct="1">
        <a:spcBef>
          <a:spcPct val="20000"/>
        </a:spcBef>
        <a:spcAft>
          <a:spcPct val="0"/>
        </a:spcAft>
        <a:buChar char="•"/>
        <a:defRPr sz="2000">
          <a:solidFill>
            <a:schemeClr val="tx1"/>
          </a:solidFill>
          <a:latin typeface="+mn-lt"/>
        </a:defRPr>
      </a:lvl6pPr>
      <a:lvl7pPr marL="3124200" indent="-381000" algn="l" rtl="0" eaLnBrk="1" fontAlgn="base" hangingPunct="1">
        <a:spcBef>
          <a:spcPct val="20000"/>
        </a:spcBef>
        <a:spcAft>
          <a:spcPct val="0"/>
        </a:spcAft>
        <a:buChar char="•"/>
        <a:defRPr sz="2000">
          <a:solidFill>
            <a:schemeClr val="tx1"/>
          </a:solidFill>
          <a:latin typeface="+mn-lt"/>
        </a:defRPr>
      </a:lvl7pPr>
      <a:lvl8pPr marL="3581400" indent="-381000" algn="l" rtl="0" eaLnBrk="1" fontAlgn="base" hangingPunct="1">
        <a:spcBef>
          <a:spcPct val="20000"/>
        </a:spcBef>
        <a:spcAft>
          <a:spcPct val="0"/>
        </a:spcAft>
        <a:buChar char="•"/>
        <a:defRPr sz="2000">
          <a:solidFill>
            <a:schemeClr val="tx1"/>
          </a:solidFill>
          <a:latin typeface="+mn-lt"/>
        </a:defRPr>
      </a:lvl8pPr>
      <a:lvl9pPr marL="4038600" indent="-3810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8001" y="381000"/>
            <a:ext cx="11036300" cy="914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endParaRPr lang="de-CH"/>
          </a:p>
        </p:txBody>
      </p:sp>
      <p:sp>
        <p:nvSpPr>
          <p:cNvPr id="14342" name="Rectangle 6"/>
          <p:cNvSpPr>
            <a:spLocks noGrp="1" noChangeArrowheads="1"/>
          </p:cNvSpPr>
          <p:nvPr>
            <p:ph type="sldNum" sz="quarter" idx="4"/>
          </p:nvPr>
        </p:nvSpPr>
        <p:spPr bwMode="auto">
          <a:xfrm>
            <a:off x="508000" y="6602413"/>
            <a:ext cx="2844800" cy="215900"/>
          </a:xfrm>
          <a:prstGeom prst="rect">
            <a:avLst/>
          </a:prstGeom>
          <a:noFill/>
          <a:ln w="9525">
            <a:noFill/>
            <a:miter lim="800000"/>
            <a:headEnd/>
            <a:tailEnd/>
          </a:ln>
          <a:effectLst/>
        </p:spPr>
        <p:txBody>
          <a:bodyPr vert="horz" wrap="square" lIns="0" tIns="0" rIns="91440" bIns="0" numCol="1" anchor="t" anchorCtr="0" compatLnSpc="1">
            <a:prstTxWarp prst="textNoShape">
              <a:avLst/>
            </a:prstTxWarp>
          </a:bodyPr>
          <a:lstStyle>
            <a:lvl1pPr algn="l">
              <a:defRPr sz="800">
                <a:latin typeface="Arial" charset="0"/>
              </a:defRPr>
            </a:lvl1pPr>
          </a:lstStyle>
          <a:p>
            <a:pPr fontAlgn="base">
              <a:spcBef>
                <a:spcPct val="0"/>
              </a:spcBef>
              <a:spcAft>
                <a:spcPct val="0"/>
              </a:spcAft>
              <a:defRPr/>
            </a:pPr>
            <a:fld id="{17FBCAEB-143A-4A34-ABD5-FDEB4C4AF1ED}" type="slidenum">
              <a:rPr lang="de-CH">
                <a:solidFill>
                  <a:srgbClr val="000000"/>
                </a:solidFill>
              </a:rPr>
              <a:pPr fontAlgn="base">
                <a:spcBef>
                  <a:spcPct val="0"/>
                </a:spcBef>
                <a:spcAft>
                  <a:spcPct val="0"/>
                </a:spcAft>
                <a:defRPr/>
              </a:pPr>
              <a:t>‹#›</a:t>
            </a:fld>
            <a:endParaRPr lang="de-CH" dirty="0">
              <a:solidFill>
                <a:srgbClr val="000000"/>
              </a:solidFill>
            </a:endParaRPr>
          </a:p>
        </p:txBody>
      </p:sp>
      <p:sp>
        <p:nvSpPr>
          <p:cNvPr id="1028" name="Rectangle 13"/>
          <p:cNvSpPr>
            <a:spLocks noGrp="1" noChangeArrowheads="1"/>
          </p:cNvSpPr>
          <p:nvPr>
            <p:ph type="body" idx="1"/>
          </p:nvPr>
        </p:nvSpPr>
        <p:spPr bwMode="auto">
          <a:xfrm>
            <a:off x="508001" y="1520826"/>
            <a:ext cx="110363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Textmasterformate durch Klicken bearbeiten</a:t>
            </a:r>
          </a:p>
          <a:p>
            <a:pPr lvl="1"/>
            <a:r>
              <a:rPr lang="en-US"/>
              <a:t>2nd level</a:t>
            </a:r>
          </a:p>
          <a:p>
            <a:pPr lvl="2"/>
            <a:r>
              <a:rPr lang="en-US"/>
              <a:t>3rd level</a:t>
            </a:r>
          </a:p>
          <a:p>
            <a:pPr lvl="3"/>
            <a:r>
              <a:rPr lang="en-US"/>
              <a:t>4th level</a:t>
            </a:r>
          </a:p>
          <a:p>
            <a:pPr lvl="4"/>
            <a:r>
              <a:rPr lang="en-US"/>
              <a:t>5th level</a:t>
            </a:r>
          </a:p>
        </p:txBody>
      </p:sp>
      <p:pic>
        <p:nvPicPr>
          <p:cNvPr id="1029" name="Picture 8" descr="AOT_LOGO_int_M_rgb"/>
          <p:cNvPicPr>
            <a:picLocks noChangeAspect="1" noChangeArrowheads="1"/>
          </p:cNvPicPr>
          <p:nvPr/>
        </p:nvPicPr>
        <p:blipFill>
          <a:blip r:embed="rId13" cstate="print"/>
          <a:srcRect/>
          <a:stretch>
            <a:fillRect/>
          </a:stretch>
        </p:blipFill>
        <p:spPr bwMode="auto">
          <a:xfrm>
            <a:off x="10033001" y="6477001"/>
            <a:ext cx="2156884" cy="252413"/>
          </a:xfrm>
          <a:prstGeom prst="rect">
            <a:avLst/>
          </a:prstGeom>
          <a:noFill/>
          <a:ln w="9525">
            <a:noFill/>
            <a:miter lim="800000"/>
            <a:headEnd/>
            <a:tailEnd/>
          </a:ln>
        </p:spPr>
      </p:pic>
    </p:spTree>
    <p:extLst>
      <p:ext uri="{BB962C8B-B14F-4D97-AF65-F5344CB8AC3E}">
        <p14:creationId xmlns:p14="http://schemas.microsoft.com/office/powerpoint/2010/main" val="425051837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l" rtl="0" eaLnBrk="0" fontAlgn="base" hangingPunct="0">
        <a:lnSpc>
          <a:spcPct val="90000"/>
        </a:lnSpc>
        <a:spcBef>
          <a:spcPct val="0"/>
        </a:spcBef>
        <a:spcAft>
          <a:spcPct val="0"/>
        </a:spcAft>
        <a:defRPr sz="3200" b="1">
          <a:solidFill>
            <a:srgbClr val="29529B"/>
          </a:solidFill>
          <a:latin typeface="+mj-lt"/>
          <a:ea typeface="+mj-ea"/>
          <a:cs typeface="+mj-cs"/>
        </a:defRPr>
      </a:lvl1pPr>
      <a:lvl2pPr algn="l" rtl="0" eaLnBrk="0" fontAlgn="base" hangingPunct="0">
        <a:lnSpc>
          <a:spcPct val="90000"/>
        </a:lnSpc>
        <a:spcBef>
          <a:spcPct val="0"/>
        </a:spcBef>
        <a:spcAft>
          <a:spcPct val="0"/>
        </a:spcAft>
        <a:defRPr sz="3200" b="1">
          <a:solidFill>
            <a:srgbClr val="29529B"/>
          </a:solidFill>
          <a:latin typeface="Arial" charset="0"/>
        </a:defRPr>
      </a:lvl2pPr>
      <a:lvl3pPr algn="l" rtl="0" eaLnBrk="0" fontAlgn="base" hangingPunct="0">
        <a:lnSpc>
          <a:spcPct val="90000"/>
        </a:lnSpc>
        <a:spcBef>
          <a:spcPct val="0"/>
        </a:spcBef>
        <a:spcAft>
          <a:spcPct val="0"/>
        </a:spcAft>
        <a:defRPr sz="3200" b="1">
          <a:solidFill>
            <a:srgbClr val="29529B"/>
          </a:solidFill>
          <a:latin typeface="Arial" charset="0"/>
        </a:defRPr>
      </a:lvl3pPr>
      <a:lvl4pPr algn="l" rtl="0" eaLnBrk="0" fontAlgn="base" hangingPunct="0">
        <a:lnSpc>
          <a:spcPct val="90000"/>
        </a:lnSpc>
        <a:spcBef>
          <a:spcPct val="0"/>
        </a:spcBef>
        <a:spcAft>
          <a:spcPct val="0"/>
        </a:spcAft>
        <a:defRPr sz="3200" b="1">
          <a:solidFill>
            <a:srgbClr val="29529B"/>
          </a:solidFill>
          <a:latin typeface="Arial" charset="0"/>
        </a:defRPr>
      </a:lvl4pPr>
      <a:lvl5pPr algn="l" rtl="0" eaLnBrk="0" fontAlgn="base" hangingPunct="0">
        <a:lnSpc>
          <a:spcPct val="90000"/>
        </a:lnSpc>
        <a:spcBef>
          <a:spcPct val="0"/>
        </a:spcBef>
        <a:spcAft>
          <a:spcPct val="0"/>
        </a:spcAft>
        <a:defRPr sz="3200" b="1">
          <a:solidFill>
            <a:srgbClr val="29529B"/>
          </a:solidFill>
          <a:latin typeface="Arial" charset="0"/>
        </a:defRPr>
      </a:lvl5pPr>
      <a:lvl6pPr marL="457200" algn="l" rtl="0" eaLnBrk="1" fontAlgn="base" hangingPunct="1">
        <a:lnSpc>
          <a:spcPct val="90000"/>
        </a:lnSpc>
        <a:spcBef>
          <a:spcPct val="0"/>
        </a:spcBef>
        <a:spcAft>
          <a:spcPct val="0"/>
        </a:spcAft>
        <a:defRPr sz="3200" b="1">
          <a:solidFill>
            <a:srgbClr val="0E2960"/>
          </a:solidFill>
          <a:latin typeface="Arial" charset="0"/>
        </a:defRPr>
      </a:lvl6pPr>
      <a:lvl7pPr marL="914400" algn="l" rtl="0" eaLnBrk="1" fontAlgn="base" hangingPunct="1">
        <a:lnSpc>
          <a:spcPct val="90000"/>
        </a:lnSpc>
        <a:spcBef>
          <a:spcPct val="0"/>
        </a:spcBef>
        <a:spcAft>
          <a:spcPct val="0"/>
        </a:spcAft>
        <a:defRPr sz="3200" b="1">
          <a:solidFill>
            <a:srgbClr val="0E2960"/>
          </a:solidFill>
          <a:latin typeface="Arial" charset="0"/>
        </a:defRPr>
      </a:lvl7pPr>
      <a:lvl8pPr marL="1371600" algn="l" rtl="0" eaLnBrk="1" fontAlgn="base" hangingPunct="1">
        <a:lnSpc>
          <a:spcPct val="90000"/>
        </a:lnSpc>
        <a:spcBef>
          <a:spcPct val="0"/>
        </a:spcBef>
        <a:spcAft>
          <a:spcPct val="0"/>
        </a:spcAft>
        <a:defRPr sz="3200" b="1">
          <a:solidFill>
            <a:srgbClr val="0E2960"/>
          </a:solidFill>
          <a:latin typeface="Arial" charset="0"/>
        </a:defRPr>
      </a:lvl8pPr>
      <a:lvl9pPr marL="1828800" algn="l" rtl="0" eaLnBrk="1" fontAlgn="base" hangingPunct="1">
        <a:lnSpc>
          <a:spcPct val="90000"/>
        </a:lnSpc>
        <a:spcBef>
          <a:spcPct val="0"/>
        </a:spcBef>
        <a:spcAft>
          <a:spcPct val="0"/>
        </a:spcAft>
        <a:defRPr sz="3200" b="1">
          <a:solidFill>
            <a:srgbClr val="0E2960"/>
          </a:solidFill>
          <a:latin typeface="Arial" charset="0"/>
        </a:defRPr>
      </a:lvl9pPr>
    </p:titleStyle>
    <p:bodyStyle>
      <a:lvl1pPr marL="533400" indent="-533400" algn="l" rtl="0" eaLnBrk="0" fontAlgn="base" hangingPunct="0">
        <a:spcBef>
          <a:spcPct val="20000"/>
        </a:spcBef>
        <a:spcAft>
          <a:spcPct val="0"/>
        </a:spcAft>
        <a:buChar char="•"/>
        <a:defRPr sz="2800">
          <a:solidFill>
            <a:schemeClr val="tx1"/>
          </a:solidFill>
          <a:latin typeface="+mn-lt"/>
          <a:ea typeface="+mn-ea"/>
          <a:cs typeface="+mn-cs"/>
        </a:defRPr>
      </a:lvl1pPr>
      <a:lvl2pPr marL="952500" indent="-428625" algn="l" rtl="0" eaLnBrk="0" fontAlgn="base" hangingPunct="0">
        <a:spcBef>
          <a:spcPct val="20000"/>
        </a:spcBef>
        <a:spcAft>
          <a:spcPct val="0"/>
        </a:spcAft>
        <a:buChar char="•"/>
        <a:defRPr sz="2600">
          <a:solidFill>
            <a:schemeClr val="tx1"/>
          </a:solidFill>
          <a:latin typeface="+mn-lt"/>
        </a:defRPr>
      </a:lvl2pPr>
      <a:lvl3pPr marL="1371600" indent="-409575" algn="l" rtl="0" eaLnBrk="0" fontAlgn="base" hangingPunct="0">
        <a:spcBef>
          <a:spcPct val="20000"/>
        </a:spcBef>
        <a:spcAft>
          <a:spcPct val="0"/>
        </a:spcAft>
        <a:buChar char="•"/>
        <a:defRPr sz="2400">
          <a:solidFill>
            <a:schemeClr val="tx1"/>
          </a:solidFill>
          <a:latin typeface="+mn-lt"/>
        </a:defRPr>
      </a:lvl3pPr>
      <a:lvl4pPr marL="1752600" indent="-361950" algn="l" rtl="0" eaLnBrk="0" fontAlgn="base" hangingPunct="0">
        <a:spcBef>
          <a:spcPct val="20000"/>
        </a:spcBef>
        <a:spcAft>
          <a:spcPct val="0"/>
        </a:spcAft>
        <a:buChar char="•"/>
        <a:defRPr sz="2000">
          <a:solidFill>
            <a:schemeClr val="tx1"/>
          </a:solidFill>
          <a:latin typeface="+mn-lt"/>
        </a:defRPr>
      </a:lvl4pPr>
      <a:lvl5pPr marL="2209800" indent="-463550" algn="l" rtl="0" eaLnBrk="0" fontAlgn="base" hangingPunct="0">
        <a:spcBef>
          <a:spcPct val="20000"/>
        </a:spcBef>
        <a:spcAft>
          <a:spcPct val="0"/>
        </a:spcAft>
        <a:buChar char="•"/>
        <a:defRPr sz="2000">
          <a:solidFill>
            <a:schemeClr val="tx1"/>
          </a:solidFill>
          <a:latin typeface="+mn-lt"/>
        </a:defRPr>
      </a:lvl5pPr>
      <a:lvl6pPr marL="2667000" indent="-381000" algn="l" rtl="0" eaLnBrk="1" fontAlgn="base" hangingPunct="1">
        <a:spcBef>
          <a:spcPct val="20000"/>
        </a:spcBef>
        <a:spcAft>
          <a:spcPct val="0"/>
        </a:spcAft>
        <a:buChar char="•"/>
        <a:defRPr sz="2000">
          <a:solidFill>
            <a:schemeClr val="tx1"/>
          </a:solidFill>
          <a:latin typeface="+mn-lt"/>
        </a:defRPr>
      </a:lvl6pPr>
      <a:lvl7pPr marL="3124200" indent="-381000" algn="l" rtl="0" eaLnBrk="1" fontAlgn="base" hangingPunct="1">
        <a:spcBef>
          <a:spcPct val="20000"/>
        </a:spcBef>
        <a:spcAft>
          <a:spcPct val="0"/>
        </a:spcAft>
        <a:buChar char="•"/>
        <a:defRPr sz="2000">
          <a:solidFill>
            <a:schemeClr val="tx1"/>
          </a:solidFill>
          <a:latin typeface="+mn-lt"/>
        </a:defRPr>
      </a:lvl7pPr>
      <a:lvl8pPr marL="3581400" indent="-381000" algn="l" rtl="0" eaLnBrk="1" fontAlgn="base" hangingPunct="1">
        <a:spcBef>
          <a:spcPct val="20000"/>
        </a:spcBef>
        <a:spcAft>
          <a:spcPct val="0"/>
        </a:spcAft>
        <a:buChar char="•"/>
        <a:defRPr sz="2000">
          <a:solidFill>
            <a:schemeClr val="tx1"/>
          </a:solidFill>
          <a:latin typeface="+mn-lt"/>
        </a:defRPr>
      </a:lvl8pPr>
      <a:lvl9pPr marL="4038600" indent="-3810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8001" y="381000"/>
            <a:ext cx="110363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title style</a:t>
            </a:r>
            <a:endParaRPr lang="de-CH"/>
          </a:p>
        </p:txBody>
      </p:sp>
      <p:sp>
        <p:nvSpPr>
          <p:cNvPr id="14342" name="Rectangle 6"/>
          <p:cNvSpPr>
            <a:spLocks noGrp="1" noChangeArrowheads="1"/>
          </p:cNvSpPr>
          <p:nvPr>
            <p:ph type="sldNum" sz="quarter" idx="4"/>
          </p:nvPr>
        </p:nvSpPr>
        <p:spPr bwMode="auto">
          <a:xfrm>
            <a:off x="508000" y="6602413"/>
            <a:ext cx="2844800" cy="215900"/>
          </a:xfrm>
          <a:prstGeom prst="rect">
            <a:avLst/>
          </a:prstGeom>
          <a:noFill/>
          <a:ln w="9525">
            <a:noFill/>
            <a:miter lim="800000"/>
            <a:headEnd/>
            <a:tailEnd/>
          </a:ln>
          <a:effectLst/>
        </p:spPr>
        <p:txBody>
          <a:bodyPr vert="horz" wrap="square" lIns="0" tIns="0" rIns="91440" bIns="0" numCol="1" anchor="t" anchorCtr="0" compatLnSpc="1">
            <a:prstTxWarp prst="textNoShape">
              <a:avLst/>
            </a:prstTxWarp>
          </a:bodyPr>
          <a:lstStyle>
            <a:lvl1pPr algn="l">
              <a:defRPr sz="800"/>
            </a:lvl1pPr>
          </a:lstStyle>
          <a:p>
            <a:pPr fontAlgn="base">
              <a:spcBef>
                <a:spcPct val="0"/>
              </a:spcBef>
              <a:spcAft>
                <a:spcPct val="0"/>
              </a:spcAft>
              <a:defRPr/>
            </a:pPr>
            <a:fld id="{16DAB0E1-13E3-4865-BAED-ABD5235B796D}" type="slidenum">
              <a:rPr kumimoji="1" lang="de-CH">
                <a:solidFill>
                  <a:srgbClr val="000000"/>
                </a:solidFill>
                <a:latin typeface="Arial" charset="0"/>
                <a:ea typeface="Osaka" charset="0"/>
                <a:cs typeface="Osaka" charset="0"/>
              </a:rPr>
              <a:pPr fontAlgn="base">
                <a:spcBef>
                  <a:spcPct val="0"/>
                </a:spcBef>
                <a:spcAft>
                  <a:spcPct val="0"/>
                </a:spcAft>
                <a:defRPr/>
              </a:pPr>
              <a:t>‹#›</a:t>
            </a:fld>
            <a:endParaRPr kumimoji="1" lang="de-CH" dirty="0">
              <a:solidFill>
                <a:srgbClr val="000000"/>
              </a:solidFill>
              <a:latin typeface="Arial" charset="0"/>
              <a:ea typeface="Osaka" charset="0"/>
              <a:cs typeface="Osaka" charset="0"/>
            </a:endParaRPr>
          </a:p>
        </p:txBody>
      </p:sp>
      <p:sp>
        <p:nvSpPr>
          <p:cNvPr id="1028" name="Rectangle 13"/>
          <p:cNvSpPr>
            <a:spLocks noGrp="1" noChangeArrowheads="1"/>
          </p:cNvSpPr>
          <p:nvPr>
            <p:ph type="body" idx="1"/>
          </p:nvPr>
        </p:nvSpPr>
        <p:spPr bwMode="auto">
          <a:xfrm>
            <a:off x="508001" y="1520826"/>
            <a:ext cx="110363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Textmasterformate durch Klicken bearbeiten</a:t>
            </a:r>
          </a:p>
          <a:p>
            <a:pPr lvl="1"/>
            <a:r>
              <a:rPr lang="en-US"/>
              <a:t>2nd level</a:t>
            </a:r>
          </a:p>
          <a:p>
            <a:pPr lvl="2"/>
            <a:r>
              <a:rPr lang="en-US"/>
              <a:t>3rd level</a:t>
            </a:r>
          </a:p>
          <a:p>
            <a:pPr lvl="3"/>
            <a:r>
              <a:rPr lang="en-US"/>
              <a:t>4th level</a:t>
            </a:r>
          </a:p>
          <a:p>
            <a:pPr lvl="4"/>
            <a:r>
              <a:rPr lang="en-US"/>
              <a:t>5th level</a:t>
            </a:r>
          </a:p>
        </p:txBody>
      </p:sp>
      <p:pic>
        <p:nvPicPr>
          <p:cNvPr id="1029" name="Picture 8" descr="AOT_LOGO_int_M_rgb"/>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033001" y="6477001"/>
            <a:ext cx="2156884"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534832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fontAlgn="base" hangingPunct="1">
        <a:lnSpc>
          <a:spcPct val="90000"/>
        </a:lnSpc>
        <a:spcBef>
          <a:spcPct val="0"/>
        </a:spcBef>
        <a:spcAft>
          <a:spcPct val="0"/>
        </a:spcAft>
        <a:defRPr sz="3200" b="1">
          <a:solidFill>
            <a:srgbClr val="29529B"/>
          </a:solidFill>
          <a:latin typeface="+mj-lt"/>
          <a:ea typeface="+mj-ea"/>
          <a:cs typeface="+mj-cs"/>
        </a:defRPr>
      </a:lvl1pPr>
      <a:lvl2pPr algn="l" rtl="0" eaLnBrk="1" fontAlgn="base" hangingPunct="1">
        <a:lnSpc>
          <a:spcPct val="90000"/>
        </a:lnSpc>
        <a:spcBef>
          <a:spcPct val="0"/>
        </a:spcBef>
        <a:spcAft>
          <a:spcPct val="0"/>
        </a:spcAft>
        <a:defRPr sz="3200" b="1">
          <a:solidFill>
            <a:srgbClr val="29529B"/>
          </a:solidFill>
          <a:latin typeface="Arial" charset="0"/>
        </a:defRPr>
      </a:lvl2pPr>
      <a:lvl3pPr algn="l" rtl="0" eaLnBrk="1" fontAlgn="base" hangingPunct="1">
        <a:lnSpc>
          <a:spcPct val="90000"/>
        </a:lnSpc>
        <a:spcBef>
          <a:spcPct val="0"/>
        </a:spcBef>
        <a:spcAft>
          <a:spcPct val="0"/>
        </a:spcAft>
        <a:defRPr sz="3200" b="1">
          <a:solidFill>
            <a:srgbClr val="29529B"/>
          </a:solidFill>
          <a:latin typeface="Arial" charset="0"/>
        </a:defRPr>
      </a:lvl3pPr>
      <a:lvl4pPr algn="l" rtl="0" eaLnBrk="1" fontAlgn="base" hangingPunct="1">
        <a:lnSpc>
          <a:spcPct val="90000"/>
        </a:lnSpc>
        <a:spcBef>
          <a:spcPct val="0"/>
        </a:spcBef>
        <a:spcAft>
          <a:spcPct val="0"/>
        </a:spcAft>
        <a:defRPr sz="3200" b="1">
          <a:solidFill>
            <a:srgbClr val="29529B"/>
          </a:solidFill>
          <a:latin typeface="Arial" charset="0"/>
        </a:defRPr>
      </a:lvl4pPr>
      <a:lvl5pPr algn="l" rtl="0" eaLnBrk="1" fontAlgn="base" hangingPunct="1">
        <a:lnSpc>
          <a:spcPct val="90000"/>
        </a:lnSpc>
        <a:spcBef>
          <a:spcPct val="0"/>
        </a:spcBef>
        <a:spcAft>
          <a:spcPct val="0"/>
        </a:spcAft>
        <a:defRPr sz="3200" b="1">
          <a:solidFill>
            <a:srgbClr val="29529B"/>
          </a:solidFill>
          <a:latin typeface="Arial" charset="0"/>
        </a:defRPr>
      </a:lvl5pPr>
      <a:lvl6pPr marL="457200" algn="l" rtl="0" eaLnBrk="1" fontAlgn="base" hangingPunct="1">
        <a:lnSpc>
          <a:spcPct val="90000"/>
        </a:lnSpc>
        <a:spcBef>
          <a:spcPct val="0"/>
        </a:spcBef>
        <a:spcAft>
          <a:spcPct val="0"/>
        </a:spcAft>
        <a:defRPr sz="3200" b="1">
          <a:solidFill>
            <a:srgbClr val="0E2960"/>
          </a:solidFill>
          <a:latin typeface="Arial" charset="0"/>
        </a:defRPr>
      </a:lvl6pPr>
      <a:lvl7pPr marL="914400" algn="l" rtl="0" eaLnBrk="1" fontAlgn="base" hangingPunct="1">
        <a:lnSpc>
          <a:spcPct val="90000"/>
        </a:lnSpc>
        <a:spcBef>
          <a:spcPct val="0"/>
        </a:spcBef>
        <a:spcAft>
          <a:spcPct val="0"/>
        </a:spcAft>
        <a:defRPr sz="3200" b="1">
          <a:solidFill>
            <a:srgbClr val="0E2960"/>
          </a:solidFill>
          <a:latin typeface="Arial" charset="0"/>
        </a:defRPr>
      </a:lvl7pPr>
      <a:lvl8pPr marL="1371600" algn="l" rtl="0" eaLnBrk="1" fontAlgn="base" hangingPunct="1">
        <a:lnSpc>
          <a:spcPct val="90000"/>
        </a:lnSpc>
        <a:spcBef>
          <a:spcPct val="0"/>
        </a:spcBef>
        <a:spcAft>
          <a:spcPct val="0"/>
        </a:spcAft>
        <a:defRPr sz="3200" b="1">
          <a:solidFill>
            <a:srgbClr val="0E2960"/>
          </a:solidFill>
          <a:latin typeface="Arial" charset="0"/>
        </a:defRPr>
      </a:lvl8pPr>
      <a:lvl9pPr marL="1828800" algn="l" rtl="0" eaLnBrk="1" fontAlgn="base" hangingPunct="1">
        <a:lnSpc>
          <a:spcPct val="90000"/>
        </a:lnSpc>
        <a:spcBef>
          <a:spcPct val="0"/>
        </a:spcBef>
        <a:spcAft>
          <a:spcPct val="0"/>
        </a:spcAft>
        <a:defRPr sz="3200" b="1">
          <a:solidFill>
            <a:srgbClr val="0E2960"/>
          </a:solidFill>
          <a:latin typeface="Arial" charset="0"/>
        </a:defRPr>
      </a:lvl9pPr>
    </p:titleStyle>
    <p:bodyStyle>
      <a:lvl1pPr marL="533400" indent="-533400" algn="l" rtl="0" eaLnBrk="1" fontAlgn="base" hangingPunct="1">
        <a:spcBef>
          <a:spcPct val="20000"/>
        </a:spcBef>
        <a:spcAft>
          <a:spcPct val="0"/>
        </a:spcAft>
        <a:buChar char="•"/>
        <a:defRPr sz="2800">
          <a:solidFill>
            <a:schemeClr val="tx1"/>
          </a:solidFill>
          <a:latin typeface="+mn-lt"/>
          <a:ea typeface="+mn-ea"/>
          <a:cs typeface="+mn-cs"/>
        </a:defRPr>
      </a:lvl1pPr>
      <a:lvl2pPr marL="952500" indent="-428625" algn="l" rtl="0" eaLnBrk="1" fontAlgn="base" hangingPunct="1">
        <a:spcBef>
          <a:spcPct val="20000"/>
        </a:spcBef>
        <a:spcAft>
          <a:spcPct val="0"/>
        </a:spcAft>
        <a:buChar char="•"/>
        <a:defRPr sz="2600">
          <a:solidFill>
            <a:schemeClr val="tx1"/>
          </a:solidFill>
          <a:latin typeface="+mn-lt"/>
        </a:defRPr>
      </a:lvl2pPr>
      <a:lvl3pPr marL="1371600" indent="-409575" algn="l" rtl="0" eaLnBrk="1" fontAlgn="base" hangingPunct="1">
        <a:spcBef>
          <a:spcPct val="20000"/>
        </a:spcBef>
        <a:spcAft>
          <a:spcPct val="0"/>
        </a:spcAft>
        <a:buChar char="•"/>
        <a:defRPr sz="2400">
          <a:solidFill>
            <a:schemeClr val="tx1"/>
          </a:solidFill>
          <a:latin typeface="+mn-lt"/>
        </a:defRPr>
      </a:lvl3pPr>
      <a:lvl4pPr marL="1752600" indent="-361950" algn="l" rtl="0" eaLnBrk="1" fontAlgn="base" hangingPunct="1">
        <a:spcBef>
          <a:spcPct val="20000"/>
        </a:spcBef>
        <a:spcAft>
          <a:spcPct val="0"/>
        </a:spcAft>
        <a:buChar char="•"/>
        <a:defRPr sz="2000">
          <a:solidFill>
            <a:schemeClr val="tx1"/>
          </a:solidFill>
          <a:latin typeface="+mn-lt"/>
        </a:defRPr>
      </a:lvl4pPr>
      <a:lvl5pPr marL="2209800" indent="-463550" algn="l" rtl="0" eaLnBrk="1" fontAlgn="base" hangingPunct="1">
        <a:spcBef>
          <a:spcPct val="20000"/>
        </a:spcBef>
        <a:spcAft>
          <a:spcPct val="0"/>
        </a:spcAft>
        <a:buChar char="•"/>
        <a:defRPr sz="2000">
          <a:solidFill>
            <a:schemeClr val="tx1"/>
          </a:solidFill>
          <a:latin typeface="+mn-lt"/>
        </a:defRPr>
      </a:lvl5pPr>
      <a:lvl6pPr marL="2667000" indent="-381000" algn="l" rtl="0" eaLnBrk="1" fontAlgn="base" hangingPunct="1">
        <a:spcBef>
          <a:spcPct val="20000"/>
        </a:spcBef>
        <a:spcAft>
          <a:spcPct val="0"/>
        </a:spcAft>
        <a:buChar char="•"/>
        <a:defRPr sz="2000">
          <a:solidFill>
            <a:schemeClr val="tx1"/>
          </a:solidFill>
          <a:latin typeface="+mn-lt"/>
        </a:defRPr>
      </a:lvl6pPr>
      <a:lvl7pPr marL="3124200" indent="-381000" algn="l" rtl="0" eaLnBrk="1" fontAlgn="base" hangingPunct="1">
        <a:spcBef>
          <a:spcPct val="20000"/>
        </a:spcBef>
        <a:spcAft>
          <a:spcPct val="0"/>
        </a:spcAft>
        <a:buChar char="•"/>
        <a:defRPr sz="2000">
          <a:solidFill>
            <a:schemeClr val="tx1"/>
          </a:solidFill>
          <a:latin typeface="+mn-lt"/>
        </a:defRPr>
      </a:lvl7pPr>
      <a:lvl8pPr marL="3581400" indent="-381000" algn="l" rtl="0" eaLnBrk="1" fontAlgn="base" hangingPunct="1">
        <a:spcBef>
          <a:spcPct val="20000"/>
        </a:spcBef>
        <a:spcAft>
          <a:spcPct val="0"/>
        </a:spcAft>
        <a:buChar char="•"/>
        <a:defRPr sz="2000">
          <a:solidFill>
            <a:schemeClr val="tx1"/>
          </a:solidFill>
          <a:latin typeface="+mn-lt"/>
        </a:defRPr>
      </a:lvl8pPr>
      <a:lvl9pPr marL="4038600" indent="-3810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8001" y="381000"/>
            <a:ext cx="110363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title style</a:t>
            </a:r>
            <a:endParaRPr lang="de-CH"/>
          </a:p>
        </p:txBody>
      </p:sp>
      <p:sp>
        <p:nvSpPr>
          <p:cNvPr id="14342" name="Rectangle 6"/>
          <p:cNvSpPr>
            <a:spLocks noGrp="1" noChangeArrowheads="1"/>
          </p:cNvSpPr>
          <p:nvPr>
            <p:ph type="sldNum" sz="quarter" idx="4"/>
          </p:nvPr>
        </p:nvSpPr>
        <p:spPr bwMode="auto">
          <a:xfrm>
            <a:off x="508000" y="6602413"/>
            <a:ext cx="2844800" cy="215900"/>
          </a:xfrm>
          <a:prstGeom prst="rect">
            <a:avLst/>
          </a:prstGeom>
          <a:noFill/>
          <a:ln w="9525">
            <a:noFill/>
            <a:miter lim="800000"/>
            <a:headEnd/>
            <a:tailEnd/>
          </a:ln>
          <a:effectLst/>
        </p:spPr>
        <p:txBody>
          <a:bodyPr vert="horz" wrap="square" lIns="0" tIns="0" rIns="91440" bIns="0" numCol="1" anchor="t" anchorCtr="0" compatLnSpc="1">
            <a:prstTxWarp prst="textNoShape">
              <a:avLst/>
            </a:prstTxWarp>
          </a:bodyPr>
          <a:lstStyle>
            <a:lvl1pPr algn="l">
              <a:defRPr sz="800"/>
            </a:lvl1pPr>
          </a:lstStyle>
          <a:p>
            <a:pPr fontAlgn="base">
              <a:spcBef>
                <a:spcPct val="0"/>
              </a:spcBef>
              <a:spcAft>
                <a:spcPct val="0"/>
              </a:spcAft>
              <a:defRPr/>
            </a:pPr>
            <a:fld id="{16DAB0E1-13E3-4865-BAED-ABD5235B796D}" type="slidenum">
              <a:rPr kumimoji="1" lang="de-CH" smtClean="0">
                <a:solidFill>
                  <a:srgbClr val="000000"/>
                </a:solidFill>
                <a:latin typeface="Arial" charset="0"/>
                <a:ea typeface="Osaka" charset="0"/>
                <a:cs typeface="Osaka" charset="0"/>
              </a:rPr>
              <a:pPr fontAlgn="base">
                <a:spcBef>
                  <a:spcPct val="0"/>
                </a:spcBef>
                <a:spcAft>
                  <a:spcPct val="0"/>
                </a:spcAft>
                <a:defRPr/>
              </a:pPr>
              <a:t>‹#›</a:t>
            </a:fld>
            <a:endParaRPr kumimoji="1" lang="de-CH" dirty="0">
              <a:solidFill>
                <a:srgbClr val="000000"/>
              </a:solidFill>
              <a:latin typeface="Arial" charset="0"/>
              <a:ea typeface="Osaka" charset="0"/>
              <a:cs typeface="Osaka" charset="0"/>
            </a:endParaRPr>
          </a:p>
        </p:txBody>
      </p:sp>
      <p:sp>
        <p:nvSpPr>
          <p:cNvPr id="1028" name="Rectangle 13"/>
          <p:cNvSpPr>
            <a:spLocks noGrp="1" noChangeArrowheads="1"/>
          </p:cNvSpPr>
          <p:nvPr>
            <p:ph type="body" idx="1"/>
          </p:nvPr>
        </p:nvSpPr>
        <p:spPr bwMode="auto">
          <a:xfrm>
            <a:off x="508001" y="1520826"/>
            <a:ext cx="110363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Textmasterformate durch Klicken bearbeiten</a:t>
            </a:r>
          </a:p>
          <a:p>
            <a:pPr lvl="1"/>
            <a:r>
              <a:rPr lang="en-US"/>
              <a:t>2nd level</a:t>
            </a:r>
          </a:p>
          <a:p>
            <a:pPr lvl="2"/>
            <a:r>
              <a:rPr lang="en-US"/>
              <a:t>3rd level</a:t>
            </a:r>
          </a:p>
          <a:p>
            <a:pPr lvl="3"/>
            <a:r>
              <a:rPr lang="en-US"/>
              <a:t>4th level</a:t>
            </a:r>
          </a:p>
          <a:p>
            <a:pPr lvl="4"/>
            <a:r>
              <a:rPr lang="en-US"/>
              <a:t>5th level</a:t>
            </a:r>
          </a:p>
        </p:txBody>
      </p:sp>
      <p:pic>
        <p:nvPicPr>
          <p:cNvPr id="1029" name="Picture 8" descr="AOT_LOGO_int_M_rgb"/>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033001" y="6477001"/>
            <a:ext cx="2156884"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424593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fontAlgn="base" hangingPunct="1">
        <a:lnSpc>
          <a:spcPct val="90000"/>
        </a:lnSpc>
        <a:spcBef>
          <a:spcPct val="0"/>
        </a:spcBef>
        <a:spcAft>
          <a:spcPct val="0"/>
        </a:spcAft>
        <a:defRPr sz="3200" b="1">
          <a:solidFill>
            <a:srgbClr val="29529B"/>
          </a:solidFill>
          <a:latin typeface="+mj-lt"/>
          <a:ea typeface="+mj-ea"/>
          <a:cs typeface="+mj-cs"/>
        </a:defRPr>
      </a:lvl1pPr>
      <a:lvl2pPr algn="l" rtl="0" eaLnBrk="1" fontAlgn="base" hangingPunct="1">
        <a:lnSpc>
          <a:spcPct val="90000"/>
        </a:lnSpc>
        <a:spcBef>
          <a:spcPct val="0"/>
        </a:spcBef>
        <a:spcAft>
          <a:spcPct val="0"/>
        </a:spcAft>
        <a:defRPr sz="3200" b="1">
          <a:solidFill>
            <a:srgbClr val="29529B"/>
          </a:solidFill>
          <a:latin typeface="Arial" charset="0"/>
        </a:defRPr>
      </a:lvl2pPr>
      <a:lvl3pPr algn="l" rtl="0" eaLnBrk="1" fontAlgn="base" hangingPunct="1">
        <a:lnSpc>
          <a:spcPct val="90000"/>
        </a:lnSpc>
        <a:spcBef>
          <a:spcPct val="0"/>
        </a:spcBef>
        <a:spcAft>
          <a:spcPct val="0"/>
        </a:spcAft>
        <a:defRPr sz="3200" b="1">
          <a:solidFill>
            <a:srgbClr val="29529B"/>
          </a:solidFill>
          <a:latin typeface="Arial" charset="0"/>
        </a:defRPr>
      </a:lvl3pPr>
      <a:lvl4pPr algn="l" rtl="0" eaLnBrk="1" fontAlgn="base" hangingPunct="1">
        <a:lnSpc>
          <a:spcPct val="90000"/>
        </a:lnSpc>
        <a:spcBef>
          <a:spcPct val="0"/>
        </a:spcBef>
        <a:spcAft>
          <a:spcPct val="0"/>
        </a:spcAft>
        <a:defRPr sz="3200" b="1">
          <a:solidFill>
            <a:srgbClr val="29529B"/>
          </a:solidFill>
          <a:latin typeface="Arial" charset="0"/>
        </a:defRPr>
      </a:lvl4pPr>
      <a:lvl5pPr algn="l" rtl="0" eaLnBrk="1" fontAlgn="base" hangingPunct="1">
        <a:lnSpc>
          <a:spcPct val="90000"/>
        </a:lnSpc>
        <a:spcBef>
          <a:spcPct val="0"/>
        </a:spcBef>
        <a:spcAft>
          <a:spcPct val="0"/>
        </a:spcAft>
        <a:defRPr sz="3200" b="1">
          <a:solidFill>
            <a:srgbClr val="29529B"/>
          </a:solidFill>
          <a:latin typeface="Arial" charset="0"/>
        </a:defRPr>
      </a:lvl5pPr>
      <a:lvl6pPr marL="457200" algn="l" rtl="0" eaLnBrk="1" fontAlgn="base" hangingPunct="1">
        <a:lnSpc>
          <a:spcPct val="90000"/>
        </a:lnSpc>
        <a:spcBef>
          <a:spcPct val="0"/>
        </a:spcBef>
        <a:spcAft>
          <a:spcPct val="0"/>
        </a:spcAft>
        <a:defRPr sz="3200" b="1">
          <a:solidFill>
            <a:srgbClr val="0E2960"/>
          </a:solidFill>
          <a:latin typeface="Arial" charset="0"/>
        </a:defRPr>
      </a:lvl6pPr>
      <a:lvl7pPr marL="914400" algn="l" rtl="0" eaLnBrk="1" fontAlgn="base" hangingPunct="1">
        <a:lnSpc>
          <a:spcPct val="90000"/>
        </a:lnSpc>
        <a:spcBef>
          <a:spcPct val="0"/>
        </a:spcBef>
        <a:spcAft>
          <a:spcPct val="0"/>
        </a:spcAft>
        <a:defRPr sz="3200" b="1">
          <a:solidFill>
            <a:srgbClr val="0E2960"/>
          </a:solidFill>
          <a:latin typeface="Arial" charset="0"/>
        </a:defRPr>
      </a:lvl7pPr>
      <a:lvl8pPr marL="1371600" algn="l" rtl="0" eaLnBrk="1" fontAlgn="base" hangingPunct="1">
        <a:lnSpc>
          <a:spcPct val="90000"/>
        </a:lnSpc>
        <a:spcBef>
          <a:spcPct val="0"/>
        </a:spcBef>
        <a:spcAft>
          <a:spcPct val="0"/>
        </a:spcAft>
        <a:defRPr sz="3200" b="1">
          <a:solidFill>
            <a:srgbClr val="0E2960"/>
          </a:solidFill>
          <a:latin typeface="Arial" charset="0"/>
        </a:defRPr>
      </a:lvl8pPr>
      <a:lvl9pPr marL="1828800" algn="l" rtl="0" eaLnBrk="1" fontAlgn="base" hangingPunct="1">
        <a:lnSpc>
          <a:spcPct val="90000"/>
        </a:lnSpc>
        <a:spcBef>
          <a:spcPct val="0"/>
        </a:spcBef>
        <a:spcAft>
          <a:spcPct val="0"/>
        </a:spcAft>
        <a:defRPr sz="3200" b="1">
          <a:solidFill>
            <a:srgbClr val="0E2960"/>
          </a:solidFill>
          <a:latin typeface="Arial" charset="0"/>
        </a:defRPr>
      </a:lvl9pPr>
    </p:titleStyle>
    <p:bodyStyle>
      <a:lvl1pPr marL="533400" indent="-533400" algn="l" rtl="0" eaLnBrk="1" fontAlgn="base" hangingPunct="1">
        <a:spcBef>
          <a:spcPct val="20000"/>
        </a:spcBef>
        <a:spcAft>
          <a:spcPct val="0"/>
        </a:spcAft>
        <a:buChar char="•"/>
        <a:defRPr sz="2800">
          <a:solidFill>
            <a:schemeClr val="tx1"/>
          </a:solidFill>
          <a:latin typeface="+mn-lt"/>
          <a:ea typeface="+mn-ea"/>
          <a:cs typeface="+mn-cs"/>
        </a:defRPr>
      </a:lvl1pPr>
      <a:lvl2pPr marL="952500" indent="-428625" algn="l" rtl="0" eaLnBrk="1" fontAlgn="base" hangingPunct="1">
        <a:spcBef>
          <a:spcPct val="20000"/>
        </a:spcBef>
        <a:spcAft>
          <a:spcPct val="0"/>
        </a:spcAft>
        <a:buChar char="•"/>
        <a:defRPr sz="2600">
          <a:solidFill>
            <a:schemeClr val="tx1"/>
          </a:solidFill>
          <a:latin typeface="+mn-lt"/>
        </a:defRPr>
      </a:lvl2pPr>
      <a:lvl3pPr marL="1371600" indent="-409575" algn="l" rtl="0" eaLnBrk="1" fontAlgn="base" hangingPunct="1">
        <a:spcBef>
          <a:spcPct val="20000"/>
        </a:spcBef>
        <a:spcAft>
          <a:spcPct val="0"/>
        </a:spcAft>
        <a:buChar char="•"/>
        <a:defRPr sz="2400">
          <a:solidFill>
            <a:schemeClr val="tx1"/>
          </a:solidFill>
          <a:latin typeface="+mn-lt"/>
        </a:defRPr>
      </a:lvl3pPr>
      <a:lvl4pPr marL="1752600" indent="-361950" algn="l" rtl="0" eaLnBrk="1" fontAlgn="base" hangingPunct="1">
        <a:spcBef>
          <a:spcPct val="20000"/>
        </a:spcBef>
        <a:spcAft>
          <a:spcPct val="0"/>
        </a:spcAft>
        <a:buChar char="•"/>
        <a:defRPr sz="2000">
          <a:solidFill>
            <a:schemeClr val="tx1"/>
          </a:solidFill>
          <a:latin typeface="+mn-lt"/>
        </a:defRPr>
      </a:lvl4pPr>
      <a:lvl5pPr marL="2209800" indent="-463550" algn="l" rtl="0" eaLnBrk="1" fontAlgn="base" hangingPunct="1">
        <a:spcBef>
          <a:spcPct val="20000"/>
        </a:spcBef>
        <a:spcAft>
          <a:spcPct val="0"/>
        </a:spcAft>
        <a:buChar char="•"/>
        <a:defRPr sz="2000">
          <a:solidFill>
            <a:schemeClr val="tx1"/>
          </a:solidFill>
          <a:latin typeface="+mn-lt"/>
        </a:defRPr>
      </a:lvl5pPr>
      <a:lvl6pPr marL="2667000" indent="-381000" algn="l" rtl="0" eaLnBrk="1" fontAlgn="base" hangingPunct="1">
        <a:spcBef>
          <a:spcPct val="20000"/>
        </a:spcBef>
        <a:spcAft>
          <a:spcPct val="0"/>
        </a:spcAft>
        <a:buChar char="•"/>
        <a:defRPr sz="2000">
          <a:solidFill>
            <a:schemeClr val="tx1"/>
          </a:solidFill>
          <a:latin typeface="+mn-lt"/>
        </a:defRPr>
      </a:lvl6pPr>
      <a:lvl7pPr marL="3124200" indent="-381000" algn="l" rtl="0" eaLnBrk="1" fontAlgn="base" hangingPunct="1">
        <a:spcBef>
          <a:spcPct val="20000"/>
        </a:spcBef>
        <a:spcAft>
          <a:spcPct val="0"/>
        </a:spcAft>
        <a:buChar char="•"/>
        <a:defRPr sz="2000">
          <a:solidFill>
            <a:schemeClr val="tx1"/>
          </a:solidFill>
          <a:latin typeface="+mn-lt"/>
        </a:defRPr>
      </a:lvl7pPr>
      <a:lvl8pPr marL="3581400" indent="-381000" algn="l" rtl="0" eaLnBrk="1" fontAlgn="base" hangingPunct="1">
        <a:spcBef>
          <a:spcPct val="20000"/>
        </a:spcBef>
        <a:spcAft>
          <a:spcPct val="0"/>
        </a:spcAft>
        <a:buChar char="•"/>
        <a:defRPr sz="2000">
          <a:solidFill>
            <a:schemeClr val="tx1"/>
          </a:solidFill>
          <a:latin typeface="+mn-lt"/>
        </a:defRPr>
      </a:lvl8pPr>
      <a:lvl9pPr marL="4038600" indent="-3810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8001" y="381000"/>
            <a:ext cx="110363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title style</a:t>
            </a:r>
            <a:endParaRPr lang="de-CH"/>
          </a:p>
        </p:txBody>
      </p:sp>
      <p:sp>
        <p:nvSpPr>
          <p:cNvPr id="14342" name="Rectangle 6"/>
          <p:cNvSpPr>
            <a:spLocks noGrp="1" noChangeArrowheads="1"/>
          </p:cNvSpPr>
          <p:nvPr>
            <p:ph type="sldNum" sz="quarter" idx="4"/>
          </p:nvPr>
        </p:nvSpPr>
        <p:spPr bwMode="auto">
          <a:xfrm>
            <a:off x="508000" y="6602413"/>
            <a:ext cx="2844800" cy="215900"/>
          </a:xfrm>
          <a:prstGeom prst="rect">
            <a:avLst/>
          </a:prstGeom>
          <a:noFill/>
          <a:ln w="9525">
            <a:noFill/>
            <a:miter lim="800000"/>
            <a:headEnd/>
            <a:tailEnd/>
          </a:ln>
          <a:effectLst/>
        </p:spPr>
        <p:txBody>
          <a:bodyPr vert="horz" wrap="square" lIns="0" tIns="0" rIns="91440" bIns="0" numCol="1" anchor="t" anchorCtr="0" compatLnSpc="1">
            <a:prstTxWarp prst="textNoShape">
              <a:avLst/>
            </a:prstTxWarp>
          </a:bodyPr>
          <a:lstStyle>
            <a:lvl1pPr algn="l">
              <a:defRPr sz="800"/>
            </a:lvl1pPr>
          </a:lstStyle>
          <a:p>
            <a:pPr fontAlgn="base">
              <a:spcBef>
                <a:spcPct val="0"/>
              </a:spcBef>
              <a:spcAft>
                <a:spcPct val="0"/>
              </a:spcAft>
              <a:defRPr/>
            </a:pPr>
            <a:fld id="{16DAB0E1-13E3-4865-BAED-ABD5235B796D}" type="slidenum">
              <a:rPr kumimoji="1" lang="de-CH">
                <a:solidFill>
                  <a:srgbClr val="000000"/>
                </a:solidFill>
                <a:latin typeface="Arial" charset="0"/>
                <a:ea typeface="Osaka" charset="0"/>
                <a:cs typeface="Osaka" charset="0"/>
              </a:rPr>
              <a:pPr fontAlgn="base">
                <a:spcBef>
                  <a:spcPct val="0"/>
                </a:spcBef>
                <a:spcAft>
                  <a:spcPct val="0"/>
                </a:spcAft>
                <a:defRPr/>
              </a:pPr>
              <a:t>‹#›</a:t>
            </a:fld>
            <a:endParaRPr kumimoji="1" lang="de-CH" dirty="0">
              <a:solidFill>
                <a:srgbClr val="000000"/>
              </a:solidFill>
              <a:latin typeface="Arial" charset="0"/>
              <a:ea typeface="Osaka" charset="0"/>
              <a:cs typeface="Osaka" charset="0"/>
            </a:endParaRPr>
          </a:p>
        </p:txBody>
      </p:sp>
      <p:sp>
        <p:nvSpPr>
          <p:cNvPr id="1028" name="Rectangle 13"/>
          <p:cNvSpPr>
            <a:spLocks noGrp="1" noChangeArrowheads="1"/>
          </p:cNvSpPr>
          <p:nvPr>
            <p:ph type="body" idx="1"/>
          </p:nvPr>
        </p:nvSpPr>
        <p:spPr bwMode="auto">
          <a:xfrm>
            <a:off x="508001" y="1520826"/>
            <a:ext cx="110363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Textmasterformate durch Klicken bearbeiten</a:t>
            </a:r>
          </a:p>
          <a:p>
            <a:pPr lvl="1"/>
            <a:r>
              <a:rPr lang="en-US"/>
              <a:t>2nd level</a:t>
            </a:r>
          </a:p>
          <a:p>
            <a:pPr lvl="2"/>
            <a:r>
              <a:rPr lang="en-US"/>
              <a:t>3rd level</a:t>
            </a:r>
          </a:p>
          <a:p>
            <a:pPr lvl="3"/>
            <a:r>
              <a:rPr lang="en-US"/>
              <a:t>4th level</a:t>
            </a:r>
          </a:p>
          <a:p>
            <a:pPr lvl="4"/>
            <a:r>
              <a:rPr lang="en-US"/>
              <a:t>5th level</a:t>
            </a:r>
          </a:p>
        </p:txBody>
      </p:sp>
      <p:pic>
        <p:nvPicPr>
          <p:cNvPr id="1029" name="Picture 8" descr="AOT_LOGO_int_M_rgb"/>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033001" y="6477001"/>
            <a:ext cx="2156884"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88756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1" fontAlgn="base" hangingPunct="1">
        <a:lnSpc>
          <a:spcPct val="90000"/>
        </a:lnSpc>
        <a:spcBef>
          <a:spcPct val="0"/>
        </a:spcBef>
        <a:spcAft>
          <a:spcPct val="0"/>
        </a:spcAft>
        <a:defRPr sz="3200" b="1">
          <a:solidFill>
            <a:srgbClr val="29529B"/>
          </a:solidFill>
          <a:latin typeface="+mj-lt"/>
          <a:ea typeface="+mj-ea"/>
          <a:cs typeface="+mj-cs"/>
        </a:defRPr>
      </a:lvl1pPr>
      <a:lvl2pPr algn="l" rtl="0" eaLnBrk="1" fontAlgn="base" hangingPunct="1">
        <a:lnSpc>
          <a:spcPct val="90000"/>
        </a:lnSpc>
        <a:spcBef>
          <a:spcPct val="0"/>
        </a:spcBef>
        <a:spcAft>
          <a:spcPct val="0"/>
        </a:spcAft>
        <a:defRPr sz="3200" b="1">
          <a:solidFill>
            <a:srgbClr val="29529B"/>
          </a:solidFill>
          <a:latin typeface="Arial" charset="0"/>
        </a:defRPr>
      </a:lvl2pPr>
      <a:lvl3pPr algn="l" rtl="0" eaLnBrk="1" fontAlgn="base" hangingPunct="1">
        <a:lnSpc>
          <a:spcPct val="90000"/>
        </a:lnSpc>
        <a:spcBef>
          <a:spcPct val="0"/>
        </a:spcBef>
        <a:spcAft>
          <a:spcPct val="0"/>
        </a:spcAft>
        <a:defRPr sz="3200" b="1">
          <a:solidFill>
            <a:srgbClr val="29529B"/>
          </a:solidFill>
          <a:latin typeface="Arial" charset="0"/>
        </a:defRPr>
      </a:lvl3pPr>
      <a:lvl4pPr algn="l" rtl="0" eaLnBrk="1" fontAlgn="base" hangingPunct="1">
        <a:lnSpc>
          <a:spcPct val="90000"/>
        </a:lnSpc>
        <a:spcBef>
          <a:spcPct val="0"/>
        </a:spcBef>
        <a:spcAft>
          <a:spcPct val="0"/>
        </a:spcAft>
        <a:defRPr sz="3200" b="1">
          <a:solidFill>
            <a:srgbClr val="29529B"/>
          </a:solidFill>
          <a:latin typeface="Arial" charset="0"/>
        </a:defRPr>
      </a:lvl4pPr>
      <a:lvl5pPr algn="l" rtl="0" eaLnBrk="1" fontAlgn="base" hangingPunct="1">
        <a:lnSpc>
          <a:spcPct val="90000"/>
        </a:lnSpc>
        <a:spcBef>
          <a:spcPct val="0"/>
        </a:spcBef>
        <a:spcAft>
          <a:spcPct val="0"/>
        </a:spcAft>
        <a:defRPr sz="3200" b="1">
          <a:solidFill>
            <a:srgbClr val="29529B"/>
          </a:solidFill>
          <a:latin typeface="Arial" charset="0"/>
        </a:defRPr>
      </a:lvl5pPr>
      <a:lvl6pPr marL="457200" algn="l" rtl="0" eaLnBrk="1" fontAlgn="base" hangingPunct="1">
        <a:lnSpc>
          <a:spcPct val="90000"/>
        </a:lnSpc>
        <a:spcBef>
          <a:spcPct val="0"/>
        </a:spcBef>
        <a:spcAft>
          <a:spcPct val="0"/>
        </a:spcAft>
        <a:defRPr sz="3200" b="1">
          <a:solidFill>
            <a:srgbClr val="0E2960"/>
          </a:solidFill>
          <a:latin typeface="Arial" charset="0"/>
        </a:defRPr>
      </a:lvl6pPr>
      <a:lvl7pPr marL="914400" algn="l" rtl="0" eaLnBrk="1" fontAlgn="base" hangingPunct="1">
        <a:lnSpc>
          <a:spcPct val="90000"/>
        </a:lnSpc>
        <a:spcBef>
          <a:spcPct val="0"/>
        </a:spcBef>
        <a:spcAft>
          <a:spcPct val="0"/>
        </a:spcAft>
        <a:defRPr sz="3200" b="1">
          <a:solidFill>
            <a:srgbClr val="0E2960"/>
          </a:solidFill>
          <a:latin typeface="Arial" charset="0"/>
        </a:defRPr>
      </a:lvl7pPr>
      <a:lvl8pPr marL="1371600" algn="l" rtl="0" eaLnBrk="1" fontAlgn="base" hangingPunct="1">
        <a:lnSpc>
          <a:spcPct val="90000"/>
        </a:lnSpc>
        <a:spcBef>
          <a:spcPct val="0"/>
        </a:spcBef>
        <a:spcAft>
          <a:spcPct val="0"/>
        </a:spcAft>
        <a:defRPr sz="3200" b="1">
          <a:solidFill>
            <a:srgbClr val="0E2960"/>
          </a:solidFill>
          <a:latin typeface="Arial" charset="0"/>
        </a:defRPr>
      </a:lvl8pPr>
      <a:lvl9pPr marL="1828800" algn="l" rtl="0" eaLnBrk="1" fontAlgn="base" hangingPunct="1">
        <a:lnSpc>
          <a:spcPct val="90000"/>
        </a:lnSpc>
        <a:spcBef>
          <a:spcPct val="0"/>
        </a:spcBef>
        <a:spcAft>
          <a:spcPct val="0"/>
        </a:spcAft>
        <a:defRPr sz="3200" b="1">
          <a:solidFill>
            <a:srgbClr val="0E2960"/>
          </a:solidFill>
          <a:latin typeface="Arial" charset="0"/>
        </a:defRPr>
      </a:lvl9pPr>
    </p:titleStyle>
    <p:bodyStyle>
      <a:lvl1pPr marL="533400" indent="-533400" algn="l" rtl="0" eaLnBrk="1" fontAlgn="base" hangingPunct="1">
        <a:spcBef>
          <a:spcPct val="20000"/>
        </a:spcBef>
        <a:spcAft>
          <a:spcPct val="0"/>
        </a:spcAft>
        <a:buChar char="•"/>
        <a:defRPr sz="2800">
          <a:solidFill>
            <a:schemeClr val="tx1"/>
          </a:solidFill>
          <a:latin typeface="+mn-lt"/>
          <a:ea typeface="+mn-ea"/>
          <a:cs typeface="+mn-cs"/>
        </a:defRPr>
      </a:lvl1pPr>
      <a:lvl2pPr marL="952500" indent="-428625" algn="l" rtl="0" eaLnBrk="1" fontAlgn="base" hangingPunct="1">
        <a:spcBef>
          <a:spcPct val="20000"/>
        </a:spcBef>
        <a:spcAft>
          <a:spcPct val="0"/>
        </a:spcAft>
        <a:buChar char="•"/>
        <a:defRPr sz="2600">
          <a:solidFill>
            <a:schemeClr val="tx1"/>
          </a:solidFill>
          <a:latin typeface="+mn-lt"/>
        </a:defRPr>
      </a:lvl2pPr>
      <a:lvl3pPr marL="1371600" indent="-409575" algn="l" rtl="0" eaLnBrk="1" fontAlgn="base" hangingPunct="1">
        <a:spcBef>
          <a:spcPct val="20000"/>
        </a:spcBef>
        <a:spcAft>
          <a:spcPct val="0"/>
        </a:spcAft>
        <a:buChar char="•"/>
        <a:defRPr sz="2400">
          <a:solidFill>
            <a:schemeClr val="tx1"/>
          </a:solidFill>
          <a:latin typeface="+mn-lt"/>
        </a:defRPr>
      </a:lvl3pPr>
      <a:lvl4pPr marL="1752600" indent="-361950" algn="l" rtl="0" eaLnBrk="1" fontAlgn="base" hangingPunct="1">
        <a:spcBef>
          <a:spcPct val="20000"/>
        </a:spcBef>
        <a:spcAft>
          <a:spcPct val="0"/>
        </a:spcAft>
        <a:buChar char="•"/>
        <a:defRPr sz="2000">
          <a:solidFill>
            <a:schemeClr val="tx1"/>
          </a:solidFill>
          <a:latin typeface="+mn-lt"/>
        </a:defRPr>
      </a:lvl4pPr>
      <a:lvl5pPr marL="2209800" indent="-463550" algn="l" rtl="0" eaLnBrk="1" fontAlgn="base" hangingPunct="1">
        <a:spcBef>
          <a:spcPct val="20000"/>
        </a:spcBef>
        <a:spcAft>
          <a:spcPct val="0"/>
        </a:spcAft>
        <a:buChar char="•"/>
        <a:defRPr sz="2000">
          <a:solidFill>
            <a:schemeClr val="tx1"/>
          </a:solidFill>
          <a:latin typeface="+mn-lt"/>
        </a:defRPr>
      </a:lvl5pPr>
      <a:lvl6pPr marL="2667000" indent="-381000" algn="l" rtl="0" eaLnBrk="1" fontAlgn="base" hangingPunct="1">
        <a:spcBef>
          <a:spcPct val="20000"/>
        </a:spcBef>
        <a:spcAft>
          <a:spcPct val="0"/>
        </a:spcAft>
        <a:buChar char="•"/>
        <a:defRPr sz="2000">
          <a:solidFill>
            <a:schemeClr val="tx1"/>
          </a:solidFill>
          <a:latin typeface="+mn-lt"/>
        </a:defRPr>
      </a:lvl6pPr>
      <a:lvl7pPr marL="3124200" indent="-381000" algn="l" rtl="0" eaLnBrk="1" fontAlgn="base" hangingPunct="1">
        <a:spcBef>
          <a:spcPct val="20000"/>
        </a:spcBef>
        <a:spcAft>
          <a:spcPct val="0"/>
        </a:spcAft>
        <a:buChar char="•"/>
        <a:defRPr sz="2000">
          <a:solidFill>
            <a:schemeClr val="tx1"/>
          </a:solidFill>
          <a:latin typeface="+mn-lt"/>
        </a:defRPr>
      </a:lvl7pPr>
      <a:lvl8pPr marL="3581400" indent="-381000" algn="l" rtl="0" eaLnBrk="1" fontAlgn="base" hangingPunct="1">
        <a:spcBef>
          <a:spcPct val="20000"/>
        </a:spcBef>
        <a:spcAft>
          <a:spcPct val="0"/>
        </a:spcAft>
        <a:buChar char="•"/>
        <a:defRPr sz="2000">
          <a:solidFill>
            <a:schemeClr val="tx1"/>
          </a:solidFill>
          <a:latin typeface="+mn-lt"/>
        </a:defRPr>
      </a:lvl8pPr>
      <a:lvl9pPr marL="4038600" indent="-3810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8001" y="381000"/>
            <a:ext cx="110363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title style</a:t>
            </a:r>
            <a:endParaRPr lang="de-CH"/>
          </a:p>
        </p:txBody>
      </p:sp>
      <p:sp>
        <p:nvSpPr>
          <p:cNvPr id="14342" name="Rectangle 6"/>
          <p:cNvSpPr>
            <a:spLocks noGrp="1" noChangeArrowheads="1"/>
          </p:cNvSpPr>
          <p:nvPr>
            <p:ph type="sldNum" sz="quarter" idx="4"/>
          </p:nvPr>
        </p:nvSpPr>
        <p:spPr bwMode="auto">
          <a:xfrm>
            <a:off x="508000" y="6602413"/>
            <a:ext cx="2844800" cy="215900"/>
          </a:xfrm>
          <a:prstGeom prst="rect">
            <a:avLst/>
          </a:prstGeom>
          <a:noFill/>
          <a:ln w="9525">
            <a:noFill/>
            <a:miter lim="800000"/>
            <a:headEnd/>
            <a:tailEnd/>
          </a:ln>
          <a:effectLst/>
        </p:spPr>
        <p:txBody>
          <a:bodyPr vert="horz" wrap="square" lIns="0" tIns="0" rIns="91440" bIns="0" numCol="1" anchor="t" anchorCtr="0" compatLnSpc="1">
            <a:prstTxWarp prst="textNoShape">
              <a:avLst/>
            </a:prstTxWarp>
          </a:bodyPr>
          <a:lstStyle>
            <a:lvl1pPr algn="l">
              <a:defRPr sz="800"/>
            </a:lvl1pPr>
          </a:lstStyle>
          <a:p>
            <a:pPr fontAlgn="base">
              <a:spcBef>
                <a:spcPct val="0"/>
              </a:spcBef>
              <a:spcAft>
                <a:spcPct val="0"/>
              </a:spcAft>
              <a:defRPr/>
            </a:pPr>
            <a:fld id="{16DAB0E1-13E3-4865-BAED-ABD5235B796D}" type="slidenum">
              <a:rPr kumimoji="1" lang="de-CH">
                <a:solidFill>
                  <a:srgbClr val="000000"/>
                </a:solidFill>
                <a:ea typeface="Osaka" charset="0"/>
                <a:cs typeface="Osaka" charset="0"/>
              </a:rPr>
              <a:pPr fontAlgn="base">
                <a:spcBef>
                  <a:spcPct val="0"/>
                </a:spcBef>
                <a:spcAft>
                  <a:spcPct val="0"/>
                </a:spcAft>
                <a:defRPr/>
              </a:pPr>
              <a:t>‹#›</a:t>
            </a:fld>
            <a:endParaRPr kumimoji="1" lang="de-CH" dirty="0">
              <a:solidFill>
                <a:srgbClr val="000000"/>
              </a:solidFill>
              <a:ea typeface="Osaka" charset="0"/>
              <a:cs typeface="Osaka" charset="0"/>
            </a:endParaRPr>
          </a:p>
        </p:txBody>
      </p:sp>
      <p:sp>
        <p:nvSpPr>
          <p:cNvPr id="1028" name="Rectangle 13"/>
          <p:cNvSpPr>
            <a:spLocks noGrp="1" noChangeArrowheads="1"/>
          </p:cNvSpPr>
          <p:nvPr>
            <p:ph type="body" idx="1"/>
          </p:nvPr>
        </p:nvSpPr>
        <p:spPr bwMode="auto">
          <a:xfrm>
            <a:off x="508001" y="1520826"/>
            <a:ext cx="110363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Textmasterformate durch Klicken bearbeiten</a:t>
            </a:r>
          </a:p>
          <a:p>
            <a:pPr lvl="1"/>
            <a:r>
              <a:rPr lang="en-US"/>
              <a:t>2nd level</a:t>
            </a:r>
          </a:p>
          <a:p>
            <a:pPr lvl="2"/>
            <a:r>
              <a:rPr lang="en-US"/>
              <a:t>3rd level</a:t>
            </a:r>
          </a:p>
          <a:p>
            <a:pPr lvl="3"/>
            <a:r>
              <a:rPr lang="en-US"/>
              <a:t>4th level</a:t>
            </a:r>
          </a:p>
          <a:p>
            <a:pPr lvl="4"/>
            <a:r>
              <a:rPr lang="en-US"/>
              <a:t>5th level</a:t>
            </a:r>
          </a:p>
        </p:txBody>
      </p:sp>
      <p:pic>
        <p:nvPicPr>
          <p:cNvPr id="1029" name="Picture 8" descr="AOT_LOGO_int_M_rgb"/>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033001" y="6477001"/>
            <a:ext cx="2156884"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7820304"/>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10" r:id="rId13"/>
    <p:sldLayoutId id="2147483811" r:id="rId14"/>
  </p:sldLayoutIdLst>
  <p:txStyles>
    <p:titleStyle>
      <a:lvl1pPr algn="l" rtl="0" eaLnBrk="1" fontAlgn="base" hangingPunct="1">
        <a:lnSpc>
          <a:spcPct val="90000"/>
        </a:lnSpc>
        <a:spcBef>
          <a:spcPct val="0"/>
        </a:spcBef>
        <a:spcAft>
          <a:spcPct val="0"/>
        </a:spcAft>
        <a:defRPr sz="3200" b="1">
          <a:solidFill>
            <a:srgbClr val="29529B"/>
          </a:solidFill>
          <a:latin typeface="+mj-lt"/>
          <a:ea typeface="+mj-ea"/>
          <a:cs typeface="+mj-cs"/>
        </a:defRPr>
      </a:lvl1pPr>
      <a:lvl2pPr algn="l" rtl="0" eaLnBrk="1" fontAlgn="base" hangingPunct="1">
        <a:lnSpc>
          <a:spcPct val="90000"/>
        </a:lnSpc>
        <a:spcBef>
          <a:spcPct val="0"/>
        </a:spcBef>
        <a:spcAft>
          <a:spcPct val="0"/>
        </a:spcAft>
        <a:defRPr sz="3200" b="1">
          <a:solidFill>
            <a:srgbClr val="29529B"/>
          </a:solidFill>
          <a:latin typeface="Arial" charset="0"/>
        </a:defRPr>
      </a:lvl2pPr>
      <a:lvl3pPr algn="l" rtl="0" eaLnBrk="1" fontAlgn="base" hangingPunct="1">
        <a:lnSpc>
          <a:spcPct val="90000"/>
        </a:lnSpc>
        <a:spcBef>
          <a:spcPct val="0"/>
        </a:spcBef>
        <a:spcAft>
          <a:spcPct val="0"/>
        </a:spcAft>
        <a:defRPr sz="3200" b="1">
          <a:solidFill>
            <a:srgbClr val="29529B"/>
          </a:solidFill>
          <a:latin typeface="Arial" charset="0"/>
        </a:defRPr>
      </a:lvl3pPr>
      <a:lvl4pPr algn="l" rtl="0" eaLnBrk="1" fontAlgn="base" hangingPunct="1">
        <a:lnSpc>
          <a:spcPct val="90000"/>
        </a:lnSpc>
        <a:spcBef>
          <a:spcPct val="0"/>
        </a:spcBef>
        <a:spcAft>
          <a:spcPct val="0"/>
        </a:spcAft>
        <a:defRPr sz="3200" b="1">
          <a:solidFill>
            <a:srgbClr val="29529B"/>
          </a:solidFill>
          <a:latin typeface="Arial" charset="0"/>
        </a:defRPr>
      </a:lvl4pPr>
      <a:lvl5pPr algn="l" rtl="0" eaLnBrk="1" fontAlgn="base" hangingPunct="1">
        <a:lnSpc>
          <a:spcPct val="90000"/>
        </a:lnSpc>
        <a:spcBef>
          <a:spcPct val="0"/>
        </a:spcBef>
        <a:spcAft>
          <a:spcPct val="0"/>
        </a:spcAft>
        <a:defRPr sz="3200" b="1">
          <a:solidFill>
            <a:srgbClr val="29529B"/>
          </a:solidFill>
          <a:latin typeface="Arial" charset="0"/>
        </a:defRPr>
      </a:lvl5pPr>
      <a:lvl6pPr marL="457200" algn="l" rtl="0" eaLnBrk="1" fontAlgn="base" hangingPunct="1">
        <a:lnSpc>
          <a:spcPct val="90000"/>
        </a:lnSpc>
        <a:spcBef>
          <a:spcPct val="0"/>
        </a:spcBef>
        <a:spcAft>
          <a:spcPct val="0"/>
        </a:spcAft>
        <a:defRPr sz="3200" b="1">
          <a:solidFill>
            <a:srgbClr val="0E2960"/>
          </a:solidFill>
          <a:latin typeface="Arial" charset="0"/>
        </a:defRPr>
      </a:lvl6pPr>
      <a:lvl7pPr marL="914400" algn="l" rtl="0" eaLnBrk="1" fontAlgn="base" hangingPunct="1">
        <a:lnSpc>
          <a:spcPct val="90000"/>
        </a:lnSpc>
        <a:spcBef>
          <a:spcPct val="0"/>
        </a:spcBef>
        <a:spcAft>
          <a:spcPct val="0"/>
        </a:spcAft>
        <a:defRPr sz="3200" b="1">
          <a:solidFill>
            <a:srgbClr val="0E2960"/>
          </a:solidFill>
          <a:latin typeface="Arial" charset="0"/>
        </a:defRPr>
      </a:lvl7pPr>
      <a:lvl8pPr marL="1371600" algn="l" rtl="0" eaLnBrk="1" fontAlgn="base" hangingPunct="1">
        <a:lnSpc>
          <a:spcPct val="90000"/>
        </a:lnSpc>
        <a:spcBef>
          <a:spcPct val="0"/>
        </a:spcBef>
        <a:spcAft>
          <a:spcPct val="0"/>
        </a:spcAft>
        <a:defRPr sz="3200" b="1">
          <a:solidFill>
            <a:srgbClr val="0E2960"/>
          </a:solidFill>
          <a:latin typeface="Arial" charset="0"/>
        </a:defRPr>
      </a:lvl8pPr>
      <a:lvl9pPr marL="1828800" algn="l" rtl="0" eaLnBrk="1" fontAlgn="base" hangingPunct="1">
        <a:lnSpc>
          <a:spcPct val="90000"/>
        </a:lnSpc>
        <a:spcBef>
          <a:spcPct val="0"/>
        </a:spcBef>
        <a:spcAft>
          <a:spcPct val="0"/>
        </a:spcAft>
        <a:defRPr sz="3200" b="1">
          <a:solidFill>
            <a:srgbClr val="0E2960"/>
          </a:solidFill>
          <a:latin typeface="Arial" charset="0"/>
        </a:defRPr>
      </a:lvl9pPr>
    </p:titleStyle>
    <p:bodyStyle>
      <a:lvl1pPr marL="533400" indent="-533400" algn="l" rtl="0" eaLnBrk="1" fontAlgn="base" hangingPunct="1">
        <a:spcBef>
          <a:spcPct val="20000"/>
        </a:spcBef>
        <a:spcAft>
          <a:spcPct val="0"/>
        </a:spcAft>
        <a:buChar char="•"/>
        <a:defRPr sz="2800">
          <a:solidFill>
            <a:schemeClr val="tx1"/>
          </a:solidFill>
          <a:latin typeface="+mn-lt"/>
          <a:ea typeface="+mn-ea"/>
          <a:cs typeface="+mn-cs"/>
        </a:defRPr>
      </a:lvl1pPr>
      <a:lvl2pPr marL="952500" indent="-428625" algn="l" rtl="0" eaLnBrk="1" fontAlgn="base" hangingPunct="1">
        <a:spcBef>
          <a:spcPct val="20000"/>
        </a:spcBef>
        <a:spcAft>
          <a:spcPct val="0"/>
        </a:spcAft>
        <a:buChar char="•"/>
        <a:defRPr sz="2600">
          <a:solidFill>
            <a:schemeClr val="tx1"/>
          </a:solidFill>
          <a:latin typeface="+mn-lt"/>
        </a:defRPr>
      </a:lvl2pPr>
      <a:lvl3pPr marL="1371600" indent="-409575" algn="l" rtl="0" eaLnBrk="1" fontAlgn="base" hangingPunct="1">
        <a:spcBef>
          <a:spcPct val="20000"/>
        </a:spcBef>
        <a:spcAft>
          <a:spcPct val="0"/>
        </a:spcAft>
        <a:buChar char="•"/>
        <a:defRPr sz="2400">
          <a:solidFill>
            <a:schemeClr val="tx1"/>
          </a:solidFill>
          <a:latin typeface="+mn-lt"/>
        </a:defRPr>
      </a:lvl3pPr>
      <a:lvl4pPr marL="1752600" indent="-361950" algn="l" rtl="0" eaLnBrk="1" fontAlgn="base" hangingPunct="1">
        <a:spcBef>
          <a:spcPct val="20000"/>
        </a:spcBef>
        <a:spcAft>
          <a:spcPct val="0"/>
        </a:spcAft>
        <a:buChar char="•"/>
        <a:defRPr sz="2000">
          <a:solidFill>
            <a:schemeClr val="tx1"/>
          </a:solidFill>
          <a:latin typeface="+mn-lt"/>
        </a:defRPr>
      </a:lvl4pPr>
      <a:lvl5pPr marL="2209800" indent="-463550" algn="l" rtl="0" eaLnBrk="1" fontAlgn="base" hangingPunct="1">
        <a:spcBef>
          <a:spcPct val="20000"/>
        </a:spcBef>
        <a:spcAft>
          <a:spcPct val="0"/>
        </a:spcAft>
        <a:buChar char="•"/>
        <a:defRPr sz="2000">
          <a:solidFill>
            <a:schemeClr val="tx1"/>
          </a:solidFill>
          <a:latin typeface="+mn-lt"/>
        </a:defRPr>
      </a:lvl5pPr>
      <a:lvl6pPr marL="2667000" indent="-381000" algn="l" rtl="0" eaLnBrk="1" fontAlgn="base" hangingPunct="1">
        <a:spcBef>
          <a:spcPct val="20000"/>
        </a:spcBef>
        <a:spcAft>
          <a:spcPct val="0"/>
        </a:spcAft>
        <a:buChar char="•"/>
        <a:defRPr sz="2000">
          <a:solidFill>
            <a:schemeClr val="tx1"/>
          </a:solidFill>
          <a:latin typeface="+mn-lt"/>
        </a:defRPr>
      </a:lvl6pPr>
      <a:lvl7pPr marL="3124200" indent="-381000" algn="l" rtl="0" eaLnBrk="1" fontAlgn="base" hangingPunct="1">
        <a:spcBef>
          <a:spcPct val="20000"/>
        </a:spcBef>
        <a:spcAft>
          <a:spcPct val="0"/>
        </a:spcAft>
        <a:buChar char="•"/>
        <a:defRPr sz="2000">
          <a:solidFill>
            <a:schemeClr val="tx1"/>
          </a:solidFill>
          <a:latin typeface="+mn-lt"/>
        </a:defRPr>
      </a:lvl7pPr>
      <a:lvl8pPr marL="3581400" indent="-381000" algn="l" rtl="0" eaLnBrk="1" fontAlgn="base" hangingPunct="1">
        <a:spcBef>
          <a:spcPct val="20000"/>
        </a:spcBef>
        <a:spcAft>
          <a:spcPct val="0"/>
        </a:spcAft>
        <a:buChar char="•"/>
        <a:defRPr sz="2000">
          <a:solidFill>
            <a:schemeClr val="tx1"/>
          </a:solidFill>
          <a:latin typeface="+mn-lt"/>
        </a:defRPr>
      </a:lvl8pPr>
      <a:lvl9pPr marL="4038600" indent="-3810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jpeg"/><Relationship Id="rId2" Type="http://schemas.openxmlformats.org/officeDocument/2006/relationships/notesSlide" Target="../notesSlides/notesSlide81.xml"/><Relationship Id="rId1" Type="http://schemas.openxmlformats.org/officeDocument/2006/relationships/slideLayout" Target="../slideLayouts/slideLayout3.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11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2.xml"/><Relationship Id="rId1" Type="http://schemas.openxmlformats.org/officeDocument/2006/relationships/slideLayout" Target="../slideLayouts/slideLayout11.xml"/><Relationship Id="rId4" Type="http://schemas.openxmlformats.org/officeDocument/2006/relationships/image" Target="../media/image123.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126.png"/><Relationship Id="rId5" Type="http://schemas.openxmlformats.org/officeDocument/2006/relationships/oleObject" Target="../embeddings/oleObject2.bin"/><Relationship Id="rId4" Type="http://schemas.openxmlformats.org/officeDocument/2006/relationships/image" Target="../media/image125.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3" Type="http://schemas.openxmlformats.org/officeDocument/2006/relationships/slide" Target="slide98.xml"/><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1.xml"/></Relationships>
</file>

<file path=ppt/slides/_rels/slide12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1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slide" Target="slide122.xml"/><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1.xml"/></Relationships>
</file>

<file path=ppt/slides/_rels/slide14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1.xml"/><Relationship Id="rId4" Type="http://schemas.openxmlformats.org/officeDocument/2006/relationships/image" Target="../media/image154.png"/></Relationships>
</file>

<file path=ppt/slides/_rels/slide14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slide" Target="slide140.xml"/><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1.xml"/></Relationships>
</file>

<file path=ppt/slides/_rels/slide154.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1.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8.xml"/><Relationship Id="rId1" Type="http://schemas.openxmlformats.org/officeDocument/2006/relationships/slideLayout" Target="../slideLayouts/slideLayout11.xml"/><Relationship Id="rId4" Type="http://schemas.openxmlformats.org/officeDocument/2006/relationships/image" Target="../media/image160.png"/></Relationships>
</file>

<file path=ppt/slides/_rels/slide15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99.xml"/><Relationship Id="rId1" Type="http://schemas.openxmlformats.org/officeDocument/2006/relationships/slideLayout" Target="../slideLayouts/slideLayout11.xml"/><Relationship Id="rId4" Type="http://schemas.openxmlformats.org/officeDocument/2006/relationships/image" Target="../media/image162.pn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0.xml"/><Relationship Id="rId4" Type="http://schemas.openxmlformats.org/officeDocument/2006/relationships/image" Target="../media/image29.jpe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09.xml"/><Relationship Id="rId1" Type="http://schemas.openxmlformats.org/officeDocument/2006/relationships/slideLayout" Target="../slideLayouts/slideLayout11.xml"/><Relationship Id="rId4" Type="http://schemas.openxmlformats.org/officeDocument/2006/relationships/image" Target="../media/image164.pn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11.xml"/><Relationship Id="rId1" Type="http://schemas.openxmlformats.org/officeDocument/2006/relationships/slideLayout" Target="../slideLayouts/slideLayout11.xml"/><Relationship Id="rId4" Type="http://schemas.openxmlformats.org/officeDocument/2006/relationships/image" Target="../media/image164.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0.xml"/><Relationship Id="rId4" Type="http://schemas.openxmlformats.org/officeDocument/2006/relationships/image" Target="../media/image32.jpe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3" Type="http://schemas.openxmlformats.org/officeDocument/2006/relationships/slide" Target="slide152.xml"/><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18.xml"/><Relationship Id="rId1" Type="http://schemas.openxmlformats.org/officeDocument/2006/relationships/slideLayout" Target="../slideLayouts/slideLayout3.xml"/><Relationship Id="rId5" Type="http://schemas.openxmlformats.org/officeDocument/2006/relationships/image" Target="../media/image168.png"/><Relationship Id="rId4" Type="http://schemas.openxmlformats.org/officeDocument/2006/relationships/image" Target="../media/image167.png"/></Relationships>
</file>

<file path=ppt/slides/_rels/slide17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1.xml"/></Relationships>
</file>

<file path=ppt/slides/_rels/slide17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1.xml"/></Relationships>
</file>

<file path=ppt/slides/_rels/slide17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19.xml"/><Relationship Id="rId1" Type="http://schemas.openxmlformats.org/officeDocument/2006/relationships/slideLayout" Target="../slideLayouts/slideLayout11.xml"/><Relationship Id="rId5" Type="http://schemas.openxmlformats.org/officeDocument/2006/relationships/image" Target="../media/image177.png"/><Relationship Id="rId4" Type="http://schemas.openxmlformats.org/officeDocument/2006/relationships/image" Target="../media/image176.jpeg"/></Relationships>
</file>

<file path=ppt/slides/_rels/slide18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20.xml"/><Relationship Id="rId1" Type="http://schemas.openxmlformats.org/officeDocument/2006/relationships/slideLayout" Target="../slideLayouts/slideLayout3.xml"/><Relationship Id="rId4" Type="http://schemas.openxmlformats.org/officeDocument/2006/relationships/image" Target="../media/image179.jpg"/></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3" Type="http://schemas.openxmlformats.org/officeDocument/2006/relationships/slide" Target="slide175.xml"/><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27.xml"/><Relationship Id="rId1" Type="http://schemas.openxmlformats.org/officeDocument/2006/relationships/slideLayout" Target="../slideLayouts/slideLayout11.xml"/><Relationship Id="rId4" Type="http://schemas.openxmlformats.org/officeDocument/2006/relationships/image" Target="../media/image181.png"/></Relationships>
</file>

<file path=ppt/slides/_rels/slide18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11.xml"/><Relationship Id="rId5" Type="http://schemas.openxmlformats.org/officeDocument/2006/relationships/image" Target="../media/image185.png"/><Relationship Id="rId4" Type="http://schemas.openxmlformats.org/officeDocument/2006/relationships/image" Target="../media/image18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1.xml"/></Relationships>
</file>

<file path=ppt/slides/_rels/slide19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11.xml"/></Relationships>
</file>

<file path=ppt/slides/_rels/slide19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11.xml"/><Relationship Id="rId4" Type="http://schemas.openxmlformats.org/officeDocument/2006/relationships/image" Target="../media/image191.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29.xml"/><Relationship Id="rId1" Type="http://schemas.openxmlformats.org/officeDocument/2006/relationships/slideLayout" Target="../slideLayouts/slideLayout11.xml"/><Relationship Id="rId4" Type="http://schemas.openxmlformats.org/officeDocument/2006/relationships/image" Target="../media/image193.jp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3" Type="http://schemas.openxmlformats.org/officeDocument/2006/relationships/slide" Target="slide186.xml"/><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slide" Target="slide229.xml"/><Relationship Id="rId13" Type="http://schemas.openxmlformats.org/officeDocument/2006/relationships/slide" Target="slide34.xml"/><Relationship Id="rId18" Type="http://schemas.openxmlformats.org/officeDocument/2006/relationships/slide" Target="slide122.xml"/><Relationship Id="rId3" Type="http://schemas.openxmlformats.org/officeDocument/2006/relationships/slide" Target="slide140.xml"/><Relationship Id="rId7" Type="http://schemas.openxmlformats.org/officeDocument/2006/relationships/slide" Target="slide221.xml"/><Relationship Id="rId12" Type="http://schemas.openxmlformats.org/officeDocument/2006/relationships/slide" Target="slide22.xml"/><Relationship Id="rId17" Type="http://schemas.openxmlformats.org/officeDocument/2006/relationships/slide" Target="slide97.xml"/><Relationship Id="rId2" Type="http://schemas.openxmlformats.org/officeDocument/2006/relationships/notesSlide" Target="../notesSlides/notesSlide2.xml"/><Relationship Id="rId16" Type="http://schemas.openxmlformats.org/officeDocument/2006/relationships/slide" Target="slide79.xml"/><Relationship Id="rId1" Type="http://schemas.openxmlformats.org/officeDocument/2006/relationships/slideLayout" Target="../slideLayouts/slideLayout3.xml"/><Relationship Id="rId6" Type="http://schemas.openxmlformats.org/officeDocument/2006/relationships/slide" Target="slide199.xml"/><Relationship Id="rId11" Type="http://schemas.openxmlformats.org/officeDocument/2006/relationships/slide" Target="slide4.xml"/><Relationship Id="rId5" Type="http://schemas.openxmlformats.org/officeDocument/2006/relationships/slide" Target="slide186.xml"/><Relationship Id="rId15" Type="http://schemas.openxmlformats.org/officeDocument/2006/relationships/slide" Target="slide62.xml"/><Relationship Id="rId10" Type="http://schemas.openxmlformats.org/officeDocument/2006/relationships/slide" Target="slide262.xml"/><Relationship Id="rId4" Type="http://schemas.openxmlformats.org/officeDocument/2006/relationships/slide" Target="slide152.xml"/><Relationship Id="rId9" Type="http://schemas.openxmlformats.org/officeDocument/2006/relationships/slide" Target="slide237.xml"/><Relationship Id="rId14" Type="http://schemas.openxmlformats.org/officeDocument/2006/relationships/slide" Target="slide4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36.xml"/><Relationship Id="rId1" Type="http://schemas.openxmlformats.org/officeDocument/2006/relationships/slideLayout" Target="../slideLayouts/slideLayout11.xml"/><Relationship Id="rId4" Type="http://schemas.openxmlformats.org/officeDocument/2006/relationships/image" Target="../media/image195.png"/></Relationships>
</file>

<file path=ppt/slides/_rels/slide204.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137.xml"/><Relationship Id="rId7" Type="http://schemas.openxmlformats.org/officeDocument/2006/relationships/image" Target="../media/image197.png"/><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196.png"/><Relationship Id="rId4" Type="http://schemas.openxmlformats.org/officeDocument/2006/relationships/oleObject" Target="../embeddings/oleObject4.bin"/><Relationship Id="rId9" Type="http://schemas.openxmlformats.org/officeDocument/2006/relationships/image" Target="../media/image198.png"/></Relationships>
</file>

<file path=ppt/slides/_rels/slide20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99.png"/><Relationship Id="rId4" Type="http://schemas.openxmlformats.org/officeDocument/2006/relationships/notesSlide" Target="../notesSlides/notesSlide138.xml"/></Relationships>
</file>

<file path=ppt/slides/_rels/slide20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00.png"/></Relationships>
</file>

<file path=ppt/slides/_rels/slide207.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139.xml"/><Relationship Id="rId7" Type="http://schemas.openxmlformats.org/officeDocument/2006/relationships/image" Target="../media/image202.png"/><Relationship Id="rId2" Type="http://schemas.openxmlformats.org/officeDocument/2006/relationships/slideLayout" Target="../slideLayouts/slideLayout11.xml"/><Relationship Id="rId1" Type="http://schemas.openxmlformats.org/officeDocument/2006/relationships/vmlDrawing" Target="../drawings/vmlDrawing3.vml"/><Relationship Id="rId6" Type="http://schemas.openxmlformats.org/officeDocument/2006/relationships/oleObject" Target="../embeddings/oleObject8.bin"/><Relationship Id="rId5" Type="http://schemas.openxmlformats.org/officeDocument/2006/relationships/image" Target="../media/image201.png"/><Relationship Id="rId4" Type="http://schemas.openxmlformats.org/officeDocument/2006/relationships/oleObject" Target="../embeddings/oleObject7.bin"/><Relationship Id="rId9" Type="http://schemas.openxmlformats.org/officeDocument/2006/relationships/image" Target="../media/image203.png"/></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141.xml"/><Relationship Id="rId7" Type="http://schemas.openxmlformats.org/officeDocument/2006/relationships/image" Target="../media/image205.png"/><Relationship Id="rId2" Type="http://schemas.openxmlformats.org/officeDocument/2006/relationships/slideLayout" Target="../slideLayouts/slideLayout11.xml"/><Relationship Id="rId1" Type="http://schemas.openxmlformats.org/officeDocument/2006/relationships/vmlDrawing" Target="../drawings/vmlDrawing4.vml"/><Relationship Id="rId6" Type="http://schemas.openxmlformats.org/officeDocument/2006/relationships/oleObject" Target="../embeddings/oleObject11.bin"/><Relationship Id="rId5" Type="http://schemas.openxmlformats.org/officeDocument/2006/relationships/image" Target="../media/image204.png"/><Relationship Id="rId4" Type="http://schemas.openxmlformats.org/officeDocument/2006/relationships/oleObject" Target="../embeddings/oleObject10.bin"/></Relationships>
</file>

<file path=ppt/slides/_rels/slide2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142.xml"/><Relationship Id="rId7" Type="http://schemas.openxmlformats.org/officeDocument/2006/relationships/image" Target="../media/image207.png"/><Relationship Id="rId2" Type="http://schemas.openxmlformats.org/officeDocument/2006/relationships/slideLayout" Target="../slideLayouts/slideLayout11.xml"/><Relationship Id="rId1" Type="http://schemas.openxmlformats.org/officeDocument/2006/relationships/vmlDrawing" Target="../drawings/vmlDrawing5.vml"/><Relationship Id="rId6" Type="http://schemas.openxmlformats.org/officeDocument/2006/relationships/oleObject" Target="../embeddings/oleObject13.bin"/><Relationship Id="rId5" Type="http://schemas.openxmlformats.org/officeDocument/2006/relationships/image" Target="../media/image206.png"/><Relationship Id="rId4" Type="http://schemas.openxmlformats.org/officeDocument/2006/relationships/oleObject" Target="../embeddings/oleObject12.bin"/><Relationship Id="rId9" Type="http://schemas.openxmlformats.org/officeDocument/2006/relationships/image" Target="../media/image208.png"/></Relationships>
</file>

<file path=ppt/slides/_rels/slide211.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notesSlide" Target="../notesSlides/notesSlide143.xml"/><Relationship Id="rId7" Type="http://schemas.openxmlformats.org/officeDocument/2006/relationships/image" Target="../media/image210.png"/><Relationship Id="rId2" Type="http://schemas.openxmlformats.org/officeDocument/2006/relationships/slideLayout" Target="../slideLayouts/slideLayout3.xml"/><Relationship Id="rId1" Type="http://schemas.openxmlformats.org/officeDocument/2006/relationships/vmlDrawing" Target="../drawings/vmlDrawing6.vml"/><Relationship Id="rId6" Type="http://schemas.openxmlformats.org/officeDocument/2006/relationships/oleObject" Target="../embeddings/oleObject16.bin"/><Relationship Id="rId5" Type="http://schemas.openxmlformats.org/officeDocument/2006/relationships/image" Target="../media/image209.png"/><Relationship Id="rId4" Type="http://schemas.openxmlformats.org/officeDocument/2006/relationships/oleObject" Target="../embeddings/oleObject15.bin"/><Relationship Id="rId9" Type="http://schemas.openxmlformats.org/officeDocument/2006/relationships/image" Target="../media/image212.png"/></Relationships>
</file>

<file path=ppt/slides/_rels/slide212.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44.xml"/><Relationship Id="rId1" Type="http://schemas.openxmlformats.org/officeDocument/2006/relationships/slideLayout" Target="../slideLayouts/slideLayout11.xml"/><Relationship Id="rId4" Type="http://schemas.openxmlformats.org/officeDocument/2006/relationships/image" Target="../media/image214.png"/></Relationships>
</file>

<file path=ppt/slides/_rels/slide213.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45.xml"/><Relationship Id="rId1" Type="http://schemas.openxmlformats.org/officeDocument/2006/relationships/slideLayout" Target="../slideLayouts/slideLayout11.xml"/><Relationship Id="rId5" Type="http://schemas.openxmlformats.org/officeDocument/2006/relationships/image" Target="../media/image217.png"/><Relationship Id="rId4" Type="http://schemas.openxmlformats.org/officeDocument/2006/relationships/image" Target="../media/image216.png"/></Relationships>
</file>

<file path=ppt/slides/_rels/slide214.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46.xml"/><Relationship Id="rId1" Type="http://schemas.openxmlformats.org/officeDocument/2006/relationships/slideLayout" Target="../slideLayouts/slideLayout11.xml"/><Relationship Id="rId5" Type="http://schemas.openxmlformats.org/officeDocument/2006/relationships/image" Target="../media/image220.png"/><Relationship Id="rId4" Type="http://schemas.openxmlformats.org/officeDocument/2006/relationships/image" Target="../media/image219.png"/></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49.xml"/><Relationship Id="rId1" Type="http://schemas.openxmlformats.org/officeDocument/2006/relationships/slideLayout" Target="../slideLayouts/slideLayout11.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219.xml.rels><?xml version="1.0" encoding="UTF-8" standalone="yes"?>
<Relationships xmlns="http://schemas.openxmlformats.org/package/2006/relationships"><Relationship Id="rId3" Type="http://schemas.openxmlformats.org/officeDocument/2006/relationships/slide" Target="slide199.xml"/><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222.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54.xml"/><Relationship Id="rId1" Type="http://schemas.openxmlformats.org/officeDocument/2006/relationships/slideLayout" Target="../slideLayouts/slideLayout11.xml"/><Relationship Id="rId4" Type="http://schemas.openxmlformats.org/officeDocument/2006/relationships/image" Target="../media/image223.jpeg"/></Relationships>
</file>

<file path=ppt/slides/_rels/slide223.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55.xml"/><Relationship Id="rId1" Type="http://schemas.openxmlformats.org/officeDocument/2006/relationships/slideLayout" Target="../slideLayouts/slideLayout3.xml"/><Relationship Id="rId4" Type="http://schemas.openxmlformats.org/officeDocument/2006/relationships/image" Target="../media/image225.png"/></Relationships>
</file>

<file path=ppt/slides/_rels/slide224.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56.xml"/><Relationship Id="rId1" Type="http://schemas.openxmlformats.org/officeDocument/2006/relationships/slideLayout" Target="../slideLayouts/slideLayout3.xml"/><Relationship Id="rId4" Type="http://schemas.openxmlformats.org/officeDocument/2006/relationships/image" Target="../media/image227.jpeg"/></Relationships>
</file>

<file path=ppt/slides/_rels/slide225.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57.xml"/><Relationship Id="rId1" Type="http://schemas.openxmlformats.org/officeDocument/2006/relationships/slideLayout" Target="../slideLayouts/slideLayout11.xml"/><Relationship Id="rId4" Type="http://schemas.openxmlformats.org/officeDocument/2006/relationships/image" Target="../media/image229.jpeg"/></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3.xml"/></Relationships>
</file>

<file path=ppt/slides/_rels/slide227.xml.rels><?xml version="1.0" encoding="UTF-8" standalone="yes"?>
<Relationships xmlns="http://schemas.openxmlformats.org/package/2006/relationships"><Relationship Id="rId3" Type="http://schemas.openxmlformats.org/officeDocument/2006/relationships/slide" Target="slide221.xml"/><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3" Type="http://schemas.openxmlformats.org/officeDocument/2006/relationships/image" Target="../media/image231.jpg"/><Relationship Id="rId2" Type="http://schemas.openxmlformats.org/officeDocument/2006/relationships/image" Target="../media/image230.jpg"/><Relationship Id="rId1" Type="http://schemas.openxmlformats.org/officeDocument/2006/relationships/slideLayout" Target="../slideLayouts/slideLayout11.xml"/></Relationships>
</file>

<file path=ppt/slides/_rels/slide231.xml.rels><?xml version="1.0" encoding="UTF-8" standalone="yes"?>
<Relationships xmlns="http://schemas.openxmlformats.org/package/2006/relationships"><Relationship Id="rId3" Type="http://schemas.openxmlformats.org/officeDocument/2006/relationships/image" Target="../media/image233.jpg"/><Relationship Id="rId2" Type="http://schemas.openxmlformats.org/officeDocument/2006/relationships/image" Target="../media/image232.jpg"/><Relationship Id="rId1" Type="http://schemas.openxmlformats.org/officeDocument/2006/relationships/slideLayout" Target="../slideLayouts/slideLayout11.xml"/></Relationships>
</file>

<file path=ppt/slides/_rels/slide232.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jpeg"/><Relationship Id="rId1" Type="http://schemas.openxmlformats.org/officeDocument/2006/relationships/slideLayout" Target="../slideLayouts/slideLayout11.xml"/></Relationships>
</file>

<file path=ppt/slides/_rels/slide233.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jpeg"/><Relationship Id="rId1" Type="http://schemas.openxmlformats.org/officeDocument/2006/relationships/slideLayout" Target="../slideLayouts/slideLayout11.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5.xml.rels><?xml version="1.0" encoding="UTF-8" standalone="yes"?>
<Relationships xmlns="http://schemas.openxmlformats.org/package/2006/relationships"><Relationship Id="rId3" Type="http://schemas.openxmlformats.org/officeDocument/2006/relationships/slide" Target="slide229.xml"/><Relationship Id="rId2" Type="http://schemas.openxmlformats.org/officeDocument/2006/relationships/notesSlide" Target="../notesSlides/notesSlide162.xml"/><Relationship Id="rId1" Type="http://schemas.openxmlformats.org/officeDocument/2006/relationships/slideLayout" Target="../slideLayouts/slideLayout3.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3.xml"/></Relationships>
</file>

<file path=ppt/slides/_rels/slide238.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65.xml"/><Relationship Id="rId1" Type="http://schemas.openxmlformats.org/officeDocument/2006/relationships/slideLayout" Target="../slideLayouts/slideLayout11.xml"/></Relationships>
</file>

<file path=ppt/slides/_rels/slide239.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240.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11.xml"/></Relationships>
</file>

<file path=ppt/slides/_rels/slide241.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66.xml"/><Relationship Id="rId1" Type="http://schemas.openxmlformats.org/officeDocument/2006/relationships/slideLayout" Target="../slideLayouts/slideLayout11.xml"/></Relationships>
</file>

<file path=ppt/slides/_rels/slide242.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11.xml"/></Relationships>
</file>

<file path=ppt/slides/_rels/slide243.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11.xml"/></Relationships>
</file>

<file path=ppt/slides/_rels/slide244.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67.xml"/><Relationship Id="rId1" Type="http://schemas.openxmlformats.org/officeDocument/2006/relationships/slideLayout" Target="../slideLayouts/slideLayout11.xml"/></Relationships>
</file>

<file path=ppt/slides/_rels/slide245.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11.xml"/></Relationships>
</file>

<file path=ppt/slides/_rels/slide246.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11.xml"/></Relationships>
</file>

<file path=ppt/slides/_rels/slide247.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3.xml"/></Relationships>
</file>

<file path=ppt/slides/_rels/slide248.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11.xml"/></Relationships>
</file>

<file path=ppt/slides/_rels/slide249.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250.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11.xml"/></Relationships>
</file>

<file path=ppt/slides/_rels/slide251.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11.xml"/></Relationships>
</file>

<file path=ppt/slides/_rels/slide252.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11.xml"/></Relationships>
</file>

<file path=ppt/slides/_rels/slide253.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11.xml"/></Relationships>
</file>

<file path=ppt/slides/_rels/slide254.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11.xml"/></Relationships>
</file>

<file path=ppt/slides/_rels/slide255.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11.xml"/></Relationships>
</file>

<file path=ppt/slides/_rels/slide256.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11.xml"/></Relationships>
</file>

<file path=ppt/slides/_rels/slide257.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168.xml"/><Relationship Id="rId1" Type="http://schemas.openxmlformats.org/officeDocument/2006/relationships/slideLayout" Target="../slideLayouts/slideLayout11.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3.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260.xml.rels><?xml version="1.0" encoding="UTF-8" standalone="yes"?>
<Relationships xmlns="http://schemas.openxmlformats.org/package/2006/relationships"><Relationship Id="rId3" Type="http://schemas.openxmlformats.org/officeDocument/2006/relationships/slide" Target="slide237.xml"/><Relationship Id="rId2" Type="http://schemas.openxmlformats.org/officeDocument/2006/relationships/notesSlide" Target="../notesSlides/notesSlide171.xml"/><Relationship Id="rId1" Type="http://schemas.openxmlformats.org/officeDocument/2006/relationships/slideLayout" Target="../slideLayouts/slideLayout3.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3.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3.xml"/></Relationships>
</file>

<file path=ppt/slides/_rels/slide264.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175.xml"/><Relationship Id="rId1" Type="http://schemas.openxmlformats.org/officeDocument/2006/relationships/slideLayout" Target="../slideLayouts/slideLayout11.xml"/><Relationship Id="rId4" Type="http://schemas.openxmlformats.org/officeDocument/2006/relationships/image" Target="../media/image259.jpeg"/></Relationships>
</file>

<file path=ppt/slides/_rels/slide265.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176.xml"/><Relationship Id="rId1" Type="http://schemas.openxmlformats.org/officeDocument/2006/relationships/slideLayout" Target="../slideLayouts/slideLayout11.xml"/><Relationship Id="rId4" Type="http://schemas.openxmlformats.org/officeDocument/2006/relationships/image" Target="../media/image261.jpeg"/></Relationships>
</file>

<file path=ppt/slides/_rels/slide266.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77.xml"/><Relationship Id="rId1" Type="http://schemas.openxmlformats.org/officeDocument/2006/relationships/slideLayout" Target="../slideLayouts/slideLayout3.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3.xml"/></Relationships>
</file>

<file path=ppt/slides/_rels/slide268.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179.xml"/><Relationship Id="rId1" Type="http://schemas.openxmlformats.org/officeDocument/2006/relationships/slideLayout" Target="../slideLayouts/slideLayout11.xml"/></Relationships>
</file>

<file path=ppt/slides/_rels/slide269.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180.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70.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181.xml"/><Relationship Id="rId1" Type="http://schemas.openxmlformats.org/officeDocument/2006/relationships/slideLayout" Target="../slideLayouts/slideLayout11.xml"/><Relationship Id="rId4" Type="http://schemas.openxmlformats.org/officeDocument/2006/relationships/image" Target="../media/image263.png"/></Relationships>
</file>

<file path=ppt/slides/_rels/slide271.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182.xml"/><Relationship Id="rId1" Type="http://schemas.openxmlformats.org/officeDocument/2006/relationships/slideLayout" Target="../slideLayouts/slideLayout11.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3.xml"/></Relationships>
</file>

<file path=ppt/slides/_rels/slide274.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184.xml"/><Relationship Id="rId1" Type="http://schemas.openxmlformats.org/officeDocument/2006/relationships/slideLayout" Target="../slideLayouts/slideLayout3.xml"/></Relationships>
</file>

<file path=ppt/slides/_rels/slide275.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185.xml"/><Relationship Id="rId1" Type="http://schemas.openxmlformats.org/officeDocument/2006/relationships/slideLayout" Target="../slideLayouts/slideLayout3.xml"/></Relationships>
</file>

<file path=ppt/slides/_rels/slide276.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86.xml"/><Relationship Id="rId1" Type="http://schemas.openxmlformats.org/officeDocument/2006/relationships/slideLayout" Target="../slideLayouts/slideLayout3.xml"/></Relationships>
</file>

<file path=ppt/slides/_rels/slide277.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187.xml"/><Relationship Id="rId1" Type="http://schemas.openxmlformats.org/officeDocument/2006/relationships/slideLayout" Target="../slideLayouts/slideLayout11.xml"/></Relationships>
</file>

<file path=ppt/slides/_rels/slide278.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188.xml"/><Relationship Id="rId1" Type="http://schemas.openxmlformats.org/officeDocument/2006/relationships/slideLayout" Target="../slideLayouts/slideLayout11.xml"/></Relationships>
</file>

<file path=ppt/slides/_rels/slide279.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image" Target="../media/image270.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280.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189.xml"/><Relationship Id="rId1" Type="http://schemas.openxmlformats.org/officeDocument/2006/relationships/slideLayout" Target="../slideLayouts/slideLayout11.xml"/><Relationship Id="rId4" Type="http://schemas.openxmlformats.org/officeDocument/2006/relationships/image" Target="../media/image273.jpeg"/></Relationships>
</file>

<file path=ppt/slides/_rels/slide281.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190.xml"/><Relationship Id="rId1" Type="http://schemas.openxmlformats.org/officeDocument/2006/relationships/slideLayout" Target="../slideLayouts/slideLayout11.xml"/><Relationship Id="rId4" Type="http://schemas.openxmlformats.org/officeDocument/2006/relationships/image" Target="../media/image275.jpeg"/></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3.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3.xml"/></Relationships>
</file>

<file path=ppt/slides/_rels/slide284.xml.rels><?xml version="1.0" encoding="UTF-8" standalone="yes"?>
<Relationships xmlns="http://schemas.openxmlformats.org/package/2006/relationships"><Relationship Id="rId3" Type="http://schemas.openxmlformats.org/officeDocument/2006/relationships/slide" Target="slide262.xml"/><Relationship Id="rId2" Type="http://schemas.openxmlformats.org/officeDocument/2006/relationships/notesSlide" Target="../notesSlides/notesSlide19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1.xml"/><Relationship Id="rId5" Type="http://schemas.openxmlformats.org/officeDocument/2006/relationships/image" Target="../media/image46.jpe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0.jpeg"/><Relationship Id="rId2" Type="http://schemas.openxmlformats.org/officeDocument/2006/relationships/hyperlink" Target="http://lamp.info.med.uni-muenchen.de/lamp/keishou/abfrageMaske2.php?pic=2.16.840.1.113669.632.6.1.90886.6749.14248803850" TargetMode="External"/><Relationship Id="rId1" Type="http://schemas.openxmlformats.org/officeDocument/2006/relationships/slideLayout" Target="../slideLayouts/slideLayout11.xml"/><Relationship Id="rId6" Type="http://schemas.openxmlformats.org/officeDocument/2006/relationships/hyperlink" Target="http://lamp.info.med.uni-muenchen.de/lamp/keishou/abfrageMaske2.php?pic=2.16.840.1.113669.632.6.1.90886.6741.14248803630" TargetMode="External"/><Relationship Id="rId5" Type="http://schemas.openxmlformats.org/officeDocument/2006/relationships/image" Target="../media/image59.jpeg"/><Relationship Id="rId4" Type="http://schemas.openxmlformats.org/officeDocument/2006/relationships/hyperlink" Target="http://lamp.info.med.uni-muenchen.de/lamp/keishou/abfrageMaske2.php?pic=2.16.840.1.113669.632.6.1.90886.6742.14248803700"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hyperlink" Target="http://lamp.info.med.uni-muenchen.de/lamp/keishou/abfrageMaske2.php?pic=1.3.51.0.7.11499128592.34941.16717.38414.40438.49598.54769" TargetMode="External"/><Relationship Id="rId7" Type="http://schemas.openxmlformats.org/officeDocument/2006/relationships/hyperlink" Target="http://lamp.info.med.uni-muenchen.de/lamp/keishou/abfrageMaske2.php?pic=1.3.51.0.7.12951625564.22338.23883.48257.57429.63421.34913" TargetMode="External"/><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62.jpeg"/><Relationship Id="rId5" Type="http://schemas.openxmlformats.org/officeDocument/2006/relationships/hyperlink" Target="http://lamp.info.med.uni-muenchen.de/lamp/keishou/abfrageMaske2.php?pic=1.3.51.0.7.3008369744.22460.8774.32898.23523.39586.28880" TargetMode="External"/><Relationship Id="rId4" Type="http://schemas.openxmlformats.org/officeDocument/2006/relationships/image" Target="../media/image6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70.jpeg"/></Relationships>
</file>

<file path=ppt/slides/_rels/slide5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7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11.xml"/><Relationship Id="rId5" Type="http://schemas.openxmlformats.org/officeDocument/2006/relationships/image" Target="../media/image84.png"/><Relationship Id="rId4" Type="http://schemas.openxmlformats.org/officeDocument/2006/relationships/image" Target="../media/image83.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0.xml"/><Relationship Id="rId1" Type="http://schemas.openxmlformats.org/officeDocument/2006/relationships/slideLayout" Target="../slideLayouts/slideLayout11.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2.xml"/><Relationship Id="rId1" Type="http://schemas.openxmlformats.org/officeDocument/2006/relationships/slideLayout" Target="../slideLayouts/slideLayout11.xml"/><Relationship Id="rId5" Type="http://schemas.openxmlformats.org/officeDocument/2006/relationships/image" Target="../media/image91.png"/><Relationship Id="rId4" Type="http://schemas.openxmlformats.org/officeDocument/2006/relationships/image" Target="../media/image90.png"/></Relationships>
</file>

<file path=ppt/slides/_rels/slide8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3.xml"/><Relationship Id="rId1" Type="http://schemas.openxmlformats.org/officeDocument/2006/relationships/slideLayout" Target="../slideLayouts/slideLayout11.xml"/><Relationship Id="rId4" Type="http://schemas.openxmlformats.org/officeDocument/2006/relationships/image" Target="../media/image93.jpeg"/></Relationships>
</file>

<file path=ppt/slides/_rels/slide8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7.xml"/><Relationship Id="rId1" Type="http://schemas.openxmlformats.org/officeDocument/2006/relationships/slideLayout" Target="../slideLayouts/slideLayout11.xml"/><Relationship Id="rId4" Type="http://schemas.openxmlformats.org/officeDocument/2006/relationships/image" Target="../media/image98.png"/></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8.xml"/><Relationship Id="rId1" Type="http://schemas.openxmlformats.org/officeDocument/2006/relationships/slideLayout" Target="../slideLayouts/slideLayout11.xml"/><Relationship Id="rId5" Type="http://schemas.openxmlformats.org/officeDocument/2006/relationships/image" Target="../media/image101.jpeg"/><Relationship Id="rId4" Type="http://schemas.openxmlformats.org/officeDocument/2006/relationships/image" Target="../media/image100.jpeg"/></Relationships>
</file>

<file path=ppt/slides/_rels/slide9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0.xml"/><Relationship Id="rId1" Type="http://schemas.openxmlformats.org/officeDocument/2006/relationships/slideLayout" Target="../slideLayouts/slideLayout11.xml"/><Relationship Id="rId4" Type="http://schemas.openxmlformats.org/officeDocument/2006/relationships/image" Target="../media/image104.jpeg"/></Relationships>
</file>

<file path=ppt/slides/_rels/slide9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1.xml"/><Relationship Id="rId1" Type="http://schemas.openxmlformats.org/officeDocument/2006/relationships/slideLayout" Target="../slideLayouts/slideLayout11.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9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2.xml"/><Relationship Id="rId1" Type="http://schemas.openxmlformats.org/officeDocument/2006/relationships/slideLayout" Target="../slideLayouts/slideLayout11.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slide" Target="slide80.xml"/><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E2D60D1-A436-4702-977E-1A6F2068EE7A}"/>
              </a:ext>
            </a:extLst>
          </p:cNvPr>
          <p:cNvSpPr>
            <a:spLocks noGrp="1"/>
          </p:cNvSpPr>
          <p:nvPr>
            <p:ph type="body" sz="quarter" idx="11"/>
          </p:nvPr>
        </p:nvSpPr>
        <p:spPr/>
        <p:txBody>
          <a:bodyPr/>
          <a:lstStyle/>
          <a:p>
            <a:endParaRPr lang="de-CH"/>
          </a:p>
        </p:txBody>
      </p:sp>
      <p:sp>
        <p:nvSpPr>
          <p:cNvPr id="9" name="Text Placeholder 8">
            <a:extLst>
              <a:ext uri="{FF2B5EF4-FFF2-40B4-BE49-F238E27FC236}">
                <a16:creationId xmlns:a16="http://schemas.microsoft.com/office/drawing/2014/main" id="{5E722F1D-DF75-4903-8F1E-F4FB62D5D922}"/>
              </a:ext>
            </a:extLst>
          </p:cNvPr>
          <p:cNvSpPr>
            <a:spLocks noGrp="1"/>
          </p:cNvSpPr>
          <p:nvPr>
            <p:ph type="body" sz="quarter" idx="12"/>
          </p:nvPr>
        </p:nvSpPr>
        <p:spPr>
          <a:xfrm>
            <a:off x="4079876" y="5861053"/>
            <a:ext cx="7272708" cy="241299"/>
          </a:xfrm>
        </p:spPr>
        <p:txBody>
          <a:bodyPr vert="horz" lIns="0" tIns="0" rIns="0" bIns="0" rtlCol="0">
            <a:noAutofit/>
          </a:bodyPr>
          <a:lstStyle/>
          <a:p>
            <a:r>
              <a:rPr lang="en-US" altLang="ko-KR" dirty="0"/>
              <a:t>AO Trauma Course Fragility Fractures and </a:t>
            </a:r>
            <a:r>
              <a:rPr lang="en-US" altLang="ko-KR" dirty="0" err="1"/>
              <a:t>Orthogeriatrics</a:t>
            </a:r>
            <a:r>
              <a:rPr lang="en-US" altLang="ko-KR" dirty="0"/>
              <a:t> </a:t>
            </a:r>
          </a:p>
          <a:p>
            <a:endParaRPr lang="de-CH" dirty="0"/>
          </a:p>
        </p:txBody>
      </p:sp>
      <p:sp>
        <p:nvSpPr>
          <p:cNvPr id="10" name="Text Placeholder 9">
            <a:extLst>
              <a:ext uri="{FF2B5EF4-FFF2-40B4-BE49-F238E27FC236}">
                <a16:creationId xmlns:a16="http://schemas.microsoft.com/office/drawing/2014/main" id="{E7E913B4-0510-4F0D-9563-BD31749D1E0F}"/>
              </a:ext>
            </a:extLst>
          </p:cNvPr>
          <p:cNvSpPr>
            <a:spLocks noGrp="1"/>
          </p:cNvSpPr>
          <p:nvPr>
            <p:ph type="body" sz="quarter" idx="13"/>
          </p:nvPr>
        </p:nvSpPr>
        <p:spPr/>
        <p:txBody>
          <a:bodyPr/>
          <a:lstStyle/>
          <a:p>
            <a:endParaRPr lang="de-CH"/>
          </a:p>
        </p:txBody>
      </p:sp>
      <p:sp>
        <p:nvSpPr>
          <p:cNvPr id="11" name="Text Placeholder 10">
            <a:extLst>
              <a:ext uri="{FF2B5EF4-FFF2-40B4-BE49-F238E27FC236}">
                <a16:creationId xmlns:a16="http://schemas.microsoft.com/office/drawing/2014/main" id="{4E81778B-7679-4025-99DD-AFB0AF1F65E0}"/>
              </a:ext>
            </a:extLst>
          </p:cNvPr>
          <p:cNvSpPr>
            <a:spLocks noGrp="1"/>
          </p:cNvSpPr>
          <p:nvPr>
            <p:ph type="body" sz="quarter" idx="14"/>
          </p:nvPr>
        </p:nvSpPr>
        <p:spPr/>
        <p:txBody>
          <a:bodyPr/>
          <a:lstStyle/>
          <a:p>
            <a:r>
              <a:rPr lang="en-US" dirty="0"/>
              <a:t>Cases for Small Group Discussions</a:t>
            </a:r>
          </a:p>
          <a:p>
            <a:endParaRPr lang="de-CH" dirty="0"/>
          </a:p>
        </p:txBody>
      </p:sp>
      <p:sp>
        <p:nvSpPr>
          <p:cNvPr id="12" name="Text Placeholder 11">
            <a:extLst>
              <a:ext uri="{FF2B5EF4-FFF2-40B4-BE49-F238E27FC236}">
                <a16:creationId xmlns:a16="http://schemas.microsoft.com/office/drawing/2014/main" id="{228BC459-36FC-4DC1-8F97-C8F18FFA4464}"/>
              </a:ext>
            </a:extLst>
          </p:cNvPr>
          <p:cNvSpPr>
            <a:spLocks noGrp="1"/>
          </p:cNvSpPr>
          <p:nvPr>
            <p:ph type="body" sz="quarter" idx="15"/>
          </p:nvPr>
        </p:nvSpPr>
        <p:spPr/>
        <p:txBody>
          <a:bodyPr/>
          <a:lstStyle/>
          <a:p>
            <a:endParaRPr lang="de-CH"/>
          </a:p>
        </p:txBody>
      </p:sp>
      <p:sp>
        <p:nvSpPr>
          <p:cNvPr id="14" name="Text Placeholder 13">
            <a:extLst>
              <a:ext uri="{FF2B5EF4-FFF2-40B4-BE49-F238E27FC236}">
                <a16:creationId xmlns:a16="http://schemas.microsoft.com/office/drawing/2014/main" id="{CE39749E-E15E-4917-B1B9-685C15E35A8D}"/>
              </a:ext>
            </a:extLst>
          </p:cNvPr>
          <p:cNvSpPr>
            <a:spLocks noGrp="1"/>
          </p:cNvSpPr>
          <p:nvPr>
            <p:ph type="body" sz="quarter" idx="10"/>
          </p:nvPr>
        </p:nvSpPr>
        <p:spPr/>
        <p:txBody>
          <a:bodyPr/>
          <a:lstStyle/>
          <a:p>
            <a:endParaRPr lang="de-CH" dirty="0"/>
          </a:p>
        </p:txBody>
      </p:sp>
    </p:spTree>
    <p:extLst>
      <p:ext uri="{BB962C8B-B14F-4D97-AF65-F5344CB8AC3E}">
        <p14:creationId xmlns:p14="http://schemas.microsoft.com/office/powerpoint/2010/main" val="1030668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noProof="0" dirty="0"/>
              <a:t>Treatment</a:t>
            </a:r>
          </a:p>
        </p:txBody>
      </p:sp>
      <p:sp>
        <p:nvSpPr>
          <p:cNvPr id="33795" name="Content Placeholder 2"/>
          <p:cNvSpPr>
            <a:spLocks noGrp="1"/>
          </p:cNvSpPr>
          <p:nvPr>
            <p:ph type="body" sz="quarter" idx="13"/>
          </p:nvPr>
        </p:nvSpPr>
        <p:spPr/>
        <p:txBody>
          <a:bodyPr/>
          <a:lstStyle/>
          <a:p>
            <a:pPr marL="457200" indent="-457200">
              <a:buFont typeface="Arial" panose="020B0604020202020204" pitchFamily="34" charset="0"/>
              <a:buChar char="•"/>
            </a:pPr>
            <a:r>
              <a:rPr lang="en-US" dirty="0"/>
              <a:t>Management options</a:t>
            </a:r>
          </a:p>
        </p:txBody>
      </p:sp>
    </p:spTree>
    <p:extLst>
      <p:ext uri="{BB962C8B-B14F-4D97-AF65-F5344CB8AC3E}">
        <p14:creationId xmlns:p14="http://schemas.microsoft.com/office/powerpoint/2010/main" val="29227709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de-DE" dirty="0"/>
              <a:t>Medical history</a:t>
            </a:r>
            <a:endParaRPr lang="en-US" altLang="de-DE" noProof="0" dirty="0"/>
          </a:p>
        </p:txBody>
      </p:sp>
      <p:sp>
        <p:nvSpPr>
          <p:cNvPr id="5" name="Content Placeholder 2"/>
          <p:cNvSpPr>
            <a:spLocks noGrp="1"/>
          </p:cNvSpPr>
          <p:nvPr>
            <p:ph type="body" sz="quarter" idx="13"/>
          </p:nvPr>
        </p:nvSpPr>
        <p:spPr>
          <a:xfrm>
            <a:off x="658812" y="1727200"/>
            <a:ext cx="10874375"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altLang="de-DE" dirty="0"/>
              <a:t>Arterial hypertension</a:t>
            </a:r>
          </a:p>
          <a:p>
            <a:pPr marL="457200" indent="-457200">
              <a:buFont typeface="Arial" panose="020B0604020202020204" pitchFamily="34" charset="0"/>
              <a:buChar char="•"/>
            </a:pPr>
            <a:r>
              <a:rPr lang="en-US" altLang="de-DE" dirty="0"/>
              <a:t>Cardiac insufficiency NYHA II (New York Heart Assoc Functional Classification)</a:t>
            </a:r>
          </a:p>
          <a:p>
            <a:pPr marL="457200" indent="-457200">
              <a:buFont typeface="Arial" panose="020B0604020202020204" pitchFamily="34" charset="0"/>
              <a:buChar char="•"/>
            </a:pPr>
            <a:r>
              <a:rPr lang="en-US" altLang="de-DE" dirty="0"/>
              <a:t>Status post necrotizing vasculitis 10 years previous</a:t>
            </a:r>
          </a:p>
          <a:p>
            <a:pPr marL="457200" indent="-457200">
              <a:buFont typeface="Arial" panose="020B0604020202020204" pitchFamily="34" charset="0"/>
              <a:buChar char="•"/>
            </a:pPr>
            <a:r>
              <a:rPr lang="en-US" altLang="de-DE" dirty="0"/>
              <a:t>Status post surgery of cataract and glaucoma on both eyes</a:t>
            </a:r>
          </a:p>
          <a:p>
            <a:pPr marL="457200" indent="-457200">
              <a:buFont typeface="Arial" panose="020B0604020202020204" pitchFamily="34" charset="0"/>
              <a:buChar char="•"/>
            </a:pPr>
            <a:r>
              <a:rPr lang="en-US" altLang="de-DE" dirty="0"/>
              <a:t>Anticoagulation with Warfarin after thrombosis of the left superficial femoral vein 8 years prior after abdominal surgery</a:t>
            </a:r>
          </a:p>
        </p:txBody>
      </p:sp>
    </p:spTree>
    <p:extLst>
      <p:ext uri="{BB962C8B-B14F-4D97-AF65-F5344CB8AC3E}">
        <p14:creationId xmlns:p14="http://schemas.microsoft.com/office/powerpoint/2010/main" val="64879635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de-DE" noProof="0" dirty="0"/>
              <a:t>Medication</a:t>
            </a:r>
          </a:p>
        </p:txBody>
      </p:sp>
      <p:sp>
        <p:nvSpPr>
          <p:cNvPr id="2" name="Text Placeholder 1">
            <a:extLst>
              <a:ext uri="{FF2B5EF4-FFF2-40B4-BE49-F238E27FC236}">
                <a16:creationId xmlns:a16="http://schemas.microsoft.com/office/drawing/2014/main" id="{574AD2AF-8905-4177-8EA4-3EBC3384C3FD}"/>
              </a:ext>
            </a:extLst>
          </p:cNvPr>
          <p:cNvSpPr>
            <a:spLocks noGrp="1"/>
          </p:cNvSpPr>
          <p:nvPr>
            <p:ph type="body" sz="quarter" idx="13"/>
          </p:nvPr>
        </p:nvSpPr>
        <p:spPr/>
        <p:txBody>
          <a:bodyPr/>
          <a:lstStyle/>
          <a:p>
            <a:pPr marL="457200" indent="-457200">
              <a:buFont typeface="Arial" panose="020B0604020202020204" pitchFamily="34" charset="0"/>
              <a:buChar char="•"/>
            </a:pPr>
            <a:r>
              <a:rPr lang="de-CH" dirty="0" err="1"/>
              <a:t>Acenocoumarol</a:t>
            </a:r>
            <a:r>
              <a:rPr lang="de-CH" dirty="0"/>
              <a:t> - </a:t>
            </a:r>
            <a:r>
              <a:rPr lang="de-CH" dirty="0" err="1"/>
              <a:t>sintrom</a:t>
            </a:r>
            <a:endParaRPr lang="de-CH" dirty="0"/>
          </a:p>
          <a:p>
            <a:pPr marL="457200" indent="-457200">
              <a:buFont typeface="Arial" panose="020B0604020202020204" pitchFamily="34" charset="0"/>
              <a:buChar char="•"/>
            </a:pPr>
            <a:r>
              <a:rPr lang="de-CH" dirty="0"/>
              <a:t>Digitoxin - </a:t>
            </a:r>
            <a:r>
              <a:rPr lang="de-CH" dirty="0" err="1"/>
              <a:t>digimerck</a:t>
            </a:r>
            <a:r>
              <a:rPr lang="de-CH" dirty="0"/>
              <a:t> 0.07 mg  1-0-0</a:t>
            </a:r>
          </a:p>
          <a:p>
            <a:pPr marL="457200" indent="-457200">
              <a:buFont typeface="Arial" panose="020B0604020202020204" pitchFamily="34" charset="0"/>
              <a:buChar char="•"/>
            </a:pPr>
            <a:r>
              <a:rPr lang="de-CH" dirty="0"/>
              <a:t>Metoprolol - </a:t>
            </a:r>
            <a:r>
              <a:rPr lang="de-CH" dirty="0" err="1"/>
              <a:t>seloken</a:t>
            </a:r>
            <a:r>
              <a:rPr lang="de-CH" dirty="0"/>
              <a:t> 47.5 mg  1-0-0 </a:t>
            </a:r>
          </a:p>
          <a:p>
            <a:pPr marL="457200" indent="-457200">
              <a:buFont typeface="Arial" panose="020B0604020202020204" pitchFamily="34" charset="0"/>
              <a:buChar char="•"/>
            </a:pPr>
            <a:r>
              <a:rPr lang="de-CH" dirty="0" err="1"/>
              <a:t>Furosemide</a:t>
            </a:r>
            <a:r>
              <a:rPr lang="de-CH" dirty="0"/>
              <a:t> - </a:t>
            </a:r>
            <a:r>
              <a:rPr lang="de-CH" dirty="0" err="1"/>
              <a:t>lasix</a:t>
            </a:r>
            <a:r>
              <a:rPr lang="de-CH" dirty="0"/>
              <a:t> 40 mg 1-0-0</a:t>
            </a:r>
          </a:p>
          <a:p>
            <a:pPr marL="457200" indent="-457200">
              <a:buFont typeface="Arial" panose="020B0604020202020204" pitchFamily="34" charset="0"/>
              <a:buChar char="•"/>
            </a:pPr>
            <a:endParaRPr lang="de-CH" dirty="0"/>
          </a:p>
          <a:p>
            <a:pPr marL="457200" indent="-457200">
              <a:buFont typeface="Arial" panose="020B0604020202020204" pitchFamily="34" charset="0"/>
              <a:buChar char="•"/>
            </a:pPr>
            <a:endParaRPr lang="de-CH" dirty="0"/>
          </a:p>
        </p:txBody>
      </p:sp>
    </p:spTree>
    <p:extLst>
      <p:ext uri="{BB962C8B-B14F-4D97-AF65-F5344CB8AC3E}">
        <p14:creationId xmlns:p14="http://schemas.microsoft.com/office/powerpoint/2010/main" val="17590037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de-DE" noProof="0" dirty="0"/>
              <a:t>Examinations</a:t>
            </a:r>
          </a:p>
        </p:txBody>
      </p:sp>
      <p:sp>
        <p:nvSpPr>
          <p:cNvPr id="2" name="Text Placeholder 1">
            <a:extLst>
              <a:ext uri="{FF2B5EF4-FFF2-40B4-BE49-F238E27FC236}">
                <a16:creationId xmlns:a16="http://schemas.microsoft.com/office/drawing/2014/main" id="{B0808D75-CFA1-40EC-9DDD-F8FE432821C2}"/>
              </a:ext>
            </a:extLst>
          </p:cNvPr>
          <p:cNvSpPr>
            <a:spLocks noGrp="1"/>
          </p:cNvSpPr>
          <p:nvPr>
            <p:ph type="body" sz="quarter" idx="13"/>
          </p:nvPr>
        </p:nvSpPr>
        <p:spPr/>
        <p:txBody>
          <a:bodyPr/>
          <a:lstStyle/>
          <a:p>
            <a:pPr marL="457200" indent="-457200">
              <a:buFont typeface="Arial" panose="020B0604020202020204" pitchFamily="34" charset="0"/>
              <a:buChar char="•"/>
            </a:pPr>
            <a:r>
              <a:rPr lang="en-US" dirty="0"/>
              <a:t>Which examinations would you order?</a:t>
            </a:r>
          </a:p>
        </p:txBody>
      </p:sp>
    </p:spTree>
    <p:extLst>
      <p:ext uri="{BB962C8B-B14F-4D97-AF65-F5344CB8AC3E}">
        <p14:creationId xmlns:p14="http://schemas.microsoft.com/office/powerpoint/2010/main" val="654062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de-DE" noProof="0" dirty="0"/>
              <a:t>ER examinations</a:t>
            </a:r>
          </a:p>
        </p:txBody>
      </p:sp>
      <p:sp>
        <p:nvSpPr>
          <p:cNvPr id="2" name="Text Placeholder 1">
            <a:extLst>
              <a:ext uri="{FF2B5EF4-FFF2-40B4-BE49-F238E27FC236}">
                <a16:creationId xmlns:a16="http://schemas.microsoft.com/office/drawing/2014/main" id="{6C4038D5-768C-4028-880A-3CA1726497FD}"/>
              </a:ext>
            </a:extLst>
          </p:cNvPr>
          <p:cNvSpPr>
            <a:spLocks noGrp="1"/>
          </p:cNvSpPr>
          <p:nvPr>
            <p:ph type="body" sz="quarter" idx="13"/>
          </p:nvPr>
        </p:nvSpPr>
        <p:spPr>
          <a:xfrm>
            <a:off x="658812" y="1727200"/>
            <a:ext cx="11334266" cy="4129088"/>
          </a:xfrm>
        </p:spPr>
        <p:txBody>
          <a:bodyPr/>
          <a:lstStyle/>
          <a:p>
            <a:pPr marL="457200" indent="-457200">
              <a:buFont typeface="Arial" panose="020B0604020202020204" pitchFamily="34" charset="0"/>
              <a:buChar char="•"/>
            </a:pPr>
            <a:r>
              <a:rPr lang="de-CH" dirty="0" err="1"/>
              <a:t>Craniocerebral</a:t>
            </a:r>
            <a:r>
              <a:rPr lang="de-CH" dirty="0"/>
              <a:t> and </a:t>
            </a:r>
            <a:r>
              <a:rPr lang="de-CH" dirty="0" err="1"/>
              <a:t>cervical</a:t>
            </a:r>
            <a:r>
              <a:rPr lang="de-CH" dirty="0"/>
              <a:t> </a:t>
            </a:r>
            <a:r>
              <a:rPr lang="de-CH" dirty="0" err="1"/>
              <a:t>computer</a:t>
            </a:r>
            <a:r>
              <a:rPr lang="de-CH" dirty="0"/>
              <a:t> </a:t>
            </a:r>
            <a:r>
              <a:rPr lang="de-CH" dirty="0" err="1"/>
              <a:t>tomography</a:t>
            </a:r>
            <a:r>
              <a:rPr lang="de-CH" dirty="0"/>
              <a:t> (CCT)</a:t>
            </a:r>
          </a:p>
          <a:p>
            <a:pPr marL="457200" indent="-457200">
              <a:buFont typeface="Arial" panose="020B0604020202020204" pitchFamily="34" charset="0"/>
              <a:buChar char="•"/>
            </a:pPr>
            <a:r>
              <a:rPr lang="de-CH" dirty="0"/>
              <a:t>X-</a:t>
            </a:r>
            <a:r>
              <a:rPr lang="de-CH" dirty="0" err="1"/>
              <a:t>rays</a:t>
            </a:r>
            <a:r>
              <a:rPr lang="de-CH" dirty="0"/>
              <a:t> </a:t>
            </a:r>
            <a:r>
              <a:rPr lang="de-CH" dirty="0" err="1"/>
              <a:t>of</a:t>
            </a:r>
            <a:r>
              <a:rPr lang="de-CH" dirty="0"/>
              <a:t> </a:t>
            </a:r>
            <a:r>
              <a:rPr lang="de-CH" dirty="0" err="1"/>
              <a:t>thorax</a:t>
            </a:r>
            <a:r>
              <a:rPr lang="de-CH" dirty="0"/>
              <a:t>, </a:t>
            </a:r>
            <a:r>
              <a:rPr lang="de-CH" dirty="0" err="1"/>
              <a:t>pelvis</a:t>
            </a:r>
            <a:r>
              <a:rPr lang="de-CH" dirty="0"/>
              <a:t>, </a:t>
            </a:r>
            <a:r>
              <a:rPr lang="de-CH" dirty="0" err="1"/>
              <a:t>right</a:t>
            </a:r>
            <a:r>
              <a:rPr lang="de-CH" dirty="0"/>
              <a:t> </a:t>
            </a:r>
            <a:r>
              <a:rPr lang="de-CH" dirty="0" err="1"/>
              <a:t>lower</a:t>
            </a:r>
            <a:r>
              <a:rPr lang="de-CH" dirty="0"/>
              <a:t> leg</a:t>
            </a:r>
          </a:p>
          <a:p>
            <a:pPr marL="457200" indent="-457200">
              <a:buFont typeface="Arial" panose="020B0604020202020204" pitchFamily="34" charset="0"/>
              <a:buChar char="•"/>
            </a:pPr>
            <a:r>
              <a:rPr lang="de-CH" dirty="0"/>
              <a:t>Routine </a:t>
            </a:r>
            <a:r>
              <a:rPr lang="de-CH" dirty="0" err="1"/>
              <a:t>laboratory</a:t>
            </a:r>
            <a:r>
              <a:rPr lang="de-CH" dirty="0"/>
              <a:t> </a:t>
            </a:r>
            <a:r>
              <a:rPr lang="de-CH" dirty="0" err="1"/>
              <a:t>tests</a:t>
            </a:r>
            <a:r>
              <a:rPr lang="de-CH" dirty="0"/>
              <a:t> (</a:t>
            </a:r>
            <a:r>
              <a:rPr lang="de-CH" dirty="0" err="1"/>
              <a:t>slightly</a:t>
            </a:r>
            <a:r>
              <a:rPr lang="de-CH" dirty="0"/>
              <a:t> </a:t>
            </a:r>
            <a:r>
              <a:rPr lang="de-CH" dirty="0" err="1"/>
              <a:t>elevated</a:t>
            </a:r>
            <a:r>
              <a:rPr lang="de-CH" dirty="0"/>
              <a:t> </a:t>
            </a:r>
            <a:r>
              <a:rPr lang="de-CH" dirty="0" err="1"/>
              <a:t>liver</a:t>
            </a:r>
            <a:r>
              <a:rPr lang="de-CH" dirty="0"/>
              <a:t> </a:t>
            </a:r>
            <a:r>
              <a:rPr lang="de-CH" dirty="0" err="1"/>
              <a:t>parameters</a:t>
            </a:r>
            <a:r>
              <a:rPr lang="de-CH" dirty="0"/>
              <a:t>, normal </a:t>
            </a:r>
            <a:r>
              <a:rPr lang="de-CH" dirty="0" err="1"/>
              <a:t>kidney</a:t>
            </a:r>
            <a:r>
              <a:rPr lang="de-CH" dirty="0"/>
              <a:t> </a:t>
            </a:r>
            <a:r>
              <a:rPr lang="de-CH" dirty="0" err="1"/>
              <a:t>function</a:t>
            </a:r>
            <a:r>
              <a:rPr lang="de-CH" dirty="0"/>
              <a:t>, </a:t>
            </a:r>
            <a:r>
              <a:rPr lang="de-CH" dirty="0" err="1"/>
              <a:t>hematocrit</a:t>
            </a:r>
            <a:r>
              <a:rPr lang="de-CH" dirty="0"/>
              <a:t> 47%, </a:t>
            </a:r>
            <a:r>
              <a:rPr lang="de-CH" dirty="0" err="1"/>
              <a:t>leucocytes</a:t>
            </a:r>
            <a:r>
              <a:rPr lang="de-CH" dirty="0"/>
              <a:t> (11.2 G/l), </a:t>
            </a:r>
            <a:r>
              <a:rPr lang="de-CH" dirty="0" err="1"/>
              <a:t>thrombocytes</a:t>
            </a:r>
            <a:r>
              <a:rPr lang="de-CH" dirty="0"/>
              <a:t>        (109 G/l), quick (PT) 35%; INR 2.3, normal </a:t>
            </a:r>
            <a:r>
              <a:rPr lang="de-CH" dirty="0" err="1"/>
              <a:t>urine</a:t>
            </a:r>
            <a:r>
              <a:rPr lang="de-CH" dirty="0"/>
              <a:t> sample</a:t>
            </a:r>
          </a:p>
          <a:p>
            <a:pPr marL="457200" indent="-457200">
              <a:buFont typeface="Arial" panose="020B0604020202020204" pitchFamily="34" charset="0"/>
              <a:buChar char="•"/>
            </a:pPr>
            <a:r>
              <a:rPr lang="de-CH" dirty="0"/>
              <a:t>ECG (normal </a:t>
            </a:r>
            <a:r>
              <a:rPr lang="de-CH" dirty="0" err="1"/>
              <a:t>sinus</a:t>
            </a:r>
            <a:r>
              <a:rPr lang="de-CH" dirty="0"/>
              <a:t> </a:t>
            </a:r>
            <a:r>
              <a:rPr lang="de-CH" dirty="0" err="1"/>
              <a:t>rhythm</a:t>
            </a:r>
            <a:r>
              <a:rPr lang="de-CH" dirty="0"/>
              <a:t>)</a:t>
            </a:r>
            <a:br>
              <a:rPr lang="de-CH" dirty="0"/>
            </a:br>
            <a:br>
              <a:rPr lang="de-CH" dirty="0"/>
            </a:br>
            <a:endParaRPr lang="de-CH" dirty="0"/>
          </a:p>
          <a:p>
            <a:pPr marL="457200" indent="-457200">
              <a:buFont typeface="Arial" panose="020B0604020202020204" pitchFamily="34" charset="0"/>
              <a:buChar char="•"/>
            </a:pPr>
            <a:endParaRPr lang="de-CH" dirty="0"/>
          </a:p>
        </p:txBody>
      </p:sp>
    </p:spTree>
    <p:extLst>
      <p:ext uri="{BB962C8B-B14F-4D97-AF65-F5344CB8AC3E}">
        <p14:creationId xmlns:p14="http://schemas.microsoft.com/office/powerpoint/2010/main" val="24225562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FCC7F7-2A02-4974-A212-C616270CA250}"/>
              </a:ext>
            </a:extLst>
          </p:cNvPr>
          <p:cNvSpPr>
            <a:spLocks noGrp="1"/>
          </p:cNvSpPr>
          <p:nvPr>
            <p:ph type="title"/>
          </p:nvPr>
        </p:nvSpPr>
        <p:spPr/>
        <p:txBody>
          <a:bodyPr/>
          <a:lstStyle/>
          <a:p>
            <a:r>
              <a:rPr lang="de-CH" dirty="0"/>
              <a:t>CT </a:t>
            </a:r>
            <a:r>
              <a:rPr lang="de-CH" dirty="0" err="1"/>
              <a:t>scan</a:t>
            </a:r>
            <a:endParaRPr lang="de-CH" dirty="0"/>
          </a:p>
        </p:txBody>
      </p:sp>
      <p:sp>
        <p:nvSpPr>
          <p:cNvPr id="11" name="Rectangle 3">
            <a:extLst>
              <a:ext uri="{FF2B5EF4-FFF2-40B4-BE49-F238E27FC236}">
                <a16:creationId xmlns:a16="http://schemas.microsoft.com/office/drawing/2014/main" id="{90B33025-75D1-4C91-814C-B46753475694}"/>
              </a:ext>
            </a:extLst>
          </p:cNvPr>
          <p:cNvSpPr txBox="1">
            <a:spLocks noChangeArrowheads="1"/>
          </p:cNvSpPr>
          <p:nvPr/>
        </p:nvSpPr>
        <p:spPr bwMode="auto">
          <a:xfrm>
            <a:off x="658800" y="1728000"/>
            <a:ext cx="6901304" cy="466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432000" indent="-432000" fontAlgn="base">
              <a:spcBef>
                <a:spcPts val="600"/>
              </a:spcBef>
              <a:spcAft>
                <a:spcPct val="0"/>
              </a:spcAft>
              <a:buChar char="•"/>
              <a:defRPr sz="2400"/>
            </a:lvl1pPr>
            <a:lvl2pPr marL="952500" indent="-428625" fontAlgn="base">
              <a:spcBef>
                <a:spcPct val="20000"/>
              </a:spcBef>
              <a:spcAft>
                <a:spcPct val="0"/>
              </a:spcAft>
              <a:buChar char="•"/>
              <a:defRPr sz="2600"/>
            </a:lvl2pPr>
            <a:lvl3pPr marL="1371600" indent="-409575" fontAlgn="base">
              <a:spcBef>
                <a:spcPct val="20000"/>
              </a:spcBef>
              <a:spcAft>
                <a:spcPct val="0"/>
              </a:spcAft>
              <a:buChar char="•"/>
              <a:defRPr sz="2400"/>
            </a:lvl3pPr>
            <a:lvl4pPr marL="1752600" indent="-361950" fontAlgn="base">
              <a:spcBef>
                <a:spcPct val="20000"/>
              </a:spcBef>
              <a:spcAft>
                <a:spcPct val="0"/>
              </a:spcAft>
              <a:buChar char="•"/>
              <a:defRPr sz="2000"/>
            </a:lvl4pPr>
            <a:lvl5pPr marL="2209800" indent="-463550" fontAlgn="base">
              <a:spcBef>
                <a:spcPct val="20000"/>
              </a:spcBef>
              <a:spcAft>
                <a:spcPct val="0"/>
              </a:spcAft>
              <a:buChar char="•"/>
              <a:defRPr sz="2000"/>
            </a:lvl5pPr>
            <a:lvl6pPr marL="2667000" indent="-381000" fontAlgn="base">
              <a:spcBef>
                <a:spcPct val="20000"/>
              </a:spcBef>
              <a:spcAft>
                <a:spcPct val="0"/>
              </a:spcAft>
              <a:buChar char="•"/>
              <a:defRPr sz="2000"/>
            </a:lvl6pPr>
            <a:lvl7pPr marL="3124200" indent="-381000" fontAlgn="base">
              <a:spcBef>
                <a:spcPct val="20000"/>
              </a:spcBef>
              <a:spcAft>
                <a:spcPct val="0"/>
              </a:spcAft>
              <a:buChar char="•"/>
              <a:defRPr sz="2000"/>
            </a:lvl7pPr>
            <a:lvl8pPr marL="3581400" indent="-381000" fontAlgn="base">
              <a:spcBef>
                <a:spcPct val="20000"/>
              </a:spcBef>
              <a:spcAft>
                <a:spcPct val="0"/>
              </a:spcAft>
              <a:buChar char="•"/>
              <a:defRPr sz="2000"/>
            </a:lvl8pPr>
            <a:lvl9pPr marL="4038600" indent="-381000" fontAlgn="base">
              <a:spcBef>
                <a:spcPct val="20000"/>
              </a:spcBef>
              <a:spcAft>
                <a:spcPct val="0"/>
              </a:spcAft>
              <a:buChar char="•"/>
              <a:defRPr sz="2000"/>
            </a:lvl9pPr>
          </a:lstStyle>
          <a:p>
            <a:r>
              <a:rPr lang="en-US" altLang="de-DE" sz="2800" dirty="0">
                <a:solidFill>
                  <a:schemeClr val="bg1"/>
                </a:solidFill>
              </a:rPr>
              <a:t>Traumatic SAB frontoparietal (right side)</a:t>
            </a:r>
          </a:p>
          <a:p>
            <a:r>
              <a:rPr lang="en-US" altLang="de-DE" sz="2800" dirty="0">
                <a:solidFill>
                  <a:schemeClr val="bg1"/>
                </a:solidFill>
              </a:rPr>
              <a:t>Neurosurgical consultation: no indication for surgical intervention, observation recommended, control CT scan in </a:t>
            </a:r>
            <a:br>
              <a:rPr lang="en-US" altLang="de-DE" sz="2800" dirty="0">
                <a:solidFill>
                  <a:schemeClr val="bg1"/>
                </a:solidFill>
              </a:rPr>
            </a:br>
            <a:r>
              <a:rPr lang="en-US" altLang="de-DE" sz="2800" dirty="0">
                <a:solidFill>
                  <a:schemeClr val="bg1"/>
                </a:solidFill>
              </a:rPr>
              <a:t>6 hours</a:t>
            </a:r>
            <a:br>
              <a:rPr lang="en-US" altLang="de-DE" sz="2800" dirty="0">
                <a:solidFill>
                  <a:schemeClr val="bg1"/>
                </a:solidFill>
              </a:rPr>
            </a:br>
            <a:br>
              <a:rPr lang="en-US" altLang="de-DE" sz="2800" dirty="0">
                <a:solidFill>
                  <a:schemeClr val="bg1"/>
                </a:solidFill>
              </a:rPr>
            </a:br>
            <a:endParaRPr lang="en-US" altLang="de-DE" sz="2800" dirty="0">
              <a:solidFill>
                <a:schemeClr val="bg1"/>
              </a:solidFill>
            </a:endParaRPr>
          </a:p>
        </p:txBody>
      </p:sp>
      <p:grpSp>
        <p:nvGrpSpPr>
          <p:cNvPr id="10" name="Group 9">
            <a:extLst>
              <a:ext uri="{FF2B5EF4-FFF2-40B4-BE49-F238E27FC236}">
                <a16:creationId xmlns:a16="http://schemas.microsoft.com/office/drawing/2014/main" id="{700C747D-0AAB-4686-8844-572C70406745}"/>
              </a:ext>
            </a:extLst>
          </p:cNvPr>
          <p:cNvGrpSpPr/>
          <p:nvPr/>
        </p:nvGrpSpPr>
        <p:grpSpPr>
          <a:xfrm>
            <a:off x="7569729" y="1432026"/>
            <a:ext cx="4071937" cy="4667250"/>
            <a:chOff x="4788024" y="1412776"/>
            <a:chExt cx="4071937" cy="4667250"/>
          </a:xfrm>
        </p:grpSpPr>
        <p:pic>
          <p:nvPicPr>
            <p:cNvPr id="12" name="Picture 2" descr="C:\Users\Tobi\Desktop\Cases_Davos_2009\Pics\Burgschwaiger_Martha_CCT.jpg">
              <a:extLst>
                <a:ext uri="{FF2B5EF4-FFF2-40B4-BE49-F238E27FC236}">
                  <a16:creationId xmlns:a16="http://schemas.microsoft.com/office/drawing/2014/main" id="{4506DED4-7005-4967-B435-60319D687009}"/>
                </a:ext>
              </a:extLst>
            </p:cNvPr>
            <p:cNvPicPr>
              <a:picLocks noChangeAspect="1" noChangeArrowheads="1"/>
            </p:cNvPicPr>
            <p:nvPr/>
          </p:nvPicPr>
          <p:blipFill>
            <a:blip r:embed="rId3" cstate="print">
              <a:lum contrast="20000"/>
            </a:blip>
            <a:srcRect/>
            <a:stretch>
              <a:fillRect/>
            </a:stretch>
          </p:blipFill>
          <p:spPr bwMode="auto">
            <a:xfrm>
              <a:off x="4788024" y="1412776"/>
              <a:ext cx="4071937" cy="4667250"/>
            </a:xfrm>
            <a:prstGeom prst="rect">
              <a:avLst/>
            </a:prstGeom>
            <a:noFill/>
            <a:ln w="9525">
              <a:noFill/>
              <a:miter lim="800000"/>
              <a:headEnd/>
              <a:tailEnd/>
            </a:ln>
            <a:effectLst>
              <a:outerShdw blurRad="63500" dist="38100" dir="2700000" algn="tl" rotWithShape="0">
                <a:srgbClr val="000000">
                  <a:alpha val="39998"/>
                </a:srgbClr>
              </a:outerShdw>
            </a:effectLst>
          </p:spPr>
        </p:pic>
        <p:sp>
          <p:nvSpPr>
            <p:cNvPr id="13" name="Ellipse 9">
              <a:extLst>
                <a:ext uri="{FF2B5EF4-FFF2-40B4-BE49-F238E27FC236}">
                  <a16:creationId xmlns:a16="http://schemas.microsoft.com/office/drawing/2014/main" id="{CCF48799-0926-4D91-9E60-61C3785C52B4}"/>
                </a:ext>
              </a:extLst>
            </p:cNvPr>
            <p:cNvSpPr>
              <a:spLocks noChangeArrowheads="1"/>
            </p:cNvSpPr>
            <p:nvPr/>
          </p:nvSpPr>
          <p:spPr bwMode="auto">
            <a:xfrm>
              <a:off x="5220072" y="2708920"/>
              <a:ext cx="1500188" cy="1571625"/>
            </a:xfrm>
            <a:prstGeom prst="ellipse">
              <a:avLst/>
            </a:prstGeom>
            <a:noFill/>
            <a:ln w="76200">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kumimoji="0" lang="de-AT" sz="2400" dirty="0">
                <a:solidFill>
                  <a:srgbClr val="000000"/>
                </a:solidFill>
                <a:ea typeface="ＭＳ Ｐゴシック" charset="0"/>
                <a:cs typeface="ＭＳ Ｐゴシック" charset="0"/>
              </a:endParaRPr>
            </a:p>
          </p:txBody>
        </p:sp>
      </p:grpSp>
    </p:spTree>
    <p:extLst>
      <p:ext uri="{BB962C8B-B14F-4D97-AF65-F5344CB8AC3E}">
        <p14:creationId xmlns:p14="http://schemas.microsoft.com/office/powerpoint/2010/main" val="57413608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F3036D-D7E4-4DDE-93EC-5432D7ADE5D7}"/>
              </a:ext>
            </a:extLst>
          </p:cNvPr>
          <p:cNvSpPr>
            <a:spLocks noGrp="1"/>
          </p:cNvSpPr>
          <p:nvPr>
            <p:ph type="title"/>
          </p:nvPr>
        </p:nvSpPr>
        <p:spPr/>
        <p:txBody>
          <a:bodyPr/>
          <a:lstStyle/>
          <a:p>
            <a:r>
              <a:rPr lang="de-CH" dirty="0"/>
              <a:t>X-</a:t>
            </a:r>
            <a:r>
              <a:rPr lang="de-CH" dirty="0" err="1"/>
              <a:t>ray</a:t>
            </a:r>
            <a:endParaRPr lang="de-CH" dirty="0"/>
          </a:p>
        </p:txBody>
      </p:sp>
      <p:pic>
        <p:nvPicPr>
          <p:cNvPr id="9" name="Bild 10">
            <a:extLst>
              <a:ext uri="{FF2B5EF4-FFF2-40B4-BE49-F238E27FC236}">
                <a16:creationId xmlns:a16="http://schemas.microsoft.com/office/drawing/2014/main" id="{47B2DB49-8577-4C21-84FD-71D4EF15D48D}"/>
              </a:ext>
            </a:extLst>
          </p:cNvPr>
          <p:cNvPicPr>
            <a:picLocks noChangeAspect="1"/>
          </p:cNvPicPr>
          <p:nvPr/>
        </p:nvPicPr>
        <p:blipFill>
          <a:blip r:embed="rId3" cstate="print"/>
          <a:stretch>
            <a:fillRect/>
          </a:stretch>
        </p:blipFill>
        <p:spPr>
          <a:xfrm>
            <a:off x="3897866" y="517524"/>
            <a:ext cx="4405160" cy="6080125"/>
          </a:xfrm>
          <a:prstGeom prst="rect">
            <a:avLst/>
          </a:prstGeom>
        </p:spPr>
      </p:pic>
    </p:spTree>
    <p:extLst>
      <p:ext uri="{BB962C8B-B14F-4D97-AF65-F5344CB8AC3E}">
        <p14:creationId xmlns:p14="http://schemas.microsoft.com/office/powerpoint/2010/main" val="19056570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E64576-2464-4B54-A764-E098F6FE41E6}"/>
              </a:ext>
            </a:extLst>
          </p:cNvPr>
          <p:cNvSpPr>
            <a:spLocks noGrp="1"/>
          </p:cNvSpPr>
          <p:nvPr>
            <p:ph type="title"/>
          </p:nvPr>
        </p:nvSpPr>
        <p:spPr/>
        <p:txBody>
          <a:bodyPr/>
          <a:lstStyle/>
          <a:p>
            <a:r>
              <a:rPr lang="de-CH" dirty="0" err="1"/>
              <a:t>Chest</a:t>
            </a:r>
            <a:r>
              <a:rPr lang="de-CH" dirty="0"/>
              <a:t> x-</a:t>
            </a:r>
            <a:r>
              <a:rPr lang="de-CH" dirty="0" err="1"/>
              <a:t>ray</a:t>
            </a:r>
            <a:endParaRPr lang="de-CH" dirty="0"/>
          </a:p>
        </p:txBody>
      </p:sp>
      <p:pic>
        <p:nvPicPr>
          <p:cNvPr id="9" name="Grafik 8" descr="Burgschwaiger_Martha_THX_präop.jpg">
            <a:extLst>
              <a:ext uri="{FF2B5EF4-FFF2-40B4-BE49-F238E27FC236}">
                <a16:creationId xmlns:a16="http://schemas.microsoft.com/office/drawing/2014/main" id="{5FDE9BE2-A951-4B05-9976-4C11D5160977}"/>
              </a:ext>
            </a:extLst>
          </p:cNvPr>
          <p:cNvPicPr>
            <a:picLocks noChangeAspect="1"/>
          </p:cNvPicPr>
          <p:nvPr/>
        </p:nvPicPr>
        <p:blipFill rotWithShape="1">
          <a:blip r:embed="rId3" cstate="print">
            <a:lum bright="10000"/>
          </a:blip>
          <a:srcRect b="2109"/>
          <a:stretch/>
        </p:blipFill>
        <p:spPr bwMode="auto">
          <a:xfrm>
            <a:off x="2838763" y="1251250"/>
            <a:ext cx="6508957" cy="5346399"/>
          </a:xfrm>
          <a:prstGeom prst="rect">
            <a:avLst/>
          </a:prstGeom>
          <a:noFill/>
          <a:ln w="9525">
            <a:noFill/>
            <a:miter lim="800000"/>
            <a:headEnd/>
            <a:tailEnd/>
          </a:ln>
          <a:effectLst>
            <a:outerShdw blurRad="63500" dist="38100" dir="2700000" algn="tl" rotWithShape="0">
              <a:srgbClr val="000000">
                <a:alpha val="39998"/>
              </a:srgbClr>
            </a:outerShdw>
          </a:effectLst>
        </p:spPr>
      </p:pic>
    </p:spTree>
    <p:extLst>
      <p:ext uri="{BB962C8B-B14F-4D97-AF65-F5344CB8AC3E}">
        <p14:creationId xmlns:p14="http://schemas.microsoft.com/office/powerpoint/2010/main" val="28366060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de-DE" noProof="0" dirty="0"/>
              <a:t>ECG</a:t>
            </a:r>
          </a:p>
        </p:txBody>
      </p:sp>
      <p:sp>
        <p:nvSpPr>
          <p:cNvPr id="2" name="Text Placeholder 1">
            <a:extLst>
              <a:ext uri="{FF2B5EF4-FFF2-40B4-BE49-F238E27FC236}">
                <a16:creationId xmlns:a16="http://schemas.microsoft.com/office/drawing/2014/main" id="{8D251891-2578-4648-90AE-F83282B5D0F9}"/>
              </a:ext>
            </a:extLst>
          </p:cNvPr>
          <p:cNvSpPr>
            <a:spLocks noGrp="1"/>
          </p:cNvSpPr>
          <p:nvPr>
            <p:ph type="body" sz="quarter" idx="13"/>
          </p:nvPr>
        </p:nvSpPr>
        <p:spPr/>
        <p:txBody>
          <a:bodyPr/>
          <a:lstStyle/>
          <a:p>
            <a:endParaRPr lang="de-CH"/>
          </a:p>
        </p:txBody>
      </p:sp>
      <p:pic>
        <p:nvPicPr>
          <p:cNvPr id="5" name="Grafik 7" descr="ECG.jpg"/>
          <p:cNvPicPr>
            <a:picLocks noChangeAspect="1"/>
          </p:cNvPicPr>
          <p:nvPr/>
        </p:nvPicPr>
        <p:blipFill>
          <a:blip r:embed="rId3" cstate="print"/>
          <a:srcRect t="5803" r="4716"/>
          <a:stretch>
            <a:fillRect/>
          </a:stretch>
        </p:blipFill>
        <p:spPr bwMode="auto">
          <a:xfrm>
            <a:off x="1805932" y="625203"/>
            <a:ext cx="8595028" cy="5972447"/>
          </a:xfrm>
          <a:prstGeom prst="rect">
            <a:avLst/>
          </a:prstGeom>
          <a:noFill/>
          <a:ln w="9525">
            <a:noFill/>
            <a:miter lim="800000"/>
            <a:headEnd/>
            <a:tailEnd/>
          </a:ln>
          <a:effectLst>
            <a:outerShdw blurRad="63500" dist="38100" dir="2700000" algn="tl" rotWithShape="0">
              <a:srgbClr val="000000">
                <a:alpha val="39998"/>
              </a:srgbClr>
            </a:outerShdw>
          </a:effectLst>
        </p:spPr>
      </p:pic>
    </p:spTree>
    <p:extLst>
      <p:ext uri="{BB962C8B-B14F-4D97-AF65-F5344CB8AC3E}">
        <p14:creationId xmlns:p14="http://schemas.microsoft.com/office/powerpoint/2010/main" val="30867858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de-DE" noProof="0" dirty="0"/>
              <a:t>Current situation</a:t>
            </a:r>
          </a:p>
        </p:txBody>
      </p:sp>
      <p:sp>
        <p:nvSpPr>
          <p:cNvPr id="49155" name="Content Placeholder 2"/>
          <p:cNvSpPr>
            <a:spLocks noGrp="1"/>
          </p:cNvSpPr>
          <p:nvPr>
            <p:ph type="body" sz="quarter" idx="13"/>
          </p:nvPr>
        </p:nvSpPr>
        <p:spPr>
          <a:xfrm>
            <a:off x="658812" y="1727200"/>
            <a:ext cx="10874375"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altLang="de-DE" dirty="0"/>
              <a:t>The 84-year-old female patient is comorbid and osteoporotic</a:t>
            </a:r>
          </a:p>
          <a:p>
            <a:pPr marL="457200" indent="-457200">
              <a:buFont typeface="Arial" panose="020B0604020202020204" pitchFamily="34" charset="0"/>
              <a:buChar char="•"/>
            </a:pPr>
            <a:r>
              <a:rPr lang="en-US" altLang="de-DE" dirty="0"/>
              <a:t>Traumatic subarachnoid hemorrhage on the right frontoparietal region, symptoms of concussion</a:t>
            </a:r>
          </a:p>
          <a:p>
            <a:pPr marL="457200" indent="-457200">
              <a:buFont typeface="Arial" panose="020B0604020202020204" pitchFamily="34" charset="0"/>
              <a:buChar char="•"/>
            </a:pPr>
            <a:r>
              <a:rPr lang="en-US" altLang="de-DE" dirty="0"/>
              <a:t>Periprosthetic fracture in right femur</a:t>
            </a:r>
          </a:p>
          <a:p>
            <a:pPr marL="457200" indent="-457200">
              <a:buFont typeface="Arial" panose="020B0604020202020204" pitchFamily="34" charset="0"/>
              <a:buChar char="•"/>
            </a:pPr>
            <a:r>
              <a:rPr lang="en-US" altLang="de-DE" dirty="0"/>
              <a:t>Occipital wound</a:t>
            </a:r>
          </a:p>
          <a:p>
            <a:pPr marL="457200" indent="-457200">
              <a:buFont typeface="Arial" panose="020B0604020202020204" pitchFamily="34" charset="0"/>
              <a:buChar char="•"/>
            </a:pPr>
            <a:r>
              <a:rPr lang="en-US" altLang="de-DE" dirty="0"/>
              <a:t>Anticoagulation with acenocumarol</a:t>
            </a:r>
          </a:p>
          <a:p>
            <a:pPr marL="457200" indent="-457200">
              <a:buFont typeface="Arial" panose="020B0604020202020204" pitchFamily="34" charset="0"/>
              <a:buChar char="•"/>
            </a:pPr>
            <a:r>
              <a:rPr lang="en-US" altLang="de-DE" dirty="0"/>
              <a:t>It’s 11.30 pm</a:t>
            </a:r>
          </a:p>
        </p:txBody>
      </p:sp>
    </p:spTree>
    <p:extLst>
      <p:ext uri="{BB962C8B-B14F-4D97-AF65-F5344CB8AC3E}">
        <p14:creationId xmlns:p14="http://schemas.microsoft.com/office/powerpoint/2010/main" val="337894472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de-DE" noProof="0" dirty="0"/>
              <a:t>Treatment</a:t>
            </a:r>
          </a:p>
        </p:txBody>
      </p:sp>
      <p:sp>
        <p:nvSpPr>
          <p:cNvPr id="49155" name="Content Placeholder 2"/>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altLang="de-DE" dirty="0"/>
              <a:t>What would you do?</a:t>
            </a:r>
          </a:p>
        </p:txBody>
      </p:sp>
    </p:spTree>
    <p:extLst>
      <p:ext uri="{BB962C8B-B14F-4D97-AF65-F5344CB8AC3E}">
        <p14:creationId xmlns:p14="http://schemas.microsoft.com/office/powerpoint/2010/main" val="2066637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3"/>
          <p:cNvSpPr>
            <a:spLocks noGrp="1"/>
          </p:cNvSpPr>
          <p:nvPr>
            <p:ph type="title"/>
          </p:nvPr>
        </p:nvSpPr>
        <p:spPr/>
        <p:txBody>
          <a:bodyPr/>
          <a:lstStyle/>
          <a:p>
            <a:r>
              <a:rPr lang="en-US" dirty="0"/>
              <a:t>Patient</a:t>
            </a:r>
          </a:p>
        </p:txBody>
      </p:sp>
      <p:sp>
        <p:nvSpPr>
          <p:cNvPr id="34819" name="Content Placeholder 4"/>
          <p:cNvSpPr>
            <a:spLocks noGrp="1"/>
          </p:cNvSpPr>
          <p:nvPr>
            <p:ph type="body" sz="quarter" idx="13"/>
          </p:nvPr>
        </p:nvSpPr>
        <p:spPr>
          <a:xfrm>
            <a:off x="703331" y="2021985"/>
            <a:ext cx="9505950" cy="4129088"/>
          </a:xfrm>
        </p:spPr>
        <p:txBody>
          <a:bodyPr/>
          <a:lstStyle/>
          <a:p>
            <a:pPr marL="457200" indent="-457200">
              <a:buFont typeface="Arial" panose="020B0604020202020204" pitchFamily="34" charset="0"/>
              <a:buChar char="•"/>
            </a:pPr>
            <a:r>
              <a:rPr lang="en-US" dirty="0"/>
              <a:t>IM nailing of right femur</a:t>
            </a:r>
          </a:p>
          <a:p>
            <a:pPr marL="457200" indent="-457200">
              <a:buFont typeface="Arial" panose="020B0604020202020204" pitchFamily="34" charset="0"/>
              <a:buChar char="•"/>
            </a:pPr>
            <a:r>
              <a:rPr lang="en-US" dirty="0"/>
              <a:t>Reaming to 11 mm</a:t>
            </a:r>
          </a:p>
          <a:p>
            <a:pPr marL="457200" indent="-457200">
              <a:buFont typeface="Arial" panose="020B0604020202020204" pitchFamily="34" charset="0"/>
              <a:buChar char="•"/>
            </a:pPr>
            <a:r>
              <a:rPr lang="en-US" dirty="0"/>
              <a:t>9 mm X 320 mm A2FN</a:t>
            </a:r>
          </a:p>
          <a:p>
            <a:pPr marL="457200" indent="-457200">
              <a:buFont typeface="Arial" panose="020B0604020202020204" pitchFamily="34" charset="0"/>
              <a:buChar char="•"/>
            </a:pPr>
            <a:endParaRPr lang="en-US" dirty="0"/>
          </a:p>
        </p:txBody>
      </p:sp>
      <p:sp>
        <p:nvSpPr>
          <p:cNvPr id="34820" name="Content Placeholder 5"/>
          <p:cNvSpPr>
            <a:spLocks noGrp="1"/>
          </p:cNvSpPr>
          <p:nvPr>
            <p:ph sz="half" idx="4294967295"/>
          </p:nvPr>
        </p:nvSpPr>
        <p:spPr>
          <a:xfrm>
            <a:off x="6356542" y="2021985"/>
            <a:ext cx="5416550" cy="4678363"/>
          </a:xfrm>
        </p:spPr>
        <p:txBody>
          <a:bodyPr/>
          <a:lstStyle/>
          <a:p>
            <a:pPr marL="457200" indent="-457200">
              <a:buFont typeface="Arial" panose="020B0604020202020204" pitchFamily="34" charset="0"/>
              <a:buChar char="•"/>
            </a:pPr>
            <a:r>
              <a:rPr lang="en-US" dirty="0"/>
              <a:t>4.5 mm LCP to left femur</a:t>
            </a:r>
          </a:p>
          <a:p>
            <a:pPr marL="457200" indent="-457200">
              <a:buFont typeface="Arial" panose="020B0604020202020204" pitchFamily="34" charset="0"/>
              <a:buChar char="•"/>
            </a:pPr>
            <a:r>
              <a:rPr lang="en-US" dirty="0"/>
              <a:t>MIPO</a:t>
            </a:r>
          </a:p>
          <a:p>
            <a:pPr marL="457200" indent="-457200">
              <a:buFont typeface="Arial" panose="020B0604020202020204" pitchFamily="34" charset="0"/>
              <a:buChar char="•"/>
            </a:pPr>
            <a:endParaRPr lang="en-US" dirty="0"/>
          </a:p>
        </p:txBody>
      </p:sp>
      <p:sp>
        <p:nvSpPr>
          <p:cNvPr id="34821" name="TextBox 6"/>
          <p:cNvSpPr txBox="1">
            <a:spLocks noChangeArrowheads="1"/>
          </p:cNvSpPr>
          <p:nvPr/>
        </p:nvSpPr>
        <p:spPr bwMode="auto">
          <a:xfrm>
            <a:off x="641732" y="1517488"/>
            <a:ext cx="3810000" cy="523220"/>
          </a:xfrm>
          <a:prstGeom prst="rect">
            <a:avLst/>
          </a:prstGeom>
          <a:noFill/>
          <a:ln w="9525">
            <a:noFill/>
            <a:miter lim="800000"/>
            <a:headEnd/>
            <a:tailEnd/>
          </a:ln>
        </p:spPr>
        <p:txBody>
          <a:bodyPr>
            <a:spAutoFit/>
          </a:bodyPr>
          <a:lstStyle/>
          <a:p>
            <a:pPr fontAlgn="base">
              <a:spcBef>
                <a:spcPct val="0"/>
              </a:spcBef>
              <a:spcAft>
                <a:spcPct val="0"/>
              </a:spcAft>
            </a:pPr>
            <a:r>
              <a:rPr kumimoji="1" lang="en-US" sz="2800" dirty="0">
                <a:latin typeface="Arial" charset="0"/>
                <a:ea typeface="Osaka" charset="0"/>
                <a:cs typeface="Osaka" charset="0"/>
              </a:rPr>
              <a:t>Right</a:t>
            </a:r>
          </a:p>
        </p:txBody>
      </p:sp>
      <p:sp>
        <p:nvSpPr>
          <p:cNvPr id="34822" name="TextBox 7"/>
          <p:cNvSpPr txBox="1">
            <a:spLocks noChangeArrowheads="1"/>
          </p:cNvSpPr>
          <p:nvPr/>
        </p:nvSpPr>
        <p:spPr bwMode="auto">
          <a:xfrm>
            <a:off x="6250056" y="1508127"/>
            <a:ext cx="2590800" cy="523220"/>
          </a:xfrm>
          <a:prstGeom prst="rect">
            <a:avLst/>
          </a:prstGeom>
          <a:noFill/>
          <a:ln w="9525">
            <a:noFill/>
            <a:miter lim="800000"/>
            <a:headEnd/>
            <a:tailEnd/>
          </a:ln>
        </p:spPr>
        <p:txBody>
          <a:bodyPr>
            <a:spAutoFit/>
          </a:bodyPr>
          <a:lstStyle/>
          <a:p>
            <a:pPr fontAlgn="base">
              <a:spcBef>
                <a:spcPct val="0"/>
              </a:spcBef>
              <a:spcAft>
                <a:spcPct val="0"/>
              </a:spcAft>
            </a:pPr>
            <a:r>
              <a:rPr kumimoji="1" lang="en-US" sz="2800" dirty="0">
                <a:latin typeface="Arial" charset="0"/>
                <a:ea typeface="Osaka" charset="0"/>
                <a:cs typeface="Osaka" charset="0"/>
              </a:rPr>
              <a:t>Left</a:t>
            </a:r>
          </a:p>
        </p:txBody>
      </p:sp>
    </p:spTree>
    <p:extLst>
      <p:ext uri="{BB962C8B-B14F-4D97-AF65-F5344CB8AC3E}">
        <p14:creationId xmlns:p14="http://schemas.microsoft.com/office/powerpoint/2010/main" val="202326579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de-DE" noProof="0" dirty="0"/>
              <a:t>Treatment</a:t>
            </a:r>
          </a:p>
        </p:txBody>
      </p:sp>
      <p:sp>
        <p:nvSpPr>
          <p:cNvPr id="49155" name="Content Placeholder 2"/>
          <p:cNvSpPr>
            <a:spLocks noGrp="1"/>
          </p:cNvSpPr>
          <p:nvPr>
            <p:ph type="body" sz="quarter" idx="13"/>
          </p:nvPr>
        </p:nvSpPr>
        <p:spPr>
          <a:xfrm>
            <a:off x="658812" y="1727200"/>
            <a:ext cx="10874375"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altLang="de-DE" dirty="0"/>
              <a:t>Wound treatment of the occipital cut</a:t>
            </a:r>
          </a:p>
          <a:p>
            <a:pPr marL="457200" indent="-457200">
              <a:buFont typeface="Arial" panose="020B0604020202020204" pitchFamily="34" charset="0"/>
              <a:buChar char="•"/>
            </a:pPr>
            <a:r>
              <a:rPr lang="en-US" altLang="de-DE" dirty="0"/>
              <a:t>Immobilization of the right leg in a rubber foam splint</a:t>
            </a:r>
          </a:p>
          <a:p>
            <a:pPr marL="457200" indent="-457200">
              <a:buFont typeface="Arial" panose="020B0604020202020204" pitchFamily="34" charset="0"/>
              <a:buChar char="•"/>
            </a:pPr>
            <a:r>
              <a:rPr lang="en-US" altLang="de-DE" dirty="0"/>
              <a:t>Pain medication with paracetamol (perfalgan)</a:t>
            </a:r>
          </a:p>
          <a:p>
            <a:pPr marL="457200" indent="-457200">
              <a:buFont typeface="Arial" panose="020B0604020202020204" pitchFamily="34" charset="0"/>
              <a:buChar char="•"/>
            </a:pPr>
            <a:r>
              <a:rPr lang="en-US" altLang="de-DE" dirty="0"/>
              <a:t>After interdisciplinary discussion with anesthetist:</a:t>
            </a:r>
          </a:p>
          <a:p>
            <a:pPr marL="851100" lvl="1" indent="-432000"/>
            <a:r>
              <a:rPr lang="en-US" altLang="de-DE" dirty="0"/>
              <a:t>Reversion of anticoagulation: vitamin K 10 mg i.v.</a:t>
            </a:r>
          </a:p>
          <a:p>
            <a:pPr marL="851100" lvl="1" indent="-432000"/>
            <a:r>
              <a:rPr lang="en-US" altLang="de-DE" dirty="0"/>
              <a:t>Sintrom medication stopped</a:t>
            </a:r>
          </a:p>
          <a:p>
            <a:pPr marL="457200" indent="-457200">
              <a:buFont typeface="Arial" panose="020B0604020202020204" pitchFamily="34" charset="0"/>
              <a:buChar char="•"/>
            </a:pPr>
            <a:r>
              <a:rPr lang="en-US" altLang="de-DE" dirty="0"/>
              <a:t>Observation at ICU, additional administration of prothromplex 2000 IE (human coagulation factors II, VII, IX, X and protein C)</a:t>
            </a:r>
          </a:p>
        </p:txBody>
      </p:sp>
    </p:spTree>
    <p:extLst>
      <p:ext uri="{BB962C8B-B14F-4D97-AF65-F5344CB8AC3E}">
        <p14:creationId xmlns:p14="http://schemas.microsoft.com/office/powerpoint/2010/main" val="6273902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de-DE" noProof="0" dirty="0"/>
              <a:t>Further treatment</a:t>
            </a:r>
          </a:p>
        </p:txBody>
      </p:sp>
      <p:sp>
        <p:nvSpPr>
          <p:cNvPr id="49155" name="Content Placeholder 2"/>
          <p:cNvSpPr>
            <a:spLocks noGrp="1"/>
          </p:cNvSpPr>
          <p:nvPr>
            <p:ph type="body" sz="quarter" idx="13"/>
          </p:nvPr>
        </p:nvSpPr>
        <p:spPr>
          <a:xfrm>
            <a:off x="658812" y="1727200"/>
            <a:ext cx="10874373"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altLang="de-DE" dirty="0"/>
              <a:t>Normal INR (1.0) six hours later</a:t>
            </a:r>
          </a:p>
          <a:p>
            <a:pPr marL="457200" indent="-457200">
              <a:buFont typeface="Arial" panose="020B0604020202020204" pitchFamily="34" charset="0"/>
              <a:buChar char="•"/>
            </a:pPr>
            <a:r>
              <a:rPr lang="en-US" altLang="de-DE" dirty="0"/>
              <a:t>Next day:</a:t>
            </a:r>
          </a:p>
          <a:p>
            <a:pPr marL="876300" lvl="1"/>
            <a:r>
              <a:rPr lang="en-US" altLang="de-DE" dirty="0"/>
              <a:t>GCS 15, retrograde amnesia, no neurological deficit</a:t>
            </a:r>
          </a:p>
          <a:p>
            <a:pPr marL="876300" lvl="1"/>
            <a:r>
              <a:rPr lang="en-US" altLang="de-DE" dirty="0"/>
              <a:t>Intracranial bleeding, no progression on CT scan after 6 hours</a:t>
            </a:r>
          </a:p>
          <a:p>
            <a:pPr marL="876300" lvl="1"/>
            <a:r>
              <a:rPr lang="en-US" altLang="de-DE" dirty="0"/>
              <a:t>Cleared for surgery after interdisciplinary consultation (traumatologist, geriatrician, anesthesiologist)</a:t>
            </a:r>
          </a:p>
          <a:p>
            <a:pPr marL="457200" indent="-457200">
              <a:buFont typeface="Arial" panose="020B0604020202020204" pitchFamily="34" charset="0"/>
              <a:buChar char="•"/>
            </a:pPr>
            <a:r>
              <a:rPr lang="en-US" altLang="de-DE" dirty="0"/>
              <a:t>Underwent surgery 18 hours after admission</a:t>
            </a:r>
          </a:p>
        </p:txBody>
      </p:sp>
    </p:spTree>
    <p:extLst>
      <p:ext uri="{BB962C8B-B14F-4D97-AF65-F5344CB8AC3E}">
        <p14:creationId xmlns:p14="http://schemas.microsoft.com/office/powerpoint/2010/main" val="271006859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de-DE" noProof="0" dirty="0"/>
              <a:t>Surgical options</a:t>
            </a:r>
          </a:p>
        </p:txBody>
      </p:sp>
      <p:sp>
        <p:nvSpPr>
          <p:cNvPr id="49155" name="Content Placeholder 2"/>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r>
              <a:rPr lang="en-US" altLang="de-DE" dirty="0"/>
              <a:t>Periprosthetic fracture:</a:t>
            </a:r>
          </a:p>
          <a:p>
            <a:pPr marL="457200" indent="-457200">
              <a:buFont typeface="Arial" panose="020B0604020202020204" pitchFamily="34" charset="0"/>
              <a:buChar char="•"/>
            </a:pPr>
            <a:r>
              <a:rPr lang="en-US" altLang="de-DE" dirty="0"/>
              <a:t>Stem revision</a:t>
            </a:r>
          </a:p>
          <a:p>
            <a:pPr marL="457200" indent="-457200">
              <a:buFont typeface="Arial" panose="020B0604020202020204" pitchFamily="34" charset="0"/>
              <a:buChar char="•"/>
            </a:pPr>
            <a:r>
              <a:rPr lang="en-US" altLang="de-DE" dirty="0"/>
              <a:t>ORIF - plating</a:t>
            </a:r>
          </a:p>
          <a:p>
            <a:pPr marL="457200" indent="-457200">
              <a:buFont typeface="Arial" panose="020B0604020202020204" pitchFamily="34" charset="0"/>
              <a:buChar char="•"/>
            </a:pPr>
            <a:r>
              <a:rPr lang="en-US" altLang="de-DE" dirty="0"/>
              <a:t>MIPO - plating</a:t>
            </a:r>
          </a:p>
        </p:txBody>
      </p:sp>
    </p:spTree>
    <p:extLst>
      <p:ext uri="{BB962C8B-B14F-4D97-AF65-F5344CB8AC3E}">
        <p14:creationId xmlns:p14="http://schemas.microsoft.com/office/powerpoint/2010/main" val="39789965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de-DE" noProof="0" dirty="0"/>
              <a:t>Surgical treatment - MIPO</a:t>
            </a:r>
          </a:p>
        </p:txBody>
      </p:sp>
      <p:sp>
        <p:nvSpPr>
          <p:cNvPr id="2" name="Text Placeholder 1">
            <a:extLst>
              <a:ext uri="{FF2B5EF4-FFF2-40B4-BE49-F238E27FC236}">
                <a16:creationId xmlns:a16="http://schemas.microsoft.com/office/drawing/2014/main" id="{64391032-B525-485C-A9D6-A1BE5C3C03A1}"/>
              </a:ext>
            </a:extLst>
          </p:cNvPr>
          <p:cNvSpPr>
            <a:spLocks noGrp="1"/>
          </p:cNvSpPr>
          <p:nvPr>
            <p:ph type="body" sz="quarter" idx="13"/>
          </p:nvPr>
        </p:nvSpPr>
        <p:spPr/>
        <p:txBody>
          <a:bodyPr/>
          <a:lstStyle/>
          <a:p>
            <a:r>
              <a:rPr lang="de-CH" dirty="0"/>
              <a:t>Day 1</a:t>
            </a:r>
          </a:p>
          <a:p>
            <a:endParaRPr lang="de-CH" dirty="0"/>
          </a:p>
        </p:txBody>
      </p:sp>
      <p:pic>
        <p:nvPicPr>
          <p:cNvPr id="4" name="Bild 1"/>
          <p:cNvPicPr>
            <a:picLocks noChangeAspect="1"/>
          </p:cNvPicPr>
          <p:nvPr/>
        </p:nvPicPr>
        <p:blipFill rotWithShape="1">
          <a:blip r:embed="rId3" cstate="print"/>
          <a:srcRect r="6390"/>
          <a:stretch/>
        </p:blipFill>
        <p:spPr>
          <a:xfrm>
            <a:off x="1849350" y="1512000"/>
            <a:ext cx="3149938" cy="2520000"/>
          </a:xfrm>
          <a:prstGeom prst="rect">
            <a:avLst/>
          </a:prstGeom>
        </p:spPr>
      </p:pic>
      <p:pic>
        <p:nvPicPr>
          <p:cNvPr id="6" name="Bild 2"/>
          <p:cNvPicPr>
            <a:picLocks noChangeAspect="1"/>
          </p:cNvPicPr>
          <p:nvPr/>
        </p:nvPicPr>
        <p:blipFill rotWithShape="1">
          <a:blip r:embed="rId4" cstate="print"/>
          <a:srcRect l="28687"/>
          <a:stretch/>
        </p:blipFill>
        <p:spPr>
          <a:xfrm>
            <a:off x="5180974" y="1512000"/>
            <a:ext cx="2946166" cy="2520280"/>
          </a:xfrm>
          <a:prstGeom prst="rect">
            <a:avLst/>
          </a:prstGeom>
        </p:spPr>
      </p:pic>
      <p:pic>
        <p:nvPicPr>
          <p:cNvPr id="7" name="Bild 8"/>
          <p:cNvPicPr>
            <a:picLocks noChangeAspect="1"/>
          </p:cNvPicPr>
          <p:nvPr/>
        </p:nvPicPr>
        <p:blipFill>
          <a:blip r:embed="rId5" cstate="print"/>
          <a:stretch>
            <a:fillRect/>
          </a:stretch>
        </p:blipFill>
        <p:spPr>
          <a:xfrm>
            <a:off x="8308826" y="1512000"/>
            <a:ext cx="2525563" cy="2520000"/>
          </a:xfrm>
          <a:prstGeom prst="rect">
            <a:avLst/>
          </a:prstGeom>
        </p:spPr>
      </p:pic>
      <p:pic>
        <p:nvPicPr>
          <p:cNvPr id="8" name="Bild 10"/>
          <p:cNvPicPr>
            <a:picLocks noChangeAspect="1"/>
          </p:cNvPicPr>
          <p:nvPr/>
        </p:nvPicPr>
        <p:blipFill>
          <a:blip r:embed="rId6" cstate="print"/>
          <a:stretch>
            <a:fillRect/>
          </a:stretch>
        </p:blipFill>
        <p:spPr>
          <a:xfrm>
            <a:off x="1849350" y="4146105"/>
            <a:ext cx="4164351" cy="2448272"/>
          </a:xfrm>
          <a:prstGeom prst="rect">
            <a:avLst/>
          </a:prstGeom>
        </p:spPr>
      </p:pic>
      <p:pic>
        <p:nvPicPr>
          <p:cNvPr id="9" name="Bild 11"/>
          <p:cNvPicPr>
            <a:picLocks noChangeAspect="1"/>
          </p:cNvPicPr>
          <p:nvPr/>
        </p:nvPicPr>
        <p:blipFill>
          <a:blip r:embed="rId7" cstate="print"/>
          <a:stretch>
            <a:fillRect/>
          </a:stretch>
        </p:blipFill>
        <p:spPr>
          <a:xfrm>
            <a:off x="6255936" y="4146377"/>
            <a:ext cx="4592529" cy="2448000"/>
          </a:xfrm>
          <a:prstGeom prst="rect">
            <a:avLst/>
          </a:prstGeom>
        </p:spPr>
      </p:pic>
    </p:spTree>
    <p:extLst>
      <p:ext uri="{BB962C8B-B14F-4D97-AF65-F5344CB8AC3E}">
        <p14:creationId xmlns:p14="http://schemas.microsoft.com/office/powerpoint/2010/main" val="141435899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FDB7C8-0A35-4D58-8E77-CB0DB337F4E0}"/>
              </a:ext>
            </a:extLst>
          </p:cNvPr>
          <p:cNvSpPr>
            <a:spLocks noGrp="1"/>
          </p:cNvSpPr>
          <p:nvPr>
            <p:ph type="title"/>
          </p:nvPr>
        </p:nvSpPr>
        <p:spPr/>
        <p:txBody>
          <a:bodyPr/>
          <a:lstStyle/>
          <a:p>
            <a:r>
              <a:rPr lang="de-CH" dirty="0" err="1"/>
              <a:t>Surgical</a:t>
            </a:r>
            <a:r>
              <a:rPr lang="de-CH" dirty="0"/>
              <a:t> </a:t>
            </a:r>
            <a:r>
              <a:rPr lang="de-CH" dirty="0" err="1"/>
              <a:t>treatment</a:t>
            </a:r>
            <a:r>
              <a:rPr lang="de-CH" dirty="0"/>
              <a:t> - </a:t>
            </a:r>
            <a:r>
              <a:rPr lang="de-CH" dirty="0" err="1"/>
              <a:t>plate</a:t>
            </a:r>
            <a:endParaRPr lang="de-CH" dirty="0"/>
          </a:p>
        </p:txBody>
      </p:sp>
      <p:sp>
        <p:nvSpPr>
          <p:cNvPr id="7" name="Text Box 4">
            <a:extLst>
              <a:ext uri="{FF2B5EF4-FFF2-40B4-BE49-F238E27FC236}">
                <a16:creationId xmlns:a16="http://schemas.microsoft.com/office/drawing/2014/main" id="{97F76E5E-3FDC-4FC7-8DB8-8D33DB2F50A4}"/>
              </a:ext>
            </a:extLst>
          </p:cNvPr>
          <p:cNvSpPr txBox="1">
            <a:spLocks noChangeArrowheads="1"/>
          </p:cNvSpPr>
          <p:nvPr/>
        </p:nvSpPr>
        <p:spPr bwMode="auto">
          <a:xfrm>
            <a:off x="658813" y="1728000"/>
            <a:ext cx="3999493" cy="2677656"/>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lvl1pPr>
              <a:defRPr kumimoji="1" sz="2000">
                <a:solidFill>
                  <a:schemeClr val="tx1"/>
                </a:solidFill>
                <a:latin typeface="Arial" charset="0"/>
                <a:ea typeface="ＭＳ Ｐゴシック" charset="0"/>
                <a:cs typeface="ＭＳ Ｐゴシック" charset="0"/>
              </a:defRPr>
            </a:lvl1pPr>
            <a:lvl2pPr>
              <a:defRPr kumimoji="1" sz="2000">
                <a:solidFill>
                  <a:schemeClr val="tx1"/>
                </a:solidFill>
                <a:latin typeface="Arial" charset="0"/>
                <a:ea typeface="ＭＳ Ｐゴシック" charset="0"/>
              </a:defRPr>
            </a:lvl2pPr>
            <a:lvl3pPr>
              <a:defRPr kumimoji="1" sz="2000">
                <a:solidFill>
                  <a:schemeClr val="tx1"/>
                </a:solidFill>
                <a:latin typeface="Arial" charset="0"/>
                <a:ea typeface="ＭＳ Ｐゴシック" charset="0"/>
              </a:defRPr>
            </a:lvl3pPr>
            <a:lvl4pPr>
              <a:defRPr kumimoji="1" sz="2000">
                <a:solidFill>
                  <a:schemeClr val="tx1"/>
                </a:solidFill>
                <a:latin typeface="Arial" charset="0"/>
                <a:ea typeface="ＭＳ Ｐゴシック" charset="0"/>
              </a:defRPr>
            </a:lvl4pPr>
            <a:lvl5pPr>
              <a:defRPr kumimoji="1" sz="2000">
                <a:solidFill>
                  <a:schemeClr val="tx1"/>
                </a:solidFill>
                <a:latin typeface="Arial" charset="0"/>
                <a:ea typeface="ＭＳ Ｐゴシック" charset="0"/>
              </a:defRPr>
            </a:lvl5pPr>
            <a:lvl6pPr eaLnBrk="0" hangingPunct="0">
              <a:defRPr kumimoji="1" sz="2000">
                <a:solidFill>
                  <a:schemeClr val="tx1"/>
                </a:solidFill>
                <a:latin typeface="Arial" charset="0"/>
                <a:ea typeface="ＭＳ Ｐゴシック" charset="0"/>
              </a:defRPr>
            </a:lvl6pPr>
            <a:lvl7pPr eaLnBrk="0" hangingPunct="0">
              <a:defRPr kumimoji="1" sz="2000">
                <a:solidFill>
                  <a:schemeClr val="tx1"/>
                </a:solidFill>
                <a:latin typeface="Arial" charset="0"/>
                <a:ea typeface="ＭＳ Ｐゴシック" charset="0"/>
              </a:defRPr>
            </a:lvl7pPr>
            <a:lvl8pPr eaLnBrk="0" hangingPunct="0">
              <a:defRPr kumimoji="1" sz="2000">
                <a:solidFill>
                  <a:schemeClr val="tx1"/>
                </a:solidFill>
                <a:latin typeface="Arial" charset="0"/>
                <a:ea typeface="ＭＳ Ｐゴシック" charset="0"/>
              </a:defRPr>
            </a:lvl8pPr>
            <a:lvl9pPr eaLnBrk="0" hangingPunct="0">
              <a:defRPr kumimoji="1" sz="2000">
                <a:solidFill>
                  <a:schemeClr val="tx1"/>
                </a:solidFill>
                <a:latin typeface="Arial" charset="0"/>
                <a:ea typeface="ＭＳ Ｐゴシック" charset="0"/>
              </a:defRPr>
            </a:lvl9pPr>
          </a:lstStyle>
          <a:p>
            <a:pPr>
              <a:defRPr/>
            </a:pPr>
            <a:r>
              <a:rPr kumimoji="0" lang="en-US" sz="2800" dirty="0">
                <a:solidFill>
                  <a:schemeClr val="bg1"/>
                </a:solidFill>
              </a:rPr>
              <a:t>Day 1</a:t>
            </a:r>
          </a:p>
          <a:p>
            <a:pPr>
              <a:defRPr/>
            </a:pPr>
            <a:endParaRPr kumimoji="0" lang="en-US" sz="2800" dirty="0">
              <a:solidFill>
                <a:schemeClr val="bg1"/>
              </a:solidFill>
            </a:endParaRPr>
          </a:p>
          <a:p>
            <a:pPr>
              <a:defRPr/>
            </a:pPr>
            <a:endParaRPr kumimoji="0" lang="en-US" sz="2800" dirty="0">
              <a:solidFill>
                <a:schemeClr val="bg1"/>
              </a:solidFill>
            </a:endParaRPr>
          </a:p>
          <a:p>
            <a:pPr eaLnBrk="0" hangingPunct="0"/>
            <a:r>
              <a:rPr lang="en-US" sz="2800" dirty="0">
                <a:solidFill>
                  <a:schemeClr val="bg1"/>
                </a:solidFill>
              </a:rPr>
              <a:t>L</a:t>
            </a:r>
            <a:r>
              <a:rPr kumimoji="0" lang="en-US" sz="2800" dirty="0">
                <a:solidFill>
                  <a:schemeClr val="bg1"/>
                </a:solidFill>
              </a:rPr>
              <a:t>ong splinting</a:t>
            </a:r>
          </a:p>
          <a:p>
            <a:pPr eaLnBrk="0" hangingPunct="0"/>
            <a:endParaRPr kumimoji="0" lang="en-US" sz="2800" dirty="0">
              <a:solidFill>
                <a:schemeClr val="bg1"/>
              </a:solidFill>
            </a:endParaRPr>
          </a:p>
          <a:p>
            <a:pPr eaLnBrk="0" hangingPunct="0"/>
            <a:r>
              <a:rPr lang="en-US" sz="2800" dirty="0">
                <a:solidFill>
                  <a:schemeClr val="bg1"/>
                </a:solidFill>
              </a:rPr>
              <a:t>L</a:t>
            </a:r>
            <a:r>
              <a:rPr kumimoji="0" lang="en-US" sz="2800" dirty="0">
                <a:solidFill>
                  <a:schemeClr val="bg1"/>
                </a:solidFill>
              </a:rPr>
              <a:t>ocking attachment plate</a:t>
            </a:r>
          </a:p>
        </p:txBody>
      </p:sp>
      <p:pic>
        <p:nvPicPr>
          <p:cNvPr id="8" name="Picture 2">
            <a:extLst>
              <a:ext uri="{FF2B5EF4-FFF2-40B4-BE49-F238E27FC236}">
                <a16:creationId xmlns:a16="http://schemas.microsoft.com/office/drawing/2014/main" id="{A0D5B88C-F774-48B3-A1D0-302DA35201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9686" y="1484313"/>
            <a:ext cx="1570382" cy="5373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a:extLst>
              <a:ext uri="{FF2B5EF4-FFF2-40B4-BE49-F238E27FC236}">
                <a16:creationId xmlns:a16="http://schemas.microsoft.com/office/drawing/2014/main" id="{E1CD31F6-74E4-4DDE-8D00-35F585BED8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2858" y="1484313"/>
            <a:ext cx="2979034" cy="5373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11984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de-DE" noProof="0" dirty="0"/>
              <a:t>Postoperative</a:t>
            </a:r>
          </a:p>
        </p:txBody>
      </p:sp>
      <p:sp>
        <p:nvSpPr>
          <p:cNvPr id="49155" name="Content Placeholder 2"/>
          <p:cNvSpPr>
            <a:spLocks noGrp="1"/>
          </p:cNvSpPr>
          <p:nvPr>
            <p:ph type="body" sz="quarter" idx="13"/>
          </p:nvPr>
        </p:nvSpPr>
        <p:spPr>
          <a:xfrm>
            <a:off x="658812" y="1727200"/>
            <a:ext cx="10874373"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32000" indent="-432000"/>
            <a:r>
              <a:rPr lang="en-US" sz="2400" dirty="0"/>
              <a:t>Day 2-6</a:t>
            </a:r>
            <a:endParaRPr lang="en-US" altLang="de-DE" sz="2400" dirty="0"/>
          </a:p>
          <a:p>
            <a:pPr marL="432000" indent="-432000">
              <a:buFont typeface="Arial" panose="020B0604020202020204" pitchFamily="34" charset="0"/>
              <a:buChar char="•"/>
            </a:pPr>
            <a:r>
              <a:rPr lang="en-US" altLang="de-DE" sz="2400" dirty="0"/>
              <a:t>Paracetamol (perfalgan) iv and piritramide (dipidolor) sc for pain medication</a:t>
            </a:r>
          </a:p>
          <a:p>
            <a:pPr marL="432000" indent="-432000">
              <a:buFont typeface="Arial" panose="020B0604020202020204" pitchFamily="34" charset="0"/>
              <a:buChar char="•"/>
            </a:pPr>
            <a:r>
              <a:rPr lang="en-US" altLang="de-DE" sz="2400" dirty="0"/>
              <a:t>DVT prophylaxis with enoxaparin (lovenox) 40 mg sc once daily</a:t>
            </a:r>
          </a:p>
          <a:p>
            <a:pPr marL="432000" indent="-432000">
              <a:buFont typeface="Arial" panose="020B0604020202020204" pitchFamily="34" charset="0"/>
              <a:buChar char="•"/>
            </a:pPr>
            <a:r>
              <a:rPr lang="en-US" altLang="de-DE" sz="2400" dirty="0"/>
              <a:t>Pain-dependent full weight-bearing mobilization with walking frame on postoperative day 2</a:t>
            </a:r>
          </a:p>
          <a:p>
            <a:pPr marL="432000" indent="-432000">
              <a:buFont typeface="Arial" panose="020B0604020202020204" pitchFamily="34" charset="0"/>
              <a:buChar char="•"/>
            </a:pPr>
            <a:r>
              <a:rPr lang="en-US" altLang="de-DE" sz="2400" dirty="0"/>
              <a:t>Intracranial bleeding regressed on CT scan by day 5</a:t>
            </a:r>
          </a:p>
          <a:p>
            <a:pPr marL="432000" indent="-432000">
              <a:buFont typeface="Arial" panose="020B0604020202020204" pitchFamily="34" charset="0"/>
              <a:buChar char="•"/>
            </a:pPr>
            <a:r>
              <a:rPr lang="en-US" altLang="de-DE" sz="2400" dirty="0"/>
              <a:t>Daily geriatric and trauma consultation, no complications noted</a:t>
            </a:r>
          </a:p>
          <a:p>
            <a:pPr marL="432000" indent="-432000">
              <a:buFont typeface="Arial" panose="020B0604020202020204" pitchFamily="34" charset="0"/>
              <a:buChar char="•"/>
            </a:pPr>
            <a:r>
              <a:rPr lang="en-US" altLang="de-DE" sz="2400" dirty="0"/>
              <a:t>DEXA scan: osteoporosis</a:t>
            </a:r>
          </a:p>
          <a:p>
            <a:pPr marL="432000" indent="-432000">
              <a:buFont typeface="Arial" panose="020B0604020202020204" pitchFamily="34" charset="0"/>
              <a:buChar char="•"/>
            </a:pPr>
            <a:r>
              <a:rPr lang="en-US" altLang="de-DE" sz="2400" dirty="0"/>
              <a:t>Transferred to geriatric rehabilitation center on postoperative day 6</a:t>
            </a:r>
          </a:p>
        </p:txBody>
      </p:sp>
    </p:spTree>
    <p:extLst>
      <p:ext uri="{BB962C8B-B14F-4D97-AF65-F5344CB8AC3E}">
        <p14:creationId xmlns:p14="http://schemas.microsoft.com/office/powerpoint/2010/main" val="111515016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ltLang="de-DE" noProof="0" dirty="0"/>
              <a:t>Postoperative</a:t>
            </a:r>
          </a:p>
        </p:txBody>
      </p:sp>
      <p:sp>
        <p:nvSpPr>
          <p:cNvPr id="8" name="Content Placeholder 2"/>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r>
              <a:rPr lang="en-US" dirty="0"/>
              <a:t>Day 2-6</a:t>
            </a:r>
          </a:p>
          <a:p>
            <a:pPr marL="432000" indent="-432000">
              <a:buFont typeface="Arial" panose="020B0604020202020204" pitchFamily="34" charset="0"/>
              <a:buChar char="•"/>
            </a:pPr>
            <a:endParaRPr lang="en-US" altLang="de-DE" dirty="0"/>
          </a:p>
          <a:p>
            <a:pPr marL="432000" indent="-432000">
              <a:buFont typeface="Arial" panose="020B0604020202020204" pitchFamily="34" charset="0"/>
              <a:buChar char="•"/>
            </a:pPr>
            <a:r>
              <a:rPr lang="en-US" altLang="de-DE" dirty="0"/>
              <a:t>Early full weight bearing</a:t>
            </a:r>
          </a:p>
        </p:txBody>
      </p:sp>
      <p:pic>
        <p:nvPicPr>
          <p:cNvPr id="4" name="Picture 3" descr="Two people standing in front of a building&#10;&#10;Description automatically generated">
            <a:extLst>
              <a:ext uri="{FF2B5EF4-FFF2-40B4-BE49-F238E27FC236}">
                <a16:creationId xmlns:a16="http://schemas.microsoft.com/office/drawing/2014/main" id="{30D3CD38-BDB6-400C-A034-57054AB05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8441" y="757238"/>
            <a:ext cx="3822660" cy="5840412"/>
          </a:xfrm>
          <a:prstGeom prst="rect">
            <a:avLst/>
          </a:prstGeom>
        </p:spPr>
      </p:pic>
    </p:spTree>
    <p:extLst>
      <p:ext uri="{BB962C8B-B14F-4D97-AF65-F5344CB8AC3E}">
        <p14:creationId xmlns:p14="http://schemas.microsoft.com/office/powerpoint/2010/main" val="4571899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ltLang="de-DE" noProof="0" dirty="0"/>
              <a:t>Further treatment</a:t>
            </a:r>
          </a:p>
        </p:txBody>
      </p:sp>
      <p:sp>
        <p:nvSpPr>
          <p:cNvPr id="8" name="Content Placeholder 2"/>
          <p:cNvSpPr>
            <a:spLocks noGrp="1"/>
          </p:cNvSpPr>
          <p:nvPr>
            <p:ph type="body" sz="quarter" idx="13"/>
          </p:nvPr>
        </p:nvSpPr>
        <p:spPr>
          <a:xfrm>
            <a:off x="658812" y="1727200"/>
            <a:ext cx="10874375"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32000" indent="-432000"/>
            <a:r>
              <a:rPr lang="en-US" sz="2400" dirty="0"/>
              <a:t>Day 7-23</a:t>
            </a:r>
          </a:p>
          <a:p>
            <a:pPr marL="342900" indent="-342900">
              <a:buFont typeface="Arial" panose="020B0604020202020204" pitchFamily="34" charset="0"/>
              <a:buChar char="•"/>
            </a:pPr>
            <a:r>
              <a:rPr lang="en-US" altLang="de-DE" sz="2400" dirty="0"/>
              <a:t>Geriatric assessment: no evidence of cognitive impairment, no signs of depression, slight loss in nutritional status, increased risk of falls, visual impairment on the left side, mixed urinary incontinence; rating: geriatric</a:t>
            </a:r>
          </a:p>
          <a:p>
            <a:pPr marL="342900" indent="-342900">
              <a:buFont typeface="Arial" panose="020B0604020202020204" pitchFamily="34" charset="0"/>
              <a:buChar char="•"/>
            </a:pPr>
            <a:r>
              <a:rPr lang="en-US" altLang="de-DE" sz="2400" dirty="0"/>
              <a:t>Intensive physiotherapy, consultation on preventing injuries</a:t>
            </a:r>
          </a:p>
          <a:p>
            <a:pPr marL="342900" indent="-342900">
              <a:buFont typeface="Arial" panose="020B0604020202020204" pitchFamily="34" charset="0"/>
              <a:buChar char="•"/>
            </a:pPr>
            <a:r>
              <a:rPr lang="en-US" altLang="de-DE" sz="2400" dirty="0"/>
              <a:t>Ophthalmologic consultation: vision could not be improved</a:t>
            </a:r>
          </a:p>
          <a:p>
            <a:pPr marL="342900" indent="-342900">
              <a:buFont typeface="Arial" panose="020B0604020202020204" pitchFamily="34" charset="0"/>
              <a:buChar char="•"/>
            </a:pPr>
            <a:r>
              <a:rPr lang="en-US" altLang="de-DE" sz="2400" dirty="0"/>
              <a:t>Osteoporosis therapy: alendronate (fosamax) and calcium/vit D, additional vit D for 10 weeks</a:t>
            </a:r>
          </a:p>
          <a:p>
            <a:pPr marL="342900" indent="-342900">
              <a:buFont typeface="Arial" panose="020B0604020202020204" pitchFamily="34" charset="0"/>
              <a:buChar char="•"/>
            </a:pPr>
            <a:r>
              <a:rPr lang="en-US" altLang="de-DE" sz="2400" dirty="0"/>
              <a:t>Prophylactic thrombosis prophylaxis for 4 weeks postop, but no longer indication for chronic anticoagulation</a:t>
            </a:r>
          </a:p>
          <a:p>
            <a:pPr marL="342900" indent="-342900">
              <a:buFont typeface="Arial" panose="020B0604020202020204" pitchFamily="34" charset="0"/>
              <a:buChar char="•"/>
            </a:pPr>
            <a:r>
              <a:rPr lang="en-US" altLang="de-DE" sz="2400" dirty="0"/>
              <a:t>Discharged home after 2½ weeks, well mobilized with crutches</a:t>
            </a:r>
          </a:p>
        </p:txBody>
      </p:sp>
    </p:spTree>
    <p:extLst>
      <p:ext uri="{BB962C8B-B14F-4D97-AF65-F5344CB8AC3E}">
        <p14:creationId xmlns:p14="http://schemas.microsoft.com/office/powerpoint/2010/main" val="19171105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D98DF6-364B-440F-B96E-CDD2BD7C28FB}"/>
              </a:ext>
            </a:extLst>
          </p:cNvPr>
          <p:cNvSpPr>
            <a:spLocks noGrp="1"/>
          </p:cNvSpPr>
          <p:nvPr>
            <p:ph type="title"/>
          </p:nvPr>
        </p:nvSpPr>
        <p:spPr/>
        <p:txBody>
          <a:bodyPr/>
          <a:lstStyle/>
          <a:p>
            <a:r>
              <a:rPr lang="de-CH" dirty="0"/>
              <a:t>3-month follow-</a:t>
            </a:r>
            <a:r>
              <a:rPr lang="de-CH" dirty="0" err="1"/>
              <a:t>up</a:t>
            </a:r>
            <a:endParaRPr lang="de-CH" dirty="0"/>
          </a:p>
        </p:txBody>
      </p:sp>
      <p:graphicFrame>
        <p:nvGraphicFramePr>
          <p:cNvPr id="9" name="Object 2">
            <a:extLst>
              <a:ext uri="{FF2B5EF4-FFF2-40B4-BE49-F238E27FC236}">
                <a16:creationId xmlns:a16="http://schemas.microsoft.com/office/drawing/2014/main" id="{963EE274-02CF-4CB9-ADA1-B6A9438F2214}"/>
              </a:ext>
            </a:extLst>
          </p:cNvPr>
          <p:cNvGraphicFramePr>
            <a:graphicFrameLocks noChangeAspect="1"/>
          </p:cNvGraphicFramePr>
          <p:nvPr/>
        </p:nvGraphicFramePr>
        <p:xfrm>
          <a:off x="7686135" y="1243013"/>
          <a:ext cx="1796731" cy="5614987"/>
        </p:xfrm>
        <a:graphic>
          <a:graphicData uri="http://schemas.openxmlformats.org/presentationml/2006/ole">
            <mc:AlternateContent xmlns:mc="http://schemas.openxmlformats.org/markup-compatibility/2006">
              <mc:Choice xmlns:v="urn:schemas-microsoft-com:vml" Requires="v">
                <p:oleObj spid="_x0000_s8200" name="Image" r:id="rId3" imgW="2984127" imgH="9333333" progId="">
                  <p:embed/>
                </p:oleObj>
              </mc:Choice>
              <mc:Fallback>
                <p:oleObj name="Image" r:id="rId3" imgW="2984127" imgH="9333333" progId="">
                  <p:embed/>
                  <p:pic>
                    <p:nvPicPr>
                      <p:cNvPr id="9" name="Object 2">
                        <a:extLst>
                          <a:ext uri="{FF2B5EF4-FFF2-40B4-BE49-F238E27FC236}">
                            <a16:creationId xmlns:a16="http://schemas.microsoft.com/office/drawing/2014/main" id="{963EE274-02CF-4CB9-ADA1-B6A9438F22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6135" y="1243013"/>
                        <a:ext cx="1796731" cy="5614987"/>
                      </a:xfrm>
                      <a:prstGeom prst="rect">
                        <a:avLst/>
                      </a:prstGeom>
                      <a:noFill/>
                    </p:spPr>
                  </p:pic>
                </p:oleObj>
              </mc:Fallback>
            </mc:AlternateContent>
          </a:graphicData>
        </a:graphic>
      </p:graphicFrame>
      <p:graphicFrame>
        <p:nvGraphicFramePr>
          <p:cNvPr id="10" name="Object 3">
            <a:extLst>
              <a:ext uri="{FF2B5EF4-FFF2-40B4-BE49-F238E27FC236}">
                <a16:creationId xmlns:a16="http://schemas.microsoft.com/office/drawing/2014/main" id="{CDC69BF5-92DD-4CF2-ADE9-4AFE683BC550}"/>
              </a:ext>
            </a:extLst>
          </p:cNvPr>
          <p:cNvGraphicFramePr>
            <a:graphicFrameLocks noChangeAspect="1"/>
          </p:cNvGraphicFramePr>
          <p:nvPr/>
        </p:nvGraphicFramePr>
        <p:xfrm>
          <a:off x="4491441" y="1243013"/>
          <a:ext cx="1910734" cy="5614987"/>
        </p:xfrm>
        <a:graphic>
          <a:graphicData uri="http://schemas.openxmlformats.org/presentationml/2006/ole">
            <mc:AlternateContent xmlns:mc="http://schemas.openxmlformats.org/markup-compatibility/2006">
              <mc:Choice xmlns:v="urn:schemas-microsoft-com:vml" Requires="v">
                <p:oleObj spid="_x0000_s8201" name="Image" r:id="rId5" imgW="3212698" imgH="9447619" progId="">
                  <p:embed/>
                </p:oleObj>
              </mc:Choice>
              <mc:Fallback>
                <p:oleObj name="Image" r:id="rId5" imgW="3212698" imgH="9447619" progId="">
                  <p:embed/>
                  <p:pic>
                    <p:nvPicPr>
                      <p:cNvPr id="10" name="Object 3">
                        <a:extLst>
                          <a:ext uri="{FF2B5EF4-FFF2-40B4-BE49-F238E27FC236}">
                            <a16:creationId xmlns:a16="http://schemas.microsoft.com/office/drawing/2014/main" id="{CDC69BF5-92DD-4CF2-ADE9-4AFE683BC5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1441" y="1243013"/>
                        <a:ext cx="1910734" cy="5614987"/>
                      </a:xfrm>
                      <a:prstGeom prst="rect">
                        <a:avLst/>
                      </a:prstGeom>
                      <a:noFill/>
                    </p:spPr>
                  </p:pic>
                </p:oleObj>
              </mc:Fallback>
            </mc:AlternateContent>
          </a:graphicData>
        </a:graphic>
      </p:graphicFrame>
      <p:graphicFrame>
        <p:nvGraphicFramePr>
          <p:cNvPr id="11" name="Object 4">
            <a:extLst>
              <a:ext uri="{FF2B5EF4-FFF2-40B4-BE49-F238E27FC236}">
                <a16:creationId xmlns:a16="http://schemas.microsoft.com/office/drawing/2014/main" id="{384F0A7C-42E7-4BF3-AE31-6AEF3ADDC93D}"/>
              </a:ext>
            </a:extLst>
          </p:cNvPr>
          <p:cNvGraphicFramePr>
            <a:graphicFrameLocks noChangeAspect="1"/>
          </p:cNvGraphicFramePr>
          <p:nvPr/>
        </p:nvGraphicFramePr>
        <p:xfrm>
          <a:off x="658813" y="1243013"/>
          <a:ext cx="2548667" cy="2913062"/>
        </p:xfrm>
        <a:graphic>
          <a:graphicData uri="http://schemas.openxmlformats.org/presentationml/2006/ole">
            <mc:AlternateContent xmlns:mc="http://schemas.openxmlformats.org/markup-compatibility/2006">
              <mc:Choice xmlns:v="urn:schemas-microsoft-com:vml" Requires="v">
                <p:oleObj spid="_x0000_s8202" name="Image" r:id="rId7" imgW="3212698" imgH="9447619" progId="">
                  <p:embed/>
                </p:oleObj>
              </mc:Choice>
              <mc:Fallback>
                <p:oleObj name="Image" r:id="rId7" imgW="3212698" imgH="9447619" progId="">
                  <p:embed/>
                  <p:pic>
                    <p:nvPicPr>
                      <p:cNvPr id="11" name="Object 4">
                        <a:extLst>
                          <a:ext uri="{FF2B5EF4-FFF2-40B4-BE49-F238E27FC236}">
                            <a16:creationId xmlns:a16="http://schemas.microsoft.com/office/drawing/2014/main" id="{384F0A7C-42E7-4BF3-AE31-6AEF3ADDC9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7227" t="30597" r="42773" b="53847"/>
                      <a:stretch>
                        <a:fillRect/>
                      </a:stretch>
                    </p:blipFill>
                    <p:spPr bwMode="auto">
                      <a:xfrm>
                        <a:off x="658813" y="1243013"/>
                        <a:ext cx="2548667" cy="2913062"/>
                      </a:xfrm>
                      <a:prstGeom prst="rect">
                        <a:avLst/>
                      </a:prstGeom>
                      <a:noFill/>
                    </p:spPr>
                  </p:pic>
                </p:oleObj>
              </mc:Fallback>
            </mc:AlternateContent>
          </a:graphicData>
        </a:graphic>
      </p:graphicFrame>
    </p:spTree>
    <p:extLst>
      <p:ext uri="{BB962C8B-B14F-4D97-AF65-F5344CB8AC3E}">
        <p14:creationId xmlns:p14="http://schemas.microsoft.com/office/powerpoint/2010/main" val="387039873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ltLang="de-DE" noProof="0" dirty="0"/>
              <a:t>Take-home messages</a:t>
            </a:r>
          </a:p>
        </p:txBody>
      </p:sp>
      <p:sp>
        <p:nvSpPr>
          <p:cNvPr id="8" name="Content Placeholder 2"/>
          <p:cNvSpPr>
            <a:spLocks noGrp="1"/>
          </p:cNvSpPr>
          <p:nvPr>
            <p:ph type="body" sz="quarter" idx="13"/>
          </p:nvPr>
        </p:nvSpPr>
        <p:spPr>
          <a:xfrm>
            <a:off x="658813" y="1727200"/>
            <a:ext cx="10737500"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altLang="de-DE" dirty="0"/>
              <a:t>Complex situations can be handled better using a multidisciplinary approach</a:t>
            </a:r>
          </a:p>
          <a:p>
            <a:pPr marL="457200" indent="-457200">
              <a:buFont typeface="Arial" panose="020B0604020202020204" pitchFamily="34" charset="0"/>
              <a:buChar char="•"/>
            </a:pPr>
            <a:r>
              <a:rPr lang="en-US" altLang="de-DE" dirty="0"/>
              <a:t>Intracranial bleeding is frequent in anticoagulated geriatric trauma patients</a:t>
            </a:r>
          </a:p>
          <a:p>
            <a:pPr marL="457200" indent="-457200">
              <a:buFont typeface="Arial" panose="020B0604020202020204" pitchFamily="34" charset="0"/>
              <a:buChar char="•"/>
            </a:pPr>
            <a:r>
              <a:rPr lang="en-US" altLang="de-DE" dirty="0"/>
              <a:t>MIPO is an option for periprosthetic fractures with stable stem</a:t>
            </a:r>
          </a:p>
        </p:txBody>
      </p:sp>
    </p:spTree>
    <p:extLst>
      <p:ext uri="{BB962C8B-B14F-4D97-AF65-F5344CB8AC3E}">
        <p14:creationId xmlns:p14="http://schemas.microsoft.com/office/powerpoint/2010/main" val="2426776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en-US" dirty="0"/>
              <a:t>Immediate postoperative</a:t>
            </a:r>
          </a:p>
        </p:txBody>
      </p:sp>
      <p:sp>
        <p:nvSpPr>
          <p:cNvPr id="3" name="Rectangle 2"/>
          <p:cNvSpPr/>
          <p:nvPr/>
        </p:nvSpPr>
        <p:spPr bwMode="auto">
          <a:xfrm>
            <a:off x="2567608" y="1412776"/>
            <a:ext cx="2520280" cy="4968552"/>
          </a:xfrm>
          <a:prstGeom prst="rect">
            <a:avLst/>
          </a:prstGeom>
          <a:solidFill>
            <a:srgbClr val="2A2A2A"/>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a:latin typeface="Arial"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2197" y="1412776"/>
            <a:ext cx="4011366"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101930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Thank you</a:t>
            </a:r>
          </a:p>
        </p:txBody>
      </p:sp>
      <p:sp>
        <p:nvSpPr>
          <p:cNvPr id="3" name="Content Placeholder 2"/>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r>
              <a:rPr lang="en-US" dirty="0">
                <a:hlinkClick r:id="rId3" action="ppaction://hlinksldjump"/>
              </a:rPr>
              <a:t>Return to list of cases</a:t>
            </a:r>
            <a:endParaRPr lang="en-US" dirty="0"/>
          </a:p>
        </p:txBody>
      </p:sp>
    </p:spTree>
    <p:extLst>
      <p:ext uri="{BB962C8B-B14F-4D97-AF65-F5344CB8AC3E}">
        <p14:creationId xmlns:p14="http://schemas.microsoft.com/office/powerpoint/2010/main" val="324480437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E21489-9FE2-40BB-9D73-D793D07BBB72}"/>
              </a:ext>
            </a:extLst>
          </p:cNvPr>
          <p:cNvSpPr>
            <a:spLocks noGrp="1"/>
          </p:cNvSpPr>
          <p:nvPr>
            <p:ph type="body" sz="quarter" idx="10"/>
          </p:nvPr>
        </p:nvSpPr>
        <p:spPr/>
        <p:txBody>
          <a:bodyPr/>
          <a:lstStyle/>
          <a:p>
            <a:endParaRPr lang="de-CH"/>
          </a:p>
        </p:txBody>
      </p:sp>
      <p:sp>
        <p:nvSpPr>
          <p:cNvPr id="4" name="Text Placeholder 3">
            <a:extLst>
              <a:ext uri="{FF2B5EF4-FFF2-40B4-BE49-F238E27FC236}">
                <a16:creationId xmlns:a16="http://schemas.microsoft.com/office/drawing/2014/main" id="{F7095D4A-BBD4-46C7-BBE2-4B8DD6F5B21C}"/>
              </a:ext>
            </a:extLst>
          </p:cNvPr>
          <p:cNvSpPr>
            <a:spLocks noGrp="1"/>
          </p:cNvSpPr>
          <p:nvPr>
            <p:ph type="body" sz="quarter" idx="11"/>
          </p:nvPr>
        </p:nvSpPr>
        <p:spPr/>
        <p:txBody>
          <a:bodyPr/>
          <a:lstStyle/>
          <a:p>
            <a:endParaRPr lang="de-CH"/>
          </a:p>
        </p:txBody>
      </p:sp>
      <p:sp>
        <p:nvSpPr>
          <p:cNvPr id="6" name="Text Placeholder 5">
            <a:extLst>
              <a:ext uri="{FF2B5EF4-FFF2-40B4-BE49-F238E27FC236}">
                <a16:creationId xmlns:a16="http://schemas.microsoft.com/office/drawing/2014/main" id="{B8EAF776-5E68-4890-ACA2-BA6AA5AC1FC8}"/>
              </a:ext>
            </a:extLst>
          </p:cNvPr>
          <p:cNvSpPr>
            <a:spLocks noGrp="1"/>
          </p:cNvSpPr>
          <p:nvPr>
            <p:ph type="body" sz="quarter" idx="12"/>
          </p:nvPr>
        </p:nvSpPr>
        <p:spPr>
          <a:xfrm>
            <a:off x="4079876" y="5861053"/>
            <a:ext cx="5976564" cy="241299"/>
          </a:xfrm>
        </p:spPr>
        <p:txBody>
          <a:bodyPr/>
          <a:lstStyle/>
          <a:p>
            <a:r>
              <a:rPr lang="de-CH" dirty="0"/>
              <a:t>AO Trauma Course </a:t>
            </a:r>
            <a:r>
              <a:rPr lang="de-CH" dirty="0" err="1"/>
              <a:t>Fragility</a:t>
            </a:r>
            <a:r>
              <a:rPr lang="de-CH" dirty="0"/>
              <a:t> </a:t>
            </a:r>
            <a:r>
              <a:rPr lang="de-CH" dirty="0" err="1"/>
              <a:t>Fractures</a:t>
            </a:r>
            <a:r>
              <a:rPr lang="de-CH" dirty="0"/>
              <a:t> and </a:t>
            </a:r>
            <a:r>
              <a:rPr lang="de-CH" dirty="0" err="1"/>
              <a:t>Orthogeriatrics</a:t>
            </a:r>
            <a:r>
              <a:rPr lang="de-CH" dirty="0"/>
              <a:t> </a:t>
            </a:r>
          </a:p>
          <a:p>
            <a:endParaRPr lang="de-CH" dirty="0"/>
          </a:p>
          <a:p>
            <a:endParaRPr lang="de-CH" dirty="0"/>
          </a:p>
        </p:txBody>
      </p:sp>
      <p:sp>
        <p:nvSpPr>
          <p:cNvPr id="7" name="Text Placeholder 6">
            <a:extLst>
              <a:ext uri="{FF2B5EF4-FFF2-40B4-BE49-F238E27FC236}">
                <a16:creationId xmlns:a16="http://schemas.microsoft.com/office/drawing/2014/main" id="{0E656772-F783-4762-8547-295A114B8DAF}"/>
              </a:ext>
            </a:extLst>
          </p:cNvPr>
          <p:cNvSpPr>
            <a:spLocks noGrp="1"/>
          </p:cNvSpPr>
          <p:nvPr>
            <p:ph type="body" sz="quarter" idx="13"/>
          </p:nvPr>
        </p:nvSpPr>
        <p:spPr/>
        <p:txBody>
          <a:bodyPr/>
          <a:lstStyle/>
          <a:p>
            <a:endParaRPr lang="de-CH" dirty="0"/>
          </a:p>
        </p:txBody>
      </p:sp>
      <p:sp>
        <p:nvSpPr>
          <p:cNvPr id="8" name="Text Placeholder 7">
            <a:extLst>
              <a:ext uri="{FF2B5EF4-FFF2-40B4-BE49-F238E27FC236}">
                <a16:creationId xmlns:a16="http://schemas.microsoft.com/office/drawing/2014/main" id="{DE7480C4-1C9D-456F-824D-968FE56DD986}"/>
              </a:ext>
            </a:extLst>
          </p:cNvPr>
          <p:cNvSpPr>
            <a:spLocks noGrp="1"/>
          </p:cNvSpPr>
          <p:nvPr>
            <p:ph type="body" sz="quarter" idx="14"/>
          </p:nvPr>
        </p:nvSpPr>
        <p:spPr/>
        <p:txBody>
          <a:bodyPr/>
          <a:lstStyle/>
          <a:p>
            <a:r>
              <a:rPr lang="de-CH" dirty="0"/>
              <a:t>Case 8 </a:t>
            </a:r>
          </a:p>
        </p:txBody>
      </p:sp>
      <p:sp>
        <p:nvSpPr>
          <p:cNvPr id="9" name="Text Placeholder 8">
            <a:extLst>
              <a:ext uri="{FF2B5EF4-FFF2-40B4-BE49-F238E27FC236}">
                <a16:creationId xmlns:a16="http://schemas.microsoft.com/office/drawing/2014/main" id="{6F202916-7C83-4BA3-96E2-D56AC0D697A5}"/>
              </a:ext>
            </a:extLst>
          </p:cNvPr>
          <p:cNvSpPr>
            <a:spLocks noGrp="1"/>
          </p:cNvSpPr>
          <p:nvPr>
            <p:ph type="body" sz="quarter" idx="15"/>
          </p:nvPr>
        </p:nvSpPr>
        <p:spPr/>
        <p:txBody>
          <a:bodyPr/>
          <a:lstStyle/>
          <a:p>
            <a:r>
              <a:rPr lang="en-US" dirty="0"/>
              <a:t>Humeral shaft fracture</a:t>
            </a:r>
            <a:endParaRPr lang="de-CH" dirty="0"/>
          </a:p>
        </p:txBody>
      </p:sp>
    </p:spTree>
    <p:extLst>
      <p:ext uri="{BB962C8B-B14F-4D97-AF65-F5344CB8AC3E}">
        <p14:creationId xmlns:p14="http://schemas.microsoft.com/office/powerpoint/2010/main" val="268245572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noProof="0" dirty="0"/>
              <a:t>Case description</a:t>
            </a:r>
          </a:p>
        </p:txBody>
      </p:sp>
      <p:sp>
        <p:nvSpPr>
          <p:cNvPr id="5" name="Content Placeholder 4"/>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85-year-old woman fell from her nursing home bed</a:t>
            </a:r>
          </a:p>
          <a:p>
            <a:pPr marL="457200" indent="-457200">
              <a:buFont typeface="Arial" panose="020B0604020202020204" pitchFamily="34" charset="0"/>
              <a:buChar char="•"/>
            </a:pPr>
            <a:r>
              <a:rPr lang="en-US" dirty="0"/>
              <a:t>Left arm closed injury</a:t>
            </a:r>
          </a:p>
          <a:p>
            <a:pPr marL="457200" indent="-457200">
              <a:buFont typeface="Arial" panose="020B0604020202020204" pitchFamily="34" charset="0"/>
              <a:buChar char="•"/>
            </a:pPr>
            <a:r>
              <a:rPr lang="en-US" dirty="0"/>
              <a:t>No neurological deficit</a:t>
            </a:r>
          </a:p>
          <a:p>
            <a:pPr marL="457200" indent="-457200">
              <a:buFont typeface="Arial" panose="020B0604020202020204" pitchFamily="34" charset="0"/>
              <a:buChar char="•"/>
            </a:pPr>
            <a:r>
              <a:rPr lang="en-US" dirty="0"/>
              <a:t>Diabetes</a:t>
            </a:r>
          </a:p>
          <a:p>
            <a:pPr marL="457200" indent="-457200">
              <a:buFont typeface="Arial" panose="020B0604020202020204" pitchFamily="34" charset="0"/>
              <a:buChar char="•"/>
            </a:pPr>
            <a:r>
              <a:rPr lang="en-US" dirty="0"/>
              <a:t>Hypertension</a:t>
            </a:r>
          </a:p>
          <a:p>
            <a:pPr marL="457200" indent="-457200">
              <a:buFont typeface="Arial" panose="020B0604020202020204" pitchFamily="34" charset="0"/>
              <a:buChar char="•"/>
            </a:pPr>
            <a:r>
              <a:rPr lang="en-US" dirty="0"/>
              <a:t>Ischemic heart disease</a:t>
            </a:r>
          </a:p>
          <a:p>
            <a:pPr marL="457200" indent="-457200">
              <a:buFont typeface="Arial" panose="020B0604020202020204" pitchFamily="34" charset="0"/>
              <a:buChar char="•"/>
            </a:pPr>
            <a:r>
              <a:rPr lang="en-US" dirty="0"/>
              <a:t>Congestive heart failure</a:t>
            </a:r>
          </a:p>
          <a:p>
            <a:pPr marL="457200" indent="-457200">
              <a:buFont typeface="Arial" panose="020B0604020202020204" pitchFamily="34" charset="0"/>
              <a:buChar char="•"/>
            </a:pPr>
            <a:r>
              <a:rPr lang="en-US" dirty="0"/>
              <a:t>Previous old fracture of right femur, with MIPO</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148327151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Medication</a:t>
            </a:r>
            <a:endParaRPr lang="en-US" noProof="0" dirty="0"/>
          </a:p>
        </p:txBody>
      </p:sp>
      <p:sp>
        <p:nvSpPr>
          <p:cNvPr id="5" name="Content Placeholder 4"/>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Aspirin 100 mg 0-1-0</a:t>
            </a:r>
          </a:p>
          <a:p>
            <a:pPr marL="457200" indent="-457200">
              <a:buFont typeface="Arial" panose="020B0604020202020204" pitchFamily="34" charset="0"/>
              <a:buChar char="•"/>
            </a:pPr>
            <a:r>
              <a:rPr lang="en-US" dirty="0"/>
              <a:t>Gliclazid 30 mg 1-0-0</a:t>
            </a:r>
          </a:p>
          <a:p>
            <a:pPr marL="457200" indent="-457200">
              <a:buFont typeface="Arial" panose="020B0604020202020204" pitchFamily="34" charset="0"/>
              <a:buChar char="•"/>
            </a:pPr>
            <a:r>
              <a:rPr lang="en-US" dirty="0"/>
              <a:t>Metoprolol 50 mg ret. 1-0-0</a:t>
            </a:r>
          </a:p>
          <a:p>
            <a:pPr marL="457200" indent="-457200">
              <a:buFont typeface="Arial" panose="020B0604020202020204" pitchFamily="34" charset="0"/>
              <a:buChar char="•"/>
            </a:pPr>
            <a:r>
              <a:rPr lang="en-US" dirty="0"/>
              <a:t>Pantoprazol 20 mg 1-0-0</a:t>
            </a:r>
          </a:p>
          <a:p>
            <a:pPr marL="457200" indent="-457200">
              <a:buFont typeface="Arial" panose="020B0604020202020204" pitchFamily="34" charset="0"/>
              <a:buChar char="•"/>
            </a:pPr>
            <a:r>
              <a:rPr lang="en-US" dirty="0"/>
              <a:t>Perindopril 8 mg 1-0-0</a:t>
            </a:r>
          </a:p>
          <a:p>
            <a:pPr marL="457200" indent="-457200">
              <a:buFont typeface="Arial" panose="020B0604020202020204" pitchFamily="34" charset="0"/>
              <a:buChar char="•"/>
            </a:pPr>
            <a:r>
              <a:rPr lang="en-US" dirty="0"/>
              <a:t>Simvastatin 20 mg 0-0-1</a:t>
            </a:r>
          </a:p>
          <a:p>
            <a:pPr marL="457200" indent="-457200">
              <a:buFont typeface="Arial" panose="020B0604020202020204" pitchFamily="34" charset="0"/>
              <a:buChar char="•"/>
            </a:pPr>
            <a:r>
              <a:rPr lang="en-US" dirty="0"/>
              <a:t>Zolpidem 5 mg 0-0-0-1</a:t>
            </a:r>
          </a:p>
          <a:p>
            <a:pPr marL="457200" indent="-457200">
              <a:buFont typeface="Arial" panose="020B0604020202020204" pitchFamily="34" charset="0"/>
              <a:buChar char="•"/>
            </a:pPr>
            <a:r>
              <a:rPr lang="en-US" dirty="0"/>
              <a:t>Calcium 1500 mg 1-0-0</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59143091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822FAF-C676-4D4D-832C-797CC23E10AB}"/>
              </a:ext>
            </a:extLst>
          </p:cNvPr>
          <p:cNvSpPr>
            <a:spLocks noGrp="1"/>
          </p:cNvSpPr>
          <p:nvPr>
            <p:ph type="title"/>
          </p:nvPr>
        </p:nvSpPr>
        <p:spPr/>
        <p:txBody>
          <a:bodyPr/>
          <a:lstStyle/>
          <a:p>
            <a:r>
              <a:rPr lang="en-US" dirty="0"/>
              <a:t>Fracture of right distal femur 4 years previously</a:t>
            </a:r>
            <a:endParaRPr lang="de-CH" dirty="0"/>
          </a:p>
        </p:txBody>
      </p:sp>
      <p:pic>
        <p:nvPicPr>
          <p:cNvPr id="11" name="Content Placeholder 4" descr="Yeung S 2.png">
            <a:extLst>
              <a:ext uri="{FF2B5EF4-FFF2-40B4-BE49-F238E27FC236}">
                <a16:creationId xmlns:a16="http://schemas.microsoft.com/office/drawing/2014/main" id="{D8BA7E2C-2BAE-4F16-A11D-037D8F3114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033" t="809" r="-9033" b="2895"/>
          <a:stretch/>
        </p:blipFill>
        <p:spPr>
          <a:xfrm>
            <a:off x="578783" y="1493938"/>
            <a:ext cx="4845657" cy="5373687"/>
          </a:xfrm>
          <a:prstGeom prst="rect">
            <a:avLst/>
          </a:prstGeom>
        </p:spPr>
      </p:pic>
      <p:pic>
        <p:nvPicPr>
          <p:cNvPr id="12" name="Content Placeholder 5" descr="Yeung S 3.png">
            <a:extLst>
              <a:ext uri="{FF2B5EF4-FFF2-40B4-BE49-F238E27FC236}">
                <a16:creationId xmlns:a16="http://schemas.microsoft.com/office/drawing/2014/main" id="{00CDB738-678C-4C5C-A28C-04387CB4A3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92" b="697"/>
          <a:stretch/>
        </p:blipFill>
        <p:spPr>
          <a:xfrm>
            <a:off x="5330964" y="1392195"/>
            <a:ext cx="4857824" cy="5475429"/>
          </a:xfrm>
          <a:prstGeom prst="rect">
            <a:avLst/>
          </a:prstGeom>
        </p:spPr>
      </p:pic>
    </p:spTree>
    <p:extLst>
      <p:ext uri="{BB962C8B-B14F-4D97-AF65-F5344CB8AC3E}">
        <p14:creationId xmlns:p14="http://schemas.microsoft.com/office/powerpoint/2010/main" val="79450949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6AEC2FD-21C4-47B0-8F43-3957B6CACCBA}"/>
              </a:ext>
            </a:extLst>
          </p:cNvPr>
          <p:cNvSpPr>
            <a:spLocks noGrp="1"/>
          </p:cNvSpPr>
          <p:nvPr>
            <p:ph type="title"/>
          </p:nvPr>
        </p:nvSpPr>
        <p:spPr/>
        <p:txBody>
          <a:bodyPr/>
          <a:lstStyle/>
          <a:p>
            <a:r>
              <a:rPr lang="de-CH" dirty="0"/>
              <a:t>MIPO </a:t>
            </a:r>
            <a:r>
              <a:rPr lang="de-CH" dirty="0" err="1"/>
              <a:t>with</a:t>
            </a:r>
            <a:r>
              <a:rPr lang="de-CH" dirty="0"/>
              <a:t> DF-LCP</a:t>
            </a:r>
          </a:p>
        </p:txBody>
      </p:sp>
      <p:pic>
        <p:nvPicPr>
          <p:cNvPr id="10" name="Content Placeholder 4" descr="Yeung S 4.png">
            <a:extLst>
              <a:ext uri="{FF2B5EF4-FFF2-40B4-BE49-F238E27FC236}">
                <a16:creationId xmlns:a16="http://schemas.microsoft.com/office/drawing/2014/main" id="{0CB1F81C-0368-45F5-8967-C05030A2CF3F}"/>
              </a:ext>
            </a:extLst>
          </p:cNvPr>
          <p:cNvPicPr>
            <a:picLocks noChangeAspect="1"/>
          </p:cNvPicPr>
          <p:nvPr/>
        </p:nvPicPr>
        <p:blipFill>
          <a:blip r:embed="rId2" cstate="print">
            <a:extLst>
              <a:ext uri="{28A0092B-C50C-407E-A947-70E740481C1C}">
                <a14:useLocalDpi xmlns:a14="http://schemas.microsoft.com/office/drawing/2010/main" val="0"/>
              </a:ext>
            </a:extLst>
          </a:blip>
          <a:srcRect l="-1347" r="-1347"/>
          <a:stretch>
            <a:fillRect/>
          </a:stretch>
        </p:blipFill>
        <p:spPr>
          <a:xfrm>
            <a:off x="979481" y="1484314"/>
            <a:ext cx="4666191" cy="5373686"/>
          </a:xfrm>
          <a:prstGeom prst="rect">
            <a:avLst/>
          </a:prstGeom>
        </p:spPr>
      </p:pic>
      <p:pic>
        <p:nvPicPr>
          <p:cNvPr id="11" name="Content Placeholder 5" descr="Yeung S 5.png">
            <a:extLst>
              <a:ext uri="{FF2B5EF4-FFF2-40B4-BE49-F238E27FC236}">
                <a16:creationId xmlns:a16="http://schemas.microsoft.com/office/drawing/2014/main" id="{62C8F486-0817-43D4-8FD3-09DE28A2CF50}"/>
              </a:ext>
            </a:extLst>
          </p:cNvPr>
          <p:cNvPicPr>
            <a:picLocks noChangeAspect="1"/>
          </p:cNvPicPr>
          <p:nvPr/>
        </p:nvPicPr>
        <p:blipFill>
          <a:blip r:embed="rId3" cstate="print">
            <a:extLst>
              <a:ext uri="{28A0092B-C50C-407E-A947-70E740481C1C}">
                <a14:useLocalDpi xmlns:a14="http://schemas.microsoft.com/office/drawing/2010/main" val="0"/>
              </a:ext>
            </a:extLst>
          </a:blip>
          <a:srcRect l="-2168" r="-2168"/>
          <a:stretch>
            <a:fillRect/>
          </a:stretch>
        </p:blipFill>
        <p:spPr>
          <a:xfrm>
            <a:off x="5543167" y="1416909"/>
            <a:ext cx="4724720" cy="5441092"/>
          </a:xfrm>
          <a:prstGeom prst="rect">
            <a:avLst/>
          </a:prstGeom>
        </p:spPr>
      </p:pic>
    </p:spTree>
    <p:extLst>
      <p:ext uri="{BB962C8B-B14F-4D97-AF65-F5344CB8AC3E}">
        <p14:creationId xmlns:p14="http://schemas.microsoft.com/office/powerpoint/2010/main" val="406272011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549E099-5966-4D9B-921F-E3D299F30754}"/>
              </a:ext>
            </a:extLst>
          </p:cNvPr>
          <p:cNvSpPr>
            <a:spLocks noGrp="1"/>
          </p:cNvSpPr>
          <p:nvPr>
            <p:ph type="title"/>
          </p:nvPr>
        </p:nvSpPr>
        <p:spPr/>
        <p:txBody>
          <a:bodyPr/>
          <a:lstStyle/>
          <a:p>
            <a:r>
              <a:rPr lang="en-US" dirty="0"/>
              <a:t>1 year after fixation</a:t>
            </a:r>
            <a:br>
              <a:rPr lang="en-US" dirty="0"/>
            </a:br>
            <a:r>
              <a:rPr lang="en-US" dirty="0"/>
              <a:t>Screws loosened but fracture heals</a:t>
            </a:r>
            <a:endParaRPr lang="de-CH" dirty="0"/>
          </a:p>
        </p:txBody>
      </p:sp>
      <p:pic>
        <p:nvPicPr>
          <p:cNvPr id="11" name="Content Placeholder 4" descr="Yeung S 7.png">
            <a:extLst>
              <a:ext uri="{FF2B5EF4-FFF2-40B4-BE49-F238E27FC236}">
                <a16:creationId xmlns:a16="http://schemas.microsoft.com/office/drawing/2014/main" id="{D0050557-B38D-4100-BD67-635C25E119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78" r="9995" b="459"/>
          <a:stretch/>
        </p:blipFill>
        <p:spPr>
          <a:xfrm>
            <a:off x="636372" y="1727200"/>
            <a:ext cx="4173602" cy="5130800"/>
          </a:xfrm>
          <a:prstGeom prst="rect">
            <a:avLst/>
          </a:prstGeom>
        </p:spPr>
      </p:pic>
      <p:pic>
        <p:nvPicPr>
          <p:cNvPr id="12" name="Content Placeholder 5" descr="Yeung S 8.png">
            <a:extLst>
              <a:ext uri="{FF2B5EF4-FFF2-40B4-BE49-F238E27FC236}">
                <a16:creationId xmlns:a16="http://schemas.microsoft.com/office/drawing/2014/main" id="{EEEE9BFB-3AA7-4A81-9599-886478F16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5" r="5513"/>
          <a:stretch/>
        </p:blipFill>
        <p:spPr>
          <a:xfrm>
            <a:off x="5365451" y="1727199"/>
            <a:ext cx="4130719" cy="5130801"/>
          </a:xfrm>
          <a:prstGeom prst="rect">
            <a:avLst/>
          </a:prstGeom>
        </p:spPr>
      </p:pic>
    </p:spTree>
    <p:extLst>
      <p:ext uri="{BB962C8B-B14F-4D97-AF65-F5344CB8AC3E}">
        <p14:creationId xmlns:p14="http://schemas.microsoft.com/office/powerpoint/2010/main" val="364133963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2E26D1F-64A2-4565-9EF3-1D5CF61ECA4D}"/>
              </a:ext>
            </a:extLst>
          </p:cNvPr>
          <p:cNvSpPr>
            <a:spLocks noGrp="1"/>
          </p:cNvSpPr>
          <p:nvPr>
            <p:ph type="title"/>
          </p:nvPr>
        </p:nvSpPr>
        <p:spPr/>
        <p:txBody>
          <a:bodyPr/>
          <a:lstStyle/>
          <a:p>
            <a:r>
              <a:rPr lang="de-CH" dirty="0"/>
              <a:t>X-</a:t>
            </a:r>
            <a:r>
              <a:rPr lang="de-CH" dirty="0" err="1"/>
              <a:t>rays</a:t>
            </a:r>
            <a:r>
              <a:rPr lang="de-CH" dirty="0"/>
              <a:t> </a:t>
            </a:r>
            <a:r>
              <a:rPr lang="de-CH" dirty="0" err="1"/>
              <a:t>this</a:t>
            </a:r>
            <a:r>
              <a:rPr lang="de-CH" dirty="0"/>
              <a:t> time</a:t>
            </a:r>
          </a:p>
        </p:txBody>
      </p:sp>
      <p:pic>
        <p:nvPicPr>
          <p:cNvPr id="11" name="Content Placeholder 4" descr="Yeung S 02.jpg">
            <a:extLst>
              <a:ext uri="{FF2B5EF4-FFF2-40B4-BE49-F238E27FC236}">
                <a16:creationId xmlns:a16="http://schemas.microsoft.com/office/drawing/2014/main" id="{18A10975-6DA7-4787-AB71-77F40F7698C5}"/>
              </a:ext>
            </a:extLst>
          </p:cNvPr>
          <p:cNvPicPr>
            <a:picLocks noChangeAspect="1"/>
          </p:cNvPicPr>
          <p:nvPr/>
        </p:nvPicPr>
        <p:blipFill>
          <a:blip r:embed="rId2" cstate="print">
            <a:extLst>
              <a:ext uri="{28A0092B-C50C-407E-A947-70E740481C1C}">
                <a14:useLocalDpi xmlns:a14="http://schemas.microsoft.com/office/drawing/2010/main" val="0"/>
              </a:ext>
            </a:extLst>
          </a:blip>
          <a:srcRect l="12623" r="12623"/>
          <a:stretch>
            <a:fillRect/>
          </a:stretch>
        </p:blipFill>
        <p:spPr>
          <a:xfrm>
            <a:off x="667051" y="1306404"/>
            <a:ext cx="4931552" cy="5679282"/>
          </a:xfrm>
          <a:prstGeom prst="rect">
            <a:avLst/>
          </a:prstGeom>
        </p:spPr>
      </p:pic>
      <p:pic>
        <p:nvPicPr>
          <p:cNvPr id="12" name="Content Placeholder 5" descr="Yeung S 03.jpg">
            <a:extLst>
              <a:ext uri="{FF2B5EF4-FFF2-40B4-BE49-F238E27FC236}">
                <a16:creationId xmlns:a16="http://schemas.microsoft.com/office/drawing/2014/main" id="{DFFF824B-4308-4EC4-B6BF-55DF4303F232}"/>
              </a:ext>
            </a:extLst>
          </p:cNvPr>
          <p:cNvPicPr>
            <a:picLocks noChangeAspect="1"/>
          </p:cNvPicPr>
          <p:nvPr/>
        </p:nvPicPr>
        <p:blipFill>
          <a:blip r:embed="rId3" cstate="print">
            <a:extLst>
              <a:ext uri="{28A0092B-C50C-407E-A947-70E740481C1C}">
                <a14:useLocalDpi xmlns:a14="http://schemas.microsoft.com/office/drawing/2010/main" val="0"/>
              </a:ext>
            </a:extLst>
          </a:blip>
          <a:srcRect t="3412" b="3412"/>
          <a:stretch>
            <a:fillRect/>
          </a:stretch>
        </p:blipFill>
        <p:spPr>
          <a:xfrm>
            <a:off x="5988009" y="1484313"/>
            <a:ext cx="4666190" cy="5373687"/>
          </a:xfrm>
          <a:prstGeom prst="rect">
            <a:avLst/>
          </a:prstGeom>
        </p:spPr>
      </p:pic>
    </p:spTree>
    <p:extLst>
      <p:ext uri="{BB962C8B-B14F-4D97-AF65-F5344CB8AC3E}">
        <p14:creationId xmlns:p14="http://schemas.microsoft.com/office/powerpoint/2010/main" val="92198928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How would you treat it?</a:t>
            </a:r>
          </a:p>
        </p:txBody>
      </p:sp>
      <p:sp>
        <p:nvSpPr>
          <p:cNvPr id="3" name="Text Placeholder 2">
            <a:extLst>
              <a:ext uri="{FF2B5EF4-FFF2-40B4-BE49-F238E27FC236}">
                <a16:creationId xmlns:a16="http://schemas.microsoft.com/office/drawing/2014/main" id="{045E5AA2-22F6-42B7-9DBE-F66DA558AC7F}"/>
              </a:ext>
            </a:extLst>
          </p:cNvPr>
          <p:cNvSpPr>
            <a:spLocks noGrp="1"/>
          </p:cNvSpPr>
          <p:nvPr>
            <p:ph type="body" sz="quarter" idx="13"/>
          </p:nvPr>
        </p:nvSpPr>
        <p:spPr/>
        <p:txBody>
          <a:bodyPr/>
          <a:lstStyle/>
          <a:p>
            <a:pPr marL="457200" indent="-457200">
              <a:buFont typeface="Arial" panose="020B0604020202020204" pitchFamily="34" charset="0"/>
              <a:buChar char="•"/>
            </a:pPr>
            <a:r>
              <a:rPr lang="de-CH" dirty="0" err="1"/>
              <a:t>Nonoperative</a:t>
            </a:r>
            <a:endParaRPr lang="de-CH" dirty="0"/>
          </a:p>
          <a:p>
            <a:pPr marL="457200" indent="-457200">
              <a:buFont typeface="Arial" panose="020B0604020202020204" pitchFamily="34" charset="0"/>
              <a:buChar char="•"/>
            </a:pPr>
            <a:r>
              <a:rPr lang="de-CH" dirty="0"/>
              <a:t>IM </a:t>
            </a:r>
            <a:r>
              <a:rPr lang="de-CH" dirty="0" err="1"/>
              <a:t>nailing</a:t>
            </a:r>
            <a:endParaRPr lang="de-CH" dirty="0"/>
          </a:p>
          <a:p>
            <a:pPr marL="457200" indent="-457200">
              <a:buFont typeface="Arial" panose="020B0604020202020204" pitchFamily="34" charset="0"/>
              <a:buChar char="•"/>
            </a:pPr>
            <a:r>
              <a:rPr lang="de-CH" dirty="0"/>
              <a:t>ORIF (</a:t>
            </a:r>
            <a:r>
              <a:rPr lang="de-CH" dirty="0" err="1"/>
              <a:t>plate</a:t>
            </a:r>
            <a:r>
              <a:rPr lang="de-CH" dirty="0"/>
              <a:t>)</a:t>
            </a:r>
          </a:p>
          <a:p>
            <a:pPr marL="457200" indent="-457200">
              <a:buFont typeface="Arial" panose="020B0604020202020204" pitchFamily="34" charset="0"/>
              <a:buChar char="•"/>
            </a:pPr>
            <a:r>
              <a:rPr lang="de-CH" dirty="0"/>
              <a:t>MIPO</a:t>
            </a:r>
          </a:p>
          <a:p>
            <a:pPr marL="457200" indent="-457200">
              <a:buFont typeface="Arial" panose="020B0604020202020204" pitchFamily="34" charset="0"/>
              <a:buChar char="•"/>
            </a:pPr>
            <a:endParaRPr lang="de-CH" dirty="0"/>
          </a:p>
        </p:txBody>
      </p:sp>
    </p:spTree>
    <p:extLst>
      <p:ext uri="{BB962C8B-B14F-4D97-AF65-F5344CB8AC3E}">
        <p14:creationId xmlns:p14="http://schemas.microsoft.com/office/powerpoint/2010/main" val="282781124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CD25FFB-C2DC-496E-9C97-8D8DFB673D39}"/>
              </a:ext>
            </a:extLst>
          </p:cNvPr>
          <p:cNvSpPr>
            <a:spLocks noGrp="1"/>
          </p:cNvSpPr>
          <p:nvPr>
            <p:ph type="title"/>
          </p:nvPr>
        </p:nvSpPr>
        <p:spPr/>
        <p:txBody>
          <a:bodyPr/>
          <a:lstStyle/>
          <a:p>
            <a:r>
              <a:rPr lang="de-CH" dirty="0"/>
              <a:t>Post </a:t>
            </a:r>
            <a:r>
              <a:rPr lang="de-CH" dirty="0" err="1"/>
              <a:t>slab</a:t>
            </a:r>
            <a:r>
              <a:rPr lang="de-CH" dirty="0"/>
              <a:t>-splint </a:t>
            </a:r>
            <a:r>
              <a:rPr lang="de-CH" dirty="0" err="1"/>
              <a:t>immobilization</a:t>
            </a:r>
            <a:r>
              <a:rPr lang="de-CH" dirty="0"/>
              <a:t> x-</a:t>
            </a:r>
            <a:r>
              <a:rPr lang="de-CH" dirty="0" err="1"/>
              <a:t>ray</a:t>
            </a:r>
            <a:endParaRPr lang="de-CH" dirty="0"/>
          </a:p>
        </p:txBody>
      </p:sp>
      <p:pic>
        <p:nvPicPr>
          <p:cNvPr id="12" name="Content Placeholder 4" descr="Yeung S 04.jpg">
            <a:extLst>
              <a:ext uri="{FF2B5EF4-FFF2-40B4-BE49-F238E27FC236}">
                <a16:creationId xmlns:a16="http://schemas.microsoft.com/office/drawing/2014/main" id="{519C2ED4-7A21-450C-9000-8143E0601FFD}"/>
              </a:ext>
            </a:extLst>
          </p:cNvPr>
          <p:cNvPicPr>
            <a:picLocks noChangeAspect="1"/>
          </p:cNvPicPr>
          <p:nvPr/>
        </p:nvPicPr>
        <p:blipFill>
          <a:blip r:embed="rId2" cstate="print">
            <a:extLst>
              <a:ext uri="{28A0092B-C50C-407E-A947-70E740481C1C}">
                <a14:useLocalDpi xmlns:a14="http://schemas.microsoft.com/office/drawing/2010/main" val="0"/>
              </a:ext>
            </a:extLst>
          </a:blip>
          <a:srcRect t="6643" b="6643"/>
          <a:stretch>
            <a:fillRect/>
          </a:stretch>
        </p:blipFill>
        <p:spPr>
          <a:xfrm>
            <a:off x="525209" y="1243013"/>
            <a:ext cx="4005895" cy="4613275"/>
          </a:xfrm>
          <a:prstGeom prst="rect">
            <a:avLst/>
          </a:prstGeom>
        </p:spPr>
      </p:pic>
      <p:pic>
        <p:nvPicPr>
          <p:cNvPr id="13" name="Content Placeholder 5" descr="Yeung S 05.jpg">
            <a:extLst>
              <a:ext uri="{FF2B5EF4-FFF2-40B4-BE49-F238E27FC236}">
                <a16:creationId xmlns:a16="http://schemas.microsoft.com/office/drawing/2014/main" id="{D06B5F1E-59D6-40F2-A705-FC323BA59A03}"/>
              </a:ext>
            </a:extLst>
          </p:cNvPr>
          <p:cNvPicPr>
            <a:picLocks noChangeAspect="1"/>
          </p:cNvPicPr>
          <p:nvPr/>
        </p:nvPicPr>
        <p:blipFill>
          <a:blip r:embed="rId3" cstate="print">
            <a:extLst>
              <a:ext uri="{28A0092B-C50C-407E-A947-70E740481C1C}">
                <a14:useLocalDpi xmlns:a14="http://schemas.microsoft.com/office/drawing/2010/main" val="0"/>
              </a:ext>
            </a:extLst>
          </a:blip>
          <a:srcRect t="12417" b="12417"/>
          <a:stretch>
            <a:fillRect/>
          </a:stretch>
        </p:blipFill>
        <p:spPr>
          <a:xfrm>
            <a:off x="4625159" y="1252834"/>
            <a:ext cx="4005894" cy="4613276"/>
          </a:xfrm>
          <a:prstGeom prst="rect">
            <a:avLst/>
          </a:prstGeom>
        </p:spPr>
      </p:pic>
      <p:sp>
        <p:nvSpPr>
          <p:cNvPr id="14" name="TextBox 13">
            <a:extLst>
              <a:ext uri="{FF2B5EF4-FFF2-40B4-BE49-F238E27FC236}">
                <a16:creationId xmlns:a16="http://schemas.microsoft.com/office/drawing/2014/main" id="{BAF647BF-1328-4857-A4D9-491B6213ADCB}"/>
              </a:ext>
            </a:extLst>
          </p:cNvPr>
          <p:cNvSpPr txBox="1"/>
          <p:nvPr/>
        </p:nvSpPr>
        <p:spPr>
          <a:xfrm>
            <a:off x="574637" y="5896662"/>
            <a:ext cx="4583306" cy="830997"/>
          </a:xfrm>
          <a:prstGeom prst="rect">
            <a:avLst/>
          </a:prstGeom>
          <a:noFill/>
        </p:spPr>
        <p:txBody>
          <a:bodyPr wrap="none" rtlCol="0">
            <a:spAutoFit/>
          </a:bodyPr>
          <a:lstStyle/>
          <a:p>
            <a:r>
              <a:rPr lang="en-US" sz="2400" dirty="0">
                <a:solidFill>
                  <a:schemeClr val="bg1"/>
                </a:solidFill>
              </a:rPr>
              <a:t>Would you accept this?</a:t>
            </a:r>
          </a:p>
          <a:p>
            <a:r>
              <a:rPr lang="en-US" sz="2400" dirty="0">
                <a:solidFill>
                  <a:schemeClr val="bg1"/>
                </a:solidFill>
              </a:rPr>
              <a:t>Why is the alignment not good?</a:t>
            </a:r>
          </a:p>
        </p:txBody>
      </p:sp>
    </p:spTree>
    <p:extLst>
      <p:ext uri="{BB962C8B-B14F-4D97-AF65-F5344CB8AC3E}">
        <p14:creationId xmlns:p14="http://schemas.microsoft.com/office/powerpoint/2010/main" val="2200116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TextBox 8"/>
          <p:cNvSpPr txBox="1">
            <a:spLocks noChangeArrowheads="1"/>
          </p:cNvSpPr>
          <p:nvPr/>
        </p:nvSpPr>
        <p:spPr bwMode="auto">
          <a:xfrm>
            <a:off x="2187728" y="1243013"/>
            <a:ext cx="2900159" cy="523220"/>
          </a:xfrm>
          <a:prstGeom prst="rect">
            <a:avLst/>
          </a:prstGeom>
          <a:noFill/>
          <a:ln w="9525">
            <a:noFill/>
            <a:miter lim="800000"/>
            <a:headEnd/>
            <a:tailEnd/>
          </a:ln>
        </p:spPr>
        <p:txBody>
          <a:bodyPr wrap="square">
            <a:spAutoFit/>
          </a:bodyPr>
          <a:lstStyle/>
          <a:p>
            <a:pPr fontAlgn="base">
              <a:spcBef>
                <a:spcPct val="0"/>
              </a:spcBef>
              <a:spcAft>
                <a:spcPct val="0"/>
              </a:spcAft>
            </a:pPr>
            <a:r>
              <a:rPr kumimoji="1" lang="en-US" sz="2800" dirty="0">
                <a:solidFill>
                  <a:schemeClr val="bg1"/>
                </a:solidFill>
                <a:latin typeface="Arial" charset="0"/>
                <a:ea typeface="Osaka" charset="0"/>
                <a:cs typeface="Osaka" charset="0"/>
              </a:rPr>
              <a:t>     R femur AP</a:t>
            </a:r>
          </a:p>
        </p:txBody>
      </p:sp>
      <p:sp>
        <p:nvSpPr>
          <p:cNvPr id="36870" name="TextBox 9"/>
          <p:cNvSpPr txBox="1">
            <a:spLocks noChangeArrowheads="1"/>
          </p:cNvSpPr>
          <p:nvPr/>
        </p:nvSpPr>
        <p:spPr bwMode="auto">
          <a:xfrm>
            <a:off x="6417945" y="1243013"/>
            <a:ext cx="3111630" cy="523220"/>
          </a:xfrm>
          <a:prstGeom prst="rect">
            <a:avLst/>
          </a:prstGeom>
          <a:noFill/>
          <a:ln w="9525">
            <a:noFill/>
            <a:miter lim="800000"/>
            <a:headEnd/>
            <a:tailEnd/>
          </a:ln>
        </p:spPr>
        <p:txBody>
          <a:bodyPr wrap="square">
            <a:spAutoFit/>
          </a:bodyPr>
          <a:lstStyle/>
          <a:p>
            <a:pPr fontAlgn="base">
              <a:spcBef>
                <a:spcPct val="0"/>
              </a:spcBef>
              <a:spcAft>
                <a:spcPct val="0"/>
              </a:spcAft>
            </a:pPr>
            <a:r>
              <a:rPr kumimoji="1" lang="en-US" sz="2800" dirty="0">
                <a:solidFill>
                  <a:schemeClr val="bg1"/>
                </a:solidFill>
                <a:latin typeface="Arial" charset="0"/>
                <a:ea typeface="Osaka" charset="0"/>
                <a:cs typeface="Osaka" charset="0"/>
              </a:rPr>
              <a:t>  R femur lateral </a:t>
            </a:r>
          </a:p>
        </p:txBody>
      </p:sp>
      <p:sp>
        <p:nvSpPr>
          <p:cNvPr id="8" name="Title 3"/>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en-US" dirty="0"/>
              <a:t>Immediate postoperative</a:t>
            </a:r>
          </a:p>
        </p:txBody>
      </p:sp>
      <p:pic>
        <p:nvPicPr>
          <p:cNvPr id="9" name="Content Placeholder 3" descr="100_0096.jpg">
            <a:extLst>
              <a:ext uri="{FF2B5EF4-FFF2-40B4-BE49-F238E27FC236}">
                <a16:creationId xmlns:a16="http://schemas.microsoft.com/office/drawing/2014/main" id="{D86860D3-B1DB-4413-AC38-690CD48B4A9D}"/>
              </a:ext>
            </a:extLst>
          </p:cNvPr>
          <p:cNvPicPr>
            <a:picLocks noChangeAspect="1"/>
          </p:cNvPicPr>
          <p:nvPr/>
        </p:nvPicPr>
        <p:blipFill>
          <a:blip r:embed="rId2" cstate="print">
            <a:grayscl/>
            <a:lum bright="-10000" contrast="20000"/>
          </a:blip>
          <a:srcRect/>
          <a:stretch>
            <a:fillRect/>
          </a:stretch>
        </p:blipFill>
        <p:spPr>
          <a:xfrm>
            <a:off x="2612157" y="1675165"/>
            <a:ext cx="2780230" cy="4942110"/>
          </a:xfrm>
          <a:prstGeom prst="rect">
            <a:avLst/>
          </a:prstGeom>
        </p:spPr>
      </p:pic>
      <p:pic>
        <p:nvPicPr>
          <p:cNvPr id="10" name="Picture 6" descr="100_0097.jpg">
            <a:extLst>
              <a:ext uri="{FF2B5EF4-FFF2-40B4-BE49-F238E27FC236}">
                <a16:creationId xmlns:a16="http://schemas.microsoft.com/office/drawing/2014/main" id="{5767F56A-9CF5-4073-ABB1-39AE5B233B8A}"/>
              </a:ext>
            </a:extLst>
          </p:cNvPr>
          <p:cNvPicPr>
            <a:picLocks noChangeAspect="1"/>
          </p:cNvPicPr>
          <p:nvPr/>
        </p:nvPicPr>
        <p:blipFill>
          <a:blip r:embed="rId3" cstate="print">
            <a:grayscl/>
            <a:lum bright="-18000" contrast="22000"/>
          </a:blip>
          <a:srcRect/>
          <a:stretch>
            <a:fillRect/>
          </a:stretch>
        </p:blipFill>
        <p:spPr bwMode="auto">
          <a:xfrm>
            <a:off x="6716613" y="1675165"/>
            <a:ext cx="2791024" cy="4961820"/>
          </a:xfrm>
          <a:prstGeom prst="rect">
            <a:avLst/>
          </a:prstGeom>
          <a:noFill/>
          <a:ln w="9525">
            <a:noFill/>
            <a:miter lim="800000"/>
            <a:headEnd/>
            <a:tailEnd/>
          </a:ln>
        </p:spPr>
      </p:pic>
    </p:spTree>
    <p:extLst>
      <p:ext uri="{BB962C8B-B14F-4D97-AF65-F5344CB8AC3E}">
        <p14:creationId xmlns:p14="http://schemas.microsoft.com/office/powerpoint/2010/main" val="48636253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EF336BB-8AF2-4A9F-BD64-C1C858031CD0}"/>
              </a:ext>
            </a:extLst>
          </p:cNvPr>
          <p:cNvSpPr>
            <a:spLocks noGrp="1"/>
          </p:cNvSpPr>
          <p:nvPr>
            <p:ph type="title"/>
          </p:nvPr>
        </p:nvSpPr>
        <p:spPr/>
        <p:txBody>
          <a:bodyPr/>
          <a:lstStyle/>
          <a:p>
            <a:r>
              <a:rPr lang="de-CH" dirty="0" err="1"/>
              <a:t>For</a:t>
            </a:r>
            <a:r>
              <a:rPr lang="de-CH" dirty="0"/>
              <a:t> MIPO</a:t>
            </a:r>
          </a:p>
        </p:txBody>
      </p:sp>
      <p:pic>
        <p:nvPicPr>
          <p:cNvPr id="12" name="Content Placeholder 4" descr="Yeung S 06.jpg">
            <a:extLst>
              <a:ext uri="{FF2B5EF4-FFF2-40B4-BE49-F238E27FC236}">
                <a16:creationId xmlns:a16="http://schemas.microsoft.com/office/drawing/2014/main" id="{D91864ED-2803-419B-A359-A89938122B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48" t="8332" r="8277" b="2740"/>
          <a:stretch/>
        </p:blipFill>
        <p:spPr>
          <a:xfrm>
            <a:off x="665256" y="1251252"/>
            <a:ext cx="3363669" cy="4119262"/>
          </a:xfrm>
          <a:prstGeom prst="rect">
            <a:avLst/>
          </a:prstGeom>
        </p:spPr>
      </p:pic>
      <p:pic>
        <p:nvPicPr>
          <p:cNvPr id="13" name="Content Placeholder 5" descr="Yeung S 07.jpg">
            <a:extLst>
              <a:ext uri="{FF2B5EF4-FFF2-40B4-BE49-F238E27FC236}">
                <a16:creationId xmlns:a16="http://schemas.microsoft.com/office/drawing/2014/main" id="{90774144-1E61-42E6-987D-76A53EA3F7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80" t="7656" r="6434" b="2740"/>
          <a:stretch/>
        </p:blipFill>
        <p:spPr>
          <a:xfrm>
            <a:off x="4934652" y="1155562"/>
            <a:ext cx="3454896" cy="4214952"/>
          </a:xfrm>
          <a:prstGeom prst="rect">
            <a:avLst/>
          </a:prstGeom>
        </p:spPr>
      </p:pic>
      <p:sp>
        <p:nvSpPr>
          <p:cNvPr id="14" name="TextBox 13">
            <a:extLst>
              <a:ext uri="{FF2B5EF4-FFF2-40B4-BE49-F238E27FC236}">
                <a16:creationId xmlns:a16="http://schemas.microsoft.com/office/drawing/2014/main" id="{FE12CBEB-78FB-4F67-8332-5E0D2239D2A1}"/>
              </a:ext>
            </a:extLst>
          </p:cNvPr>
          <p:cNvSpPr txBox="1"/>
          <p:nvPr/>
        </p:nvSpPr>
        <p:spPr>
          <a:xfrm>
            <a:off x="574638" y="5522429"/>
            <a:ext cx="4911922" cy="1200329"/>
          </a:xfrm>
          <a:prstGeom prst="rect">
            <a:avLst/>
          </a:prstGeom>
          <a:noFill/>
        </p:spPr>
        <p:txBody>
          <a:bodyPr wrap="none" rtlCol="0">
            <a:spAutoFit/>
          </a:bodyPr>
          <a:lstStyle/>
          <a:p>
            <a:r>
              <a:rPr lang="en-US" sz="2400" dirty="0">
                <a:solidFill>
                  <a:schemeClr val="bg1"/>
                </a:solidFill>
              </a:rPr>
              <a:t>Comments? Good? Bad?</a:t>
            </a:r>
          </a:p>
          <a:p>
            <a:r>
              <a:rPr lang="en-US" sz="2400" dirty="0">
                <a:solidFill>
                  <a:schemeClr val="bg1"/>
                </a:solidFill>
              </a:rPr>
              <a:t>Would you do the same?</a:t>
            </a:r>
          </a:p>
          <a:p>
            <a:r>
              <a:rPr lang="en-US" sz="2400" dirty="0">
                <a:solidFill>
                  <a:schemeClr val="bg1"/>
                </a:solidFill>
              </a:rPr>
              <a:t>What would be your rehabilitation?</a:t>
            </a:r>
          </a:p>
        </p:txBody>
      </p:sp>
    </p:spTree>
    <p:extLst>
      <p:ext uri="{BB962C8B-B14F-4D97-AF65-F5344CB8AC3E}">
        <p14:creationId xmlns:p14="http://schemas.microsoft.com/office/powerpoint/2010/main" val="393698962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5FD4866-CA12-47AE-AF3B-A0EF2928721D}"/>
              </a:ext>
            </a:extLst>
          </p:cNvPr>
          <p:cNvSpPr>
            <a:spLocks noGrp="1"/>
          </p:cNvSpPr>
          <p:nvPr>
            <p:ph type="title"/>
          </p:nvPr>
        </p:nvSpPr>
        <p:spPr/>
        <p:txBody>
          <a:bodyPr/>
          <a:lstStyle/>
          <a:p>
            <a:r>
              <a:rPr lang="en-US" dirty="0"/>
              <a:t>1 month later</a:t>
            </a:r>
            <a:br>
              <a:rPr lang="en-US" dirty="0"/>
            </a:br>
            <a:r>
              <a:rPr lang="en-US" dirty="0"/>
              <a:t>Allow free mobilization</a:t>
            </a:r>
            <a:br>
              <a:rPr lang="en-US" dirty="0"/>
            </a:br>
            <a:endParaRPr lang="de-CH" dirty="0"/>
          </a:p>
        </p:txBody>
      </p:sp>
      <p:pic>
        <p:nvPicPr>
          <p:cNvPr id="11" name="Content Placeholder 4" descr="Yeung S 08 (1 mth).jpg">
            <a:extLst>
              <a:ext uri="{FF2B5EF4-FFF2-40B4-BE49-F238E27FC236}">
                <a16:creationId xmlns:a16="http://schemas.microsoft.com/office/drawing/2014/main" id="{35569F55-7C7E-4B48-84A0-CCD5CC5F74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73" t="2142" r="6442" b="2142"/>
          <a:stretch/>
        </p:blipFill>
        <p:spPr>
          <a:xfrm>
            <a:off x="667052" y="1735438"/>
            <a:ext cx="3824514" cy="4862212"/>
          </a:xfrm>
          <a:prstGeom prst="rect">
            <a:avLst/>
          </a:prstGeom>
        </p:spPr>
      </p:pic>
      <p:pic>
        <p:nvPicPr>
          <p:cNvPr id="12" name="Content Placeholder 5" descr="Yeung S 09 (1 mth).jpg">
            <a:extLst>
              <a:ext uri="{FF2B5EF4-FFF2-40B4-BE49-F238E27FC236}">
                <a16:creationId xmlns:a16="http://schemas.microsoft.com/office/drawing/2014/main" id="{80A3E2C1-30C1-4A10-9ED5-2E574D9E16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915" r="16974"/>
          <a:stretch/>
        </p:blipFill>
        <p:spPr>
          <a:xfrm>
            <a:off x="5456068" y="1735438"/>
            <a:ext cx="4043144" cy="4862212"/>
          </a:xfrm>
          <a:prstGeom prst="rect">
            <a:avLst/>
          </a:prstGeom>
        </p:spPr>
      </p:pic>
    </p:spTree>
    <p:extLst>
      <p:ext uri="{BB962C8B-B14F-4D97-AF65-F5344CB8AC3E}">
        <p14:creationId xmlns:p14="http://schemas.microsoft.com/office/powerpoint/2010/main" val="16838052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88D69B4-C648-4274-BA8F-B5D11BBDEA7B}"/>
              </a:ext>
            </a:extLst>
          </p:cNvPr>
          <p:cNvSpPr>
            <a:spLocks noGrp="1"/>
          </p:cNvSpPr>
          <p:nvPr>
            <p:ph type="title"/>
          </p:nvPr>
        </p:nvSpPr>
        <p:spPr/>
        <p:txBody>
          <a:bodyPr/>
          <a:lstStyle/>
          <a:p>
            <a:r>
              <a:rPr lang="en-US" dirty="0"/>
              <a:t>3 months later</a:t>
            </a:r>
            <a:br>
              <a:rPr lang="en-US" dirty="0"/>
            </a:br>
            <a:r>
              <a:rPr lang="en-US" dirty="0"/>
              <a:t>Increase in pain</a:t>
            </a:r>
            <a:endParaRPr lang="de-CH" dirty="0"/>
          </a:p>
        </p:txBody>
      </p:sp>
      <p:pic>
        <p:nvPicPr>
          <p:cNvPr id="13" name="Content Placeholder 4" descr="Yeung S 10 (3 mth).jpg">
            <a:extLst>
              <a:ext uri="{FF2B5EF4-FFF2-40B4-BE49-F238E27FC236}">
                <a16:creationId xmlns:a16="http://schemas.microsoft.com/office/drawing/2014/main" id="{81E49FFD-78CE-48E3-BA12-B45AD95A1F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915" t="1" r="17376" b="7131"/>
          <a:stretch/>
        </p:blipFill>
        <p:spPr>
          <a:xfrm>
            <a:off x="658814" y="1740831"/>
            <a:ext cx="3663533" cy="4115458"/>
          </a:xfrm>
          <a:prstGeom prst="rect">
            <a:avLst/>
          </a:prstGeom>
        </p:spPr>
      </p:pic>
      <p:pic>
        <p:nvPicPr>
          <p:cNvPr id="14" name="Content Placeholder 5" descr="Yeung S 11 (3 mth).jpg">
            <a:extLst>
              <a:ext uri="{FF2B5EF4-FFF2-40B4-BE49-F238E27FC236}">
                <a16:creationId xmlns:a16="http://schemas.microsoft.com/office/drawing/2014/main" id="{2E1F84B7-9D29-4C0E-9BE6-01C807B74E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956" t="3141" r="13874" b="1318"/>
          <a:stretch/>
        </p:blipFill>
        <p:spPr>
          <a:xfrm>
            <a:off x="4863522" y="1727200"/>
            <a:ext cx="3752786" cy="4129088"/>
          </a:xfrm>
          <a:prstGeom prst="rect">
            <a:avLst/>
          </a:prstGeom>
        </p:spPr>
      </p:pic>
      <p:sp>
        <p:nvSpPr>
          <p:cNvPr id="15" name="TextBox 14">
            <a:extLst>
              <a:ext uri="{FF2B5EF4-FFF2-40B4-BE49-F238E27FC236}">
                <a16:creationId xmlns:a16="http://schemas.microsoft.com/office/drawing/2014/main" id="{FA70B680-907F-4A8C-BC59-9D79AF81F86B}"/>
              </a:ext>
            </a:extLst>
          </p:cNvPr>
          <p:cNvSpPr txBox="1"/>
          <p:nvPr/>
        </p:nvSpPr>
        <p:spPr>
          <a:xfrm>
            <a:off x="553996" y="5965759"/>
            <a:ext cx="8594084" cy="461665"/>
          </a:xfrm>
          <a:prstGeom prst="rect">
            <a:avLst/>
          </a:prstGeom>
          <a:noFill/>
        </p:spPr>
        <p:txBody>
          <a:bodyPr wrap="none" rtlCol="0">
            <a:spAutoFit/>
          </a:bodyPr>
          <a:lstStyle/>
          <a:p>
            <a:r>
              <a:rPr lang="en-US" sz="2400" dirty="0">
                <a:solidFill>
                  <a:schemeClr val="bg1"/>
                </a:solidFill>
              </a:rPr>
              <a:t>ESR, CRP all normal. No sign of infection. Wound heals well.</a:t>
            </a:r>
          </a:p>
        </p:txBody>
      </p:sp>
      <p:sp>
        <p:nvSpPr>
          <p:cNvPr id="16" name="TextBox 15">
            <a:extLst>
              <a:ext uri="{FF2B5EF4-FFF2-40B4-BE49-F238E27FC236}">
                <a16:creationId xmlns:a16="http://schemas.microsoft.com/office/drawing/2014/main" id="{A5F6311C-5E99-4538-A075-F64CCDD996EE}"/>
              </a:ext>
            </a:extLst>
          </p:cNvPr>
          <p:cNvSpPr txBox="1"/>
          <p:nvPr/>
        </p:nvSpPr>
        <p:spPr>
          <a:xfrm>
            <a:off x="4862511" y="5087318"/>
            <a:ext cx="2513830" cy="461665"/>
          </a:xfrm>
          <a:prstGeom prst="rect">
            <a:avLst/>
          </a:prstGeom>
          <a:noFill/>
        </p:spPr>
        <p:txBody>
          <a:bodyPr wrap="none" rtlCol="0">
            <a:spAutoFit/>
          </a:bodyPr>
          <a:lstStyle/>
          <a:p>
            <a:r>
              <a:rPr lang="en-US" sz="2400" dirty="0">
                <a:solidFill>
                  <a:schemeClr val="bg1"/>
                </a:solidFill>
              </a:rPr>
              <a:t>How to manage?</a:t>
            </a:r>
          </a:p>
        </p:txBody>
      </p:sp>
    </p:spTree>
    <p:extLst>
      <p:ext uri="{BB962C8B-B14F-4D97-AF65-F5344CB8AC3E}">
        <p14:creationId xmlns:p14="http://schemas.microsoft.com/office/powerpoint/2010/main" val="132489530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3 months later</a:t>
            </a:r>
            <a:br>
              <a:rPr lang="en-US" noProof="0" dirty="0"/>
            </a:br>
            <a:r>
              <a:rPr lang="en-US" noProof="0" dirty="0"/>
              <a:t>Increase in pain</a:t>
            </a:r>
          </a:p>
        </p:txBody>
      </p:sp>
      <p:sp>
        <p:nvSpPr>
          <p:cNvPr id="3" name="Text Placeholder 2">
            <a:extLst>
              <a:ext uri="{FF2B5EF4-FFF2-40B4-BE49-F238E27FC236}">
                <a16:creationId xmlns:a16="http://schemas.microsoft.com/office/drawing/2014/main" id="{36AC0997-0FDD-42B3-AD43-DD76146C5BD4}"/>
              </a:ext>
            </a:extLst>
          </p:cNvPr>
          <p:cNvSpPr>
            <a:spLocks noGrp="1"/>
          </p:cNvSpPr>
          <p:nvPr>
            <p:ph type="body" sz="quarter" idx="13"/>
          </p:nvPr>
        </p:nvSpPr>
        <p:spPr/>
        <p:txBody>
          <a:bodyPr/>
          <a:lstStyle/>
          <a:p>
            <a:pPr marL="457200" indent="-457200">
              <a:buFont typeface="Arial" panose="020B0604020202020204" pitchFamily="34" charset="0"/>
              <a:buChar char="•"/>
            </a:pPr>
            <a:r>
              <a:rPr lang="en-US" dirty="0"/>
              <a:t>What went wrong?</a:t>
            </a:r>
          </a:p>
          <a:p>
            <a:pPr marL="457200" indent="-457200">
              <a:buFont typeface="Arial" panose="020B0604020202020204" pitchFamily="34" charset="0"/>
              <a:buChar char="•"/>
            </a:pPr>
            <a:r>
              <a:rPr lang="en-US" dirty="0"/>
              <a:t>Stability?</a:t>
            </a:r>
          </a:p>
          <a:p>
            <a:pPr marL="457200" indent="-457200">
              <a:buFont typeface="Arial" panose="020B0604020202020204" pitchFamily="34" charset="0"/>
              <a:buChar char="•"/>
            </a:pPr>
            <a:r>
              <a:rPr lang="en-US" dirty="0"/>
              <a:t>Biology?</a:t>
            </a:r>
          </a:p>
          <a:p>
            <a:pPr marL="457200" indent="-457200">
              <a:buFont typeface="Arial" panose="020B0604020202020204" pitchFamily="34" charset="0"/>
              <a:buChar char="•"/>
            </a:pPr>
            <a:r>
              <a:rPr lang="en-US" dirty="0"/>
              <a:t>Both?</a:t>
            </a:r>
          </a:p>
          <a:p>
            <a:pPr marL="457200" indent="-457200">
              <a:buFont typeface="Arial" panose="020B0604020202020204" pitchFamily="34" charset="0"/>
              <a:buChar char="•"/>
            </a:pPr>
            <a:endParaRPr lang="de-CH" dirty="0"/>
          </a:p>
        </p:txBody>
      </p:sp>
      <p:sp>
        <p:nvSpPr>
          <p:cNvPr id="9" name="TextBox 8"/>
          <p:cNvSpPr txBox="1"/>
          <p:nvPr/>
        </p:nvSpPr>
        <p:spPr>
          <a:xfrm>
            <a:off x="6340101" y="5655341"/>
            <a:ext cx="1929773" cy="369332"/>
          </a:xfrm>
          <a:prstGeom prst="rect">
            <a:avLst/>
          </a:prstGeom>
          <a:noFill/>
        </p:spPr>
        <p:txBody>
          <a:bodyPr wrap="none" rtlCol="0">
            <a:spAutoFit/>
          </a:bodyPr>
          <a:lstStyle/>
          <a:p>
            <a:r>
              <a:rPr lang="en-US" dirty="0">
                <a:solidFill>
                  <a:schemeClr val="bg1"/>
                </a:solidFill>
              </a:rPr>
              <a:t>How to manage?</a:t>
            </a:r>
          </a:p>
        </p:txBody>
      </p:sp>
    </p:spTree>
    <p:extLst>
      <p:ext uri="{BB962C8B-B14F-4D97-AF65-F5344CB8AC3E}">
        <p14:creationId xmlns:p14="http://schemas.microsoft.com/office/powerpoint/2010/main" val="355390315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DB80A96-6437-4BFA-9762-1C4F88973E85}"/>
              </a:ext>
            </a:extLst>
          </p:cNvPr>
          <p:cNvSpPr>
            <a:spLocks noGrp="1"/>
          </p:cNvSpPr>
          <p:nvPr>
            <p:ph type="title"/>
          </p:nvPr>
        </p:nvSpPr>
        <p:spPr/>
        <p:txBody>
          <a:bodyPr/>
          <a:lstStyle/>
          <a:p>
            <a:r>
              <a:rPr lang="en-US" dirty="0"/>
              <a:t>Revision fixation</a:t>
            </a:r>
            <a:br>
              <a:rPr lang="en-US" dirty="0"/>
            </a:br>
            <a:r>
              <a:rPr lang="en-US" dirty="0"/>
              <a:t>ORIF with bone substitute</a:t>
            </a:r>
            <a:endParaRPr lang="de-CH" dirty="0"/>
          </a:p>
        </p:txBody>
      </p:sp>
      <p:sp>
        <p:nvSpPr>
          <p:cNvPr id="13" name="Rectangle 12">
            <a:extLst>
              <a:ext uri="{FF2B5EF4-FFF2-40B4-BE49-F238E27FC236}">
                <a16:creationId xmlns:a16="http://schemas.microsoft.com/office/drawing/2014/main" id="{88BA9DEC-E280-480F-A023-BA1BA27A452A}"/>
              </a:ext>
            </a:extLst>
          </p:cNvPr>
          <p:cNvSpPr/>
          <p:nvPr/>
        </p:nvSpPr>
        <p:spPr bwMode="auto">
          <a:xfrm>
            <a:off x="4007265" y="1741950"/>
            <a:ext cx="5228739" cy="475252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p:txBody>
      </p:sp>
      <p:pic>
        <p:nvPicPr>
          <p:cNvPr id="14" name="Content Placeholder 4" descr="Yeung S 12.jpg">
            <a:extLst>
              <a:ext uri="{FF2B5EF4-FFF2-40B4-BE49-F238E27FC236}">
                <a16:creationId xmlns:a16="http://schemas.microsoft.com/office/drawing/2014/main" id="{82861C34-68F1-418C-B8B0-70252A6D48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946" t="2740" b="2740"/>
          <a:stretch/>
        </p:blipFill>
        <p:spPr>
          <a:xfrm>
            <a:off x="667052" y="1742164"/>
            <a:ext cx="3378546" cy="5115836"/>
          </a:xfrm>
          <a:prstGeom prst="rect">
            <a:avLst/>
          </a:prstGeom>
        </p:spPr>
      </p:pic>
      <p:pic>
        <p:nvPicPr>
          <p:cNvPr id="15" name="Content Placeholder 5" descr="Yeung S 13.jpg">
            <a:extLst>
              <a:ext uri="{FF2B5EF4-FFF2-40B4-BE49-F238E27FC236}">
                <a16:creationId xmlns:a16="http://schemas.microsoft.com/office/drawing/2014/main" id="{FE12B97B-F2EA-43B7-8704-34A330FC85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4" t="16239" r="21722" b="-251"/>
          <a:stretch/>
        </p:blipFill>
        <p:spPr>
          <a:xfrm>
            <a:off x="5020528" y="1741950"/>
            <a:ext cx="4444709" cy="4206796"/>
          </a:xfrm>
          <a:prstGeom prst="rect">
            <a:avLst/>
          </a:prstGeom>
        </p:spPr>
      </p:pic>
      <p:sp>
        <p:nvSpPr>
          <p:cNvPr id="16" name="TextBox 15">
            <a:extLst>
              <a:ext uri="{FF2B5EF4-FFF2-40B4-BE49-F238E27FC236}">
                <a16:creationId xmlns:a16="http://schemas.microsoft.com/office/drawing/2014/main" id="{0C6E7D64-25B2-4DF8-B329-C1E742E92D3F}"/>
              </a:ext>
            </a:extLst>
          </p:cNvPr>
          <p:cNvSpPr txBox="1"/>
          <p:nvPr/>
        </p:nvSpPr>
        <p:spPr>
          <a:xfrm>
            <a:off x="4317175" y="5151331"/>
            <a:ext cx="5256584" cy="1569660"/>
          </a:xfrm>
          <a:prstGeom prst="rect">
            <a:avLst/>
          </a:prstGeom>
          <a:noFill/>
        </p:spPr>
        <p:txBody>
          <a:bodyPr wrap="square" rtlCol="0">
            <a:spAutoFit/>
          </a:bodyPr>
          <a:lstStyle/>
          <a:p>
            <a:pPr algn="r"/>
            <a:r>
              <a:rPr lang="en-US" sz="2400" dirty="0">
                <a:solidFill>
                  <a:srgbClr val="FFFFFF"/>
                </a:solidFill>
              </a:rPr>
              <a:t>Comment?</a:t>
            </a:r>
          </a:p>
          <a:p>
            <a:pPr algn="r"/>
            <a:r>
              <a:rPr lang="en-US" sz="2400" dirty="0">
                <a:solidFill>
                  <a:srgbClr val="FFFFFF"/>
                </a:solidFill>
              </a:rPr>
              <a:t>Will this heal?</a:t>
            </a:r>
          </a:p>
          <a:p>
            <a:pPr algn="r"/>
            <a:r>
              <a:rPr lang="en-US" sz="2400" dirty="0">
                <a:solidFill>
                  <a:srgbClr val="FFFFFF"/>
                </a:solidFill>
              </a:rPr>
              <a:t>Needs protected movement?</a:t>
            </a:r>
          </a:p>
          <a:p>
            <a:pPr algn="r"/>
            <a:r>
              <a:rPr lang="en-US" sz="2400" dirty="0">
                <a:solidFill>
                  <a:srgbClr val="FFFFFF"/>
                </a:solidFill>
              </a:rPr>
              <a:t>Osteoporosis? Vitamin D deficiency?</a:t>
            </a:r>
          </a:p>
        </p:txBody>
      </p:sp>
    </p:spTree>
    <p:extLst>
      <p:ext uri="{BB962C8B-B14F-4D97-AF65-F5344CB8AC3E}">
        <p14:creationId xmlns:p14="http://schemas.microsoft.com/office/powerpoint/2010/main" val="354066148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CB48141-1B56-4BCA-8817-AE7CEFB70FAE}"/>
              </a:ext>
            </a:extLst>
          </p:cNvPr>
          <p:cNvSpPr>
            <a:spLocks noGrp="1"/>
          </p:cNvSpPr>
          <p:nvPr>
            <p:ph type="title"/>
          </p:nvPr>
        </p:nvSpPr>
        <p:spPr/>
        <p:txBody>
          <a:bodyPr/>
          <a:lstStyle/>
          <a:p>
            <a:r>
              <a:rPr lang="en-US" dirty="0"/>
              <a:t>1 year post revision fixation</a:t>
            </a:r>
            <a:br>
              <a:rPr lang="en-US" dirty="0"/>
            </a:br>
            <a:r>
              <a:rPr lang="en-US" dirty="0"/>
              <a:t>Pain free left arm with some shoulder stiffness</a:t>
            </a:r>
            <a:endParaRPr lang="de-CH" dirty="0"/>
          </a:p>
        </p:txBody>
      </p:sp>
      <p:pic>
        <p:nvPicPr>
          <p:cNvPr id="11" name="Content Placeholder 4" descr="Yeung S 15 (1yr post rev).png">
            <a:extLst>
              <a:ext uri="{FF2B5EF4-FFF2-40B4-BE49-F238E27FC236}">
                <a16:creationId xmlns:a16="http://schemas.microsoft.com/office/drawing/2014/main" id="{1AFCF089-D84F-493E-8A21-4B40AE8DA8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02" t="12127" r="5802" b="9321"/>
          <a:stretch/>
        </p:blipFill>
        <p:spPr>
          <a:xfrm>
            <a:off x="510529" y="1015820"/>
            <a:ext cx="5287879" cy="4783609"/>
          </a:xfrm>
          <a:prstGeom prst="rect">
            <a:avLst/>
          </a:prstGeom>
        </p:spPr>
      </p:pic>
      <p:pic>
        <p:nvPicPr>
          <p:cNvPr id="12" name="Content Placeholder 5" descr="Yeung S 16 (1yr post rev).png">
            <a:extLst>
              <a:ext uri="{FF2B5EF4-FFF2-40B4-BE49-F238E27FC236}">
                <a16:creationId xmlns:a16="http://schemas.microsoft.com/office/drawing/2014/main" id="{CDBDC42D-0B86-4EC1-ADFF-D8E2B301DB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79" t="6168" r="20723" b="9320"/>
          <a:stretch/>
        </p:blipFill>
        <p:spPr>
          <a:xfrm>
            <a:off x="5779819" y="1727200"/>
            <a:ext cx="4384943" cy="5130800"/>
          </a:xfrm>
          <a:prstGeom prst="rect">
            <a:avLst/>
          </a:prstGeom>
        </p:spPr>
      </p:pic>
    </p:spTree>
    <p:extLst>
      <p:ext uri="{BB962C8B-B14F-4D97-AF65-F5344CB8AC3E}">
        <p14:creationId xmlns:p14="http://schemas.microsoft.com/office/powerpoint/2010/main" val="339433786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Back to the medical aspects</a:t>
            </a:r>
            <a:endParaRPr lang="en-US" noProof="0" dirty="0"/>
          </a:p>
        </p:txBody>
      </p:sp>
      <p:sp>
        <p:nvSpPr>
          <p:cNvPr id="5" name="Content Placeholder 4"/>
          <p:cNvSpPr>
            <a:spLocks noGrp="1"/>
          </p:cNvSpPr>
          <p:nvPr>
            <p:ph type="body" sz="quarter" idx="13"/>
          </p:nvPr>
        </p:nvSpPr>
        <p:spPr>
          <a:xfrm>
            <a:off x="658813" y="1727200"/>
            <a:ext cx="5400675"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85-year-old woman fell from her nursing home bed</a:t>
            </a:r>
          </a:p>
          <a:p>
            <a:pPr marL="457200" indent="-457200">
              <a:buFont typeface="Arial" panose="020B0604020202020204" pitchFamily="34" charset="0"/>
              <a:buChar char="•"/>
            </a:pPr>
            <a:r>
              <a:rPr lang="en-US" dirty="0"/>
              <a:t>Left arm closed injury</a:t>
            </a:r>
          </a:p>
          <a:p>
            <a:pPr marL="457200" indent="-457200">
              <a:buFont typeface="Arial" panose="020B0604020202020204" pitchFamily="34" charset="0"/>
              <a:buChar char="•"/>
            </a:pPr>
            <a:r>
              <a:rPr lang="en-US" dirty="0"/>
              <a:t>No neurological deficit</a:t>
            </a:r>
          </a:p>
          <a:p>
            <a:pPr marL="457200" indent="-457200">
              <a:buFont typeface="Arial" panose="020B0604020202020204" pitchFamily="34" charset="0"/>
              <a:buChar char="•"/>
            </a:pPr>
            <a:r>
              <a:rPr lang="en-US" dirty="0"/>
              <a:t>Diabetes</a:t>
            </a:r>
          </a:p>
          <a:p>
            <a:pPr marL="457200" indent="-457200">
              <a:buFont typeface="Arial" panose="020B0604020202020204" pitchFamily="34" charset="0"/>
              <a:buChar char="•"/>
            </a:pPr>
            <a:r>
              <a:rPr lang="en-US" dirty="0"/>
              <a:t>Hypertension</a:t>
            </a:r>
          </a:p>
          <a:p>
            <a:pPr marL="457200" indent="-457200">
              <a:buFont typeface="Arial" panose="020B0604020202020204" pitchFamily="34" charset="0"/>
              <a:buChar char="•"/>
            </a:pPr>
            <a:r>
              <a:rPr lang="en-US" dirty="0"/>
              <a:t>Ischemic heart disease</a:t>
            </a:r>
          </a:p>
          <a:p>
            <a:pPr marL="457200" indent="-457200">
              <a:buFont typeface="Arial" panose="020B0604020202020204" pitchFamily="34" charset="0"/>
              <a:buChar char="•"/>
            </a:pPr>
            <a:r>
              <a:rPr lang="en-US" dirty="0"/>
              <a:t>Congestive heart failure</a:t>
            </a:r>
          </a:p>
          <a:p>
            <a:pPr marL="457200" indent="-457200">
              <a:buFont typeface="Arial" panose="020B0604020202020204" pitchFamily="34" charset="0"/>
              <a:buChar char="•"/>
            </a:pPr>
            <a:r>
              <a:rPr lang="en-US" dirty="0"/>
              <a:t>Previous old fracture of right femur, with MIPO</a:t>
            </a:r>
          </a:p>
          <a:p>
            <a:pPr marL="457200" indent="-457200">
              <a:buFont typeface="Arial" panose="020B0604020202020204" pitchFamily="34" charset="0"/>
              <a:buChar char="•"/>
            </a:pPr>
            <a:endParaRPr lang="en-US" dirty="0"/>
          </a:p>
        </p:txBody>
      </p:sp>
      <p:sp>
        <p:nvSpPr>
          <p:cNvPr id="6" name="Content Placeholder 5"/>
          <p:cNvSpPr>
            <a:spLocks noGrp="1"/>
          </p:cNvSpPr>
          <p:nvPr>
            <p:ph sz="half" idx="4294967295"/>
          </p:nvPr>
        </p:nvSpPr>
        <p:spPr>
          <a:xfrm>
            <a:off x="6142138" y="1736825"/>
            <a:ext cx="5400675" cy="31829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314325" lvl="1" indent="-285750">
              <a:buFont typeface="Courier New" panose="02070309020205020404" pitchFamily="49" charset="0"/>
              <a:buChar char="o"/>
            </a:pPr>
            <a:r>
              <a:rPr lang="en-US" sz="2400" dirty="0"/>
              <a:t>Aspirin 100 mg 0-1-0</a:t>
            </a:r>
          </a:p>
          <a:p>
            <a:pPr marL="314325" lvl="1" indent="-285750">
              <a:buFont typeface="Courier New" panose="02070309020205020404" pitchFamily="49" charset="0"/>
              <a:buChar char="o"/>
            </a:pPr>
            <a:r>
              <a:rPr lang="en-US" sz="2400" dirty="0"/>
              <a:t>Gliclazid 30 mg 1-0-0</a:t>
            </a:r>
          </a:p>
          <a:p>
            <a:pPr marL="314325" lvl="1" indent="-285750">
              <a:buFont typeface="Courier New" panose="02070309020205020404" pitchFamily="49" charset="0"/>
              <a:buChar char="o"/>
            </a:pPr>
            <a:r>
              <a:rPr lang="en-US" sz="2400" dirty="0"/>
              <a:t>Metoprolol 50 mg ret. 1-0-0</a:t>
            </a:r>
          </a:p>
          <a:p>
            <a:pPr marL="314325" lvl="1" indent="-285750">
              <a:buFont typeface="Courier New" panose="02070309020205020404" pitchFamily="49" charset="0"/>
              <a:buChar char="o"/>
            </a:pPr>
            <a:r>
              <a:rPr lang="en-US" sz="2400" dirty="0"/>
              <a:t>Pantoprazol 20 mg 1-0-0</a:t>
            </a:r>
          </a:p>
          <a:p>
            <a:pPr marL="314325" lvl="1" indent="-285750">
              <a:buFont typeface="Courier New" panose="02070309020205020404" pitchFamily="49" charset="0"/>
              <a:buChar char="o"/>
            </a:pPr>
            <a:r>
              <a:rPr lang="en-US" sz="2400" dirty="0"/>
              <a:t>Perindopril 8 mg 1-0-0</a:t>
            </a:r>
          </a:p>
          <a:p>
            <a:pPr marL="314325" lvl="1" indent="-285750">
              <a:buFont typeface="Courier New" panose="02070309020205020404" pitchFamily="49" charset="0"/>
              <a:buChar char="o"/>
            </a:pPr>
            <a:r>
              <a:rPr lang="en-US" sz="2400" dirty="0"/>
              <a:t>Simvastatin 20 mg 0-0-1</a:t>
            </a:r>
          </a:p>
          <a:p>
            <a:pPr marL="314325" lvl="1" indent="-285750">
              <a:buFont typeface="Courier New" panose="02070309020205020404" pitchFamily="49" charset="0"/>
              <a:buChar char="o"/>
            </a:pPr>
            <a:r>
              <a:rPr lang="en-US" sz="2400" dirty="0"/>
              <a:t>Zolpidem 5 mg 0-0-0-1</a:t>
            </a:r>
          </a:p>
          <a:p>
            <a:pPr marL="314325" lvl="1" indent="-285750">
              <a:buFont typeface="Courier New" panose="02070309020205020404" pitchFamily="49" charset="0"/>
              <a:buChar char="o"/>
            </a:pPr>
            <a:r>
              <a:rPr lang="en-US" sz="2400" dirty="0"/>
              <a:t>Calcium 1500 mg 1-0-0</a:t>
            </a:r>
          </a:p>
        </p:txBody>
      </p:sp>
    </p:spTree>
    <p:extLst>
      <p:ext uri="{BB962C8B-B14F-4D97-AF65-F5344CB8AC3E}">
        <p14:creationId xmlns:p14="http://schemas.microsoft.com/office/powerpoint/2010/main" val="423628764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Take-home messages</a:t>
            </a:r>
          </a:p>
        </p:txBody>
      </p:sp>
      <p:sp>
        <p:nvSpPr>
          <p:cNvPr id="5" name="Content Placeholder 4"/>
          <p:cNvSpPr>
            <a:spLocks noGrp="1"/>
          </p:cNvSpPr>
          <p:nvPr>
            <p:ph type="body" sz="quarter" idx="13"/>
          </p:nvPr>
        </p:nvSpPr>
        <p:spPr>
          <a:xfrm>
            <a:off x="658812" y="1727200"/>
            <a:ext cx="10874375" cy="48704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342900" indent="-342900">
              <a:buFont typeface="Arial" panose="020B0604020202020204" pitchFamily="34" charset="0"/>
              <a:buChar char="•"/>
            </a:pPr>
            <a:r>
              <a:rPr lang="en-US" sz="2400" dirty="0"/>
              <a:t>Humeral shaft fracture can usually be treated by nonoperative means but difficulty encountered in:</a:t>
            </a:r>
          </a:p>
          <a:p>
            <a:pPr marL="774900" lvl="1" indent="-342900">
              <a:spcBef>
                <a:spcPts val="550"/>
              </a:spcBef>
            </a:pPr>
            <a:r>
              <a:rPr lang="en-US" sz="2400" dirty="0"/>
              <a:t>Transverse fracture pattern</a:t>
            </a:r>
          </a:p>
          <a:p>
            <a:pPr marL="774900" lvl="1" indent="-342900">
              <a:spcBef>
                <a:spcPts val="550"/>
              </a:spcBef>
            </a:pPr>
            <a:r>
              <a:rPr lang="en-US" sz="2400" dirty="0"/>
              <a:t>Obese patients (especially ladies)</a:t>
            </a:r>
          </a:p>
          <a:p>
            <a:pPr marL="774900" lvl="1" indent="-342900">
              <a:spcBef>
                <a:spcPts val="550"/>
              </a:spcBef>
            </a:pPr>
            <a:r>
              <a:rPr lang="en-US" sz="2400" dirty="0"/>
              <a:t>Very osteoporotic bone</a:t>
            </a:r>
          </a:p>
          <a:p>
            <a:pPr marL="342900" indent="-342900">
              <a:buFont typeface="Arial" panose="020B0604020202020204" pitchFamily="34" charset="0"/>
              <a:buChar char="•"/>
            </a:pPr>
            <a:r>
              <a:rPr lang="en-US" sz="2400" dirty="0"/>
              <a:t>MIPO improves biology but the stability still depends on implant construct and bone quality</a:t>
            </a:r>
          </a:p>
          <a:p>
            <a:pPr marL="342900" indent="-342900">
              <a:buFont typeface="Arial" panose="020B0604020202020204" pitchFamily="34" charset="0"/>
              <a:buChar char="•"/>
            </a:pPr>
            <a:r>
              <a:rPr lang="en-US" sz="2400" dirty="0"/>
              <a:t>Humerus fixation requires a lot of rotational stability</a:t>
            </a:r>
          </a:p>
          <a:p>
            <a:pPr marL="342900" indent="-342900">
              <a:buFont typeface="Arial" panose="020B0604020202020204" pitchFamily="34" charset="0"/>
              <a:buChar char="•"/>
            </a:pPr>
            <a:r>
              <a:rPr lang="en-US" sz="2400" dirty="0"/>
              <a:t>Always exclude secondary cause of osteoporosis and delay bone healing</a:t>
            </a:r>
          </a:p>
          <a:p>
            <a:pPr marL="342900" indent="-342900">
              <a:buFont typeface="Arial" panose="020B0604020202020204" pitchFamily="34" charset="0"/>
              <a:buChar char="•"/>
            </a:pPr>
            <a:r>
              <a:rPr lang="en-US" sz="2400" dirty="0"/>
              <a:t>Secondary fracture prevention (including osteoporosis, nutrition, fall prevention) should be addressed in every patient</a:t>
            </a:r>
          </a:p>
        </p:txBody>
      </p:sp>
    </p:spTree>
    <p:extLst>
      <p:ext uri="{BB962C8B-B14F-4D97-AF65-F5344CB8AC3E}">
        <p14:creationId xmlns:p14="http://schemas.microsoft.com/office/powerpoint/2010/main" val="91783005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Thank you</a:t>
            </a:r>
          </a:p>
        </p:txBody>
      </p:sp>
      <p:sp>
        <p:nvSpPr>
          <p:cNvPr id="3" name="Content Placeholder 2"/>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r>
              <a:rPr lang="en-US" dirty="0">
                <a:hlinkClick r:id="rId3" action="ppaction://hlinksldjump"/>
              </a:rPr>
              <a:t>Return to list of cases</a:t>
            </a:r>
            <a:endParaRPr lang="en-US" dirty="0"/>
          </a:p>
        </p:txBody>
      </p:sp>
    </p:spTree>
    <p:extLst>
      <p:ext uri="{BB962C8B-B14F-4D97-AF65-F5344CB8AC3E}">
        <p14:creationId xmlns:p14="http://schemas.microsoft.com/office/powerpoint/2010/main" val="91567767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59CC22-3E80-4D50-9789-D6E66330FCBB}"/>
              </a:ext>
            </a:extLst>
          </p:cNvPr>
          <p:cNvSpPr>
            <a:spLocks noGrp="1"/>
          </p:cNvSpPr>
          <p:nvPr>
            <p:ph type="body" sz="quarter" idx="10"/>
          </p:nvPr>
        </p:nvSpPr>
        <p:spPr/>
        <p:txBody>
          <a:bodyPr/>
          <a:lstStyle/>
          <a:p>
            <a:endParaRPr lang="de-CH"/>
          </a:p>
        </p:txBody>
      </p:sp>
      <p:sp>
        <p:nvSpPr>
          <p:cNvPr id="4" name="Text Placeholder 3">
            <a:extLst>
              <a:ext uri="{FF2B5EF4-FFF2-40B4-BE49-F238E27FC236}">
                <a16:creationId xmlns:a16="http://schemas.microsoft.com/office/drawing/2014/main" id="{ED24CF55-47E8-45B9-9040-4E732FAC907F}"/>
              </a:ext>
            </a:extLst>
          </p:cNvPr>
          <p:cNvSpPr>
            <a:spLocks noGrp="1"/>
          </p:cNvSpPr>
          <p:nvPr>
            <p:ph type="body" sz="quarter" idx="11"/>
          </p:nvPr>
        </p:nvSpPr>
        <p:spPr/>
        <p:txBody>
          <a:bodyPr/>
          <a:lstStyle/>
          <a:p>
            <a:endParaRPr lang="de-CH"/>
          </a:p>
        </p:txBody>
      </p:sp>
      <p:sp>
        <p:nvSpPr>
          <p:cNvPr id="6" name="Text Placeholder 5">
            <a:extLst>
              <a:ext uri="{FF2B5EF4-FFF2-40B4-BE49-F238E27FC236}">
                <a16:creationId xmlns:a16="http://schemas.microsoft.com/office/drawing/2014/main" id="{7DDA9CDB-EEC7-4E3D-A84F-37E1141B8A07}"/>
              </a:ext>
            </a:extLst>
          </p:cNvPr>
          <p:cNvSpPr>
            <a:spLocks noGrp="1"/>
          </p:cNvSpPr>
          <p:nvPr>
            <p:ph type="body" sz="quarter" idx="12"/>
          </p:nvPr>
        </p:nvSpPr>
        <p:spPr>
          <a:xfrm>
            <a:off x="4079876" y="5861053"/>
            <a:ext cx="5760540" cy="241299"/>
          </a:xfrm>
        </p:spPr>
        <p:txBody>
          <a:bodyPr/>
          <a:lstStyle/>
          <a:p>
            <a:r>
              <a:rPr lang="de-CH" dirty="0"/>
              <a:t>AO Trauma Course </a:t>
            </a:r>
            <a:r>
              <a:rPr lang="de-CH" dirty="0" err="1"/>
              <a:t>Fragility</a:t>
            </a:r>
            <a:r>
              <a:rPr lang="de-CH" dirty="0"/>
              <a:t> </a:t>
            </a:r>
            <a:r>
              <a:rPr lang="de-CH" dirty="0" err="1"/>
              <a:t>Fractures</a:t>
            </a:r>
            <a:r>
              <a:rPr lang="de-CH" dirty="0"/>
              <a:t> and </a:t>
            </a:r>
            <a:r>
              <a:rPr lang="de-CH" dirty="0" err="1"/>
              <a:t>Orthogeriatrics</a:t>
            </a:r>
            <a:endParaRPr lang="de-CH" dirty="0"/>
          </a:p>
          <a:p>
            <a:endParaRPr lang="de-CH" dirty="0"/>
          </a:p>
          <a:p>
            <a:endParaRPr lang="de-CH" dirty="0"/>
          </a:p>
        </p:txBody>
      </p:sp>
      <p:sp>
        <p:nvSpPr>
          <p:cNvPr id="7" name="Text Placeholder 6">
            <a:extLst>
              <a:ext uri="{FF2B5EF4-FFF2-40B4-BE49-F238E27FC236}">
                <a16:creationId xmlns:a16="http://schemas.microsoft.com/office/drawing/2014/main" id="{14035D25-2BC4-43EE-B218-67A15F6FB888}"/>
              </a:ext>
            </a:extLst>
          </p:cNvPr>
          <p:cNvSpPr>
            <a:spLocks noGrp="1"/>
          </p:cNvSpPr>
          <p:nvPr>
            <p:ph type="body" sz="quarter" idx="13"/>
          </p:nvPr>
        </p:nvSpPr>
        <p:spPr/>
        <p:txBody>
          <a:bodyPr/>
          <a:lstStyle/>
          <a:p>
            <a:endParaRPr lang="de-CH" dirty="0"/>
          </a:p>
        </p:txBody>
      </p:sp>
      <p:sp>
        <p:nvSpPr>
          <p:cNvPr id="8" name="Text Placeholder 7">
            <a:extLst>
              <a:ext uri="{FF2B5EF4-FFF2-40B4-BE49-F238E27FC236}">
                <a16:creationId xmlns:a16="http://schemas.microsoft.com/office/drawing/2014/main" id="{491A581B-38A1-48ED-90B3-A49385BE7DC1}"/>
              </a:ext>
            </a:extLst>
          </p:cNvPr>
          <p:cNvSpPr>
            <a:spLocks noGrp="1"/>
          </p:cNvSpPr>
          <p:nvPr>
            <p:ph type="body" sz="quarter" idx="14"/>
          </p:nvPr>
        </p:nvSpPr>
        <p:spPr/>
        <p:txBody>
          <a:bodyPr/>
          <a:lstStyle/>
          <a:p>
            <a:r>
              <a:rPr lang="de-CH" dirty="0"/>
              <a:t>Case 9</a:t>
            </a:r>
          </a:p>
        </p:txBody>
      </p:sp>
      <p:sp>
        <p:nvSpPr>
          <p:cNvPr id="9" name="Text Placeholder 8">
            <a:extLst>
              <a:ext uri="{FF2B5EF4-FFF2-40B4-BE49-F238E27FC236}">
                <a16:creationId xmlns:a16="http://schemas.microsoft.com/office/drawing/2014/main" id="{5272C5EA-9981-414B-8425-06896B79AEA9}"/>
              </a:ext>
            </a:extLst>
          </p:cNvPr>
          <p:cNvSpPr>
            <a:spLocks noGrp="1"/>
          </p:cNvSpPr>
          <p:nvPr>
            <p:ph type="body" sz="quarter" idx="15"/>
          </p:nvPr>
        </p:nvSpPr>
        <p:spPr/>
        <p:txBody>
          <a:bodyPr/>
          <a:lstStyle/>
          <a:p>
            <a:r>
              <a:rPr lang="de-CH" dirty="0"/>
              <a:t>Distal radial </a:t>
            </a:r>
            <a:r>
              <a:rPr lang="de-CH" dirty="0" err="1"/>
              <a:t>fracture</a:t>
            </a:r>
            <a:endParaRPr lang="de-CH" dirty="0"/>
          </a:p>
        </p:txBody>
      </p:sp>
    </p:spTree>
    <p:extLst>
      <p:ext uri="{BB962C8B-B14F-4D97-AF65-F5344CB8AC3E}">
        <p14:creationId xmlns:p14="http://schemas.microsoft.com/office/powerpoint/2010/main" val="444708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8"/>
          <p:cNvSpPr txBox="1">
            <a:spLocks noChangeArrowheads="1"/>
          </p:cNvSpPr>
          <p:nvPr/>
        </p:nvSpPr>
        <p:spPr bwMode="auto">
          <a:xfrm>
            <a:off x="2252663" y="1134044"/>
            <a:ext cx="2286000" cy="523220"/>
          </a:xfrm>
          <a:prstGeom prst="rect">
            <a:avLst/>
          </a:prstGeom>
          <a:noFill/>
          <a:ln w="9525">
            <a:noFill/>
            <a:miter lim="800000"/>
            <a:headEnd/>
            <a:tailEnd/>
          </a:ln>
        </p:spPr>
        <p:txBody>
          <a:bodyPr>
            <a:spAutoFit/>
          </a:bodyPr>
          <a:lstStyle>
            <a:defPPr>
              <a:defRPr lang="de-DE"/>
            </a:defPPr>
            <a:lvl1pPr fontAlgn="base">
              <a:spcBef>
                <a:spcPct val="0"/>
              </a:spcBef>
              <a:spcAft>
                <a:spcPct val="0"/>
              </a:spcAft>
              <a:defRPr kumimoji="1" sz="2400">
                <a:solidFill>
                  <a:srgbClr val="0070C0"/>
                </a:solidFill>
                <a:latin typeface="Arial" charset="0"/>
                <a:ea typeface="Osaka" charset="0"/>
                <a:cs typeface="Osaka" charset="0"/>
              </a:defRPr>
            </a:lvl1pPr>
          </a:lstStyle>
          <a:p>
            <a:r>
              <a:rPr lang="en-US" sz="2800" dirty="0">
                <a:solidFill>
                  <a:schemeClr val="bg1"/>
                </a:solidFill>
              </a:rPr>
              <a:t>   L femur AP</a:t>
            </a:r>
          </a:p>
        </p:txBody>
      </p:sp>
      <p:sp>
        <p:nvSpPr>
          <p:cNvPr id="37892" name="TextBox 9"/>
          <p:cNvSpPr txBox="1">
            <a:spLocks noChangeArrowheads="1"/>
          </p:cNvSpPr>
          <p:nvPr/>
        </p:nvSpPr>
        <p:spPr bwMode="auto">
          <a:xfrm>
            <a:off x="6410871" y="1134044"/>
            <a:ext cx="2286000" cy="954107"/>
          </a:xfrm>
          <a:prstGeom prst="rect">
            <a:avLst/>
          </a:prstGeom>
          <a:noFill/>
          <a:ln w="9525">
            <a:noFill/>
            <a:miter lim="800000"/>
            <a:headEnd/>
            <a:tailEnd/>
          </a:ln>
        </p:spPr>
        <p:txBody>
          <a:bodyPr>
            <a:spAutoFit/>
          </a:bodyPr>
          <a:lstStyle/>
          <a:p>
            <a:pPr fontAlgn="base">
              <a:spcBef>
                <a:spcPct val="0"/>
              </a:spcBef>
              <a:spcAft>
                <a:spcPct val="0"/>
              </a:spcAft>
            </a:pPr>
            <a:r>
              <a:rPr kumimoji="1" lang="en-US" sz="2800" dirty="0">
                <a:solidFill>
                  <a:schemeClr val="bg1"/>
                </a:solidFill>
                <a:latin typeface="Arial" charset="0"/>
                <a:ea typeface="Osaka" charset="0"/>
                <a:cs typeface="Osaka" charset="0"/>
              </a:rPr>
              <a:t> L femur lateral </a:t>
            </a:r>
          </a:p>
        </p:txBody>
      </p:sp>
      <p:pic>
        <p:nvPicPr>
          <p:cNvPr id="37894" name="Picture 11" descr="100_0099.jpg"/>
          <p:cNvPicPr>
            <a:picLocks noChangeAspect="1"/>
          </p:cNvPicPr>
          <p:nvPr/>
        </p:nvPicPr>
        <p:blipFill>
          <a:blip r:embed="rId2" cstate="print">
            <a:grayscl/>
          </a:blip>
          <a:srcRect l="15955" t="16667" r="4272" b="3847"/>
          <a:stretch>
            <a:fillRect/>
          </a:stretch>
        </p:blipFill>
        <p:spPr bwMode="auto">
          <a:xfrm>
            <a:off x="6675648" y="1629098"/>
            <a:ext cx="2804902" cy="4968552"/>
          </a:xfrm>
          <a:prstGeom prst="rect">
            <a:avLst/>
          </a:prstGeom>
          <a:noFill/>
          <a:ln w="9525">
            <a:noFill/>
            <a:miter lim="800000"/>
            <a:headEnd/>
            <a:tailEnd/>
          </a:ln>
        </p:spPr>
      </p:pic>
      <p:sp>
        <p:nvSpPr>
          <p:cNvPr id="8" name="Title 3"/>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en-US" dirty="0"/>
              <a:t>Immediate postoperative</a:t>
            </a:r>
          </a:p>
        </p:txBody>
      </p:sp>
      <p:pic>
        <p:nvPicPr>
          <p:cNvPr id="9" name="Content Placeholder 10" descr="100_0098.jpg">
            <a:extLst>
              <a:ext uri="{FF2B5EF4-FFF2-40B4-BE49-F238E27FC236}">
                <a16:creationId xmlns:a16="http://schemas.microsoft.com/office/drawing/2014/main" id="{ACD10708-0616-4E99-B675-92C1044BA3EB}"/>
              </a:ext>
            </a:extLst>
          </p:cNvPr>
          <p:cNvPicPr>
            <a:picLocks noChangeAspect="1"/>
          </p:cNvPicPr>
          <p:nvPr/>
        </p:nvPicPr>
        <p:blipFill>
          <a:blip r:embed="rId3" cstate="print">
            <a:grayscl/>
            <a:lum bright="10000" contrast="30000"/>
          </a:blip>
          <a:srcRect l="13168" t="16667" r="4527"/>
          <a:stretch>
            <a:fillRect/>
          </a:stretch>
        </p:blipFill>
        <p:spPr>
          <a:xfrm>
            <a:off x="2600118" y="1596007"/>
            <a:ext cx="2779386" cy="5001642"/>
          </a:xfrm>
          <a:prstGeom prst="rect">
            <a:avLst/>
          </a:prstGeom>
        </p:spPr>
      </p:pic>
    </p:spTree>
    <p:extLst>
      <p:ext uri="{BB962C8B-B14F-4D97-AF65-F5344CB8AC3E}">
        <p14:creationId xmlns:p14="http://schemas.microsoft.com/office/powerpoint/2010/main" val="333543179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Case description</a:t>
            </a:r>
          </a:p>
        </p:txBody>
      </p:sp>
      <p:sp>
        <p:nvSpPr>
          <p:cNvPr id="6" name="Content Placeholder 4"/>
          <p:cNvSpPr>
            <a:spLocks noGrp="1"/>
          </p:cNvSpPr>
          <p:nvPr>
            <p:ph type="body" sz="quarter" idx="13"/>
          </p:nvPr>
        </p:nvSpPr>
        <p:spPr>
          <a:xfrm>
            <a:off x="658812" y="1727200"/>
            <a:ext cx="10874375"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74-year-old man </a:t>
            </a:r>
          </a:p>
          <a:p>
            <a:pPr marL="457200" indent="-457200">
              <a:buFont typeface="Arial" panose="020B0604020202020204" pitchFamily="34" charset="0"/>
              <a:buChar char="•"/>
            </a:pPr>
            <a:r>
              <a:rPr lang="en-US" dirty="0"/>
              <a:t>Fell in the bathroom during a holiday at a resort with his wife </a:t>
            </a:r>
          </a:p>
        </p:txBody>
      </p:sp>
    </p:spTree>
    <p:extLst>
      <p:ext uri="{BB962C8B-B14F-4D97-AF65-F5344CB8AC3E}">
        <p14:creationId xmlns:p14="http://schemas.microsoft.com/office/powerpoint/2010/main" val="222562650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AB67FD-5636-4C83-A1C9-0A76AB97C436}"/>
              </a:ext>
            </a:extLst>
          </p:cNvPr>
          <p:cNvSpPr>
            <a:spLocks noGrp="1"/>
          </p:cNvSpPr>
          <p:nvPr>
            <p:ph type="title"/>
          </p:nvPr>
        </p:nvSpPr>
        <p:spPr/>
        <p:txBody>
          <a:bodyPr/>
          <a:lstStyle/>
          <a:p>
            <a:r>
              <a:rPr lang="de-CH" dirty="0"/>
              <a:t>X-</a:t>
            </a:r>
            <a:r>
              <a:rPr lang="de-CH" dirty="0" err="1"/>
              <a:t>rays</a:t>
            </a:r>
            <a:endParaRPr lang="de-CH" dirty="0"/>
          </a:p>
        </p:txBody>
      </p:sp>
      <p:pic>
        <p:nvPicPr>
          <p:cNvPr id="8" name="Picture 4">
            <a:extLst>
              <a:ext uri="{FF2B5EF4-FFF2-40B4-BE49-F238E27FC236}">
                <a16:creationId xmlns:a16="http://schemas.microsoft.com/office/drawing/2014/main" id="{43B488E0-0FA8-45EC-AB33-8DE2BC56F75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24490" t="4117" r="29446"/>
          <a:stretch>
            <a:fillRect/>
          </a:stretch>
        </p:blipFill>
        <p:spPr bwMode="auto">
          <a:xfrm>
            <a:off x="667050" y="1493796"/>
            <a:ext cx="5771240" cy="5103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 name="Picture 5">
            <a:extLst>
              <a:ext uri="{FF2B5EF4-FFF2-40B4-BE49-F238E27FC236}">
                <a16:creationId xmlns:a16="http://schemas.microsoft.com/office/drawing/2014/main" id="{C42EAB22-5EB5-4E9E-BABA-010B123706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36734" t="13722" r="32945" b="2573"/>
          <a:stretch>
            <a:fillRect/>
          </a:stretch>
        </p:blipFill>
        <p:spPr bwMode="auto">
          <a:xfrm>
            <a:off x="6488112" y="1484312"/>
            <a:ext cx="4359120" cy="511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24887298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Medical history</a:t>
            </a:r>
          </a:p>
        </p:txBody>
      </p:sp>
      <p:sp>
        <p:nvSpPr>
          <p:cNvPr id="3" name="Content Placeholder 2"/>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Dementia</a:t>
            </a:r>
          </a:p>
          <a:p>
            <a:pPr marL="457200" indent="-457200">
              <a:buFont typeface="Arial" panose="020B0604020202020204" pitchFamily="34" charset="0"/>
              <a:buChar char="•"/>
            </a:pPr>
            <a:r>
              <a:rPr lang="en-US" dirty="0"/>
              <a:t>Risk factors for delirium</a:t>
            </a:r>
          </a:p>
        </p:txBody>
      </p:sp>
    </p:spTree>
    <p:extLst>
      <p:ext uri="{BB962C8B-B14F-4D97-AF65-F5344CB8AC3E}">
        <p14:creationId xmlns:p14="http://schemas.microsoft.com/office/powerpoint/2010/main" val="58906398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noProof="0" dirty="0"/>
              <a:t>What is the ideal management?</a:t>
            </a:r>
            <a:br>
              <a:rPr lang="en-US" noProof="0" dirty="0"/>
            </a:br>
            <a:endParaRPr lang="en-US" noProof="0" dirty="0"/>
          </a:p>
        </p:txBody>
      </p:sp>
      <p:sp>
        <p:nvSpPr>
          <p:cNvPr id="3" name="Text Placeholder 2">
            <a:extLst>
              <a:ext uri="{FF2B5EF4-FFF2-40B4-BE49-F238E27FC236}">
                <a16:creationId xmlns:a16="http://schemas.microsoft.com/office/drawing/2014/main" id="{E7052D41-371B-4004-A40C-5165ACFC63FE}"/>
              </a:ext>
            </a:extLst>
          </p:cNvPr>
          <p:cNvSpPr>
            <a:spLocks noGrp="1"/>
          </p:cNvSpPr>
          <p:nvPr>
            <p:ph type="body" sz="quarter" idx="13"/>
          </p:nvPr>
        </p:nvSpPr>
        <p:spPr>
          <a:xfrm>
            <a:off x="658812" y="1727200"/>
            <a:ext cx="10874373" cy="4129088"/>
          </a:xfrm>
        </p:spPr>
        <p:txBody>
          <a:bodyPr/>
          <a:lstStyle/>
          <a:p>
            <a:pPr marL="457200" indent="-457200">
              <a:buFont typeface="Arial" panose="020B0604020202020204" pitchFamily="34" charset="0"/>
              <a:buChar char="•"/>
            </a:pPr>
            <a:r>
              <a:rPr lang="en-US" dirty="0"/>
              <a:t>Surgical fixation of the hip?</a:t>
            </a:r>
          </a:p>
          <a:p>
            <a:pPr marL="457200" indent="-457200">
              <a:buFont typeface="Arial" panose="020B0604020202020204" pitchFamily="34" charset="0"/>
              <a:buChar char="•"/>
            </a:pPr>
            <a:r>
              <a:rPr lang="en-US" dirty="0"/>
              <a:t>What about the distal radius? Nonoperative vs surgical treatment</a:t>
            </a:r>
          </a:p>
          <a:p>
            <a:pPr marL="457200" indent="-457200">
              <a:buFont typeface="Arial" panose="020B0604020202020204" pitchFamily="34" charset="0"/>
              <a:buChar char="•"/>
            </a:pPr>
            <a:endParaRPr lang="de-CH" dirty="0"/>
          </a:p>
        </p:txBody>
      </p:sp>
    </p:spTree>
    <p:extLst>
      <p:ext uri="{BB962C8B-B14F-4D97-AF65-F5344CB8AC3E}">
        <p14:creationId xmlns:p14="http://schemas.microsoft.com/office/powerpoint/2010/main" val="119158009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C362C5CF-5E35-4F8D-98D9-922489E918A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6151" t="12178" r="37610" b="5058"/>
          <a:stretch/>
        </p:blipFill>
        <p:spPr bwMode="auto">
          <a:xfrm>
            <a:off x="658812" y="517525"/>
            <a:ext cx="4536339" cy="608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 name="Picture 5">
            <a:extLst>
              <a:ext uri="{FF2B5EF4-FFF2-40B4-BE49-F238E27FC236}">
                <a16:creationId xmlns:a16="http://schemas.microsoft.com/office/drawing/2014/main" id="{55C7B703-C09F-457E-AB55-86DB179558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37318" t="9605" r="35860" b="3944"/>
          <a:stretch>
            <a:fillRect/>
          </a:stretch>
        </p:blipFill>
        <p:spPr bwMode="auto">
          <a:xfrm>
            <a:off x="5448300" y="517525"/>
            <a:ext cx="4439456" cy="608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27296510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EC0DCF-4727-4CCD-84ED-D0A59CA14875}"/>
              </a:ext>
            </a:extLst>
          </p:cNvPr>
          <p:cNvSpPr>
            <a:spLocks noGrp="1"/>
          </p:cNvSpPr>
          <p:nvPr>
            <p:ph type="title"/>
          </p:nvPr>
        </p:nvSpPr>
        <p:spPr/>
        <p:txBody>
          <a:bodyPr/>
          <a:lstStyle/>
          <a:p>
            <a:r>
              <a:rPr lang="de-CH" dirty="0"/>
              <a:t>Post </a:t>
            </a:r>
            <a:r>
              <a:rPr lang="de-CH" dirty="0" err="1"/>
              <a:t>manipulation</a:t>
            </a:r>
            <a:r>
              <a:rPr lang="de-CH" dirty="0"/>
              <a:t> and </a:t>
            </a:r>
            <a:r>
              <a:rPr lang="de-CH" dirty="0" err="1"/>
              <a:t>reduction</a:t>
            </a:r>
            <a:endParaRPr lang="de-CH" dirty="0"/>
          </a:p>
        </p:txBody>
      </p:sp>
      <p:pic>
        <p:nvPicPr>
          <p:cNvPr id="8" name="Picture 4">
            <a:extLst>
              <a:ext uri="{FF2B5EF4-FFF2-40B4-BE49-F238E27FC236}">
                <a16:creationId xmlns:a16="http://schemas.microsoft.com/office/drawing/2014/main" id="{C08A456F-30FC-4700-A973-E3760CCEA1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25073" t="5489" r="31195" b="12178"/>
          <a:stretch>
            <a:fillRect/>
          </a:stretch>
        </p:blipFill>
        <p:spPr bwMode="auto">
          <a:xfrm>
            <a:off x="658812" y="1247290"/>
            <a:ext cx="6687947" cy="5350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 name="Text Box 7">
            <a:extLst>
              <a:ext uri="{FF2B5EF4-FFF2-40B4-BE49-F238E27FC236}">
                <a16:creationId xmlns:a16="http://schemas.microsoft.com/office/drawing/2014/main" id="{BE1B6079-AC48-4AF9-AD3D-7678B56993BF}"/>
              </a:ext>
            </a:extLst>
          </p:cNvPr>
          <p:cNvSpPr txBox="1">
            <a:spLocks noChangeArrowheads="1"/>
          </p:cNvSpPr>
          <p:nvPr/>
        </p:nvSpPr>
        <p:spPr bwMode="auto">
          <a:xfrm>
            <a:off x="7639577" y="1140775"/>
            <a:ext cx="396098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2400" dirty="0">
                <a:solidFill>
                  <a:schemeClr val="bg1"/>
                </a:solidFill>
              </a:rPr>
              <a:t>Reconsideration of options? </a:t>
            </a:r>
          </a:p>
          <a:p>
            <a:pPr>
              <a:spcBef>
                <a:spcPct val="50000"/>
              </a:spcBef>
            </a:pPr>
            <a:r>
              <a:rPr lang="en-US" sz="2400" dirty="0">
                <a:solidFill>
                  <a:schemeClr val="bg1"/>
                </a:solidFill>
              </a:rPr>
              <a:t>Nonoperative or surgical?</a:t>
            </a:r>
          </a:p>
        </p:txBody>
      </p:sp>
    </p:spTree>
    <p:extLst>
      <p:ext uri="{BB962C8B-B14F-4D97-AF65-F5344CB8AC3E}">
        <p14:creationId xmlns:p14="http://schemas.microsoft.com/office/powerpoint/2010/main" val="338852541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E42CD-4BE4-4D58-88A9-76286CD9ADE9}"/>
              </a:ext>
            </a:extLst>
          </p:cNvPr>
          <p:cNvSpPr>
            <a:spLocks noGrp="1"/>
          </p:cNvSpPr>
          <p:nvPr>
            <p:ph type="title"/>
          </p:nvPr>
        </p:nvSpPr>
        <p:spPr/>
        <p:txBody>
          <a:bodyPr/>
          <a:lstStyle/>
          <a:p>
            <a:r>
              <a:rPr lang="de-CH" dirty="0" err="1"/>
              <a:t>If</a:t>
            </a:r>
            <a:r>
              <a:rPr lang="de-CH" dirty="0"/>
              <a:t> </a:t>
            </a:r>
            <a:r>
              <a:rPr lang="de-CH" dirty="0" err="1"/>
              <a:t>surgical</a:t>
            </a:r>
            <a:r>
              <a:rPr lang="de-CH" dirty="0"/>
              <a:t> </a:t>
            </a:r>
            <a:r>
              <a:rPr lang="de-CH" dirty="0" err="1"/>
              <a:t>option</a:t>
            </a:r>
            <a:r>
              <a:rPr lang="de-CH" dirty="0"/>
              <a:t> </a:t>
            </a:r>
            <a:r>
              <a:rPr lang="de-CH" dirty="0" err="1"/>
              <a:t>considered</a:t>
            </a:r>
            <a:endParaRPr lang="de-CH" dirty="0"/>
          </a:p>
        </p:txBody>
      </p:sp>
      <p:sp>
        <p:nvSpPr>
          <p:cNvPr id="5" name="Text Placeholder 4">
            <a:extLst>
              <a:ext uri="{FF2B5EF4-FFF2-40B4-BE49-F238E27FC236}">
                <a16:creationId xmlns:a16="http://schemas.microsoft.com/office/drawing/2014/main" id="{3D801E54-8BB9-454C-97BB-5F68BC0BE600}"/>
              </a:ext>
            </a:extLst>
          </p:cNvPr>
          <p:cNvSpPr>
            <a:spLocks noGrp="1"/>
          </p:cNvSpPr>
          <p:nvPr>
            <p:ph type="body" sz="quarter" idx="13"/>
          </p:nvPr>
        </p:nvSpPr>
        <p:spPr/>
        <p:txBody>
          <a:bodyPr/>
          <a:lstStyle/>
          <a:p>
            <a:pPr marL="457200" indent="-457200">
              <a:buFont typeface="Arial" panose="020B0604020202020204" pitchFamily="34" charset="0"/>
              <a:buChar char="•"/>
            </a:pPr>
            <a:r>
              <a:rPr lang="en-US" dirty="0"/>
              <a:t>Discuss:</a:t>
            </a:r>
          </a:p>
          <a:p>
            <a:pPr marL="514350" indent="-514350">
              <a:buFont typeface="+mj-lt"/>
              <a:buAutoNum type="alphaLcParenR"/>
            </a:pPr>
            <a:r>
              <a:rPr lang="en-US" dirty="0"/>
              <a:t>Approach</a:t>
            </a:r>
          </a:p>
          <a:p>
            <a:pPr marL="514350" indent="-514350">
              <a:buFont typeface="+mj-lt"/>
              <a:buAutoNum type="alphaLcParenR"/>
            </a:pPr>
            <a:r>
              <a:rPr lang="en-US" dirty="0"/>
              <a:t>Implant options</a:t>
            </a:r>
          </a:p>
          <a:p>
            <a:pPr marL="514350" indent="-514350">
              <a:buFont typeface="+mj-lt"/>
              <a:buAutoNum type="alphaLcParenR"/>
            </a:pPr>
            <a:r>
              <a:rPr lang="en-US" dirty="0"/>
              <a:t>Ulna styloid–does it need fixation?</a:t>
            </a:r>
          </a:p>
          <a:p>
            <a:pPr marL="514350" indent="-514350">
              <a:buFont typeface="+mj-lt"/>
              <a:buAutoNum type="alphaLcParenR"/>
            </a:pPr>
            <a:r>
              <a:rPr lang="en-US" dirty="0"/>
              <a:t>Carpal tunnel release–is it required?</a:t>
            </a:r>
          </a:p>
          <a:p>
            <a:endParaRPr lang="de-CH" dirty="0"/>
          </a:p>
        </p:txBody>
      </p:sp>
    </p:spTree>
    <p:extLst>
      <p:ext uri="{BB962C8B-B14F-4D97-AF65-F5344CB8AC3E}">
        <p14:creationId xmlns:p14="http://schemas.microsoft.com/office/powerpoint/2010/main" val="27917082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954DDC-D6FE-4290-A763-3821C578BC64}"/>
              </a:ext>
            </a:extLst>
          </p:cNvPr>
          <p:cNvSpPr>
            <a:spLocks noGrp="1"/>
          </p:cNvSpPr>
          <p:nvPr>
            <p:ph type="title"/>
          </p:nvPr>
        </p:nvSpPr>
        <p:spPr/>
        <p:txBody>
          <a:bodyPr/>
          <a:lstStyle/>
          <a:p>
            <a:r>
              <a:rPr lang="de-CH" dirty="0"/>
              <a:t>Intraoperative </a:t>
            </a:r>
            <a:r>
              <a:rPr lang="de-CH" dirty="0" err="1"/>
              <a:t>images</a:t>
            </a:r>
            <a:endParaRPr lang="de-CH" dirty="0"/>
          </a:p>
        </p:txBody>
      </p:sp>
      <p:pic>
        <p:nvPicPr>
          <p:cNvPr id="8" name="Picture 4">
            <a:extLst>
              <a:ext uri="{FF2B5EF4-FFF2-40B4-BE49-F238E27FC236}">
                <a16:creationId xmlns:a16="http://schemas.microsoft.com/office/drawing/2014/main" id="{B5299702-3472-4187-8FA7-349FDCD9E4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34258" t="7668" r="35013"/>
          <a:stretch>
            <a:fillRect/>
          </a:stretch>
        </p:blipFill>
        <p:spPr bwMode="auto">
          <a:xfrm>
            <a:off x="658813" y="1970086"/>
            <a:ext cx="3074957" cy="3643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 name="Picture 5">
            <a:extLst>
              <a:ext uri="{FF2B5EF4-FFF2-40B4-BE49-F238E27FC236}">
                <a16:creationId xmlns:a16="http://schemas.microsoft.com/office/drawing/2014/main" id="{398C6094-A0C6-4848-82DB-2F851C722B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39294" t="20447" r="41058" b="27156"/>
          <a:stretch>
            <a:fillRect/>
          </a:stretch>
        </p:blipFill>
        <p:spPr bwMode="auto">
          <a:xfrm>
            <a:off x="4090852" y="1970087"/>
            <a:ext cx="3464579" cy="3643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 name="Picture 6">
            <a:extLst>
              <a:ext uri="{FF2B5EF4-FFF2-40B4-BE49-F238E27FC236}">
                <a16:creationId xmlns:a16="http://schemas.microsoft.com/office/drawing/2014/main" id="{25DF19FE-E193-44AC-A0F2-4BF3B42B5D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40807" t="5518" r="42065"/>
          <a:stretch>
            <a:fillRect/>
          </a:stretch>
        </p:blipFill>
        <p:spPr bwMode="auto">
          <a:xfrm>
            <a:off x="7912513" y="1970087"/>
            <a:ext cx="3616719" cy="3643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43686453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C15382-6581-4C92-9C9A-8D5A059538F9}"/>
              </a:ext>
            </a:extLst>
          </p:cNvPr>
          <p:cNvSpPr>
            <a:spLocks noGrp="1"/>
          </p:cNvSpPr>
          <p:nvPr>
            <p:ph type="title"/>
          </p:nvPr>
        </p:nvSpPr>
        <p:spPr/>
        <p:txBody>
          <a:bodyPr/>
          <a:lstStyle/>
          <a:p>
            <a:r>
              <a:rPr lang="de-CH" dirty="0"/>
              <a:t>Postoperative </a:t>
            </a:r>
            <a:r>
              <a:rPr lang="de-CH" dirty="0" err="1"/>
              <a:t>images</a:t>
            </a:r>
            <a:br>
              <a:rPr lang="de-CH" dirty="0"/>
            </a:br>
            <a:endParaRPr lang="de-CH" dirty="0"/>
          </a:p>
        </p:txBody>
      </p:sp>
      <p:pic>
        <p:nvPicPr>
          <p:cNvPr id="8" name="Picture 2">
            <a:extLst>
              <a:ext uri="{FF2B5EF4-FFF2-40B4-BE49-F238E27FC236}">
                <a16:creationId xmlns:a16="http://schemas.microsoft.com/office/drawing/2014/main" id="{525A32F8-39B7-4596-8BB5-CFE3AF2E7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50" y="1243013"/>
            <a:ext cx="8149922" cy="535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427685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noProof="0" dirty="0"/>
              <a:t>Take-home messages</a:t>
            </a:r>
          </a:p>
        </p:txBody>
      </p:sp>
      <p:sp>
        <p:nvSpPr>
          <p:cNvPr id="11267" name="Rectangle 3"/>
          <p:cNvSpPr>
            <a:spLocks noGrp="1" noChangeArrowheads="1"/>
          </p:cNvSpPr>
          <p:nvPr>
            <p:ph type="body" sz="quarter" idx="13"/>
          </p:nvPr>
        </p:nvSpPr>
        <p:spPr>
          <a:xfrm>
            <a:off x="658812" y="1727200"/>
            <a:ext cx="10679747"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32000" indent="-432000">
              <a:buFont typeface="Arial" panose="020B0604020202020204" pitchFamily="34" charset="0"/>
              <a:buChar char="•"/>
            </a:pPr>
            <a:r>
              <a:rPr lang="en-US" dirty="0"/>
              <a:t>Nonoperative managed Colles fractures have high rates of loss of reduction but equal wrist function at     1-year follow-up</a:t>
            </a:r>
          </a:p>
          <a:p>
            <a:pPr marL="432000" indent="-432000">
              <a:buFont typeface="Arial" panose="020B0604020202020204" pitchFamily="34" charset="0"/>
              <a:buChar char="•"/>
            </a:pPr>
            <a:r>
              <a:rPr lang="en-US" dirty="0"/>
              <a:t>In active individuals, fixation is recommended to start early mobilization and weight bearing</a:t>
            </a:r>
          </a:p>
          <a:p>
            <a:pPr marL="432000" indent="-432000">
              <a:buFont typeface="Arial" panose="020B0604020202020204" pitchFamily="34" charset="0"/>
              <a:buChar char="•"/>
            </a:pPr>
            <a:r>
              <a:rPr lang="en-US" dirty="0"/>
              <a:t>In ipsilateral lower limb fractures, upper limb stability with fixation will enhance ambulation with walking aid</a:t>
            </a:r>
          </a:p>
          <a:p>
            <a:pPr marL="432000" indent="-432000">
              <a:buFont typeface="Arial" panose="020B0604020202020204" pitchFamily="34" charset="0"/>
              <a:buChar char="•"/>
            </a:pPr>
            <a:r>
              <a:rPr lang="en-US" dirty="0"/>
              <a:t>Patients with dementia are at high risk for delirium</a:t>
            </a:r>
          </a:p>
          <a:p>
            <a:pPr marL="432000" indent="-432000">
              <a:buFont typeface="Arial" panose="020B0604020202020204" pitchFamily="34" charset="0"/>
              <a:buChar char="•"/>
            </a:pPr>
            <a:r>
              <a:rPr lang="en-US" dirty="0"/>
              <a:t>Nonpharmacological prevention is essential</a:t>
            </a:r>
          </a:p>
          <a:p>
            <a:pPr marL="432000" indent="-432000">
              <a:buFont typeface="Arial" panose="020B0604020202020204" pitchFamily="34" charset="0"/>
              <a:buChar char="•"/>
            </a:pPr>
            <a:r>
              <a:rPr lang="en-US" dirty="0"/>
              <a:t>Getting consent could be very difficult, team responsibility is helpful</a:t>
            </a:r>
          </a:p>
          <a:p>
            <a:pPr marL="432000" indent="-432000">
              <a:buFont typeface="Arial" panose="020B0604020202020204" pitchFamily="34" charset="0"/>
              <a:buChar char="•"/>
            </a:pPr>
            <a:endParaRPr lang="en-US" dirty="0"/>
          </a:p>
        </p:txBody>
      </p:sp>
    </p:spTree>
    <p:extLst>
      <p:ext uri="{BB962C8B-B14F-4D97-AF65-F5344CB8AC3E}">
        <p14:creationId xmlns:p14="http://schemas.microsoft.com/office/powerpoint/2010/main" val="2518412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en-US" dirty="0"/>
              <a:t>Postoperative rehabilitation</a:t>
            </a:r>
          </a:p>
        </p:txBody>
      </p:sp>
      <p:sp>
        <p:nvSpPr>
          <p:cNvPr id="38915" name="Content Placeholder 2"/>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32000" indent="-432000">
              <a:spcBef>
                <a:spcPts val="600"/>
              </a:spcBef>
            </a:pPr>
            <a:r>
              <a:rPr lang="en-US" dirty="0"/>
              <a:t>Immediate postoperative</a:t>
            </a:r>
          </a:p>
          <a:p>
            <a:pPr lvl="1">
              <a:spcBef>
                <a:spcPts val="600"/>
              </a:spcBef>
            </a:pPr>
            <a:r>
              <a:rPr lang="en-US" dirty="0"/>
              <a:t>Full weight bearing on both sides</a:t>
            </a:r>
          </a:p>
          <a:p>
            <a:pPr marL="432000" indent="-432000">
              <a:spcBef>
                <a:spcPts val="600"/>
              </a:spcBef>
            </a:pPr>
            <a:r>
              <a:rPr lang="en-US" dirty="0"/>
              <a:t>2 months</a:t>
            </a:r>
          </a:p>
          <a:p>
            <a:pPr lvl="1">
              <a:spcBef>
                <a:spcPts val="600"/>
              </a:spcBef>
            </a:pPr>
            <a:r>
              <a:rPr lang="en-US" dirty="0"/>
              <a:t>Full weight bearing bilaterally with quadripod (walker)</a:t>
            </a:r>
          </a:p>
          <a:p>
            <a:pPr marL="432000" indent="-432000">
              <a:spcBef>
                <a:spcPts val="600"/>
              </a:spcBef>
            </a:pPr>
            <a:r>
              <a:rPr lang="en-US" dirty="0"/>
              <a:t>1 year</a:t>
            </a:r>
          </a:p>
          <a:p>
            <a:pPr lvl="1">
              <a:spcBef>
                <a:spcPts val="600"/>
              </a:spcBef>
            </a:pPr>
            <a:r>
              <a:rPr lang="en-US" dirty="0"/>
              <a:t>Walks unaided</a:t>
            </a:r>
          </a:p>
        </p:txBody>
      </p:sp>
    </p:spTree>
    <p:extLst>
      <p:ext uri="{BB962C8B-B14F-4D97-AF65-F5344CB8AC3E}">
        <p14:creationId xmlns:p14="http://schemas.microsoft.com/office/powerpoint/2010/main" val="190476903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Thank you</a:t>
            </a:r>
          </a:p>
        </p:txBody>
      </p:sp>
      <p:sp>
        <p:nvSpPr>
          <p:cNvPr id="3" name="Content Placeholder 2"/>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r>
              <a:rPr lang="en-US" dirty="0">
                <a:hlinkClick r:id="rId3" action="ppaction://hlinksldjump"/>
              </a:rPr>
              <a:t>Return to list of cases</a:t>
            </a:r>
            <a:endParaRPr lang="en-US" dirty="0"/>
          </a:p>
        </p:txBody>
      </p:sp>
    </p:spTree>
    <p:extLst>
      <p:ext uri="{BB962C8B-B14F-4D97-AF65-F5344CB8AC3E}">
        <p14:creationId xmlns:p14="http://schemas.microsoft.com/office/powerpoint/2010/main" val="64257042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E6664E-AC2D-40A3-851C-E300C82EE3F3}"/>
              </a:ext>
            </a:extLst>
          </p:cNvPr>
          <p:cNvSpPr>
            <a:spLocks noGrp="1"/>
          </p:cNvSpPr>
          <p:nvPr>
            <p:ph type="body" sz="quarter" idx="10"/>
          </p:nvPr>
        </p:nvSpPr>
        <p:spPr/>
        <p:txBody>
          <a:bodyPr/>
          <a:lstStyle/>
          <a:p>
            <a:endParaRPr lang="de-CH"/>
          </a:p>
        </p:txBody>
      </p:sp>
      <p:sp>
        <p:nvSpPr>
          <p:cNvPr id="4" name="Text Placeholder 3">
            <a:extLst>
              <a:ext uri="{FF2B5EF4-FFF2-40B4-BE49-F238E27FC236}">
                <a16:creationId xmlns:a16="http://schemas.microsoft.com/office/drawing/2014/main" id="{C1B3BD99-16DA-4FB0-A2D1-9CA8A225C4D4}"/>
              </a:ext>
            </a:extLst>
          </p:cNvPr>
          <p:cNvSpPr>
            <a:spLocks noGrp="1"/>
          </p:cNvSpPr>
          <p:nvPr>
            <p:ph type="body" sz="quarter" idx="11"/>
          </p:nvPr>
        </p:nvSpPr>
        <p:spPr/>
        <p:txBody>
          <a:bodyPr/>
          <a:lstStyle/>
          <a:p>
            <a:endParaRPr lang="de-CH"/>
          </a:p>
        </p:txBody>
      </p:sp>
      <p:sp>
        <p:nvSpPr>
          <p:cNvPr id="6" name="Text Placeholder 5">
            <a:extLst>
              <a:ext uri="{FF2B5EF4-FFF2-40B4-BE49-F238E27FC236}">
                <a16:creationId xmlns:a16="http://schemas.microsoft.com/office/drawing/2014/main" id="{3415A582-1BA5-47E7-9A0D-B0A868AE6F55}"/>
              </a:ext>
            </a:extLst>
          </p:cNvPr>
          <p:cNvSpPr>
            <a:spLocks noGrp="1"/>
          </p:cNvSpPr>
          <p:nvPr>
            <p:ph type="body" sz="quarter" idx="12"/>
          </p:nvPr>
        </p:nvSpPr>
        <p:spPr>
          <a:xfrm>
            <a:off x="4079876" y="5861052"/>
            <a:ext cx="6336604" cy="376259"/>
          </a:xfrm>
        </p:spPr>
        <p:txBody>
          <a:bodyPr/>
          <a:lstStyle/>
          <a:p>
            <a:r>
              <a:rPr lang="de-CH" dirty="0"/>
              <a:t>AO Trauma Course </a:t>
            </a:r>
            <a:r>
              <a:rPr lang="de-CH" dirty="0" err="1"/>
              <a:t>Fragility</a:t>
            </a:r>
            <a:r>
              <a:rPr lang="de-CH" dirty="0"/>
              <a:t> </a:t>
            </a:r>
            <a:r>
              <a:rPr lang="de-CH" dirty="0" err="1"/>
              <a:t>Fractures</a:t>
            </a:r>
            <a:r>
              <a:rPr lang="de-CH" dirty="0"/>
              <a:t> and </a:t>
            </a:r>
            <a:r>
              <a:rPr lang="de-CH" dirty="0" err="1"/>
              <a:t>Orthogeriatrics</a:t>
            </a:r>
            <a:endParaRPr lang="de-CH" dirty="0"/>
          </a:p>
          <a:p>
            <a:endParaRPr lang="de-CH" dirty="0"/>
          </a:p>
          <a:p>
            <a:endParaRPr lang="de-CH" dirty="0"/>
          </a:p>
        </p:txBody>
      </p:sp>
      <p:sp>
        <p:nvSpPr>
          <p:cNvPr id="7" name="Text Placeholder 6">
            <a:extLst>
              <a:ext uri="{FF2B5EF4-FFF2-40B4-BE49-F238E27FC236}">
                <a16:creationId xmlns:a16="http://schemas.microsoft.com/office/drawing/2014/main" id="{ADACFECC-164E-4149-A2B0-3CAEC8756E4F}"/>
              </a:ext>
            </a:extLst>
          </p:cNvPr>
          <p:cNvSpPr>
            <a:spLocks noGrp="1"/>
          </p:cNvSpPr>
          <p:nvPr>
            <p:ph type="body" sz="quarter" idx="13"/>
          </p:nvPr>
        </p:nvSpPr>
        <p:spPr/>
        <p:txBody>
          <a:bodyPr/>
          <a:lstStyle/>
          <a:p>
            <a:endParaRPr lang="de-CH" dirty="0"/>
          </a:p>
        </p:txBody>
      </p:sp>
      <p:sp>
        <p:nvSpPr>
          <p:cNvPr id="8" name="Text Placeholder 7">
            <a:extLst>
              <a:ext uri="{FF2B5EF4-FFF2-40B4-BE49-F238E27FC236}">
                <a16:creationId xmlns:a16="http://schemas.microsoft.com/office/drawing/2014/main" id="{F10FB90B-DBED-467C-B7D3-81F03A77DF87}"/>
              </a:ext>
            </a:extLst>
          </p:cNvPr>
          <p:cNvSpPr>
            <a:spLocks noGrp="1"/>
          </p:cNvSpPr>
          <p:nvPr>
            <p:ph type="body" sz="quarter" idx="14"/>
          </p:nvPr>
        </p:nvSpPr>
        <p:spPr/>
        <p:txBody>
          <a:bodyPr/>
          <a:lstStyle/>
          <a:p>
            <a:r>
              <a:rPr lang="de-CH" dirty="0"/>
              <a:t>Case 10 </a:t>
            </a:r>
            <a:r>
              <a:rPr lang="de-CH" dirty="0">
                <a:solidFill>
                  <a:srgbClr val="F92355"/>
                </a:solidFill>
              </a:rPr>
              <a:t>(a)</a:t>
            </a:r>
          </a:p>
        </p:txBody>
      </p:sp>
      <p:sp>
        <p:nvSpPr>
          <p:cNvPr id="9" name="Text Placeholder 8">
            <a:extLst>
              <a:ext uri="{FF2B5EF4-FFF2-40B4-BE49-F238E27FC236}">
                <a16:creationId xmlns:a16="http://schemas.microsoft.com/office/drawing/2014/main" id="{FE027C7E-D347-479F-91FF-2AF014CCAC98}"/>
              </a:ext>
            </a:extLst>
          </p:cNvPr>
          <p:cNvSpPr>
            <a:spLocks noGrp="1"/>
          </p:cNvSpPr>
          <p:nvPr>
            <p:ph type="body" sz="quarter" idx="15"/>
          </p:nvPr>
        </p:nvSpPr>
        <p:spPr/>
        <p:txBody>
          <a:bodyPr/>
          <a:lstStyle/>
          <a:p>
            <a:r>
              <a:rPr lang="de-CH" dirty="0"/>
              <a:t>Proximal humeral </a:t>
            </a:r>
            <a:r>
              <a:rPr lang="de-CH" dirty="0" err="1"/>
              <a:t>fracture</a:t>
            </a:r>
            <a:endParaRPr lang="de-CH" dirty="0"/>
          </a:p>
        </p:txBody>
      </p:sp>
      <p:sp>
        <p:nvSpPr>
          <p:cNvPr id="2" name="Title 1"/>
          <p:cNvSpPr>
            <a:spLocks noGrp="1"/>
          </p:cNvSpPr>
          <p:nvPr>
            <p:ph type="ctrTitle" idx="4294967295"/>
          </p:nvPr>
        </p:nvSpPr>
        <p:spPr>
          <a:xfrm>
            <a:off x="0" y="1341438"/>
            <a:ext cx="8277225" cy="468312"/>
          </a:xfrm>
        </p:spPr>
        <p:txBody>
          <a:bodyPr/>
          <a:lstStyle/>
          <a:p>
            <a:br>
              <a:rPr lang="en-US" noProof="0" dirty="0"/>
            </a:br>
            <a:endParaRPr lang="en-US" noProof="0" dirty="0">
              <a:solidFill>
                <a:srgbClr val="808080"/>
              </a:solidFill>
            </a:endParaRPr>
          </a:p>
        </p:txBody>
      </p:sp>
    </p:spTree>
    <p:extLst>
      <p:ext uri="{BB962C8B-B14F-4D97-AF65-F5344CB8AC3E}">
        <p14:creationId xmlns:p14="http://schemas.microsoft.com/office/powerpoint/2010/main" val="180322710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noProof="0" dirty="0"/>
              <a:t>Case description</a:t>
            </a:r>
          </a:p>
        </p:txBody>
      </p:sp>
      <p:sp>
        <p:nvSpPr>
          <p:cNvPr id="11267" name="Rectangle 3"/>
          <p:cNvSpPr>
            <a:spLocks noGrp="1" noChangeArrowheads="1"/>
          </p:cNvSpPr>
          <p:nvPr>
            <p:ph type="body" sz="quarter" idx="13"/>
          </p:nvPr>
        </p:nvSpPr>
        <p:spPr>
          <a:xfrm>
            <a:off x="658812" y="1727200"/>
            <a:ext cx="10610549"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87-year-old man</a:t>
            </a:r>
          </a:p>
          <a:p>
            <a:pPr marL="457200" indent="-457200">
              <a:buFont typeface="Arial" panose="020B0604020202020204" pitchFamily="34" charset="0"/>
              <a:buChar char="•"/>
            </a:pPr>
            <a:r>
              <a:rPr lang="en-US" dirty="0"/>
              <a:t>Former professor of urology</a:t>
            </a:r>
          </a:p>
          <a:p>
            <a:pPr marL="457200" indent="-457200">
              <a:buFont typeface="Arial" panose="020B0604020202020204" pitchFamily="34" charset="0"/>
              <a:buChar char="•"/>
            </a:pPr>
            <a:r>
              <a:rPr lang="en-US" dirty="0"/>
              <a:t>Sustains a fall in his flat</a:t>
            </a:r>
          </a:p>
          <a:p>
            <a:pPr marL="457200" indent="-457200">
              <a:buFont typeface="Arial" panose="020B0604020202020204" pitchFamily="34" charset="0"/>
              <a:buChar char="•"/>
            </a:pPr>
            <a:r>
              <a:rPr lang="en-US" dirty="0"/>
              <a:t>For many years has suffered dizziness, but no further falls in his history</a:t>
            </a:r>
          </a:p>
          <a:p>
            <a:pPr marL="457200" indent="-457200">
              <a:buFont typeface="Arial" panose="020B0604020202020204" pitchFamily="34" charset="0"/>
              <a:buChar char="•"/>
            </a:pPr>
            <a:r>
              <a:rPr lang="en-US" dirty="0"/>
              <a:t>No known comorbidities, no drug treatment</a:t>
            </a:r>
          </a:p>
          <a:p>
            <a:pPr marL="457200" indent="-457200">
              <a:buFont typeface="Arial" panose="020B0604020202020204" pitchFamily="34" charset="0"/>
              <a:buChar char="•"/>
            </a:pPr>
            <a:r>
              <a:rPr lang="en-US" dirty="0"/>
              <a:t>Complains of massive pain in the right shoulder and some pain in the pelvis</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353966764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A47CD36-8181-4764-B220-EA20666ECD3A}"/>
              </a:ext>
            </a:extLst>
          </p:cNvPr>
          <p:cNvSpPr>
            <a:spLocks noGrp="1"/>
          </p:cNvSpPr>
          <p:nvPr>
            <p:ph type="title"/>
          </p:nvPr>
        </p:nvSpPr>
        <p:spPr/>
        <p:txBody>
          <a:bodyPr/>
          <a:lstStyle/>
          <a:p>
            <a:r>
              <a:rPr lang="de-CH" dirty="0"/>
              <a:t>X-</a:t>
            </a:r>
            <a:r>
              <a:rPr lang="de-CH" dirty="0" err="1"/>
              <a:t>rays</a:t>
            </a:r>
            <a:r>
              <a:rPr lang="de-CH" dirty="0"/>
              <a:t> </a:t>
            </a:r>
            <a:r>
              <a:rPr lang="de-CH" dirty="0" err="1"/>
              <a:t>of</a:t>
            </a:r>
            <a:r>
              <a:rPr lang="de-CH" dirty="0"/>
              <a:t> </a:t>
            </a:r>
            <a:r>
              <a:rPr lang="de-CH" dirty="0" err="1"/>
              <a:t>left</a:t>
            </a:r>
            <a:r>
              <a:rPr lang="de-CH" dirty="0"/>
              <a:t> </a:t>
            </a:r>
            <a:r>
              <a:rPr lang="de-CH" dirty="0" err="1"/>
              <a:t>shoulder</a:t>
            </a:r>
            <a:endParaRPr lang="de-CH" dirty="0"/>
          </a:p>
        </p:txBody>
      </p:sp>
      <p:pic>
        <p:nvPicPr>
          <p:cNvPr id="12" name="Picture 2">
            <a:extLst>
              <a:ext uri="{FF2B5EF4-FFF2-40B4-BE49-F238E27FC236}">
                <a16:creationId xmlns:a16="http://schemas.microsoft.com/office/drawing/2014/main" id="{45E336AB-90F1-4579-8217-550F96AAD523}"/>
              </a:ext>
            </a:extLst>
          </p:cNvPr>
          <p:cNvPicPr>
            <a:picLocks noChangeAspect="1" noChangeArrowheads="1"/>
          </p:cNvPicPr>
          <p:nvPr/>
        </p:nvPicPr>
        <p:blipFill>
          <a:blip r:embed="rId2" cstate="print"/>
          <a:srcRect l="23825" t="1587" r="27573" b="3193"/>
          <a:stretch>
            <a:fillRect/>
          </a:stretch>
        </p:blipFill>
        <p:spPr bwMode="auto">
          <a:xfrm>
            <a:off x="658812" y="1243013"/>
            <a:ext cx="4305855" cy="5065712"/>
          </a:xfrm>
          <a:prstGeom prst="rect">
            <a:avLst/>
          </a:prstGeom>
          <a:noFill/>
          <a:ln w="9525">
            <a:noFill/>
            <a:miter lim="800000"/>
            <a:headEnd/>
            <a:tailEnd/>
          </a:ln>
        </p:spPr>
      </p:pic>
      <p:pic>
        <p:nvPicPr>
          <p:cNvPr id="14" name="Picture 3">
            <a:extLst>
              <a:ext uri="{FF2B5EF4-FFF2-40B4-BE49-F238E27FC236}">
                <a16:creationId xmlns:a16="http://schemas.microsoft.com/office/drawing/2014/main" id="{2A063227-EA03-49C4-A744-F4F386E885EE}"/>
              </a:ext>
            </a:extLst>
          </p:cNvPr>
          <p:cNvPicPr>
            <a:picLocks noChangeAspect="1" noChangeArrowheads="1"/>
          </p:cNvPicPr>
          <p:nvPr/>
        </p:nvPicPr>
        <p:blipFill>
          <a:blip r:embed="rId3" cstate="print"/>
          <a:srcRect l="26074" t="2993" r="30787" b="2717"/>
          <a:stretch>
            <a:fillRect/>
          </a:stretch>
        </p:blipFill>
        <p:spPr bwMode="auto">
          <a:xfrm>
            <a:off x="6302094" y="1243013"/>
            <a:ext cx="3859590" cy="5065712"/>
          </a:xfrm>
          <a:prstGeom prst="rect">
            <a:avLst/>
          </a:prstGeom>
          <a:noFill/>
          <a:ln w="9525">
            <a:noFill/>
            <a:miter lim="800000"/>
            <a:headEnd/>
            <a:tailEnd/>
          </a:ln>
        </p:spPr>
      </p:pic>
    </p:spTree>
    <p:extLst>
      <p:ext uri="{BB962C8B-B14F-4D97-AF65-F5344CB8AC3E}">
        <p14:creationId xmlns:p14="http://schemas.microsoft.com/office/powerpoint/2010/main" val="392721653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4C14F7-360C-4638-8343-0F119C14FC38}"/>
              </a:ext>
            </a:extLst>
          </p:cNvPr>
          <p:cNvSpPr>
            <a:spLocks noGrp="1"/>
          </p:cNvSpPr>
          <p:nvPr>
            <p:ph type="title"/>
          </p:nvPr>
        </p:nvSpPr>
        <p:spPr/>
        <p:txBody>
          <a:bodyPr/>
          <a:lstStyle/>
          <a:p>
            <a:r>
              <a:rPr lang="de-CH" dirty="0"/>
              <a:t>X-</a:t>
            </a:r>
            <a:r>
              <a:rPr lang="de-CH" dirty="0" err="1"/>
              <a:t>rays</a:t>
            </a:r>
            <a:r>
              <a:rPr lang="de-CH" dirty="0"/>
              <a:t> </a:t>
            </a:r>
            <a:r>
              <a:rPr lang="de-CH" dirty="0" err="1"/>
              <a:t>of</a:t>
            </a:r>
            <a:r>
              <a:rPr lang="de-CH" dirty="0"/>
              <a:t> </a:t>
            </a:r>
            <a:r>
              <a:rPr lang="de-CH" dirty="0" err="1"/>
              <a:t>pelvis</a:t>
            </a:r>
            <a:endParaRPr lang="de-CH" dirty="0"/>
          </a:p>
        </p:txBody>
      </p:sp>
      <p:pic>
        <p:nvPicPr>
          <p:cNvPr id="11" name="Picture 3">
            <a:extLst>
              <a:ext uri="{FF2B5EF4-FFF2-40B4-BE49-F238E27FC236}">
                <a16:creationId xmlns:a16="http://schemas.microsoft.com/office/drawing/2014/main" id="{FCC0E6E7-EA63-4D31-8DE4-255670BCCB1F}"/>
              </a:ext>
            </a:extLst>
          </p:cNvPr>
          <p:cNvPicPr>
            <a:picLocks noChangeAspect="1" noChangeArrowheads="1"/>
          </p:cNvPicPr>
          <p:nvPr/>
        </p:nvPicPr>
        <p:blipFill rotWithShape="1">
          <a:blip r:embed="rId2" cstate="print"/>
          <a:srcRect l="14588" t="2792" r="14538" b="4963"/>
          <a:stretch/>
        </p:blipFill>
        <p:spPr bwMode="auto">
          <a:xfrm>
            <a:off x="2681172" y="1252638"/>
            <a:ext cx="6851247" cy="5354637"/>
          </a:xfrm>
          <a:prstGeom prst="rect">
            <a:avLst/>
          </a:prstGeom>
          <a:noFill/>
          <a:ln w="9525">
            <a:noFill/>
            <a:miter lim="800000"/>
            <a:headEnd/>
            <a:tailEnd/>
          </a:ln>
        </p:spPr>
      </p:pic>
    </p:spTree>
    <p:extLst>
      <p:ext uri="{BB962C8B-B14F-4D97-AF65-F5344CB8AC3E}">
        <p14:creationId xmlns:p14="http://schemas.microsoft.com/office/powerpoint/2010/main" val="363901327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r>
              <a:rPr lang="en-US" dirty="0"/>
              <a:t>P</a:t>
            </a:r>
            <a:r>
              <a:rPr lang="en-US" noProof="0" dirty="0"/>
              <a:t>atient information</a:t>
            </a:r>
          </a:p>
        </p:txBody>
      </p:sp>
      <p:sp>
        <p:nvSpPr>
          <p:cNvPr id="7" name="Rectangle 3"/>
          <p:cNvSpPr>
            <a:spLocks noGrp="1" noChangeArrowheads="1"/>
          </p:cNvSpPr>
          <p:nvPr>
            <p:ph type="body" sz="quarter" idx="13"/>
          </p:nvPr>
        </p:nvSpPr>
        <p:spPr>
          <a:xfrm>
            <a:off x="658813" y="1727200"/>
            <a:ext cx="11035882"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Do you need further information?</a:t>
            </a:r>
          </a:p>
          <a:p>
            <a:pPr marL="457200" indent="-457200">
              <a:buFont typeface="Arial" panose="020B0604020202020204" pitchFamily="34" charset="0"/>
              <a:buChar char="•"/>
            </a:pPr>
            <a:r>
              <a:rPr lang="en-US" dirty="0"/>
              <a:t>Prefacture status: Parker score of 8, ADL 95</a:t>
            </a:r>
          </a:p>
          <a:p>
            <a:pPr marL="457200" indent="-457200">
              <a:buFont typeface="Arial" panose="020B0604020202020204" pitchFamily="34" charset="0"/>
              <a:buChar char="•"/>
            </a:pPr>
            <a:r>
              <a:rPr lang="en-US" dirty="0"/>
              <a:t>He lives independently, together with his wife in their own house in Nuremberg</a:t>
            </a:r>
          </a:p>
          <a:p>
            <a:pPr marL="457200" indent="-457200">
              <a:buFont typeface="Arial" panose="020B0604020202020204" pitchFamily="34" charset="0"/>
              <a:buChar char="•"/>
            </a:pPr>
            <a:r>
              <a:rPr lang="en-US" dirty="0"/>
              <a:t>They receive some support for housework</a:t>
            </a:r>
          </a:p>
          <a:p>
            <a:pPr marL="457200" indent="-457200">
              <a:buFont typeface="Arial" panose="020B0604020202020204" pitchFamily="34" charset="0"/>
              <a:buChar char="•"/>
            </a:pPr>
            <a:r>
              <a:rPr lang="en-US" dirty="0"/>
              <a:t>They have two children, both physicians, daughter is an eye specialist in Switzerland, son is a plastic surgeon in the US</a:t>
            </a:r>
          </a:p>
          <a:p>
            <a:pPr marL="457200" indent="-457200">
              <a:buFont typeface="Arial" panose="020B0604020202020204" pitchFamily="34" charset="0"/>
              <a:buChar char="•"/>
            </a:pPr>
            <a:r>
              <a:rPr lang="en-US" dirty="0"/>
              <a:t>CT scans? </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48281745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E6C508-EC06-41B9-89A0-A2E35E976525}"/>
              </a:ext>
            </a:extLst>
          </p:cNvPr>
          <p:cNvSpPr>
            <a:spLocks noGrp="1"/>
          </p:cNvSpPr>
          <p:nvPr>
            <p:ph type="title"/>
          </p:nvPr>
        </p:nvSpPr>
        <p:spPr/>
        <p:txBody>
          <a:bodyPr/>
          <a:lstStyle/>
          <a:p>
            <a:r>
              <a:rPr lang="en-US" dirty="0"/>
              <a:t>CT scan of left shoulder</a:t>
            </a:r>
            <a:endParaRPr lang="de-CH" dirty="0"/>
          </a:p>
        </p:txBody>
      </p:sp>
      <p:pic>
        <p:nvPicPr>
          <p:cNvPr id="12" name="Picture 3">
            <a:extLst>
              <a:ext uri="{FF2B5EF4-FFF2-40B4-BE49-F238E27FC236}">
                <a16:creationId xmlns:a16="http://schemas.microsoft.com/office/drawing/2014/main" id="{B7A7B07B-2058-42AA-89D4-91FBFE0D2D6B}"/>
              </a:ext>
            </a:extLst>
          </p:cNvPr>
          <p:cNvPicPr>
            <a:picLocks noChangeAspect="1" noChangeArrowheads="1"/>
          </p:cNvPicPr>
          <p:nvPr/>
        </p:nvPicPr>
        <p:blipFill>
          <a:blip r:embed="rId3" cstate="print"/>
          <a:srcRect l="25936" t="32698" r="36196" b="8912"/>
          <a:stretch>
            <a:fillRect/>
          </a:stretch>
        </p:blipFill>
        <p:spPr bwMode="auto">
          <a:xfrm>
            <a:off x="658812" y="1243012"/>
            <a:ext cx="3672458" cy="3400425"/>
          </a:xfrm>
          <a:prstGeom prst="rect">
            <a:avLst/>
          </a:prstGeom>
          <a:noFill/>
          <a:ln w="9525">
            <a:noFill/>
            <a:miter lim="800000"/>
            <a:headEnd/>
            <a:tailEnd/>
          </a:ln>
        </p:spPr>
      </p:pic>
      <p:pic>
        <p:nvPicPr>
          <p:cNvPr id="14" name="Picture 2">
            <a:extLst>
              <a:ext uri="{FF2B5EF4-FFF2-40B4-BE49-F238E27FC236}">
                <a16:creationId xmlns:a16="http://schemas.microsoft.com/office/drawing/2014/main" id="{C4AADBBA-372C-446B-B117-68B1FF27376A}"/>
              </a:ext>
            </a:extLst>
          </p:cNvPr>
          <p:cNvPicPr>
            <a:picLocks noChangeAspect="1" noChangeArrowheads="1"/>
          </p:cNvPicPr>
          <p:nvPr/>
        </p:nvPicPr>
        <p:blipFill>
          <a:blip r:embed="rId4" cstate="print"/>
          <a:srcRect l="40066" t="18221" r="19633" b="21609"/>
          <a:stretch>
            <a:fillRect/>
          </a:stretch>
        </p:blipFill>
        <p:spPr bwMode="auto">
          <a:xfrm>
            <a:off x="4520768" y="1245496"/>
            <a:ext cx="5647448" cy="5063229"/>
          </a:xfrm>
          <a:prstGeom prst="rect">
            <a:avLst/>
          </a:prstGeom>
          <a:noFill/>
          <a:ln w="9525">
            <a:noFill/>
            <a:miter lim="800000"/>
            <a:headEnd/>
            <a:tailEnd/>
          </a:ln>
        </p:spPr>
      </p:pic>
    </p:spTree>
    <p:extLst>
      <p:ext uri="{BB962C8B-B14F-4D97-AF65-F5344CB8AC3E}">
        <p14:creationId xmlns:p14="http://schemas.microsoft.com/office/powerpoint/2010/main" val="178234825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39D222-3EDC-4D26-806D-FD430F9A6D66}"/>
              </a:ext>
            </a:extLst>
          </p:cNvPr>
          <p:cNvSpPr>
            <a:spLocks noGrp="1"/>
          </p:cNvSpPr>
          <p:nvPr>
            <p:ph type="title"/>
          </p:nvPr>
        </p:nvSpPr>
        <p:spPr/>
        <p:txBody>
          <a:bodyPr/>
          <a:lstStyle/>
          <a:p>
            <a:r>
              <a:rPr lang="de-CH" dirty="0"/>
              <a:t>CT </a:t>
            </a:r>
            <a:r>
              <a:rPr lang="de-CH" dirty="0" err="1"/>
              <a:t>scan</a:t>
            </a:r>
            <a:r>
              <a:rPr lang="de-CH" dirty="0"/>
              <a:t> </a:t>
            </a:r>
            <a:r>
              <a:rPr lang="de-CH" dirty="0" err="1"/>
              <a:t>of</a:t>
            </a:r>
            <a:r>
              <a:rPr lang="de-CH" dirty="0"/>
              <a:t> </a:t>
            </a:r>
            <a:r>
              <a:rPr lang="de-CH" dirty="0" err="1"/>
              <a:t>pelvis</a:t>
            </a:r>
            <a:endParaRPr lang="de-CH" dirty="0"/>
          </a:p>
        </p:txBody>
      </p:sp>
      <p:grpSp>
        <p:nvGrpSpPr>
          <p:cNvPr id="14" name="Group 13">
            <a:extLst>
              <a:ext uri="{FF2B5EF4-FFF2-40B4-BE49-F238E27FC236}">
                <a16:creationId xmlns:a16="http://schemas.microsoft.com/office/drawing/2014/main" id="{9958416D-8F42-46CE-A879-294A79045F31}"/>
              </a:ext>
            </a:extLst>
          </p:cNvPr>
          <p:cNvGrpSpPr/>
          <p:nvPr/>
        </p:nvGrpSpPr>
        <p:grpSpPr>
          <a:xfrm>
            <a:off x="652684" y="1484314"/>
            <a:ext cx="8649308" cy="5113336"/>
            <a:chOff x="697969" y="1268760"/>
            <a:chExt cx="7917191" cy="4680520"/>
          </a:xfrm>
        </p:grpSpPr>
        <p:pic>
          <p:nvPicPr>
            <p:cNvPr id="11" name="Picture 2">
              <a:extLst>
                <a:ext uri="{FF2B5EF4-FFF2-40B4-BE49-F238E27FC236}">
                  <a16:creationId xmlns:a16="http://schemas.microsoft.com/office/drawing/2014/main" id="{408663E9-F109-4210-88F3-47D74893A4A4}"/>
                </a:ext>
              </a:extLst>
            </p:cNvPr>
            <p:cNvPicPr>
              <a:picLocks noChangeAspect="1" noChangeArrowheads="1"/>
            </p:cNvPicPr>
            <p:nvPr/>
          </p:nvPicPr>
          <p:blipFill>
            <a:blip r:embed="rId3" cstate="print"/>
            <a:srcRect l="19221" t="2792" r="22876" b="3866"/>
            <a:stretch>
              <a:fillRect/>
            </a:stretch>
          </p:blipFill>
          <p:spPr bwMode="auto">
            <a:xfrm>
              <a:off x="3779912" y="1268760"/>
              <a:ext cx="4835248" cy="4680520"/>
            </a:xfrm>
            <a:prstGeom prst="rect">
              <a:avLst/>
            </a:prstGeom>
            <a:noFill/>
            <a:ln w="9525">
              <a:noFill/>
              <a:miter lim="800000"/>
              <a:headEnd/>
              <a:tailEnd/>
            </a:ln>
          </p:spPr>
        </p:pic>
        <p:pic>
          <p:nvPicPr>
            <p:cNvPr id="12" name="Picture 2">
              <a:extLst>
                <a:ext uri="{FF2B5EF4-FFF2-40B4-BE49-F238E27FC236}">
                  <a16:creationId xmlns:a16="http://schemas.microsoft.com/office/drawing/2014/main" id="{C7F63338-C99D-435B-98A1-BB5E4193DA52}"/>
                </a:ext>
              </a:extLst>
            </p:cNvPr>
            <p:cNvPicPr>
              <a:picLocks noChangeAspect="1" noChangeArrowheads="1"/>
            </p:cNvPicPr>
            <p:nvPr/>
          </p:nvPicPr>
          <p:blipFill>
            <a:blip r:embed="rId4" cstate="print"/>
            <a:srcRect l="22463" t="29792" r="26118" b="23152"/>
            <a:stretch>
              <a:fillRect/>
            </a:stretch>
          </p:blipFill>
          <p:spPr bwMode="auto">
            <a:xfrm>
              <a:off x="697969" y="3068441"/>
              <a:ext cx="5242183" cy="2880839"/>
            </a:xfrm>
            <a:prstGeom prst="rect">
              <a:avLst/>
            </a:prstGeom>
            <a:noFill/>
            <a:ln w="9525">
              <a:noFill/>
              <a:miter lim="800000"/>
              <a:headEnd/>
              <a:tailEnd/>
            </a:ln>
          </p:spPr>
        </p:pic>
      </p:grpSp>
      <p:sp>
        <p:nvSpPr>
          <p:cNvPr id="13" name="Rectangle 3">
            <a:extLst>
              <a:ext uri="{FF2B5EF4-FFF2-40B4-BE49-F238E27FC236}">
                <a16:creationId xmlns:a16="http://schemas.microsoft.com/office/drawing/2014/main" id="{FB1126BF-2672-4013-B063-B2F18C77679E}"/>
              </a:ext>
            </a:extLst>
          </p:cNvPr>
          <p:cNvSpPr txBox="1">
            <a:spLocks noChangeArrowheads="1"/>
          </p:cNvSpPr>
          <p:nvPr/>
        </p:nvSpPr>
        <p:spPr>
          <a:xfrm>
            <a:off x="658800" y="1728000"/>
            <a:ext cx="3552861" cy="1717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914400" rtl="0" eaLnBrk="1" latinLnBrk="0" hangingPunct="1">
              <a:lnSpc>
                <a:spcPct val="100000"/>
              </a:lnSpc>
              <a:spcBef>
                <a:spcPts val="600"/>
              </a:spcBef>
              <a:buFont typeface="Arial" panose="020B0604020202020204" pitchFamily="34" charset="0"/>
              <a:buNone/>
              <a:defRPr sz="2800" kern="1200">
                <a:solidFill>
                  <a:schemeClr val="tx1"/>
                </a:solidFill>
                <a:latin typeface="+mn-lt"/>
                <a:ea typeface="+mn-ea"/>
                <a:cs typeface="+mn-cs"/>
              </a:defRPr>
            </a:lvl1pPr>
            <a:lvl2pPr marL="457200" indent="-457200" algn="l" defTabSz="9144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799200" indent="-457200" algn="l" defTabSz="9144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3pPr>
            <a:lvl4pPr marL="1141200" indent="-4572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4pPr>
            <a:lvl5pPr marL="1483200" indent="-457200" algn="l" defTabSz="914400" rtl="0" eaLnBrk="1" latinLnBrk="0" hangingPunct="1">
              <a:lnSpc>
                <a:spcPct val="100000"/>
              </a:lnSpc>
              <a:spcBef>
                <a:spcPts val="600"/>
              </a:spcBef>
              <a:buFont typeface="Symbol" panose="05050102010706020507" pitchFamily="18"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Surgical treatment?</a:t>
            </a:r>
          </a:p>
          <a:p>
            <a:pPr marL="432000" indent="-432000"/>
            <a:endParaRPr lang="en-US" sz="2400" dirty="0">
              <a:solidFill>
                <a:schemeClr val="bg1"/>
              </a:solidFill>
            </a:endParaRPr>
          </a:p>
        </p:txBody>
      </p:sp>
    </p:spTree>
    <p:extLst>
      <p:ext uri="{BB962C8B-B14F-4D97-AF65-F5344CB8AC3E}">
        <p14:creationId xmlns:p14="http://schemas.microsoft.com/office/powerpoint/2010/main" val="320637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r>
              <a:rPr lang="en-US" dirty="0"/>
              <a:t>Geriatric consultation</a:t>
            </a:r>
            <a:endParaRPr lang="en-US" noProof="0" dirty="0"/>
          </a:p>
        </p:txBody>
      </p:sp>
      <p:sp>
        <p:nvSpPr>
          <p:cNvPr id="8" name="Rectangle 3"/>
          <p:cNvSpPr>
            <a:spLocks noGrp="1" noChangeArrowheads="1"/>
          </p:cNvSpPr>
          <p:nvPr>
            <p:ph type="body" sz="quarter" idx="13"/>
          </p:nvPr>
        </p:nvSpPr>
        <p:spPr>
          <a:xfrm>
            <a:off x="658812" y="1727200"/>
            <a:ext cx="10874375"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32000" indent="-432000">
              <a:buFont typeface="Arial" panose="020B0604020202020204" pitchFamily="34" charset="0"/>
              <a:buChar char="•"/>
            </a:pPr>
            <a:r>
              <a:rPr lang="en-US" dirty="0"/>
              <a:t>The patient is confused and agitated</a:t>
            </a:r>
          </a:p>
          <a:p>
            <a:pPr marL="432000" indent="-432000">
              <a:buFont typeface="Arial" panose="020B0604020202020204" pitchFamily="34" charset="0"/>
              <a:buChar char="•"/>
            </a:pPr>
            <a:r>
              <a:rPr lang="en-US" dirty="0"/>
              <a:t>He doesn‘t tolerate nursing</a:t>
            </a:r>
          </a:p>
          <a:p>
            <a:pPr marL="432000" indent="-432000">
              <a:buFont typeface="Arial" panose="020B0604020202020204" pitchFamily="34" charset="0"/>
              <a:buChar char="•"/>
            </a:pPr>
            <a:r>
              <a:rPr lang="en-US" dirty="0"/>
              <a:t>He suffers from urinary incontinence, but refuses a urinary catheter</a:t>
            </a:r>
          </a:p>
          <a:p>
            <a:pPr marL="432000" indent="-432000">
              <a:buFont typeface="Arial" panose="020B0604020202020204" pitchFamily="34" charset="0"/>
              <a:buChar char="•"/>
            </a:pPr>
            <a:r>
              <a:rPr lang="en-US" dirty="0"/>
              <a:t>Pain score 8 (using the VAS)</a:t>
            </a:r>
          </a:p>
        </p:txBody>
      </p:sp>
    </p:spTree>
    <p:extLst>
      <p:ext uri="{BB962C8B-B14F-4D97-AF65-F5344CB8AC3E}">
        <p14:creationId xmlns:p14="http://schemas.microsoft.com/office/powerpoint/2010/main" val="318955081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Medication</a:t>
            </a:r>
            <a:endParaRPr lang="en-US" noProof="0" dirty="0"/>
          </a:p>
        </p:txBody>
      </p:sp>
      <p:sp>
        <p:nvSpPr>
          <p:cNvPr id="6" name="Rectangle 3"/>
          <p:cNvSpPr>
            <a:spLocks noGrp="1" noChangeArrowheads="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Enoxaparin 40 mg sc</a:t>
            </a:r>
          </a:p>
          <a:p>
            <a:pPr marL="457200" indent="-457200">
              <a:buFont typeface="Arial" panose="020B0604020202020204" pitchFamily="34" charset="0"/>
              <a:buChar char="•"/>
            </a:pPr>
            <a:r>
              <a:rPr lang="en-US" dirty="0"/>
              <a:t>Ibuprofen 400 mg  1-1-1</a:t>
            </a:r>
          </a:p>
          <a:p>
            <a:pPr marL="457200" indent="-457200">
              <a:buFont typeface="Arial" panose="020B0604020202020204" pitchFamily="34" charset="0"/>
              <a:buChar char="•"/>
            </a:pPr>
            <a:r>
              <a:rPr lang="en-US" dirty="0"/>
              <a:t>Pantopralol 40 mg  1-0-0</a:t>
            </a:r>
          </a:p>
          <a:p>
            <a:pPr marL="432000" indent="-432000"/>
            <a:endParaRPr lang="en-US" dirty="0"/>
          </a:p>
          <a:p>
            <a:r>
              <a:rPr lang="en-US" dirty="0"/>
              <a:t>Recommendations:</a:t>
            </a:r>
          </a:p>
          <a:p>
            <a:pPr marL="457200" indent="-457200">
              <a:buFont typeface="Arial" panose="020B0604020202020204" pitchFamily="34" charset="0"/>
              <a:buChar char="•"/>
            </a:pPr>
            <a:r>
              <a:rPr lang="en-US" dirty="0"/>
              <a:t>Hydromorphone ret. 2 mg  1-0-1</a:t>
            </a:r>
          </a:p>
          <a:p>
            <a:pPr marL="457200" indent="-457200">
              <a:buFont typeface="Arial" panose="020B0604020202020204" pitchFamily="34" charset="0"/>
              <a:buChar char="•"/>
            </a:pPr>
            <a:r>
              <a:rPr lang="en-US" dirty="0"/>
              <a:t>Hydromorphone 1.3 mg on demand</a:t>
            </a:r>
          </a:p>
          <a:p>
            <a:pPr marL="457200" indent="-457200">
              <a:buFont typeface="Arial" panose="020B0604020202020204" pitchFamily="34" charset="0"/>
              <a:buChar char="•"/>
            </a:pPr>
            <a:r>
              <a:rPr lang="en-US" dirty="0"/>
              <a:t>Macrogol for prophylaxis of constipation</a:t>
            </a:r>
          </a:p>
          <a:p>
            <a:pPr marL="457200" indent="-457200">
              <a:buFont typeface="Arial" panose="020B0604020202020204" pitchFamily="34" charset="0"/>
              <a:buChar char="•"/>
            </a:pPr>
            <a:r>
              <a:rPr lang="en-US" dirty="0"/>
              <a:t>1000 ml Ringer infusion</a:t>
            </a:r>
          </a:p>
        </p:txBody>
      </p:sp>
    </p:spTree>
    <p:extLst>
      <p:ext uri="{BB962C8B-B14F-4D97-AF65-F5344CB8AC3E}">
        <p14:creationId xmlns:p14="http://schemas.microsoft.com/office/powerpoint/2010/main" val="2296063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bis 7.jpg"/>
          <p:cNvPicPr>
            <a:picLocks noChangeAspect="1"/>
          </p:cNvPicPr>
          <p:nvPr/>
        </p:nvPicPr>
        <p:blipFill>
          <a:blip r:embed="rId2" cstate="print"/>
          <a:srcRect l="24278" t="1471" r="21970"/>
          <a:stretch>
            <a:fillRect/>
          </a:stretch>
        </p:blipFill>
        <p:spPr bwMode="auto">
          <a:xfrm>
            <a:off x="6672064" y="1485528"/>
            <a:ext cx="2313384" cy="5166558"/>
          </a:xfrm>
          <a:prstGeom prst="rect">
            <a:avLst/>
          </a:prstGeom>
          <a:noFill/>
          <a:ln w="9525">
            <a:noFill/>
            <a:miter lim="800000"/>
            <a:headEnd/>
            <a:tailEnd/>
          </a:ln>
        </p:spPr>
      </p:pic>
      <p:sp>
        <p:nvSpPr>
          <p:cNvPr id="9"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en-US" dirty="0"/>
              <a:t>8 months postoperative</a:t>
            </a:r>
          </a:p>
        </p:txBody>
      </p:sp>
      <p:sp>
        <p:nvSpPr>
          <p:cNvPr id="10" name="TextBox 8"/>
          <p:cNvSpPr txBox="1">
            <a:spLocks noChangeArrowheads="1"/>
          </p:cNvSpPr>
          <p:nvPr/>
        </p:nvSpPr>
        <p:spPr bwMode="auto">
          <a:xfrm>
            <a:off x="2369839" y="982961"/>
            <a:ext cx="3005435" cy="523220"/>
          </a:xfrm>
          <a:prstGeom prst="rect">
            <a:avLst/>
          </a:prstGeom>
          <a:noFill/>
          <a:ln w="9525">
            <a:noFill/>
            <a:miter lim="800000"/>
            <a:headEnd/>
            <a:tailEnd/>
          </a:ln>
        </p:spPr>
        <p:txBody>
          <a:bodyPr wrap="square">
            <a:spAutoFit/>
          </a:bodyPr>
          <a:lstStyle/>
          <a:p>
            <a:pPr fontAlgn="base">
              <a:spcBef>
                <a:spcPct val="0"/>
              </a:spcBef>
              <a:spcAft>
                <a:spcPct val="0"/>
              </a:spcAft>
            </a:pPr>
            <a:r>
              <a:rPr kumimoji="1" lang="en-US" sz="2800" dirty="0">
                <a:solidFill>
                  <a:schemeClr val="bg1"/>
                </a:solidFill>
                <a:latin typeface="Arial" charset="0"/>
                <a:ea typeface="Osaka" charset="0"/>
                <a:cs typeface="Osaka" charset="0"/>
              </a:rPr>
              <a:t>     R femur AP</a:t>
            </a:r>
          </a:p>
        </p:txBody>
      </p:sp>
      <p:sp>
        <p:nvSpPr>
          <p:cNvPr id="11" name="TextBox 9"/>
          <p:cNvSpPr txBox="1">
            <a:spLocks noChangeArrowheads="1"/>
          </p:cNvSpPr>
          <p:nvPr/>
        </p:nvSpPr>
        <p:spPr bwMode="auto">
          <a:xfrm>
            <a:off x="6600056" y="982961"/>
            <a:ext cx="3224582" cy="523220"/>
          </a:xfrm>
          <a:prstGeom prst="rect">
            <a:avLst/>
          </a:prstGeom>
          <a:noFill/>
          <a:ln w="9525">
            <a:noFill/>
            <a:miter lim="800000"/>
            <a:headEnd/>
            <a:tailEnd/>
          </a:ln>
        </p:spPr>
        <p:txBody>
          <a:bodyPr wrap="square">
            <a:spAutoFit/>
          </a:bodyPr>
          <a:lstStyle/>
          <a:p>
            <a:pPr fontAlgn="base">
              <a:spcBef>
                <a:spcPct val="0"/>
              </a:spcBef>
              <a:spcAft>
                <a:spcPct val="0"/>
              </a:spcAft>
            </a:pPr>
            <a:r>
              <a:rPr kumimoji="1" lang="en-US" sz="2800" dirty="0">
                <a:solidFill>
                  <a:schemeClr val="bg1"/>
                </a:solidFill>
                <a:latin typeface="Arial" charset="0"/>
                <a:ea typeface="Osaka" charset="0"/>
                <a:cs typeface="Osaka" charset="0"/>
              </a:rPr>
              <a:t>  R femur lateral </a:t>
            </a:r>
          </a:p>
        </p:txBody>
      </p:sp>
      <p:pic>
        <p:nvPicPr>
          <p:cNvPr id="12" name="Content Placeholder 3" descr="bis 5.jpg">
            <a:extLst>
              <a:ext uri="{FF2B5EF4-FFF2-40B4-BE49-F238E27FC236}">
                <a16:creationId xmlns:a16="http://schemas.microsoft.com/office/drawing/2014/main" id="{B4C0AC12-E710-48FE-B201-FA311A7B777B}"/>
              </a:ext>
            </a:extLst>
          </p:cNvPr>
          <p:cNvPicPr>
            <a:picLocks noChangeAspect="1"/>
          </p:cNvPicPr>
          <p:nvPr/>
        </p:nvPicPr>
        <p:blipFill>
          <a:blip r:embed="rId3" cstate="print"/>
          <a:srcRect l="15794" t="5556" r="34567"/>
          <a:stretch>
            <a:fillRect/>
          </a:stretch>
        </p:blipFill>
        <p:spPr>
          <a:xfrm>
            <a:off x="2819400" y="1487760"/>
            <a:ext cx="1752600" cy="3886200"/>
          </a:xfrm>
          <a:prstGeom prst="rect">
            <a:avLst/>
          </a:prstGeom>
        </p:spPr>
      </p:pic>
      <p:pic>
        <p:nvPicPr>
          <p:cNvPr id="13" name="Picture 4" descr="bis 6.jpg">
            <a:extLst>
              <a:ext uri="{FF2B5EF4-FFF2-40B4-BE49-F238E27FC236}">
                <a16:creationId xmlns:a16="http://schemas.microsoft.com/office/drawing/2014/main" id="{1B4B11B3-4475-4610-93B6-945D847A8F33}"/>
              </a:ext>
            </a:extLst>
          </p:cNvPr>
          <p:cNvPicPr>
            <a:picLocks noChangeAspect="1"/>
          </p:cNvPicPr>
          <p:nvPr/>
        </p:nvPicPr>
        <p:blipFill>
          <a:blip r:embed="rId4" cstate="print"/>
          <a:srcRect l="12180" t="58211" r="17693"/>
          <a:stretch>
            <a:fillRect/>
          </a:stretch>
        </p:blipFill>
        <p:spPr bwMode="auto">
          <a:xfrm>
            <a:off x="2819400" y="5373960"/>
            <a:ext cx="1752600" cy="1295400"/>
          </a:xfrm>
          <a:prstGeom prst="rect">
            <a:avLst/>
          </a:prstGeom>
          <a:noFill/>
          <a:ln w="9525">
            <a:noFill/>
            <a:miter lim="800000"/>
            <a:headEnd/>
            <a:tailEnd/>
          </a:ln>
        </p:spPr>
      </p:pic>
    </p:spTree>
    <p:extLst>
      <p:ext uri="{BB962C8B-B14F-4D97-AF65-F5344CB8AC3E}">
        <p14:creationId xmlns:p14="http://schemas.microsoft.com/office/powerpoint/2010/main" val="255741654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r>
              <a:rPr lang="en-US" dirty="0"/>
              <a:t>Daughter demands further investigation</a:t>
            </a:r>
            <a:endParaRPr lang="en-US" noProof="0" dirty="0"/>
          </a:p>
        </p:txBody>
      </p:sp>
      <p:sp>
        <p:nvSpPr>
          <p:cNvPr id="8" name="Rectangle 3"/>
          <p:cNvSpPr>
            <a:spLocks noGrp="1" noChangeArrowheads="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CT of the brain</a:t>
            </a:r>
          </a:p>
          <a:p>
            <a:pPr marL="457200" indent="-457200">
              <a:buFont typeface="Arial" panose="020B0604020202020204" pitchFamily="34" charset="0"/>
              <a:buChar char="•"/>
            </a:pPr>
            <a:r>
              <a:rPr lang="en-US" dirty="0"/>
              <a:t>Neurological examination because of a mild tremor</a:t>
            </a:r>
          </a:p>
          <a:p>
            <a:pPr marL="457200" indent="-457200">
              <a:buFont typeface="Arial" panose="020B0604020202020204" pitchFamily="34" charset="0"/>
              <a:buChar char="•"/>
            </a:pPr>
            <a:r>
              <a:rPr lang="en-US" dirty="0"/>
              <a:t>Consultation by the cardiologist</a:t>
            </a:r>
          </a:p>
          <a:p>
            <a:pPr marL="457200" indent="-457200">
              <a:buFont typeface="Arial" panose="020B0604020202020204" pitchFamily="34" charset="0"/>
              <a:buChar char="•"/>
            </a:pPr>
            <a:r>
              <a:rPr lang="en-US" dirty="0"/>
              <a:t>Consultation by the anesthesiologist </a:t>
            </a:r>
          </a:p>
        </p:txBody>
      </p:sp>
    </p:spTree>
    <p:extLst>
      <p:ext uri="{BB962C8B-B14F-4D97-AF65-F5344CB8AC3E}">
        <p14:creationId xmlns:p14="http://schemas.microsoft.com/office/powerpoint/2010/main" val="279396435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r>
              <a:rPr lang="en-US" dirty="0"/>
              <a:t>The next night</a:t>
            </a:r>
            <a:endParaRPr lang="en-US" noProof="0" dirty="0"/>
          </a:p>
        </p:txBody>
      </p:sp>
      <p:sp>
        <p:nvSpPr>
          <p:cNvPr id="8" name="Rectangle 3"/>
          <p:cNvSpPr>
            <a:spLocks noGrp="1" noChangeArrowheads="1"/>
          </p:cNvSpPr>
          <p:nvPr>
            <p:ph type="body" sz="quarter" idx="13"/>
          </p:nvPr>
        </p:nvSpPr>
        <p:spPr>
          <a:xfrm>
            <a:off x="658812" y="1727200"/>
            <a:ext cx="10874373"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Patient becomes agitated during the night, he cries, and tries to get out of bed</a:t>
            </a:r>
          </a:p>
          <a:p>
            <a:pPr marL="457200" indent="-457200">
              <a:buFont typeface="Arial" panose="020B0604020202020204" pitchFamily="34" charset="0"/>
              <a:buChar char="•"/>
            </a:pPr>
            <a:r>
              <a:rPr lang="en-US" dirty="0"/>
              <a:t>Nursing was impossible</a:t>
            </a:r>
          </a:p>
          <a:p>
            <a:pPr marL="457200" indent="-457200">
              <a:buFont typeface="Arial" panose="020B0604020202020204" pitchFamily="34" charset="0"/>
              <a:buChar char="•"/>
            </a:pPr>
            <a:r>
              <a:rPr lang="en-US" dirty="0"/>
              <a:t>The staff use restraints and the physician on call prescribes 5 mg haloperidol IM</a:t>
            </a:r>
          </a:p>
          <a:p>
            <a:pPr marL="457200" indent="-457200">
              <a:buFont typeface="Arial" panose="020B0604020202020204" pitchFamily="34" charset="0"/>
              <a:buChar char="•"/>
            </a:pPr>
            <a:r>
              <a:rPr lang="en-US" dirty="0"/>
              <a:t>The following day the patient was transferred to the geriatric ward</a:t>
            </a:r>
          </a:p>
          <a:p>
            <a:pPr marL="457200" indent="-457200">
              <a:buFont typeface="Arial" panose="020B0604020202020204" pitchFamily="34" charset="0"/>
              <a:buChar char="•"/>
            </a:pPr>
            <a:r>
              <a:rPr lang="en-US" dirty="0"/>
              <a:t>The goal was to stabilize the patient regarding the delirium and afterwards go for elective surgery</a:t>
            </a:r>
          </a:p>
          <a:p>
            <a:pPr marL="457200" indent="-457200">
              <a:buFont typeface="Arial" panose="020B0604020202020204" pitchFamily="34" charset="0"/>
              <a:buChar char="•"/>
            </a:pPr>
            <a:r>
              <a:rPr lang="en-US" dirty="0"/>
              <a:t>Results of the CT scan: no bleeding, minimal vascular lesion, older genesis</a:t>
            </a:r>
          </a:p>
        </p:txBody>
      </p:sp>
    </p:spTree>
    <p:extLst>
      <p:ext uri="{BB962C8B-B14F-4D97-AF65-F5344CB8AC3E}">
        <p14:creationId xmlns:p14="http://schemas.microsoft.com/office/powerpoint/2010/main" val="419663084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r>
              <a:rPr lang="en-US" dirty="0"/>
              <a:t>Lab tests</a:t>
            </a:r>
            <a:endParaRPr lang="en-US" noProof="0" dirty="0"/>
          </a:p>
        </p:txBody>
      </p:sp>
      <p:sp>
        <p:nvSpPr>
          <p:cNvPr id="8" name="Rectangle 3"/>
          <p:cNvSpPr>
            <a:spLocks noGrp="1" noChangeArrowheads="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r>
              <a:rPr lang="en-US" dirty="0"/>
              <a:t>Hb 		12.3 g/dl		RR 	128/68 mmHg</a:t>
            </a:r>
          </a:p>
          <a:p>
            <a:r>
              <a:rPr lang="en-US" dirty="0"/>
              <a:t>Sodium 	132 mmol/l		HR	86/min</a:t>
            </a:r>
          </a:p>
          <a:p>
            <a:r>
              <a:rPr lang="en-US" dirty="0"/>
              <a:t>Calcium 	1.98 mmol/l	Temp.	37.5°</a:t>
            </a:r>
          </a:p>
          <a:p>
            <a:r>
              <a:rPr lang="en-US" dirty="0"/>
              <a:t>CRP		8.1 mg/gl ↑ (5.3 two days earlier)		</a:t>
            </a:r>
          </a:p>
          <a:p>
            <a:endParaRPr lang="en-US" dirty="0"/>
          </a:p>
          <a:p>
            <a:r>
              <a:rPr lang="en-US" dirty="0"/>
              <a:t>Urine test: no sign of UTI</a:t>
            </a:r>
          </a:p>
          <a:p>
            <a:r>
              <a:rPr lang="en-US" dirty="0"/>
              <a:t>Chest x-ray: no signs of pneumonia</a:t>
            </a:r>
          </a:p>
          <a:p>
            <a:r>
              <a:rPr lang="en-US" dirty="0"/>
              <a:t>Infection yes or no?</a:t>
            </a:r>
          </a:p>
          <a:p>
            <a:r>
              <a:rPr lang="en-US" dirty="0"/>
              <a:t>Antibiotic treatment?</a:t>
            </a:r>
          </a:p>
          <a:p>
            <a:endParaRPr lang="en-US" dirty="0"/>
          </a:p>
          <a:p>
            <a:endParaRPr lang="en-US" dirty="0"/>
          </a:p>
        </p:txBody>
      </p:sp>
    </p:spTree>
    <p:extLst>
      <p:ext uri="{BB962C8B-B14F-4D97-AF65-F5344CB8AC3E}">
        <p14:creationId xmlns:p14="http://schemas.microsoft.com/office/powerpoint/2010/main" val="132546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r>
              <a:rPr lang="en-US" dirty="0"/>
              <a:t>Geriatric ward</a:t>
            </a:r>
            <a:endParaRPr lang="en-US" noProof="0" dirty="0"/>
          </a:p>
        </p:txBody>
      </p:sp>
      <p:sp>
        <p:nvSpPr>
          <p:cNvPr id="8" name="Rectangle 3"/>
          <p:cNvSpPr>
            <a:spLocks noGrp="1" noChangeArrowheads="1"/>
          </p:cNvSpPr>
          <p:nvPr>
            <p:ph type="body" sz="quarter" idx="13"/>
          </p:nvPr>
        </p:nvSpPr>
        <p:spPr>
          <a:xfrm>
            <a:off x="658812" y="1727200"/>
            <a:ext cx="10874375"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Patient remains delirious and agitated, he is accompanied by his daughter </a:t>
            </a:r>
          </a:p>
          <a:p>
            <a:pPr marL="457200" indent="-457200">
              <a:buFont typeface="Arial" panose="020B0604020202020204" pitchFamily="34" charset="0"/>
              <a:buChar char="•"/>
            </a:pPr>
            <a:r>
              <a:rPr lang="en-US" dirty="0"/>
              <a:t>He gets a single room with an opportunity for the daughter to sleep in the same room</a:t>
            </a:r>
          </a:p>
          <a:p>
            <a:pPr marL="457200" indent="-457200">
              <a:buFont typeface="Arial" panose="020B0604020202020204" pitchFamily="34" charset="0"/>
              <a:buChar char="•"/>
            </a:pPr>
            <a:r>
              <a:rPr lang="en-US" dirty="0"/>
              <a:t>Antibiotic treatment with cefuroxim 1.5 mg iv and fluid management</a:t>
            </a:r>
          </a:p>
          <a:p>
            <a:pPr marL="457200" indent="-457200">
              <a:buFont typeface="Arial" panose="020B0604020202020204" pitchFamily="34" charset="0"/>
              <a:buChar char="•"/>
            </a:pPr>
            <a:r>
              <a:rPr lang="en-US" dirty="0"/>
              <a:t>No urinary catheter but a urinal is provided</a:t>
            </a:r>
          </a:p>
          <a:p>
            <a:pPr marL="457200" indent="-457200">
              <a:buFont typeface="Arial" panose="020B0604020202020204" pitchFamily="34" charset="0"/>
              <a:buChar char="•"/>
            </a:pPr>
            <a:r>
              <a:rPr lang="en-US" dirty="0"/>
              <a:t>Physiotherapy is provided to mobilize him</a:t>
            </a:r>
          </a:p>
        </p:txBody>
      </p:sp>
    </p:spTree>
    <p:extLst>
      <p:ext uri="{BB962C8B-B14F-4D97-AF65-F5344CB8AC3E}">
        <p14:creationId xmlns:p14="http://schemas.microsoft.com/office/powerpoint/2010/main" val="420664342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r>
              <a:rPr lang="en-US" dirty="0"/>
              <a:t>Updated medication</a:t>
            </a:r>
            <a:endParaRPr lang="en-US" noProof="0" dirty="0"/>
          </a:p>
        </p:txBody>
      </p:sp>
      <p:sp>
        <p:nvSpPr>
          <p:cNvPr id="8" name="Rectangle 3"/>
          <p:cNvSpPr>
            <a:spLocks noGrp="1" noChangeArrowheads="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Paracetamol 500 mg	1-1-1-1</a:t>
            </a:r>
          </a:p>
          <a:p>
            <a:pPr marL="457200" indent="-457200">
              <a:buFont typeface="Arial" panose="020B0604020202020204" pitchFamily="34" charset="0"/>
              <a:buChar char="•"/>
            </a:pPr>
            <a:r>
              <a:rPr lang="en-US" dirty="0"/>
              <a:t>Metamizol 500 mg		1-1-1-1</a:t>
            </a:r>
          </a:p>
          <a:p>
            <a:pPr marL="457200" indent="-457200">
              <a:buFont typeface="Arial" panose="020B0604020202020204" pitchFamily="34" charset="0"/>
              <a:buChar char="•"/>
            </a:pPr>
            <a:r>
              <a:rPr lang="en-US" dirty="0"/>
              <a:t>Vitamin D3 20000 U per day</a:t>
            </a:r>
          </a:p>
          <a:p>
            <a:pPr marL="457200" indent="-457200">
              <a:buFont typeface="Arial" panose="020B0604020202020204" pitchFamily="34" charset="0"/>
              <a:buChar char="•"/>
            </a:pPr>
            <a:r>
              <a:rPr lang="en-US" dirty="0"/>
              <a:t>Quetiapine 25 mg		0-0-0-1 and on demand</a:t>
            </a:r>
          </a:p>
          <a:p>
            <a:pPr marL="457200" indent="-457200">
              <a:buFont typeface="Arial" panose="020B0604020202020204" pitchFamily="34" charset="0"/>
              <a:buChar char="•"/>
            </a:pPr>
            <a:r>
              <a:rPr lang="en-US" dirty="0"/>
              <a:t>Dalteparin 5000 IU sc</a:t>
            </a:r>
          </a:p>
        </p:txBody>
      </p:sp>
    </p:spTree>
    <p:extLst>
      <p:ext uri="{BB962C8B-B14F-4D97-AF65-F5344CB8AC3E}">
        <p14:creationId xmlns:p14="http://schemas.microsoft.com/office/powerpoint/2010/main" val="300083997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r>
              <a:rPr lang="en-US" dirty="0"/>
              <a:t>Next day</a:t>
            </a:r>
            <a:endParaRPr lang="en-US" noProof="0" dirty="0"/>
          </a:p>
        </p:txBody>
      </p:sp>
      <p:sp>
        <p:nvSpPr>
          <p:cNvPr id="8" name="Rectangle 3"/>
          <p:cNvSpPr>
            <a:spLocks noGrp="1" noChangeArrowheads="1"/>
          </p:cNvSpPr>
          <p:nvPr>
            <p:ph type="body" sz="quarter" idx="13"/>
          </p:nvPr>
        </p:nvSpPr>
        <p:spPr>
          <a:xfrm>
            <a:off x="658812" y="1727200"/>
            <a:ext cx="10874373"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Patient is deeply sedated, so physiotherapy or oral nutrition are not possible</a:t>
            </a:r>
          </a:p>
          <a:p>
            <a:pPr marL="457200" indent="-457200">
              <a:buFont typeface="Arial" panose="020B0604020202020204" pitchFamily="34" charset="0"/>
              <a:buChar char="•"/>
            </a:pPr>
            <a:r>
              <a:rPr lang="en-US" dirty="0"/>
              <a:t>His daughter still demands further investigation</a:t>
            </a:r>
          </a:p>
          <a:p>
            <a:pPr marL="457200" indent="-457200">
              <a:buFont typeface="Arial" panose="020B0604020202020204" pitchFamily="34" charset="0"/>
              <a:buChar char="•"/>
            </a:pPr>
            <a:r>
              <a:rPr lang="en-US" dirty="0"/>
              <a:t>Now what would you do?</a:t>
            </a:r>
          </a:p>
          <a:p>
            <a:pPr marL="457200" indent="-457200">
              <a:buFont typeface="Arial" panose="020B0604020202020204" pitchFamily="34" charset="0"/>
              <a:buChar char="•"/>
            </a:pPr>
            <a:r>
              <a:rPr lang="en-US" dirty="0"/>
              <a:t>Quetiapine medication is stopped and the daughter is informed about the problem of delirium</a:t>
            </a:r>
          </a:p>
          <a:p>
            <a:pPr marL="457200" indent="-457200">
              <a:buFont typeface="Arial" panose="020B0604020202020204" pitchFamily="34" charset="0"/>
              <a:buChar char="•"/>
            </a:pPr>
            <a:r>
              <a:rPr lang="en-US" dirty="0"/>
              <a:t>She is encouraged to become engaged in the care of her father</a:t>
            </a:r>
          </a:p>
        </p:txBody>
      </p:sp>
    </p:spTree>
    <p:extLst>
      <p:ext uri="{BB962C8B-B14F-4D97-AF65-F5344CB8AC3E}">
        <p14:creationId xmlns:p14="http://schemas.microsoft.com/office/powerpoint/2010/main" val="237795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r>
              <a:rPr lang="en-US" dirty="0"/>
              <a:t>6 days later</a:t>
            </a:r>
            <a:endParaRPr lang="en-US" noProof="0" dirty="0"/>
          </a:p>
        </p:txBody>
      </p:sp>
      <p:sp>
        <p:nvSpPr>
          <p:cNvPr id="8" name="Rectangle 3"/>
          <p:cNvSpPr>
            <a:spLocks noGrp="1" noChangeArrowheads="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Delirium improves over the days</a:t>
            </a:r>
          </a:p>
          <a:p>
            <a:pPr marL="457200" indent="-457200">
              <a:buFont typeface="Arial" panose="020B0604020202020204" pitchFamily="34" charset="0"/>
              <a:buChar char="•"/>
            </a:pPr>
            <a:r>
              <a:rPr lang="en-US" dirty="0"/>
              <a:t>During day hours the patient is reasonably comfortable but confusion and agitation occur  primarily at night</a:t>
            </a:r>
          </a:p>
          <a:p>
            <a:pPr marL="457200" indent="-457200">
              <a:buFont typeface="Arial" panose="020B0604020202020204" pitchFamily="34" charset="0"/>
              <a:buChar char="•"/>
            </a:pPr>
            <a:r>
              <a:rPr lang="en-US" dirty="0"/>
              <a:t>CRP ↓ antibiotic treatment is stopped</a:t>
            </a:r>
          </a:p>
          <a:p>
            <a:pPr marL="457200" indent="-457200">
              <a:buFont typeface="Arial" panose="020B0604020202020204" pitchFamily="34" charset="0"/>
              <a:buChar char="•"/>
            </a:pPr>
            <a:r>
              <a:rPr lang="en-US" dirty="0"/>
              <a:t>Pain is well tolerated</a:t>
            </a:r>
          </a:p>
        </p:txBody>
      </p:sp>
    </p:spTree>
    <p:extLst>
      <p:ext uri="{BB962C8B-B14F-4D97-AF65-F5344CB8AC3E}">
        <p14:creationId xmlns:p14="http://schemas.microsoft.com/office/powerpoint/2010/main" val="332858774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97B4A3A-8D7F-4A14-AAC9-77C0E3F03BAF}"/>
              </a:ext>
            </a:extLst>
          </p:cNvPr>
          <p:cNvSpPr>
            <a:spLocks noGrp="1"/>
          </p:cNvSpPr>
          <p:nvPr>
            <p:ph type="title"/>
          </p:nvPr>
        </p:nvSpPr>
        <p:spPr/>
        <p:txBody>
          <a:bodyPr/>
          <a:lstStyle/>
          <a:p>
            <a:r>
              <a:rPr lang="de-CH" dirty="0"/>
              <a:t>6 </a:t>
            </a:r>
            <a:r>
              <a:rPr lang="de-CH" dirty="0" err="1"/>
              <a:t>days</a:t>
            </a:r>
            <a:r>
              <a:rPr lang="de-CH" dirty="0"/>
              <a:t> </a:t>
            </a:r>
            <a:r>
              <a:rPr lang="de-CH" dirty="0" err="1"/>
              <a:t>later</a:t>
            </a:r>
            <a:endParaRPr lang="de-CH" dirty="0"/>
          </a:p>
        </p:txBody>
      </p:sp>
      <p:pic>
        <p:nvPicPr>
          <p:cNvPr id="12" name="Picture 2">
            <a:extLst>
              <a:ext uri="{FF2B5EF4-FFF2-40B4-BE49-F238E27FC236}">
                <a16:creationId xmlns:a16="http://schemas.microsoft.com/office/drawing/2014/main" id="{4DDEACF1-26EC-4897-B227-BFE8395C0C50}"/>
              </a:ext>
            </a:extLst>
          </p:cNvPr>
          <p:cNvPicPr>
            <a:picLocks noChangeAspect="1" noChangeArrowheads="1"/>
          </p:cNvPicPr>
          <p:nvPr/>
        </p:nvPicPr>
        <p:blipFill>
          <a:blip r:embed="rId3" cstate="print"/>
          <a:srcRect l="37750" t="9735" r="38162" b="4638"/>
          <a:stretch>
            <a:fillRect/>
          </a:stretch>
        </p:blipFill>
        <p:spPr bwMode="auto">
          <a:xfrm>
            <a:off x="658813" y="1243012"/>
            <a:ext cx="2508480" cy="5354637"/>
          </a:xfrm>
          <a:prstGeom prst="rect">
            <a:avLst/>
          </a:prstGeom>
          <a:noFill/>
          <a:ln w="9525">
            <a:noFill/>
            <a:miter lim="800000"/>
            <a:headEnd/>
            <a:tailEnd/>
          </a:ln>
        </p:spPr>
      </p:pic>
      <p:pic>
        <p:nvPicPr>
          <p:cNvPr id="14" name="Picture 3">
            <a:extLst>
              <a:ext uri="{FF2B5EF4-FFF2-40B4-BE49-F238E27FC236}">
                <a16:creationId xmlns:a16="http://schemas.microsoft.com/office/drawing/2014/main" id="{C3D2661E-1F1E-4D18-8EE5-47D013D25158}"/>
              </a:ext>
            </a:extLst>
          </p:cNvPr>
          <p:cNvPicPr>
            <a:picLocks noChangeAspect="1" noChangeArrowheads="1"/>
          </p:cNvPicPr>
          <p:nvPr/>
        </p:nvPicPr>
        <p:blipFill rotWithShape="1">
          <a:blip r:embed="rId4" cstate="print"/>
          <a:srcRect l="33787" t="13265" r="33324" b="10707"/>
          <a:stretch/>
        </p:blipFill>
        <p:spPr bwMode="auto">
          <a:xfrm>
            <a:off x="4088681" y="1243013"/>
            <a:ext cx="3857502" cy="5354636"/>
          </a:xfrm>
          <a:prstGeom prst="rect">
            <a:avLst/>
          </a:prstGeom>
          <a:noFill/>
          <a:ln w="9525">
            <a:noFill/>
            <a:miter lim="800000"/>
            <a:headEnd/>
            <a:tailEnd/>
          </a:ln>
        </p:spPr>
      </p:pic>
    </p:spTree>
    <p:extLst>
      <p:ext uri="{BB962C8B-B14F-4D97-AF65-F5344CB8AC3E}">
        <p14:creationId xmlns:p14="http://schemas.microsoft.com/office/powerpoint/2010/main" val="393573615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r>
              <a:rPr lang="en-US" dirty="0"/>
              <a:t>Interdisciplinary team meeting</a:t>
            </a:r>
            <a:endParaRPr lang="en-US" noProof="0" dirty="0"/>
          </a:p>
        </p:txBody>
      </p:sp>
      <p:sp>
        <p:nvSpPr>
          <p:cNvPr id="8" name="Rectangle 3"/>
          <p:cNvSpPr>
            <a:spLocks noGrp="1" noChangeArrowheads="1"/>
          </p:cNvSpPr>
          <p:nvPr>
            <p:ph type="body" sz="quarter" idx="13"/>
          </p:nvPr>
        </p:nvSpPr>
        <p:spPr>
          <a:xfrm>
            <a:off x="658812" y="1727200"/>
            <a:ext cx="10874373"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Decision is made for nonoperative treatment, and to continue physiotherapy</a:t>
            </a:r>
          </a:p>
          <a:p>
            <a:pPr marL="457200" indent="-457200">
              <a:buFont typeface="Arial" panose="020B0604020202020204" pitchFamily="34" charset="0"/>
              <a:buChar char="•"/>
            </a:pPr>
            <a:r>
              <a:rPr lang="en-US" dirty="0"/>
              <a:t>Relatives are informed, discussion with them about the pro’s and con’s of surgery</a:t>
            </a:r>
          </a:p>
          <a:p>
            <a:pPr marL="457200" indent="-457200">
              <a:buFont typeface="Arial" panose="020B0604020202020204" pitchFamily="34" charset="0"/>
              <a:buChar char="•"/>
            </a:pPr>
            <a:r>
              <a:rPr lang="en-US" dirty="0"/>
              <a:t>Obtained a consensus with the patient and his family</a:t>
            </a:r>
          </a:p>
        </p:txBody>
      </p:sp>
    </p:spTree>
    <p:extLst>
      <p:ext uri="{BB962C8B-B14F-4D97-AF65-F5344CB8AC3E}">
        <p14:creationId xmlns:p14="http://schemas.microsoft.com/office/powerpoint/2010/main" val="347192755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C3EDD2A-D97A-433E-A7F3-7C1CCBA52F04}"/>
              </a:ext>
            </a:extLst>
          </p:cNvPr>
          <p:cNvSpPr>
            <a:spLocks noGrp="1"/>
          </p:cNvSpPr>
          <p:nvPr>
            <p:ph type="title"/>
          </p:nvPr>
        </p:nvSpPr>
        <p:spPr/>
        <p:txBody>
          <a:bodyPr/>
          <a:lstStyle/>
          <a:p>
            <a:r>
              <a:rPr lang="en-US" dirty="0"/>
              <a:t>A further 4 days later</a:t>
            </a:r>
            <a:endParaRPr lang="de-CH" dirty="0"/>
          </a:p>
        </p:txBody>
      </p:sp>
      <p:pic>
        <p:nvPicPr>
          <p:cNvPr id="12" name="Picture 2">
            <a:extLst>
              <a:ext uri="{FF2B5EF4-FFF2-40B4-BE49-F238E27FC236}">
                <a16:creationId xmlns:a16="http://schemas.microsoft.com/office/drawing/2014/main" id="{0EA16466-6BB5-4400-8D16-9ECB6CF47BF2}"/>
              </a:ext>
            </a:extLst>
          </p:cNvPr>
          <p:cNvPicPr>
            <a:picLocks noChangeAspect="1" noChangeArrowheads="1"/>
          </p:cNvPicPr>
          <p:nvPr/>
        </p:nvPicPr>
        <p:blipFill>
          <a:blip r:embed="rId3" cstate="print"/>
          <a:srcRect l="36823" t="7421" r="35846" b="6952"/>
          <a:stretch>
            <a:fillRect/>
          </a:stretch>
        </p:blipFill>
        <p:spPr bwMode="auto">
          <a:xfrm>
            <a:off x="664034" y="1252638"/>
            <a:ext cx="2841041" cy="5345012"/>
          </a:xfrm>
          <a:prstGeom prst="rect">
            <a:avLst/>
          </a:prstGeom>
          <a:noFill/>
          <a:ln w="9525">
            <a:noFill/>
            <a:miter lim="800000"/>
            <a:headEnd/>
            <a:tailEnd/>
          </a:ln>
        </p:spPr>
      </p:pic>
      <p:pic>
        <p:nvPicPr>
          <p:cNvPr id="14" name="Picture 3">
            <a:extLst>
              <a:ext uri="{FF2B5EF4-FFF2-40B4-BE49-F238E27FC236}">
                <a16:creationId xmlns:a16="http://schemas.microsoft.com/office/drawing/2014/main" id="{5660CC1E-2348-4D44-9047-85264CC8C6A9}"/>
              </a:ext>
            </a:extLst>
          </p:cNvPr>
          <p:cNvPicPr>
            <a:picLocks noChangeAspect="1" noChangeArrowheads="1"/>
          </p:cNvPicPr>
          <p:nvPr/>
        </p:nvPicPr>
        <p:blipFill>
          <a:blip r:embed="rId4" cstate="print"/>
          <a:srcRect l="34152" t="13470" r="30798" b="5711"/>
          <a:stretch>
            <a:fillRect/>
          </a:stretch>
        </p:blipFill>
        <p:spPr bwMode="auto">
          <a:xfrm>
            <a:off x="4102541" y="1249510"/>
            <a:ext cx="3860286" cy="5345011"/>
          </a:xfrm>
          <a:prstGeom prst="rect">
            <a:avLst/>
          </a:prstGeom>
          <a:noFill/>
          <a:ln w="9525">
            <a:noFill/>
            <a:miter lim="800000"/>
            <a:headEnd/>
            <a:tailEnd/>
          </a:ln>
        </p:spPr>
      </p:pic>
    </p:spTree>
    <p:extLst>
      <p:ext uri="{BB962C8B-B14F-4D97-AF65-F5344CB8AC3E}">
        <p14:creationId xmlns:p14="http://schemas.microsoft.com/office/powerpoint/2010/main" val="789920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en-US" dirty="0"/>
              <a:t>8 months postoperative</a:t>
            </a:r>
          </a:p>
        </p:txBody>
      </p:sp>
      <p:sp>
        <p:nvSpPr>
          <p:cNvPr id="10" name="TextBox 8"/>
          <p:cNvSpPr txBox="1">
            <a:spLocks noChangeArrowheads="1"/>
          </p:cNvSpPr>
          <p:nvPr/>
        </p:nvSpPr>
        <p:spPr bwMode="auto">
          <a:xfrm>
            <a:off x="2345446" y="917820"/>
            <a:ext cx="3005435" cy="523220"/>
          </a:xfrm>
          <a:prstGeom prst="rect">
            <a:avLst/>
          </a:prstGeom>
          <a:noFill/>
          <a:ln w="9525">
            <a:noFill/>
            <a:miter lim="800000"/>
            <a:headEnd/>
            <a:tailEnd/>
          </a:ln>
        </p:spPr>
        <p:txBody>
          <a:bodyPr wrap="square">
            <a:spAutoFit/>
          </a:bodyPr>
          <a:lstStyle/>
          <a:p>
            <a:pPr fontAlgn="base">
              <a:spcBef>
                <a:spcPct val="0"/>
              </a:spcBef>
              <a:spcAft>
                <a:spcPct val="0"/>
              </a:spcAft>
            </a:pPr>
            <a:r>
              <a:rPr kumimoji="1" lang="en-US" sz="2800" dirty="0">
                <a:solidFill>
                  <a:schemeClr val="bg1"/>
                </a:solidFill>
                <a:latin typeface="Arial" charset="0"/>
                <a:ea typeface="Osaka" charset="0"/>
                <a:cs typeface="Osaka" charset="0"/>
              </a:rPr>
              <a:t>     L femur AP</a:t>
            </a:r>
          </a:p>
        </p:txBody>
      </p:sp>
      <p:sp>
        <p:nvSpPr>
          <p:cNvPr id="11" name="TextBox 9"/>
          <p:cNvSpPr txBox="1">
            <a:spLocks noChangeArrowheads="1"/>
          </p:cNvSpPr>
          <p:nvPr/>
        </p:nvSpPr>
        <p:spPr bwMode="auto">
          <a:xfrm>
            <a:off x="6575663" y="917820"/>
            <a:ext cx="3224582" cy="523220"/>
          </a:xfrm>
          <a:prstGeom prst="rect">
            <a:avLst/>
          </a:prstGeom>
          <a:noFill/>
          <a:ln w="9525">
            <a:noFill/>
            <a:miter lim="800000"/>
            <a:headEnd/>
            <a:tailEnd/>
          </a:ln>
        </p:spPr>
        <p:txBody>
          <a:bodyPr wrap="square">
            <a:spAutoFit/>
          </a:bodyPr>
          <a:lstStyle/>
          <a:p>
            <a:pPr fontAlgn="base">
              <a:spcBef>
                <a:spcPct val="0"/>
              </a:spcBef>
              <a:spcAft>
                <a:spcPct val="0"/>
              </a:spcAft>
            </a:pPr>
            <a:r>
              <a:rPr kumimoji="1" lang="en-US" sz="2800" dirty="0">
                <a:solidFill>
                  <a:schemeClr val="bg1"/>
                </a:solidFill>
                <a:latin typeface="Arial" charset="0"/>
                <a:ea typeface="Osaka" charset="0"/>
                <a:cs typeface="Osaka" charset="0"/>
              </a:rPr>
              <a:t>  L femur lateral </a:t>
            </a:r>
          </a:p>
        </p:txBody>
      </p:sp>
      <p:pic>
        <p:nvPicPr>
          <p:cNvPr id="15" name="Content Placeholder 9" descr="bis 8.jpg">
            <a:extLst>
              <a:ext uri="{FF2B5EF4-FFF2-40B4-BE49-F238E27FC236}">
                <a16:creationId xmlns:a16="http://schemas.microsoft.com/office/drawing/2014/main" id="{4B275C4B-A4AC-4BF9-871A-623A8E155C54}"/>
              </a:ext>
            </a:extLst>
          </p:cNvPr>
          <p:cNvPicPr>
            <a:picLocks noChangeAspect="1"/>
          </p:cNvPicPr>
          <p:nvPr/>
        </p:nvPicPr>
        <p:blipFill>
          <a:blip r:embed="rId2" cstate="print"/>
          <a:srcRect l="20306" r="27798"/>
          <a:stretch>
            <a:fillRect/>
          </a:stretch>
        </p:blipFill>
        <p:spPr>
          <a:xfrm>
            <a:off x="2783632" y="1450798"/>
            <a:ext cx="2068775" cy="4857927"/>
          </a:xfrm>
          <a:prstGeom prst="rect">
            <a:avLst/>
          </a:prstGeom>
        </p:spPr>
      </p:pic>
      <p:pic>
        <p:nvPicPr>
          <p:cNvPr id="17" name="Picture 10" descr="bis 9.jpg">
            <a:extLst>
              <a:ext uri="{FF2B5EF4-FFF2-40B4-BE49-F238E27FC236}">
                <a16:creationId xmlns:a16="http://schemas.microsoft.com/office/drawing/2014/main" id="{24000D17-C7BF-458E-A667-17014678BF17}"/>
              </a:ext>
            </a:extLst>
          </p:cNvPr>
          <p:cNvPicPr>
            <a:picLocks noChangeAspect="1"/>
          </p:cNvPicPr>
          <p:nvPr/>
        </p:nvPicPr>
        <p:blipFill>
          <a:blip r:embed="rId3" cstate="print"/>
          <a:srcRect l="24828" t="56667" r="29024" b="22221"/>
          <a:stretch>
            <a:fillRect/>
          </a:stretch>
        </p:blipFill>
        <p:spPr bwMode="auto">
          <a:xfrm>
            <a:off x="3263295" y="6244924"/>
            <a:ext cx="1224136" cy="580565"/>
          </a:xfrm>
          <a:prstGeom prst="rect">
            <a:avLst/>
          </a:prstGeom>
          <a:noFill/>
          <a:ln w="9525">
            <a:noFill/>
            <a:miter lim="800000"/>
            <a:headEnd/>
            <a:tailEnd/>
          </a:ln>
        </p:spPr>
      </p:pic>
      <p:pic>
        <p:nvPicPr>
          <p:cNvPr id="18" name="Picture 11" descr="bis 10jpg.jpg">
            <a:extLst>
              <a:ext uri="{FF2B5EF4-FFF2-40B4-BE49-F238E27FC236}">
                <a16:creationId xmlns:a16="http://schemas.microsoft.com/office/drawing/2014/main" id="{2BABDBBD-D6CC-4710-A178-1508AC1BB76F}"/>
              </a:ext>
            </a:extLst>
          </p:cNvPr>
          <p:cNvPicPr>
            <a:picLocks noChangeAspect="1"/>
          </p:cNvPicPr>
          <p:nvPr/>
        </p:nvPicPr>
        <p:blipFill>
          <a:blip r:embed="rId4" cstate="print"/>
          <a:srcRect l="24278" t="11111" r="16158" b="10001"/>
          <a:stretch>
            <a:fillRect/>
          </a:stretch>
        </p:blipFill>
        <p:spPr bwMode="auto">
          <a:xfrm>
            <a:off x="6528808" y="1492395"/>
            <a:ext cx="3043947" cy="4911824"/>
          </a:xfrm>
          <a:prstGeom prst="rect">
            <a:avLst/>
          </a:prstGeom>
          <a:noFill/>
          <a:ln w="9525">
            <a:noFill/>
            <a:miter lim="800000"/>
            <a:headEnd/>
            <a:tailEnd/>
          </a:ln>
        </p:spPr>
      </p:pic>
      <p:sp>
        <p:nvSpPr>
          <p:cNvPr id="19" name="TextBox 7">
            <a:extLst>
              <a:ext uri="{FF2B5EF4-FFF2-40B4-BE49-F238E27FC236}">
                <a16:creationId xmlns:a16="http://schemas.microsoft.com/office/drawing/2014/main" id="{C34AEB50-57E8-47BE-934F-15E63ADCFD9C}"/>
              </a:ext>
            </a:extLst>
          </p:cNvPr>
          <p:cNvSpPr txBox="1">
            <a:spLocks noChangeArrowheads="1"/>
          </p:cNvSpPr>
          <p:nvPr/>
        </p:nvSpPr>
        <p:spPr bwMode="auto">
          <a:xfrm>
            <a:off x="7655932" y="5524744"/>
            <a:ext cx="1281120" cy="400110"/>
          </a:xfrm>
          <a:prstGeom prst="rect">
            <a:avLst/>
          </a:prstGeom>
          <a:noFill/>
          <a:ln w="9525">
            <a:noFill/>
            <a:miter lim="800000"/>
            <a:headEnd/>
            <a:tailEnd/>
          </a:ln>
        </p:spPr>
        <p:txBody>
          <a:bodyPr wrap="none">
            <a:spAutoFit/>
          </a:bodyPr>
          <a:lstStyle/>
          <a:p>
            <a:pPr fontAlgn="base">
              <a:spcBef>
                <a:spcPct val="0"/>
              </a:spcBef>
              <a:spcAft>
                <a:spcPct val="0"/>
              </a:spcAft>
            </a:pPr>
            <a:r>
              <a:rPr kumimoji="1" lang="en-US" sz="2000" dirty="0">
                <a:solidFill>
                  <a:srgbClr val="FFFFFF"/>
                </a:solidFill>
                <a:latin typeface="Arial" charset="0"/>
                <a:ea typeface="Osaka" charset="0"/>
                <a:cs typeface="Osaka" charset="0"/>
              </a:rPr>
              <a:t>Pain free!</a:t>
            </a:r>
          </a:p>
        </p:txBody>
      </p:sp>
    </p:spTree>
    <p:extLst>
      <p:ext uri="{BB962C8B-B14F-4D97-AF65-F5344CB8AC3E}">
        <p14:creationId xmlns:p14="http://schemas.microsoft.com/office/powerpoint/2010/main" val="213428161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r>
              <a:rPr lang="en-US" dirty="0"/>
              <a:t>Discharged day 12</a:t>
            </a:r>
            <a:endParaRPr lang="en-US" noProof="0" dirty="0"/>
          </a:p>
        </p:txBody>
      </p:sp>
      <p:sp>
        <p:nvSpPr>
          <p:cNvPr id="8" name="Rectangle 3"/>
          <p:cNvSpPr>
            <a:spLocks noGrp="1" noChangeArrowheads="1"/>
          </p:cNvSpPr>
          <p:nvPr>
            <p:ph type="body" sz="quarter" idx="13"/>
          </p:nvPr>
        </p:nvSpPr>
        <p:spPr>
          <a:xfrm>
            <a:off x="658813" y="1727200"/>
            <a:ext cx="10352488"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Patient still has mild delirium, but urinary incontinence is getting better</a:t>
            </a:r>
          </a:p>
          <a:p>
            <a:pPr marL="457200" indent="-457200">
              <a:buFont typeface="Arial" panose="020B0604020202020204" pitchFamily="34" charset="0"/>
              <a:buChar char="•"/>
            </a:pPr>
            <a:r>
              <a:rPr lang="en-US" dirty="0"/>
              <a:t>He is mobile with some help of one person, ambulatory physiotherapy is recommended</a:t>
            </a:r>
          </a:p>
          <a:p>
            <a:pPr marL="457200" indent="-457200">
              <a:buFont typeface="Arial" panose="020B0604020202020204" pitchFamily="34" charset="0"/>
              <a:buChar char="•"/>
            </a:pPr>
            <a:r>
              <a:rPr lang="en-US" dirty="0"/>
              <a:t>Medication now involves:</a:t>
            </a:r>
          </a:p>
          <a:p>
            <a:pPr marL="457200" indent="-457200">
              <a:buFont typeface="Arial" panose="020B0604020202020204" pitchFamily="34" charset="0"/>
              <a:buChar char="•"/>
            </a:pPr>
            <a:r>
              <a:rPr lang="en-US" dirty="0"/>
              <a:t>Paracetaol 500 mg  1-1-1-1</a:t>
            </a:r>
          </a:p>
          <a:p>
            <a:pPr marL="457200" indent="-457200">
              <a:buFont typeface="Arial" panose="020B0604020202020204" pitchFamily="34" charset="0"/>
              <a:buChar char="•"/>
            </a:pPr>
            <a:r>
              <a:rPr lang="en-US" dirty="0"/>
              <a:t>Vitamin D3 20000 U per week</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359659160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r>
              <a:rPr lang="en-US" dirty="0"/>
              <a:t>A further 3 weeks later</a:t>
            </a:r>
            <a:endParaRPr lang="en-US" noProof="0" dirty="0"/>
          </a:p>
        </p:txBody>
      </p:sp>
      <p:sp>
        <p:nvSpPr>
          <p:cNvPr id="8" name="Rectangle 3"/>
          <p:cNvSpPr>
            <a:spLocks noGrp="1" noChangeArrowheads="1"/>
          </p:cNvSpPr>
          <p:nvPr>
            <p:ph type="body" sz="quarter" idx="13"/>
          </p:nvPr>
        </p:nvSpPr>
        <p:spPr>
          <a:xfrm>
            <a:off x="658813" y="1727200"/>
            <a:ext cx="9957852"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3 weeks later, a phone conversation with his son</a:t>
            </a:r>
          </a:p>
          <a:p>
            <a:pPr marL="457200" indent="-457200">
              <a:buFont typeface="Arial" panose="020B0604020202020204" pitchFamily="34" charset="0"/>
              <a:buChar char="•"/>
            </a:pPr>
            <a:r>
              <a:rPr lang="en-US" dirty="0"/>
              <a:t>Situation at home is working, however, clinical situation is still the same</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121040372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r>
              <a:rPr lang="en-US" dirty="0"/>
              <a:t>Take-home messages</a:t>
            </a:r>
            <a:endParaRPr lang="en-US" noProof="0" dirty="0"/>
          </a:p>
        </p:txBody>
      </p:sp>
      <p:sp>
        <p:nvSpPr>
          <p:cNvPr id="8" name="Rectangle 3"/>
          <p:cNvSpPr>
            <a:spLocks noGrp="1" noChangeArrowheads="1"/>
          </p:cNvSpPr>
          <p:nvPr>
            <p:ph type="body" sz="quarter" idx="13"/>
          </p:nvPr>
        </p:nvSpPr>
        <p:spPr>
          <a:xfrm>
            <a:off x="658812" y="1727200"/>
            <a:ext cx="10874375"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In older patients, nonoperative treatment of proximal humeral fractures is a good option, even in displaced or fragmented fractures</a:t>
            </a:r>
          </a:p>
          <a:p>
            <a:pPr marL="457200" indent="-457200">
              <a:buFont typeface="Arial" panose="020B0604020202020204" pitchFamily="34" charset="0"/>
              <a:buChar char="•"/>
            </a:pPr>
            <a:r>
              <a:rPr lang="en-US" dirty="0"/>
              <a:t>Delirium is caused multifactorially and not always associated with anesthesia</a:t>
            </a:r>
          </a:p>
          <a:p>
            <a:pPr marL="457200" indent="-457200">
              <a:buFont typeface="Arial" panose="020B0604020202020204" pitchFamily="34" charset="0"/>
              <a:buChar char="•"/>
            </a:pPr>
            <a:r>
              <a:rPr lang="en-US" dirty="0"/>
              <a:t>If possible, nonpharmacological is better than pharmacological treatment</a:t>
            </a:r>
          </a:p>
          <a:p>
            <a:pPr marL="457200" indent="-457200">
              <a:buFont typeface="Arial" panose="020B0604020202020204" pitchFamily="34" charset="0"/>
              <a:buChar char="•"/>
            </a:pPr>
            <a:r>
              <a:rPr lang="en-US" dirty="0"/>
              <a:t>Information and cooperation with family members is extremely important</a:t>
            </a:r>
          </a:p>
        </p:txBody>
      </p:sp>
    </p:spTree>
    <p:extLst>
      <p:ext uri="{BB962C8B-B14F-4D97-AF65-F5344CB8AC3E}">
        <p14:creationId xmlns:p14="http://schemas.microsoft.com/office/powerpoint/2010/main" val="235179465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Thank you</a:t>
            </a:r>
          </a:p>
        </p:txBody>
      </p:sp>
      <p:sp>
        <p:nvSpPr>
          <p:cNvPr id="3" name="Content Placeholder 2"/>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r>
              <a:rPr lang="en-US" dirty="0">
                <a:hlinkClick r:id="rId3" action="ppaction://hlinksldjump"/>
              </a:rPr>
              <a:t>Return to list of cases</a:t>
            </a:r>
            <a:endParaRPr lang="en-US" dirty="0"/>
          </a:p>
        </p:txBody>
      </p:sp>
    </p:spTree>
    <p:extLst>
      <p:ext uri="{BB962C8B-B14F-4D97-AF65-F5344CB8AC3E}">
        <p14:creationId xmlns:p14="http://schemas.microsoft.com/office/powerpoint/2010/main" val="152216487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549203-CA6F-435E-9297-1B90BDF53CBF}"/>
              </a:ext>
            </a:extLst>
          </p:cNvPr>
          <p:cNvSpPr>
            <a:spLocks noGrp="1"/>
          </p:cNvSpPr>
          <p:nvPr>
            <p:ph type="body" sz="quarter" idx="10"/>
          </p:nvPr>
        </p:nvSpPr>
        <p:spPr/>
        <p:txBody>
          <a:bodyPr/>
          <a:lstStyle/>
          <a:p>
            <a:endParaRPr lang="de-CH"/>
          </a:p>
        </p:txBody>
      </p:sp>
      <p:sp>
        <p:nvSpPr>
          <p:cNvPr id="4" name="Text Placeholder 3">
            <a:extLst>
              <a:ext uri="{FF2B5EF4-FFF2-40B4-BE49-F238E27FC236}">
                <a16:creationId xmlns:a16="http://schemas.microsoft.com/office/drawing/2014/main" id="{E9AF87B2-3FBE-43FB-96CF-25A167F3AB67}"/>
              </a:ext>
            </a:extLst>
          </p:cNvPr>
          <p:cNvSpPr>
            <a:spLocks noGrp="1"/>
          </p:cNvSpPr>
          <p:nvPr>
            <p:ph type="body" sz="quarter" idx="11"/>
          </p:nvPr>
        </p:nvSpPr>
        <p:spPr/>
        <p:txBody>
          <a:bodyPr/>
          <a:lstStyle/>
          <a:p>
            <a:endParaRPr lang="de-CH"/>
          </a:p>
        </p:txBody>
      </p:sp>
      <p:sp>
        <p:nvSpPr>
          <p:cNvPr id="6" name="Text Placeholder 5">
            <a:extLst>
              <a:ext uri="{FF2B5EF4-FFF2-40B4-BE49-F238E27FC236}">
                <a16:creationId xmlns:a16="http://schemas.microsoft.com/office/drawing/2014/main" id="{03950834-D837-47AF-89F5-7D9855B7DB58}"/>
              </a:ext>
            </a:extLst>
          </p:cNvPr>
          <p:cNvSpPr>
            <a:spLocks noGrp="1"/>
          </p:cNvSpPr>
          <p:nvPr>
            <p:ph type="body" sz="quarter" idx="12"/>
          </p:nvPr>
        </p:nvSpPr>
        <p:spPr>
          <a:xfrm>
            <a:off x="4079876" y="5861053"/>
            <a:ext cx="6840537" cy="206376"/>
          </a:xfrm>
        </p:spPr>
        <p:txBody>
          <a:bodyPr/>
          <a:lstStyle/>
          <a:p>
            <a:r>
              <a:rPr lang="de-CH" dirty="0"/>
              <a:t>AO Trauma Course </a:t>
            </a:r>
            <a:r>
              <a:rPr lang="de-CH" dirty="0" err="1"/>
              <a:t>Fragility</a:t>
            </a:r>
            <a:r>
              <a:rPr lang="de-CH" dirty="0"/>
              <a:t> </a:t>
            </a:r>
            <a:r>
              <a:rPr lang="de-CH" dirty="0" err="1"/>
              <a:t>Fractures</a:t>
            </a:r>
            <a:r>
              <a:rPr lang="de-CH" dirty="0"/>
              <a:t> and </a:t>
            </a:r>
            <a:r>
              <a:rPr lang="de-CH" dirty="0" err="1"/>
              <a:t>Orthogeriatrics</a:t>
            </a:r>
            <a:endParaRPr lang="de-CH" dirty="0"/>
          </a:p>
          <a:p>
            <a:endParaRPr lang="de-CH" dirty="0"/>
          </a:p>
          <a:p>
            <a:endParaRPr lang="de-CH" dirty="0"/>
          </a:p>
        </p:txBody>
      </p:sp>
      <p:sp>
        <p:nvSpPr>
          <p:cNvPr id="7" name="Text Placeholder 6">
            <a:extLst>
              <a:ext uri="{FF2B5EF4-FFF2-40B4-BE49-F238E27FC236}">
                <a16:creationId xmlns:a16="http://schemas.microsoft.com/office/drawing/2014/main" id="{C8051C39-59F4-4165-9282-1F10FD5911F8}"/>
              </a:ext>
            </a:extLst>
          </p:cNvPr>
          <p:cNvSpPr>
            <a:spLocks noGrp="1"/>
          </p:cNvSpPr>
          <p:nvPr>
            <p:ph type="body" sz="quarter" idx="13"/>
          </p:nvPr>
        </p:nvSpPr>
        <p:spPr/>
        <p:txBody>
          <a:bodyPr/>
          <a:lstStyle/>
          <a:p>
            <a:endParaRPr lang="de-CH" dirty="0"/>
          </a:p>
        </p:txBody>
      </p:sp>
      <p:sp>
        <p:nvSpPr>
          <p:cNvPr id="8" name="Text Placeholder 7">
            <a:extLst>
              <a:ext uri="{FF2B5EF4-FFF2-40B4-BE49-F238E27FC236}">
                <a16:creationId xmlns:a16="http://schemas.microsoft.com/office/drawing/2014/main" id="{C526D19F-65A3-416C-97DE-9D85259F32FB}"/>
              </a:ext>
            </a:extLst>
          </p:cNvPr>
          <p:cNvSpPr>
            <a:spLocks noGrp="1"/>
          </p:cNvSpPr>
          <p:nvPr>
            <p:ph type="body" sz="quarter" idx="14"/>
          </p:nvPr>
        </p:nvSpPr>
        <p:spPr/>
        <p:txBody>
          <a:bodyPr/>
          <a:lstStyle/>
          <a:p>
            <a:r>
              <a:rPr lang="de-CH" dirty="0"/>
              <a:t>Case 10 </a:t>
            </a:r>
            <a:r>
              <a:rPr lang="de-CH" dirty="0">
                <a:solidFill>
                  <a:srgbClr val="F92355"/>
                </a:solidFill>
              </a:rPr>
              <a:t>(b)</a:t>
            </a:r>
          </a:p>
        </p:txBody>
      </p:sp>
      <p:sp>
        <p:nvSpPr>
          <p:cNvPr id="9" name="Text Placeholder 8">
            <a:extLst>
              <a:ext uri="{FF2B5EF4-FFF2-40B4-BE49-F238E27FC236}">
                <a16:creationId xmlns:a16="http://schemas.microsoft.com/office/drawing/2014/main" id="{E32E8DC7-190C-4EEC-9915-DA0E01AE4178}"/>
              </a:ext>
            </a:extLst>
          </p:cNvPr>
          <p:cNvSpPr>
            <a:spLocks noGrp="1"/>
          </p:cNvSpPr>
          <p:nvPr>
            <p:ph type="body" sz="quarter" idx="15"/>
          </p:nvPr>
        </p:nvSpPr>
        <p:spPr/>
        <p:txBody>
          <a:bodyPr/>
          <a:lstStyle/>
          <a:p>
            <a:r>
              <a:rPr lang="de-CH" dirty="0"/>
              <a:t>Proximal humeral </a:t>
            </a:r>
            <a:r>
              <a:rPr lang="de-CH" dirty="0" err="1"/>
              <a:t>fracture</a:t>
            </a:r>
            <a:endParaRPr lang="de-CH" dirty="0"/>
          </a:p>
        </p:txBody>
      </p:sp>
    </p:spTree>
    <p:extLst>
      <p:ext uri="{BB962C8B-B14F-4D97-AF65-F5344CB8AC3E}">
        <p14:creationId xmlns:p14="http://schemas.microsoft.com/office/powerpoint/2010/main" val="146944003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noProof="0" dirty="0"/>
              <a:t>Case description</a:t>
            </a:r>
          </a:p>
        </p:txBody>
      </p:sp>
      <p:sp>
        <p:nvSpPr>
          <p:cNvPr id="11267" name="Rectangle 3"/>
          <p:cNvSpPr>
            <a:spLocks noGrp="1" noChangeArrowheads="1"/>
          </p:cNvSpPr>
          <p:nvPr>
            <p:ph type="body" sz="quarter" idx="13"/>
          </p:nvPr>
        </p:nvSpPr>
        <p:spPr>
          <a:xfrm>
            <a:off x="658812" y="1727200"/>
            <a:ext cx="10874375"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78-year-old woman</a:t>
            </a:r>
          </a:p>
          <a:p>
            <a:pPr marL="457200" indent="-457200">
              <a:buFont typeface="Arial" panose="020B0604020202020204" pitchFamily="34" charset="0"/>
              <a:buChar char="•"/>
            </a:pPr>
            <a:r>
              <a:rPr lang="en-US" dirty="0"/>
              <a:t>Simple fall at home </a:t>
            </a:r>
          </a:p>
          <a:p>
            <a:pPr marL="457200" indent="-457200">
              <a:buFont typeface="Arial" panose="020B0604020202020204" pitchFamily="34" charset="0"/>
              <a:buChar char="•"/>
            </a:pPr>
            <a:r>
              <a:rPr lang="en-US" dirty="0"/>
              <a:t>She complains of massive pain in the left shoulder and some pain in the pelvis</a:t>
            </a:r>
          </a:p>
          <a:p>
            <a:pPr marL="457200" indent="-457200">
              <a:buFont typeface="Arial" panose="020B0604020202020204" pitchFamily="34" charset="0"/>
              <a:buChar char="•"/>
            </a:pPr>
            <a:r>
              <a:rPr lang="en-US" dirty="0"/>
              <a:t>Comorbidities: none mentioned, no drug treatment</a:t>
            </a:r>
          </a:p>
          <a:p>
            <a:pPr marL="457200" indent="-457200">
              <a:buFont typeface="Arial" panose="020B0604020202020204" pitchFamily="34" charset="0"/>
              <a:buChar char="•"/>
            </a:pPr>
            <a:r>
              <a:rPr lang="en-US" dirty="0"/>
              <a:t>Diagnosed with osteoporosis for spine and osteopenia for hip</a:t>
            </a:r>
          </a:p>
        </p:txBody>
      </p:sp>
    </p:spTree>
    <p:extLst>
      <p:ext uri="{BB962C8B-B14F-4D97-AF65-F5344CB8AC3E}">
        <p14:creationId xmlns:p14="http://schemas.microsoft.com/office/powerpoint/2010/main" val="732334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36140" r="35487"/>
          <a:stretch>
            <a:fillRect/>
          </a:stretch>
        </p:blipFill>
        <p:spPr bwMode="auto">
          <a:xfrm>
            <a:off x="660400" y="1484312"/>
            <a:ext cx="1972908" cy="511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19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l="34714" t="3885" r="2269" b="33096"/>
          <a:stretch>
            <a:fillRect/>
          </a:stretch>
        </p:blipFill>
        <p:spPr bwMode="auto">
          <a:xfrm>
            <a:off x="2813384" y="1484313"/>
            <a:ext cx="3769700" cy="376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19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l="33855" t="3236" r="3236" b="38692"/>
          <a:stretch>
            <a:fillRect/>
          </a:stretch>
        </p:blipFill>
        <p:spPr bwMode="auto">
          <a:xfrm>
            <a:off x="6763161" y="1484313"/>
            <a:ext cx="4082321" cy="376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198" name="Text Box 7"/>
          <p:cNvSpPr txBox="1">
            <a:spLocks noChangeArrowheads="1"/>
          </p:cNvSpPr>
          <p:nvPr/>
        </p:nvSpPr>
        <p:spPr bwMode="auto">
          <a:xfrm>
            <a:off x="2813384" y="5556508"/>
            <a:ext cx="846742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nl-NL" sz="2000" dirty="0"/>
              <a:t>Diagnosed with osteoporosis for spine and osteopenia for hip</a:t>
            </a:r>
          </a:p>
        </p:txBody>
      </p:sp>
      <p:sp>
        <p:nvSpPr>
          <p:cNvPr id="8199" name="Oval 8"/>
          <p:cNvSpPr>
            <a:spLocks noChangeArrowheads="1"/>
          </p:cNvSpPr>
          <p:nvPr/>
        </p:nvSpPr>
        <p:spPr bwMode="auto">
          <a:xfrm>
            <a:off x="5330918" y="2541554"/>
            <a:ext cx="269123" cy="269123"/>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8200" name="Oval 9"/>
          <p:cNvSpPr>
            <a:spLocks noChangeArrowheads="1"/>
          </p:cNvSpPr>
          <p:nvPr/>
        </p:nvSpPr>
        <p:spPr bwMode="auto">
          <a:xfrm>
            <a:off x="9562323" y="2355543"/>
            <a:ext cx="269123" cy="269123"/>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8201" name="Text Box 10"/>
          <p:cNvSpPr txBox="1">
            <a:spLocks noChangeArrowheads="1"/>
          </p:cNvSpPr>
          <p:nvPr/>
        </p:nvSpPr>
        <p:spPr bwMode="auto">
          <a:xfrm>
            <a:off x="3980902" y="4715767"/>
            <a:ext cx="1794812" cy="4001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nl-NL" sz="2000" dirty="0"/>
              <a:t>T score -3,6</a:t>
            </a:r>
          </a:p>
        </p:txBody>
      </p:sp>
      <p:sp>
        <p:nvSpPr>
          <p:cNvPr id="8202" name="Text Box 11"/>
          <p:cNvSpPr txBox="1">
            <a:spLocks noChangeArrowheads="1"/>
          </p:cNvSpPr>
          <p:nvPr/>
        </p:nvSpPr>
        <p:spPr bwMode="auto">
          <a:xfrm>
            <a:off x="7839651" y="4715767"/>
            <a:ext cx="1794812" cy="4001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nl-NL" sz="2000" dirty="0"/>
              <a:t>T score -2,2</a:t>
            </a:r>
          </a:p>
        </p:txBody>
      </p:sp>
      <p:sp>
        <p:nvSpPr>
          <p:cNvPr id="12" name="Rectangle 2"/>
          <p:cNvSpPr>
            <a:spLocks noGrp="1" noChangeArrowheads="1"/>
          </p:cNvSpPr>
          <p:nvPr>
            <p:ph type="title"/>
          </p:nvPr>
        </p:nvSpPr>
        <p:spPr/>
        <p:txBody>
          <a:bodyPr/>
          <a:lstStyle/>
          <a:p>
            <a:r>
              <a:rPr lang="en-US" noProof="0" dirty="0"/>
              <a:t>Case description</a:t>
            </a:r>
          </a:p>
        </p:txBody>
      </p:sp>
    </p:spTree>
    <p:extLst>
      <p:ext uri="{BB962C8B-B14F-4D97-AF65-F5344CB8AC3E}">
        <p14:creationId xmlns:p14="http://schemas.microsoft.com/office/powerpoint/2010/main" val="200423874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915EE4-C856-42E8-B304-F2D7B7FBEA18}"/>
              </a:ext>
            </a:extLst>
          </p:cNvPr>
          <p:cNvSpPr>
            <a:spLocks noGrp="1"/>
          </p:cNvSpPr>
          <p:nvPr>
            <p:ph type="title"/>
          </p:nvPr>
        </p:nvSpPr>
        <p:spPr/>
        <p:txBody>
          <a:bodyPr/>
          <a:lstStyle/>
          <a:p>
            <a:r>
              <a:rPr lang="de-CH" dirty="0"/>
              <a:t>Simple fall at </a:t>
            </a:r>
            <a:r>
              <a:rPr lang="de-CH" dirty="0" err="1"/>
              <a:t>home</a:t>
            </a:r>
            <a:endParaRPr lang="de-CH" dirty="0"/>
          </a:p>
        </p:txBody>
      </p:sp>
      <p:sp>
        <p:nvSpPr>
          <p:cNvPr id="7" name="Text Box 7">
            <a:extLst>
              <a:ext uri="{FF2B5EF4-FFF2-40B4-BE49-F238E27FC236}">
                <a16:creationId xmlns:a16="http://schemas.microsoft.com/office/drawing/2014/main" id="{847C7286-BCD0-483D-B6D3-E8F86503FCB6}"/>
              </a:ext>
            </a:extLst>
          </p:cNvPr>
          <p:cNvSpPr txBox="1">
            <a:spLocks noChangeArrowheads="1"/>
          </p:cNvSpPr>
          <p:nvPr/>
        </p:nvSpPr>
        <p:spPr bwMode="auto">
          <a:xfrm>
            <a:off x="658800" y="1419990"/>
            <a:ext cx="8047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dirty="0">
                <a:solidFill>
                  <a:schemeClr val="bg1"/>
                </a:solidFill>
              </a:rPr>
              <a:t>Day 0</a:t>
            </a:r>
          </a:p>
        </p:txBody>
      </p:sp>
      <p:pic>
        <p:nvPicPr>
          <p:cNvPr id="8" name="Picture 8">
            <a:extLst>
              <a:ext uri="{FF2B5EF4-FFF2-40B4-BE49-F238E27FC236}">
                <a16:creationId xmlns:a16="http://schemas.microsoft.com/office/drawing/2014/main" id="{8B05D9B6-ED9A-43BA-8BDF-F99691CE7227}"/>
              </a:ext>
            </a:extLst>
          </p:cNvPr>
          <p:cNvPicPr>
            <a:picLocks noChangeAspect="1" noChangeArrowheads="1"/>
          </p:cNvPicPr>
          <p:nvPr/>
        </p:nvPicPr>
        <p:blipFill>
          <a:blip r:embed="rId2" cstate="print">
            <a:lum bright="-12000"/>
            <a:extLst>
              <a:ext uri="{28A0092B-C50C-407E-A947-70E740481C1C}">
                <a14:useLocalDpi xmlns:a14="http://schemas.microsoft.com/office/drawing/2010/main" val="0"/>
              </a:ext>
            </a:extLst>
          </a:blip>
          <a:srcRect l="34523" t="17767" r="12711" b="20068"/>
          <a:stretch>
            <a:fillRect/>
          </a:stretch>
        </p:blipFill>
        <p:spPr bwMode="auto">
          <a:xfrm>
            <a:off x="668438" y="1980387"/>
            <a:ext cx="4016400" cy="3875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 name="Picture 9">
            <a:extLst>
              <a:ext uri="{FF2B5EF4-FFF2-40B4-BE49-F238E27FC236}">
                <a16:creationId xmlns:a16="http://schemas.microsoft.com/office/drawing/2014/main" id="{807F3ADE-1B93-4889-A3FB-1F173628CA8A}"/>
              </a:ext>
            </a:extLst>
          </p:cNvPr>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l="13756" r="34673" b="46477"/>
          <a:stretch>
            <a:fillRect/>
          </a:stretch>
        </p:blipFill>
        <p:spPr bwMode="auto">
          <a:xfrm>
            <a:off x="4833767" y="1970088"/>
            <a:ext cx="3067651" cy="3886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 name="Text Box 10">
            <a:extLst>
              <a:ext uri="{FF2B5EF4-FFF2-40B4-BE49-F238E27FC236}">
                <a16:creationId xmlns:a16="http://schemas.microsoft.com/office/drawing/2014/main" id="{55B31E29-B896-4F17-B936-A5855E48947D}"/>
              </a:ext>
            </a:extLst>
          </p:cNvPr>
          <p:cNvSpPr txBox="1">
            <a:spLocks noChangeArrowheads="1"/>
          </p:cNvSpPr>
          <p:nvPr/>
        </p:nvSpPr>
        <p:spPr bwMode="auto">
          <a:xfrm>
            <a:off x="658800" y="6290292"/>
            <a:ext cx="9577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dirty="0">
                <a:solidFill>
                  <a:schemeClr val="bg1"/>
                </a:solidFill>
              </a:rPr>
              <a:t>Pain left shoulder, neurovascular not compromised, closed injury</a:t>
            </a:r>
          </a:p>
        </p:txBody>
      </p:sp>
    </p:spTree>
    <p:extLst>
      <p:ext uri="{BB962C8B-B14F-4D97-AF65-F5344CB8AC3E}">
        <p14:creationId xmlns:p14="http://schemas.microsoft.com/office/powerpoint/2010/main" val="354909630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9C9394-A9DC-4CA4-A091-179EE7138BC5}"/>
              </a:ext>
            </a:extLst>
          </p:cNvPr>
          <p:cNvSpPr>
            <a:spLocks noGrp="1"/>
          </p:cNvSpPr>
          <p:nvPr>
            <p:ph type="title"/>
          </p:nvPr>
        </p:nvSpPr>
        <p:spPr/>
        <p:txBody>
          <a:bodyPr/>
          <a:lstStyle/>
          <a:p>
            <a:r>
              <a:rPr lang="de-CH" dirty="0"/>
              <a:t>Pain </a:t>
            </a:r>
            <a:r>
              <a:rPr lang="de-CH" dirty="0" err="1"/>
              <a:t>is</a:t>
            </a:r>
            <a:r>
              <a:rPr lang="de-CH" dirty="0"/>
              <a:t> </a:t>
            </a:r>
            <a:r>
              <a:rPr lang="de-CH" dirty="0" err="1"/>
              <a:t>acceptable</a:t>
            </a:r>
            <a:endParaRPr lang="de-CH" dirty="0"/>
          </a:p>
        </p:txBody>
      </p:sp>
      <p:pic>
        <p:nvPicPr>
          <p:cNvPr id="8" name="Picture 13">
            <a:extLst>
              <a:ext uri="{FF2B5EF4-FFF2-40B4-BE49-F238E27FC236}">
                <a16:creationId xmlns:a16="http://schemas.microsoft.com/office/drawing/2014/main" id="{AAEFA3C3-611C-490C-BC55-E1AEFD9FABE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9081" t="11127" r="19666" b="34920"/>
          <a:stretch>
            <a:fillRect/>
          </a:stretch>
        </p:blipFill>
        <p:spPr bwMode="auto">
          <a:xfrm>
            <a:off x="658800" y="1975351"/>
            <a:ext cx="4359752" cy="4622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 name="Picture 14">
            <a:extLst>
              <a:ext uri="{FF2B5EF4-FFF2-40B4-BE49-F238E27FC236}">
                <a16:creationId xmlns:a16="http://schemas.microsoft.com/office/drawing/2014/main" id="{ED3231DF-7F01-4433-9823-7AE591FA774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60" t="3603" b="33910"/>
          <a:stretch/>
        </p:blipFill>
        <p:spPr bwMode="auto">
          <a:xfrm>
            <a:off x="5162745" y="1975351"/>
            <a:ext cx="4341468" cy="4622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 name="Text Box 7">
            <a:extLst>
              <a:ext uri="{FF2B5EF4-FFF2-40B4-BE49-F238E27FC236}">
                <a16:creationId xmlns:a16="http://schemas.microsoft.com/office/drawing/2014/main" id="{F301457B-E985-4B04-98CB-61B2CC55A144}"/>
              </a:ext>
            </a:extLst>
          </p:cNvPr>
          <p:cNvSpPr txBox="1">
            <a:spLocks noChangeArrowheads="1"/>
          </p:cNvSpPr>
          <p:nvPr/>
        </p:nvSpPr>
        <p:spPr bwMode="auto">
          <a:xfrm>
            <a:off x="658800" y="1418400"/>
            <a:ext cx="8047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dirty="0">
                <a:solidFill>
                  <a:schemeClr val="bg1"/>
                </a:solidFill>
              </a:rPr>
              <a:t>Day 5</a:t>
            </a:r>
          </a:p>
        </p:txBody>
      </p:sp>
    </p:spTree>
    <p:extLst>
      <p:ext uri="{BB962C8B-B14F-4D97-AF65-F5344CB8AC3E}">
        <p14:creationId xmlns:p14="http://schemas.microsoft.com/office/powerpoint/2010/main" val="217475022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C8E1D8D-EFBD-45C3-ACDC-038735F9D680}"/>
              </a:ext>
            </a:extLst>
          </p:cNvPr>
          <p:cNvSpPr>
            <a:spLocks noGrp="1"/>
          </p:cNvSpPr>
          <p:nvPr>
            <p:ph type="title"/>
          </p:nvPr>
        </p:nvSpPr>
        <p:spPr/>
        <p:txBody>
          <a:bodyPr/>
          <a:lstStyle/>
          <a:p>
            <a:r>
              <a:rPr lang="de-CH" dirty="0"/>
              <a:t>Moderate </a:t>
            </a:r>
            <a:r>
              <a:rPr lang="de-CH" dirty="0" err="1"/>
              <a:t>function</a:t>
            </a:r>
            <a:endParaRPr lang="de-CH" dirty="0"/>
          </a:p>
        </p:txBody>
      </p:sp>
      <p:pic>
        <p:nvPicPr>
          <p:cNvPr id="14" name="Picture 7">
            <a:extLst>
              <a:ext uri="{FF2B5EF4-FFF2-40B4-BE49-F238E27FC236}">
                <a16:creationId xmlns:a16="http://schemas.microsoft.com/office/drawing/2014/main" id="{09A3D2EC-2F1F-4659-91B9-AB403B3318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054" t="4613" r="11484" b="41521"/>
          <a:stretch/>
        </p:blipFill>
        <p:spPr bwMode="auto">
          <a:xfrm>
            <a:off x="658800" y="1987462"/>
            <a:ext cx="4507010" cy="461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 name="Picture 8">
            <a:extLst>
              <a:ext uri="{FF2B5EF4-FFF2-40B4-BE49-F238E27FC236}">
                <a16:creationId xmlns:a16="http://schemas.microsoft.com/office/drawing/2014/main" id="{F2B29D44-5AC0-4620-B22B-38E19CE5D87C}"/>
              </a:ext>
            </a:extLst>
          </p:cNvPr>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l="11208" t="10417" r="31091" b="37511"/>
          <a:stretch>
            <a:fillRect/>
          </a:stretch>
        </p:blipFill>
        <p:spPr bwMode="auto">
          <a:xfrm>
            <a:off x="5336187" y="1970088"/>
            <a:ext cx="3517537" cy="461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 name="Text Box 7">
            <a:extLst>
              <a:ext uri="{FF2B5EF4-FFF2-40B4-BE49-F238E27FC236}">
                <a16:creationId xmlns:a16="http://schemas.microsoft.com/office/drawing/2014/main" id="{EE61E494-17D1-4C2F-88E3-384AE83B02D9}"/>
              </a:ext>
            </a:extLst>
          </p:cNvPr>
          <p:cNvSpPr txBox="1">
            <a:spLocks noChangeArrowheads="1"/>
          </p:cNvSpPr>
          <p:nvPr/>
        </p:nvSpPr>
        <p:spPr bwMode="auto">
          <a:xfrm>
            <a:off x="658800" y="1418400"/>
            <a:ext cx="12150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dirty="0">
                <a:solidFill>
                  <a:schemeClr val="bg1"/>
                </a:solidFill>
              </a:rPr>
              <a:t>3 weeks </a:t>
            </a:r>
          </a:p>
        </p:txBody>
      </p:sp>
    </p:spTree>
    <p:extLst>
      <p:ext uri="{BB962C8B-B14F-4D97-AF65-F5344CB8AC3E}">
        <p14:creationId xmlns:p14="http://schemas.microsoft.com/office/powerpoint/2010/main" val="3513164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en-US" dirty="0"/>
              <a:t>Further osteoporosis treatment</a:t>
            </a:r>
          </a:p>
        </p:txBody>
      </p:sp>
      <p:sp>
        <p:nvSpPr>
          <p:cNvPr id="3" name="Content Placeholder 2"/>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a:spcBef>
                <a:spcPts val="600"/>
              </a:spcBef>
              <a:buFont typeface="Arial" panose="020B0604020202020204" pitchFamily="34" charset="0"/>
              <a:buChar char="•"/>
            </a:pPr>
            <a:r>
              <a:rPr lang="en-US" dirty="0"/>
              <a:t>Options?</a:t>
            </a:r>
          </a:p>
          <a:p>
            <a:pPr marL="457200" indent="-457200">
              <a:spcBef>
                <a:spcPts val="600"/>
              </a:spcBef>
              <a:buFont typeface="Arial" panose="020B0604020202020204" pitchFamily="34" charset="0"/>
              <a:buChar char="•"/>
            </a:pPr>
            <a:endParaRPr lang="en-US" dirty="0"/>
          </a:p>
        </p:txBody>
      </p:sp>
    </p:spTree>
    <p:extLst>
      <p:ext uri="{BB962C8B-B14F-4D97-AF65-F5344CB8AC3E}">
        <p14:creationId xmlns:p14="http://schemas.microsoft.com/office/powerpoint/2010/main" val="381832246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8C2830-AB62-449E-8FD0-663EEF5DC9E9}"/>
              </a:ext>
            </a:extLst>
          </p:cNvPr>
          <p:cNvSpPr>
            <a:spLocks noGrp="1"/>
          </p:cNvSpPr>
          <p:nvPr>
            <p:ph type="title"/>
          </p:nvPr>
        </p:nvSpPr>
        <p:spPr/>
        <p:txBody>
          <a:bodyPr/>
          <a:lstStyle/>
          <a:p>
            <a:r>
              <a:rPr lang="de-CH" dirty="0"/>
              <a:t>Radiological </a:t>
            </a:r>
            <a:r>
              <a:rPr lang="de-CH" dirty="0" err="1"/>
              <a:t>outcome</a:t>
            </a:r>
            <a:endParaRPr lang="de-CH" dirty="0"/>
          </a:p>
        </p:txBody>
      </p:sp>
      <p:grpSp>
        <p:nvGrpSpPr>
          <p:cNvPr id="7" name="Group 6">
            <a:extLst>
              <a:ext uri="{FF2B5EF4-FFF2-40B4-BE49-F238E27FC236}">
                <a16:creationId xmlns:a16="http://schemas.microsoft.com/office/drawing/2014/main" id="{C1F70307-2AA9-411E-B7E5-E345938C77BD}"/>
              </a:ext>
            </a:extLst>
          </p:cNvPr>
          <p:cNvGrpSpPr/>
          <p:nvPr/>
        </p:nvGrpSpPr>
        <p:grpSpPr>
          <a:xfrm>
            <a:off x="659587" y="1970088"/>
            <a:ext cx="9950999" cy="4627562"/>
            <a:chOff x="823218" y="1970088"/>
            <a:chExt cx="8517238" cy="3960813"/>
          </a:xfrm>
        </p:grpSpPr>
        <p:pic>
          <p:nvPicPr>
            <p:cNvPr id="17" name="Picture 4">
              <a:extLst>
                <a:ext uri="{FF2B5EF4-FFF2-40B4-BE49-F238E27FC236}">
                  <a16:creationId xmlns:a16="http://schemas.microsoft.com/office/drawing/2014/main" id="{1313DE0B-002B-4D96-B058-9670723DF3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8332" t="9540" r="23366" b="9296"/>
            <a:stretch>
              <a:fillRect/>
            </a:stretch>
          </p:blipFill>
          <p:spPr>
            <a:xfrm>
              <a:off x="823218" y="1970088"/>
              <a:ext cx="2716213" cy="396081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pic>
          <p:nvPicPr>
            <p:cNvPr id="18" name="Picture 6">
              <a:extLst>
                <a:ext uri="{FF2B5EF4-FFF2-40B4-BE49-F238E27FC236}">
                  <a16:creationId xmlns:a16="http://schemas.microsoft.com/office/drawing/2014/main" id="{161DEF85-644F-4020-8FAF-6E2C5F0DDE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1311" t="11916" r="18210"/>
            <a:stretch>
              <a:fillRect/>
            </a:stretch>
          </p:blipFill>
          <p:spPr bwMode="auto">
            <a:xfrm>
              <a:off x="6663931" y="1970088"/>
              <a:ext cx="2676525" cy="396081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grpSp>
          <p:nvGrpSpPr>
            <p:cNvPr id="19" name="Group 18">
              <a:extLst>
                <a:ext uri="{FF2B5EF4-FFF2-40B4-BE49-F238E27FC236}">
                  <a16:creationId xmlns:a16="http://schemas.microsoft.com/office/drawing/2014/main" id="{A2113300-5FA4-418E-A211-4428040B16D8}"/>
                </a:ext>
              </a:extLst>
            </p:cNvPr>
            <p:cNvGrpSpPr/>
            <p:nvPr/>
          </p:nvGrpSpPr>
          <p:grpSpPr>
            <a:xfrm>
              <a:off x="3645150" y="1970088"/>
              <a:ext cx="2913062" cy="3960813"/>
              <a:chOff x="3243263" y="1556419"/>
              <a:chExt cx="2913062" cy="3960813"/>
            </a:xfrm>
          </p:grpSpPr>
          <p:pic>
            <p:nvPicPr>
              <p:cNvPr id="20" name="Picture 5">
                <a:extLst>
                  <a:ext uri="{FF2B5EF4-FFF2-40B4-BE49-F238E27FC236}">
                    <a16:creationId xmlns:a16="http://schemas.microsoft.com/office/drawing/2014/main" id="{2E36EAE1-CF7D-48BC-8931-BA6811B971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23230" t="26306" r="18616" b="14043"/>
              <a:stretch>
                <a:fillRect/>
              </a:stretch>
            </p:blipFill>
            <p:spPr bwMode="auto">
              <a:xfrm>
                <a:off x="3243263" y="1556419"/>
                <a:ext cx="2913062" cy="396081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grpSp>
            <p:nvGrpSpPr>
              <p:cNvPr id="21" name="Group 13">
                <a:extLst>
                  <a:ext uri="{FF2B5EF4-FFF2-40B4-BE49-F238E27FC236}">
                    <a16:creationId xmlns:a16="http://schemas.microsoft.com/office/drawing/2014/main" id="{D82DEB94-5E00-4EA3-8992-51E83B31A612}"/>
                  </a:ext>
                </a:extLst>
              </p:cNvPr>
              <p:cNvGrpSpPr>
                <a:grpSpLocks/>
              </p:cNvGrpSpPr>
              <p:nvPr/>
            </p:nvGrpSpPr>
            <p:grpSpPr bwMode="auto">
              <a:xfrm>
                <a:off x="4356100" y="2080294"/>
                <a:ext cx="1081088" cy="3436938"/>
                <a:chOff x="2789" y="1129"/>
                <a:chExt cx="681" cy="2165"/>
              </a:xfrm>
            </p:grpSpPr>
            <p:sp>
              <p:nvSpPr>
                <p:cNvPr id="22" name="Line 8">
                  <a:extLst>
                    <a:ext uri="{FF2B5EF4-FFF2-40B4-BE49-F238E27FC236}">
                      <a16:creationId xmlns:a16="http://schemas.microsoft.com/office/drawing/2014/main" id="{09A0B5F5-1F45-48F9-B69C-F1D94B8AB13B}"/>
                    </a:ext>
                  </a:extLst>
                </p:cNvPr>
                <p:cNvSpPr>
                  <a:spLocks noChangeShapeType="1"/>
                </p:cNvSpPr>
                <p:nvPr/>
              </p:nvSpPr>
              <p:spPr bwMode="auto">
                <a:xfrm flipH="1" flipV="1">
                  <a:off x="2789" y="1480"/>
                  <a:ext cx="681" cy="1814"/>
                </a:xfrm>
                <a:prstGeom prst="line">
                  <a:avLst/>
                </a:prstGeom>
                <a:noFill/>
                <a:ln w="381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nvGrpSpPr>
                <p:cNvPr id="23" name="Group 12">
                  <a:extLst>
                    <a:ext uri="{FF2B5EF4-FFF2-40B4-BE49-F238E27FC236}">
                      <a16:creationId xmlns:a16="http://schemas.microsoft.com/office/drawing/2014/main" id="{83FC432C-44E8-4F08-9D2E-6C6083480902}"/>
                    </a:ext>
                  </a:extLst>
                </p:cNvPr>
                <p:cNvGrpSpPr>
                  <a:grpSpLocks/>
                </p:cNvGrpSpPr>
                <p:nvPr/>
              </p:nvGrpSpPr>
              <p:grpSpPr bwMode="auto">
                <a:xfrm>
                  <a:off x="2822" y="1129"/>
                  <a:ext cx="331" cy="895"/>
                  <a:chOff x="2822" y="1129"/>
                  <a:chExt cx="331" cy="895"/>
                </a:xfrm>
              </p:grpSpPr>
              <p:sp>
                <p:nvSpPr>
                  <p:cNvPr id="24" name="Line 9">
                    <a:extLst>
                      <a:ext uri="{FF2B5EF4-FFF2-40B4-BE49-F238E27FC236}">
                        <a16:creationId xmlns:a16="http://schemas.microsoft.com/office/drawing/2014/main" id="{B794B106-0D59-49D0-9338-034572D02268}"/>
                      </a:ext>
                    </a:extLst>
                  </p:cNvPr>
                  <p:cNvSpPr>
                    <a:spLocks noChangeShapeType="1"/>
                  </p:cNvSpPr>
                  <p:nvPr/>
                </p:nvSpPr>
                <p:spPr bwMode="auto">
                  <a:xfrm flipV="1">
                    <a:off x="3016" y="1434"/>
                    <a:ext cx="137" cy="590"/>
                  </a:xfrm>
                  <a:prstGeom prst="line">
                    <a:avLst/>
                  </a:prstGeom>
                  <a:noFill/>
                  <a:ln w="381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5" name="Text Box 10">
                    <a:extLst>
                      <a:ext uri="{FF2B5EF4-FFF2-40B4-BE49-F238E27FC236}">
                        <a16:creationId xmlns:a16="http://schemas.microsoft.com/office/drawing/2014/main" id="{C6995D6E-A01F-44F0-A29A-5FB3A9EB0C10}"/>
                      </a:ext>
                    </a:extLst>
                  </p:cNvPr>
                  <p:cNvSpPr txBox="1">
                    <a:spLocks noChangeArrowheads="1"/>
                  </p:cNvSpPr>
                  <p:nvPr/>
                </p:nvSpPr>
                <p:spPr bwMode="auto">
                  <a:xfrm>
                    <a:off x="2822" y="1129"/>
                    <a:ext cx="304" cy="2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nl-NL" sz="2000" dirty="0"/>
                      <a:t>48</a:t>
                    </a:r>
                    <a:r>
                      <a:rPr lang="nl-NL" sz="2000" baseline="30000" dirty="0"/>
                      <a:t>0</a:t>
                    </a:r>
                  </a:p>
                </p:txBody>
              </p:sp>
            </p:grpSp>
          </p:grpSp>
        </p:grpSp>
      </p:grpSp>
      <p:sp>
        <p:nvSpPr>
          <p:cNvPr id="26" name="Text Box 7">
            <a:extLst>
              <a:ext uri="{FF2B5EF4-FFF2-40B4-BE49-F238E27FC236}">
                <a16:creationId xmlns:a16="http://schemas.microsoft.com/office/drawing/2014/main" id="{265A082E-A8BF-4D78-912A-6275FA860920}"/>
              </a:ext>
            </a:extLst>
          </p:cNvPr>
          <p:cNvSpPr txBox="1">
            <a:spLocks noChangeArrowheads="1"/>
          </p:cNvSpPr>
          <p:nvPr/>
        </p:nvSpPr>
        <p:spPr bwMode="auto">
          <a:xfrm>
            <a:off x="658813" y="1418400"/>
            <a:ext cx="126637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dirty="0">
                <a:solidFill>
                  <a:schemeClr val="bg1"/>
                </a:solidFill>
              </a:rPr>
              <a:t>6 months</a:t>
            </a:r>
          </a:p>
        </p:txBody>
      </p:sp>
    </p:spTree>
    <p:extLst>
      <p:ext uri="{BB962C8B-B14F-4D97-AF65-F5344CB8AC3E}">
        <p14:creationId xmlns:p14="http://schemas.microsoft.com/office/powerpoint/2010/main" val="235308170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8"/>
          <p:cNvSpPr>
            <a:spLocks noGrp="1" noChangeArrowheads="1"/>
          </p:cNvSpPr>
          <p:nvPr>
            <p:ph type="title"/>
          </p:nvPr>
        </p:nvSpPr>
        <p:spPr/>
        <p:txBody>
          <a:bodyPr/>
          <a:lstStyle/>
          <a:p>
            <a:r>
              <a:rPr lang="en-US" noProof="0" dirty="0">
                <a:latin typeface="Arial" charset="0"/>
                <a:ea typeface="ＭＳ Ｐゴシック" charset="0"/>
              </a:rPr>
              <a:t>Clinical outcome</a:t>
            </a:r>
          </a:p>
        </p:txBody>
      </p:sp>
      <p:sp>
        <p:nvSpPr>
          <p:cNvPr id="13316" name="Text Box 22"/>
          <p:cNvSpPr txBox="1">
            <a:spLocks noChangeArrowheads="1"/>
          </p:cNvSpPr>
          <p:nvPr/>
        </p:nvSpPr>
        <p:spPr bwMode="auto">
          <a:xfrm>
            <a:off x="4764088" y="5068556"/>
            <a:ext cx="319299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lvl1pPr marL="342900" indent="-3429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buFont typeface="Arial" charset="0"/>
              <a:buChar char="•"/>
            </a:pPr>
            <a:r>
              <a:rPr lang="nl-NL" sz="2400" dirty="0"/>
              <a:t>No complaints</a:t>
            </a:r>
          </a:p>
          <a:p>
            <a:pPr eaLnBrk="1" hangingPunct="1">
              <a:buFont typeface="Arial" charset="0"/>
              <a:buChar char="•"/>
            </a:pPr>
            <a:r>
              <a:rPr lang="nl-NL" sz="2400" dirty="0"/>
              <a:t>ADL active as before</a:t>
            </a:r>
          </a:p>
        </p:txBody>
      </p:sp>
      <p:sp>
        <p:nvSpPr>
          <p:cNvPr id="7" name="Text Box 7"/>
          <p:cNvSpPr txBox="1">
            <a:spLocks noChangeArrowheads="1"/>
          </p:cNvSpPr>
          <p:nvPr/>
        </p:nvSpPr>
        <p:spPr bwMode="auto">
          <a:xfrm>
            <a:off x="658800" y="1418400"/>
            <a:ext cx="126637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dirty="0"/>
              <a:t>6 months</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4088" y="1970088"/>
            <a:ext cx="4435057" cy="291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A picture containing striped, person, board, player&#10;&#10;Description automatically generated">
            <a:extLst>
              <a:ext uri="{FF2B5EF4-FFF2-40B4-BE49-F238E27FC236}">
                <a16:creationId xmlns:a16="http://schemas.microsoft.com/office/drawing/2014/main" id="{BAF2C080-241A-4B90-BAE5-64C750F7C9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00" y="1970786"/>
            <a:ext cx="3633216" cy="4626864"/>
          </a:xfrm>
          <a:prstGeom prst="rect">
            <a:avLst/>
          </a:prstGeom>
        </p:spPr>
      </p:pic>
    </p:spTree>
    <p:extLst>
      <p:ext uri="{BB962C8B-B14F-4D97-AF65-F5344CB8AC3E}">
        <p14:creationId xmlns:p14="http://schemas.microsoft.com/office/powerpoint/2010/main" val="13734700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noProof="0" dirty="0">
                <a:latin typeface="Arial" charset="0"/>
                <a:ea typeface="ＭＳ Ｐゴシック" charset="0"/>
              </a:rPr>
              <a:t>Take-home messages</a:t>
            </a:r>
          </a:p>
        </p:txBody>
      </p:sp>
      <p:sp>
        <p:nvSpPr>
          <p:cNvPr id="14339" name="Rectangle 3"/>
          <p:cNvSpPr>
            <a:spLocks noGrp="1" noChangeArrowheads="1"/>
          </p:cNvSpPr>
          <p:nvPr>
            <p:ph type="body" sz="quarter" idx="13"/>
          </p:nvPr>
        </p:nvSpPr>
        <p:spPr>
          <a:xfrm>
            <a:off x="658812" y="1727200"/>
            <a:ext cx="10874375"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Partially displaced 4-part fractures in older adults can be treated nonoperatively</a:t>
            </a:r>
          </a:p>
          <a:p>
            <a:pPr marL="457200" indent="-457200">
              <a:buFont typeface="Arial" panose="020B0604020202020204" pitchFamily="34" charset="0"/>
              <a:buChar char="•"/>
            </a:pPr>
            <a:r>
              <a:rPr lang="en-US" dirty="0"/>
              <a:t>Amount of retroversion predicts outcome</a:t>
            </a:r>
          </a:p>
        </p:txBody>
      </p:sp>
      <p:sp>
        <p:nvSpPr>
          <p:cNvPr id="14340" name="Rectangle 4"/>
          <p:cNvSpPr>
            <a:spLocks noChangeArrowheads="1"/>
          </p:cNvSpPr>
          <p:nvPr/>
        </p:nvSpPr>
        <p:spPr bwMode="auto">
          <a:xfrm>
            <a:off x="1558925" y="6282214"/>
            <a:ext cx="86600" cy="197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348" tIns="6348" rIns="79350" bIns="6348" anchor="ctr">
            <a:spAutoFit/>
          </a:bodyPr>
          <a:lstStyle/>
          <a:p>
            <a:endParaRPr lang="en-GB" sz="1200" dirty="0"/>
          </a:p>
        </p:txBody>
      </p:sp>
    </p:spTree>
    <p:extLst>
      <p:ext uri="{BB962C8B-B14F-4D97-AF65-F5344CB8AC3E}">
        <p14:creationId xmlns:p14="http://schemas.microsoft.com/office/powerpoint/2010/main" val="392785166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noProof="0" dirty="0">
                <a:latin typeface="Arial" charset="0"/>
                <a:ea typeface="ＭＳ Ｐゴシック" charset="0"/>
              </a:rPr>
              <a:t>References</a:t>
            </a:r>
          </a:p>
        </p:txBody>
      </p:sp>
      <p:sp>
        <p:nvSpPr>
          <p:cNvPr id="14339" name="Rectangle 3"/>
          <p:cNvSpPr>
            <a:spLocks noGrp="1" noChangeArrowheads="1"/>
          </p:cNvSpPr>
          <p:nvPr>
            <p:ph type="body" sz="quarter" idx="13"/>
          </p:nvPr>
        </p:nvSpPr>
        <p:spPr>
          <a:xfrm>
            <a:off x="658812" y="1727200"/>
            <a:ext cx="10874375"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r>
              <a:rPr lang="en-US" dirty="0"/>
              <a:t>Poeze M, Lenssen AF, Van Empel JM, et al. Conservative management of proximal humeral fractures: can poor functional outcome be related to standard transscapular radiographic evaluation? </a:t>
            </a:r>
            <a:r>
              <a:rPr lang="en-US" i="1" dirty="0"/>
              <a:t>J Shoulder Elbow Surg</a:t>
            </a:r>
            <a:r>
              <a:rPr lang="en-US" dirty="0"/>
              <a:t>. 2010; 19(2):273−281.</a:t>
            </a:r>
          </a:p>
          <a:p>
            <a:endParaRPr lang="en-US" dirty="0"/>
          </a:p>
          <a:p>
            <a:endParaRPr lang="en-US" dirty="0"/>
          </a:p>
          <a:p>
            <a:endParaRPr lang="en-US" dirty="0"/>
          </a:p>
        </p:txBody>
      </p:sp>
      <p:sp>
        <p:nvSpPr>
          <p:cNvPr id="14340" name="Rectangle 4"/>
          <p:cNvSpPr>
            <a:spLocks noChangeArrowheads="1"/>
          </p:cNvSpPr>
          <p:nvPr/>
        </p:nvSpPr>
        <p:spPr bwMode="auto">
          <a:xfrm>
            <a:off x="1558925" y="6282214"/>
            <a:ext cx="86600" cy="197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348" tIns="6348" rIns="79350" bIns="6348" anchor="ctr">
            <a:spAutoFit/>
          </a:bodyPr>
          <a:lstStyle/>
          <a:p>
            <a:endParaRPr lang="en-GB" sz="1200" dirty="0"/>
          </a:p>
        </p:txBody>
      </p:sp>
    </p:spTree>
    <p:extLst>
      <p:ext uri="{BB962C8B-B14F-4D97-AF65-F5344CB8AC3E}">
        <p14:creationId xmlns:p14="http://schemas.microsoft.com/office/powerpoint/2010/main" val="192525769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Thank you</a:t>
            </a:r>
          </a:p>
        </p:txBody>
      </p:sp>
      <p:sp>
        <p:nvSpPr>
          <p:cNvPr id="3" name="Content Placeholder 2"/>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r>
              <a:rPr lang="en-US" dirty="0">
                <a:hlinkClick r:id="rId3" action="ppaction://hlinksldjump"/>
              </a:rPr>
              <a:t>Return to list of cases</a:t>
            </a:r>
            <a:endParaRPr lang="en-US" dirty="0"/>
          </a:p>
        </p:txBody>
      </p:sp>
    </p:spTree>
    <p:extLst>
      <p:ext uri="{BB962C8B-B14F-4D97-AF65-F5344CB8AC3E}">
        <p14:creationId xmlns:p14="http://schemas.microsoft.com/office/powerpoint/2010/main" val="297320663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17FCF5-6802-40B8-B0FC-DC4D45EEE118}"/>
              </a:ext>
            </a:extLst>
          </p:cNvPr>
          <p:cNvSpPr>
            <a:spLocks noGrp="1"/>
          </p:cNvSpPr>
          <p:nvPr>
            <p:ph type="body" sz="quarter" idx="10"/>
          </p:nvPr>
        </p:nvSpPr>
        <p:spPr/>
        <p:txBody>
          <a:bodyPr/>
          <a:lstStyle/>
          <a:p>
            <a:endParaRPr lang="de-CH"/>
          </a:p>
        </p:txBody>
      </p:sp>
      <p:sp>
        <p:nvSpPr>
          <p:cNvPr id="3" name="Text Placeholder 2">
            <a:extLst>
              <a:ext uri="{FF2B5EF4-FFF2-40B4-BE49-F238E27FC236}">
                <a16:creationId xmlns:a16="http://schemas.microsoft.com/office/drawing/2014/main" id="{F500EE63-D871-421D-9E35-9E10A744901C}"/>
              </a:ext>
            </a:extLst>
          </p:cNvPr>
          <p:cNvSpPr>
            <a:spLocks noGrp="1"/>
          </p:cNvSpPr>
          <p:nvPr>
            <p:ph type="body" sz="quarter" idx="11"/>
          </p:nvPr>
        </p:nvSpPr>
        <p:spPr/>
        <p:txBody>
          <a:bodyPr/>
          <a:lstStyle/>
          <a:p>
            <a:endParaRPr lang="de-CH"/>
          </a:p>
        </p:txBody>
      </p:sp>
      <p:sp>
        <p:nvSpPr>
          <p:cNvPr id="4" name="Text Placeholder 3">
            <a:extLst>
              <a:ext uri="{FF2B5EF4-FFF2-40B4-BE49-F238E27FC236}">
                <a16:creationId xmlns:a16="http://schemas.microsoft.com/office/drawing/2014/main" id="{DC473E5E-844F-46AA-8EAD-DA29D88C9BC5}"/>
              </a:ext>
            </a:extLst>
          </p:cNvPr>
          <p:cNvSpPr>
            <a:spLocks noGrp="1"/>
          </p:cNvSpPr>
          <p:nvPr>
            <p:ph type="body" sz="quarter" idx="12"/>
          </p:nvPr>
        </p:nvSpPr>
        <p:spPr>
          <a:xfrm>
            <a:off x="4079876" y="5861053"/>
            <a:ext cx="6084887" cy="241299"/>
          </a:xfrm>
        </p:spPr>
        <p:txBody>
          <a:bodyPr/>
          <a:lstStyle/>
          <a:p>
            <a:r>
              <a:rPr lang="de-CH" dirty="0"/>
              <a:t>AO Trauma Course </a:t>
            </a:r>
            <a:r>
              <a:rPr lang="de-CH" dirty="0" err="1"/>
              <a:t>Fragility</a:t>
            </a:r>
            <a:r>
              <a:rPr lang="de-CH" dirty="0"/>
              <a:t> </a:t>
            </a:r>
            <a:r>
              <a:rPr lang="de-CH" dirty="0" err="1"/>
              <a:t>Fractures</a:t>
            </a:r>
            <a:r>
              <a:rPr lang="de-CH" dirty="0"/>
              <a:t> and </a:t>
            </a:r>
            <a:r>
              <a:rPr lang="de-CH" dirty="0" err="1"/>
              <a:t>Orthogeriatrics</a:t>
            </a:r>
            <a:endParaRPr lang="de-CH" dirty="0"/>
          </a:p>
          <a:p>
            <a:endParaRPr lang="de-CH" dirty="0"/>
          </a:p>
          <a:p>
            <a:endParaRPr lang="de-CH" dirty="0"/>
          </a:p>
        </p:txBody>
      </p:sp>
      <p:sp>
        <p:nvSpPr>
          <p:cNvPr id="6" name="Text Placeholder 5">
            <a:extLst>
              <a:ext uri="{FF2B5EF4-FFF2-40B4-BE49-F238E27FC236}">
                <a16:creationId xmlns:a16="http://schemas.microsoft.com/office/drawing/2014/main" id="{EF1101E4-68EA-4A0E-9D88-34844DCE7217}"/>
              </a:ext>
            </a:extLst>
          </p:cNvPr>
          <p:cNvSpPr>
            <a:spLocks noGrp="1"/>
          </p:cNvSpPr>
          <p:nvPr>
            <p:ph type="body" sz="quarter" idx="13"/>
          </p:nvPr>
        </p:nvSpPr>
        <p:spPr/>
        <p:txBody>
          <a:bodyPr/>
          <a:lstStyle/>
          <a:p>
            <a:endParaRPr lang="de-CH" dirty="0"/>
          </a:p>
        </p:txBody>
      </p:sp>
      <p:sp>
        <p:nvSpPr>
          <p:cNvPr id="7" name="Text Placeholder 6">
            <a:extLst>
              <a:ext uri="{FF2B5EF4-FFF2-40B4-BE49-F238E27FC236}">
                <a16:creationId xmlns:a16="http://schemas.microsoft.com/office/drawing/2014/main" id="{745D23EC-69EB-4338-856F-17AA95558023}"/>
              </a:ext>
            </a:extLst>
          </p:cNvPr>
          <p:cNvSpPr>
            <a:spLocks noGrp="1"/>
          </p:cNvSpPr>
          <p:nvPr>
            <p:ph type="body" sz="quarter" idx="14"/>
          </p:nvPr>
        </p:nvSpPr>
        <p:spPr/>
        <p:txBody>
          <a:bodyPr/>
          <a:lstStyle/>
          <a:p>
            <a:r>
              <a:rPr lang="de-CH" dirty="0"/>
              <a:t>Case 11 </a:t>
            </a:r>
          </a:p>
        </p:txBody>
      </p:sp>
      <p:sp>
        <p:nvSpPr>
          <p:cNvPr id="8" name="Text Placeholder 7">
            <a:extLst>
              <a:ext uri="{FF2B5EF4-FFF2-40B4-BE49-F238E27FC236}">
                <a16:creationId xmlns:a16="http://schemas.microsoft.com/office/drawing/2014/main" id="{3667F43E-7AD7-4513-BB16-8C4FA334EE59}"/>
              </a:ext>
            </a:extLst>
          </p:cNvPr>
          <p:cNvSpPr>
            <a:spLocks noGrp="1"/>
          </p:cNvSpPr>
          <p:nvPr>
            <p:ph type="body" sz="quarter" idx="15"/>
          </p:nvPr>
        </p:nvSpPr>
        <p:spPr/>
        <p:txBody>
          <a:bodyPr/>
          <a:lstStyle/>
          <a:p>
            <a:r>
              <a:rPr lang="de-CH" dirty="0" err="1"/>
              <a:t>Periprosthetic</a:t>
            </a:r>
            <a:r>
              <a:rPr lang="de-CH" dirty="0"/>
              <a:t> </a:t>
            </a:r>
            <a:r>
              <a:rPr lang="de-CH" dirty="0" err="1"/>
              <a:t>acetabular</a:t>
            </a:r>
            <a:r>
              <a:rPr lang="de-CH" dirty="0"/>
              <a:t> </a:t>
            </a:r>
            <a:r>
              <a:rPr lang="de-CH" dirty="0" err="1"/>
              <a:t>fracture</a:t>
            </a:r>
            <a:endParaRPr lang="de-CH" dirty="0"/>
          </a:p>
        </p:txBody>
      </p:sp>
    </p:spTree>
    <p:extLst>
      <p:ext uri="{BB962C8B-B14F-4D97-AF65-F5344CB8AC3E}">
        <p14:creationId xmlns:p14="http://schemas.microsoft.com/office/powerpoint/2010/main" val="95451745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defRPr/>
            </a:pPr>
            <a:r>
              <a:rPr lang="en-US" noProof="0" dirty="0">
                <a:latin typeface="Arial" charset="0"/>
              </a:rPr>
              <a:t>Case description</a:t>
            </a:r>
          </a:p>
        </p:txBody>
      </p:sp>
      <p:sp>
        <p:nvSpPr>
          <p:cNvPr id="2" name="Text Placeholder 1">
            <a:extLst>
              <a:ext uri="{FF2B5EF4-FFF2-40B4-BE49-F238E27FC236}">
                <a16:creationId xmlns:a16="http://schemas.microsoft.com/office/drawing/2014/main" id="{384FED16-525E-41F2-95DF-840E7BCA1400}"/>
              </a:ext>
            </a:extLst>
          </p:cNvPr>
          <p:cNvSpPr>
            <a:spLocks noGrp="1"/>
          </p:cNvSpPr>
          <p:nvPr>
            <p:ph type="body" sz="quarter" idx="13"/>
          </p:nvPr>
        </p:nvSpPr>
        <p:spPr/>
        <p:txBody>
          <a:bodyPr/>
          <a:lstStyle/>
          <a:p>
            <a:pPr marL="457200" indent="-457200">
              <a:buFont typeface="Arial" panose="020B0604020202020204" pitchFamily="34" charset="0"/>
              <a:buChar char="•"/>
            </a:pPr>
            <a:r>
              <a:rPr lang="en-US" dirty="0"/>
              <a:t>88-year-old woman</a:t>
            </a:r>
          </a:p>
          <a:p>
            <a:pPr marL="457200" indent="-457200">
              <a:buFont typeface="Arial" panose="020B0604020202020204" pitchFamily="34" charset="0"/>
              <a:buChar char="•"/>
            </a:pPr>
            <a:r>
              <a:rPr lang="en-US" dirty="0"/>
              <a:t>Fell in nursing home</a:t>
            </a:r>
          </a:p>
          <a:p>
            <a:pPr marL="457200" indent="-457200">
              <a:buFont typeface="Arial" panose="020B0604020202020204" pitchFamily="34" charset="0"/>
              <a:buChar char="•"/>
            </a:pPr>
            <a:r>
              <a:rPr lang="en-US" dirty="0" err="1"/>
              <a:t>Charlson</a:t>
            </a:r>
            <a:r>
              <a:rPr lang="en-US" dirty="0"/>
              <a:t> index 2</a:t>
            </a:r>
          </a:p>
          <a:p>
            <a:pPr marL="898525" indent="-454025">
              <a:buFont typeface="Arial" panose="020B0604020202020204" pitchFamily="34" charset="0"/>
              <a:buChar char="•"/>
            </a:pPr>
            <a:r>
              <a:rPr lang="en-US" dirty="0"/>
              <a:t>Heart insufficiency</a:t>
            </a:r>
          </a:p>
          <a:p>
            <a:pPr marL="898525" indent="-454025">
              <a:buFont typeface="Arial" panose="020B0604020202020204" pitchFamily="34" charset="0"/>
              <a:buChar char="•"/>
            </a:pPr>
            <a:r>
              <a:rPr lang="en-US" dirty="0"/>
              <a:t>Hypertension</a:t>
            </a:r>
          </a:p>
          <a:p>
            <a:pPr marL="898525" indent="-454025">
              <a:buFont typeface="Arial" panose="020B0604020202020204" pitchFamily="34" charset="0"/>
              <a:buChar char="•"/>
            </a:pPr>
            <a:r>
              <a:rPr lang="en-US" dirty="0"/>
              <a:t>COPD</a:t>
            </a:r>
          </a:p>
          <a:p>
            <a:pPr marL="898525" indent="-454025">
              <a:buFont typeface="Arial" panose="020B0604020202020204" pitchFamily="34" charset="0"/>
              <a:buChar char="•"/>
            </a:pPr>
            <a:r>
              <a:rPr lang="en-US" dirty="0"/>
              <a:t>Urinary tract infection</a:t>
            </a:r>
          </a:p>
          <a:p>
            <a:pPr marL="457200" indent="-457200">
              <a:buFont typeface="Arial" panose="020B0604020202020204" pitchFamily="34" charset="0"/>
              <a:buChar char="•"/>
            </a:pPr>
            <a:endParaRPr lang="de-CH" dirty="0"/>
          </a:p>
        </p:txBody>
      </p:sp>
    </p:spTree>
    <p:extLst>
      <p:ext uri="{BB962C8B-B14F-4D97-AF65-F5344CB8AC3E}">
        <p14:creationId xmlns:p14="http://schemas.microsoft.com/office/powerpoint/2010/main" val="123902836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en-US" noProof="0" dirty="0">
                <a:latin typeface="Arial" charset="0"/>
              </a:rPr>
              <a:t>Medication</a:t>
            </a:r>
          </a:p>
        </p:txBody>
      </p:sp>
      <p:sp>
        <p:nvSpPr>
          <p:cNvPr id="6147" name="Rectangle 3"/>
          <p:cNvSpPr>
            <a:spLocks noGrp="1" noChangeArrowheads="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32000" indent="-432000">
              <a:buFont typeface="Arial" panose="020B0604020202020204" pitchFamily="34" charset="0"/>
              <a:buChar char="•"/>
            </a:pPr>
            <a:r>
              <a:rPr lang="en-US" dirty="0"/>
              <a:t>Valsartan/HCT 160/12.5 mg 1-0-0</a:t>
            </a:r>
          </a:p>
          <a:p>
            <a:pPr marL="432000" indent="-432000">
              <a:buFont typeface="Arial" panose="020B0604020202020204" pitchFamily="34" charset="0"/>
              <a:buChar char="•"/>
            </a:pPr>
            <a:r>
              <a:rPr lang="en-US" dirty="0"/>
              <a:t>Aspirin 100 mg 0-1-0</a:t>
            </a:r>
          </a:p>
          <a:p>
            <a:pPr marL="432000" indent="-432000">
              <a:buFont typeface="Arial" panose="020B0604020202020204" pitchFamily="34" charset="0"/>
              <a:buChar char="•"/>
            </a:pPr>
            <a:r>
              <a:rPr lang="en-US" dirty="0"/>
              <a:t>Calcium 600 mg 1-0-0</a:t>
            </a:r>
          </a:p>
          <a:p>
            <a:pPr marL="432000" indent="-432000">
              <a:buFont typeface="Arial" panose="020B0604020202020204" pitchFamily="34" charset="0"/>
              <a:buChar char="•"/>
            </a:pPr>
            <a:endParaRPr lang="en-US" dirty="0"/>
          </a:p>
        </p:txBody>
      </p:sp>
    </p:spTree>
    <p:extLst>
      <p:ext uri="{BB962C8B-B14F-4D97-AF65-F5344CB8AC3E}">
        <p14:creationId xmlns:p14="http://schemas.microsoft.com/office/powerpoint/2010/main" val="326317737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FC4C6A-82A8-4CD0-B4BA-7F8606BF26B7}"/>
              </a:ext>
            </a:extLst>
          </p:cNvPr>
          <p:cNvSpPr>
            <a:spLocks noGrp="1"/>
          </p:cNvSpPr>
          <p:nvPr>
            <p:ph type="title"/>
          </p:nvPr>
        </p:nvSpPr>
        <p:spPr/>
        <p:txBody>
          <a:bodyPr/>
          <a:lstStyle/>
          <a:p>
            <a:r>
              <a:rPr lang="de-CH" dirty="0"/>
              <a:t>X-</a:t>
            </a:r>
            <a:r>
              <a:rPr lang="de-CH" dirty="0" err="1"/>
              <a:t>rays</a:t>
            </a:r>
            <a:endParaRPr lang="de-CH" dirty="0"/>
          </a:p>
        </p:txBody>
      </p:sp>
      <p:pic>
        <p:nvPicPr>
          <p:cNvPr id="9" name="Picture 2">
            <a:extLst>
              <a:ext uri="{FF2B5EF4-FFF2-40B4-BE49-F238E27FC236}">
                <a16:creationId xmlns:a16="http://schemas.microsoft.com/office/drawing/2014/main" id="{082F9212-3549-4136-905E-D9019164F3E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962"/>
          <a:stretch/>
        </p:blipFill>
        <p:spPr bwMode="auto">
          <a:xfrm>
            <a:off x="658812" y="1243013"/>
            <a:ext cx="2598868" cy="5354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a:extLst>
              <a:ext uri="{FF2B5EF4-FFF2-40B4-BE49-F238E27FC236}">
                <a16:creationId xmlns:a16="http://schemas.microsoft.com/office/drawing/2014/main" id="{05586FBC-78CF-47A1-9291-7F249989D9C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a:stretch/>
        </p:blipFill>
        <p:spPr bwMode="auto">
          <a:xfrm>
            <a:off x="3419633" y="1243013"/>
            <a:ext cx="3405330" cy="5363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a:extLst>
              <a:ext uri="{FF2B5EF4-FFF2-40B4-BE49-F238E27FC236}">
                <a16:creationId xmlns:a16="http://schemas.microsoft.com/office/drawing/2014/main" id="{BF13A25B-D12D-40A5-A930-953F92B96158}"/>
              </a:ext>
            </a:extLst>
          </p:cNvPr>
          <p:cNvSpPr/>
          <p:nvPr/>
        </p:nvSpPr>
        <p:spPr>
          <a:xfrm>
            <a:off x="7012070" y="1129766"/>
            <a:ext cx="4521118" cy="2308324"/>
          </a:xfrm>
          <a:prstGeom prst="rect">
            <a:avLst/>
          </a:prstGeom>
        </p:spPr>
        <p:txBody>
          <a:bodyPr wrap="square">
            <a:spAutoFit/>
          </a:bodyPr>
          <a:lstStyle/>
          <a:p>
            <a:r>
              <a:rPr lang="en-US" sz="2400" dirty="0">
                <a:solidFill>
                  <a:schemeClr val="bg1"/>
                </a:solidFill>
              </a:rPr>
              <a:t>Frequent falls</a:t>
            </a:r>
          </a:p>
          <a:p>
            <a:endParaRPr lang="en-US" sz="2400" dirty="0">
              <a:solidFill>
                <a:schemeClr val="bg1"/>
              </a:solidFill>
            </a:endParaRPr>
          </a:p>
          <a:p>
            <a:r>
              <a:rPr lang="en-US" sz="2400" dirty="0">
                <a:solidFill>
                  <a:schemeClr val="bg1"/>
                </a:solidFill>
              </a:rPr>
              <a:t>Fracture of greater trochanter</a:t>
            </a:r>
          </a:p>
          <a:p>
            <a:endParaRPr lang="en-US" sz="2400" dirty="0">
              <a:solidFill>
                <a:schemeClr val="bg1"/>
              </a:solidFill>
            </a:endParaRPr>
          </a:p>
          <a:p>
            <a:r>
              <a:rPr lang="en-US" sz="2400" dirty="0">
                <a:solidFill>
                  <a:schemeClr val="bg1"/>
                </a:solidFill>
              </a:rPr>
              <a:t>Periprosthetic acetabular fracture</a:t>
            </a:r>
          </a:p>
        </p:txBody>
      </p:sp>
    </p:spTree>
    <p:extLst>
      <p:ext uri="{BB962C8B-B14F-4D97-AF65-F5344CB8AC3E}">
        <p14:creationId xmlns:p14="http://schemas.microsoft.com/office/powerpoint/2010/main" val="428264126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a:extLst>
              <a:ext uri="{FF2B5EF4-FFF2-40B4-BE49-F238E27FC236}">
                <a16:creationId xmlns:a16="http://schemas.microsoft.com/office/drawing/2014/main" id="{1774244E-F546-43AF-90A1-8AC19E389CB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50" t="18432" r="3842" b="8503"/>
          <a:stretch/>
        </p:blipFill>
        <p:spPr bwMode="auto">
          <a:xfrm>
            <a:off x="3082174" y="1850156"/>
            <a:ext cx="6186133" cy="4747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a:extLst>
              <a:ext uri="{FF2B5EF4-FFF2-40B4-BE49-F238E27FC236}">
                <a16:creationId xmlns:a16="http://schemas.microsoft.com/office/drawing/2014/main" id="{2F18E958-186C-4CFE-B356-44271F25EC4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518" r="33741" b="53305"/>
          <a:stretch/>
        </p:blipFill>
        <p:spPr bwMode="auto">
          <a:xfrm>
            <a:off x="658813" y="260350"/>
            <a:ext cx="2775117" cy="3663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a:extLst>
              <a:ext uri="{FF2B5EF4-FFF2-40B4-BE49-F238E27FC236}">
                <a16:creationId xmlns:a16="http://schemas.microsoft.com/office/drawing/2014/main" id="{2AFEA4F8-D0B3-4AAD-9BC6-3D9B1D17AD5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807" t="4558" r="34596" b="47721"/>
          <a:stretch/>
        </p:blipFill>
        <p:spPr bwMode="auto">
          <a:xfrm>
            <a:off x="1599470" y="3413177"/>
            <a:ext cx="2400589" cy="3158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feld 4">
            <a:extLst>
              <a:ext uri="{FF2B5EF4-FFF2-40B4-BE49-F238E27FC236}">
                <a16:creationId xmlns:a16="http://schemas.microsoft.com/office/drawing/2014/main" id="{19F84539-3521-401F-AE25-691EFDA310F9}"/>
              </a:ext>
            </a:extLst>
          </p:cNvPr>
          <p:cNvSpPr txBox="1"/>
          <p:nvPr/>
        </p:nvSpPr>
        <p:spPr>
          <a:xfrm>
            <a:off x="5341426" y="1381953"/>
            <a:ext cx="3642344" cy="461665"/>
          </a:xfrm>
          <a:prstGeom prst="rect">
            <a:avLst/>
          </a:prstGeom>
          <a:noFill/>
          <a:ln>
            <a:noFill/>
          </a:ln>
        </p:spPr>
        <p:txBody>
          <a:bodyPr wrap="none" rtlCol="0">
            <a:spAutoFit/>
          </a:bodyPr>
          <a:lstStyle/>
          <a:p>
            <a:pPr algn="ctr"/>
            <a:r>
              <a:rPr lang="de-DE" sz="2400" dirty="0">
                <a:solidFill>
                  <a:schemeClr val="bg1"/>
                </a:solidFill>
              </a:rPr>
              <a:t>Anterior column fractured</a:t>
            </a:r>
          </a:p>
        </p:txBody>
      </p:sp>
      <p:pic>
        <p:nvPicPr>
          <p:cNvPr id="21" name="Bild 5">
            <a:extLst>
              <a:ext uri="{FF2B5EF4-FFF2-40B4-BE49-F238E27FC236}">
                <a16:creationId xmlns:a16="http://schemas.microsoft.com/office/drawing/2014/main" id="{03131324-1620-4BEB-B8C2-F193BA0F0E80}"/>
              </a:ext>
            </a:extLst>
          </p:cNvPr>
          <p:cNvPicPr>
            <a:picLocks noChangeAspect="1"/>
          </p:cNvPicPr>
          <p:nvPr/>
        </p:nvPicPr>
        <p:blipFill>
          <a:blip r:embed="rId5" cstate="print"/>
          <a:stretch>
            <a:fillRect/>
          </a:stretch>
        </p:blipFill>
        <p:spPr>
          <a:xfrm flipH="1">
            <a:off x="3520792" y="260350"/>
            <a:ext cx="1762133" cy="1466850"/>
          </a:xfrm>
          <a:prstGeom prst="rect">
            <a:avLst/>
          </a:prstGeom>
        </p:spPr>
      </p:pic>
    </p:spTree>
    <p:extLst>
      <p:ext uri="{BB962C8B-B14F-4D97-AF65-F5344CB8AC3E}">
        <p14:creationId xmlns:p14="http://schemas.microsoft.com/office/powerpoint/2010/main" val="3391039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Take-home messages</a:t>
            </a:r>
          </a:p>
        </p:txBody>
      </p:sp>
      <p:sp>
        <p:nvSpPr>
          <p:cNvPr id="3" name="Content Placeholder 2"/>
          <p:cNvSpPr>
            <a:spLocks noGrp="1"/>
          </p:cNvSpPr>
          <p:nvPr>
            <p:ph type="body" sz="quarter" idx="13"/>
          </p:nvPr>
        </p:nvSpPr>
        <p:spPr>
          <a:xfrm>
            <a:off x="658813" y="1727200"/>
            <a:ext cx="10190162"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32000" indent="-432000">
              <a:spcBef>
                <a:spcPts val="600"/>
              </a:spcBef>
              <a:buFont typeface="Arial" panose="020B0604020202020204" pitchFamily="34" charset="0"/>
              <a:buChar char="•"/>
            </a:pPr>
            <a:r>
              <a:rPr lang="en-US" dirty="0"/>
              <a:t>Check the opposite side in the case of an atypical fracture</a:t>
            </a:r>
          </a:p>
          <a:p>
            <a:pPr marL="432000" indent="-432000">
              <a:spcBef>
                <a:spcPts val="600"/>
              </a:spcBef>
              <a:buFont typeface="Arial" panose="020B0604020202020204" pitchFamily="34" charset="0"/>
              <a:buChar char="•"/>
            </a:pPr>
            <a:r>
              <a:rPr lang="en-US" dirty="0"/>
              <a:t>Stop bisphosphonate treatment </a:t>
            </a:r>
          </a:p>
          <a:p>
            <a:pPr marL="432000" indent="-432000">
              <a:spcBef>
                <a:spcPts val="600"/>
              </a:spcBef>
              <a:buFont typeface="Arial" panose="020B0604020202020204" pitchFamily="34" charset="0"/>
              <a:buChar char="•"/>
            </a:pPr>
            <a:r>
              <a:rPr lang="en-US" dirty="0"/>
              <a:t>Discuss osteo-anabolic therapy (teriparatide)</a:t>
            </a:r>
          </a:p>
          <a:p>
            <a:pPr marL="432000" indent="-432000">
              <a:spcBef>
                <a:spcPts val="600"/>
              </a:spcBef>
              <a:buFont typeface="Arial" panose="020B0604020202020204" pitchFamily="34" charset="0"/>
              <a:buChar char="•"/>
            </a:pPr>
            <a:r>
              <a:rPr lang="en-US" dirty="0"/>
              <a:t>Aspirin is not a reason to delay surgery</a:t>
            </a:r>
          </a:p>
          <a:p>
            <a:pPr marL="432000" indent="-432000">
              <a:spcBef>
                <a:spcPts val="600"/>
              </a:spcBef>
              <a:buFont typeface="Arial" panose="020B0604020202020204" pitchFamily="34" charset="0"/>
              <a:buChar char="•"/>
            </a:pPr>
            <a:r>
              <a:rPr lang="en-US" dirty="0"/>
              <a:t>Check indication of PPIs</a:t>
            </a:r>
          </a:p>
          <a:p>
            <a:pPr marL="432000" indent="-432000">
              <a:spcBef>
                <a:spcPts val="600"/>
              </a:spcBef>
              <a:buFont typeface="Arial" panose="020B0604020202020204" pitchFamily="34" charset="0"/>
              <a:buChar char="•"/>
            </a:pPr>
            <a:r>
              <a:rPr lang="en-US" dirty="0"/>
              <a:t>Don’t use NSAIDs as pain medication in the elderly</a:t>
            </a:r>
          </a:p>
        </p:txBody>
      </p:sp>
    </p:spTree>
    <p:extLst>
      <p:ext uri="{BB962C8B-B14F-4D97-AF65-F5344CB8AC3E}">
        <p14:creationId xmlns:p14="http://schemas.microsoft.com/office/powerpoint/2010/main" val="103328143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en-US" dirty="0">
                <a:latin typeface="Arial" charset="0"/>
              </a:rPr>
              <a:t>Current situation</a:t>
            </a:r>
            <a:endParaRPr lang="en-US" noProof="0" dirty="0">
              <a:latin typeface="Arial" charset="0"/>
            </a:endParaRPr>
          </a:p>
        </p:txBody>
      </p:sp>
      <p:sp>
        <p:nvSpPr>
          <p:cNvPr id="8195" name="Rectangle 3"/>
          <p:cNvSpPr>
            <a:spLocks noGrp="1" noChangeArrowheads="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Periprosthetic acetabular fracture</a:t>
            </a:r>
          </a:p>
          <a:p>
            <a:pPr marL="457200" indent="-457200">
              <a:buFont typeface="Arial" panose="020B0604020202020204" pitchFamily="34" charset="0"/>
              <a:buChar char="•"/>
            </a:pPr>
            <a:r>
              <a:rPr lang="en-US" dirty="0"/>
              <a:t>Charlson 2, no contraindication for acute surgery</a:t>
            </a:r>
          </a:p>
          <a:p>
            <a:pPr marL="457200" indent="-457200">
              <a:buFont typeface="Arial" panose="020B0604020202020204" pitchFamily="34" charset="0"/>
              <a:buChar char="•"/>
            </a:pPr>
            <a:r>
              <a:rPr lang="en-US" dirty="0"/>
              <a:t>Goal: bring back home ASAP</a:t>
            </a:r>
          </a:p>
          <a:p>
            <a:pPr marL="457200" indent="-457200">
              <a:buFont typeface="Arial" panose="020B0604020202020204" pitchFamily="34" charset="0"/>
              <a:buChar char="•"/>
            </a:pPr>
            <a:r>
              <a:rPr lang="en-US" dirty="0"/>
              <a:t>Options</a:t>
            </a:r>
          </a:p>
          <a:p>
            <a:pPr marL="851100" lvl="1" indent="-432000"/>
            <a:r>
              <a:rPr lang="en-US" dirty="0"/>
              <a:t>Plate fixation</a:t>
            </a:r>
          </a:p>
          <a:p>
            <a:pPr marL="851100" lvl="1" indent="-432000"/>
            <a:r>
              <a:rPr lang="en-US" dirty="0"/>
              <a:t>Revision arthroplasty</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63832344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
            <a:extLst>
              <a:ext uri="{FF2B5EF4-FFF2-40B4-BE49-F238E27FC236}">
                <a16:creationId xmlns:a16="http://schemas.microsoft.com/office/drawing/2014/main" id="{15C47506-6E9F-41EC-AD45-CEC9D1744E8F}"/>
              </a:ext>
            </a:extLst>
          </p:cNvPr>
          <p:cNvSpPr txBox="1"/>
          <p:nvPr/>
        </p:nvSpPr>
        <p:spPr>
          <a:xfrm>
            <a:off x="565133" y="420027"/>
            <a:ext cx="3265721" cy="3416320"/>
          </a:xfrm>
          <a:prstGeom prst="rect">
            <a:avLst/>
          </a:prstGeom>
          <a:noFill/>
          <a:ln>
            <a:noFill/>
          </a:ln>
        </p:spPr>
        <p:txBody>
          <a:bodyPr wrap="square" rtlCol="0">
            <a:spAutoFit/>
          </a:bodyPr>
          <a:lstStyle>
            <a:defPPr>
              <a:defRPr lang="de-DE"/>
            </a:defPPr>
            <a:lvl1pPr algn="ctr">
              <a:defRPr sz="2200"/>
            </a:lvl1pPr>
          </a:lstStyle>
          <a:p>
            <a:pPr algn="l"/>
            <a:r>
              <a:rPr lang="en-US" sz="2400" dirty="0">
                <a:solidFill>
                  <a:schemeClr val="bg1"/>
                </a:solidFill>
              </a:rPr>
              <a:t>Revision system</a:t>
            </a:r>
          </a:p>
          <a:p>
            <a:pPr algn="l"/>
            <a:endParaRPr lang="en-US" sz="2400" dirty="0">
              <a:solidFill>
                <a:schemeClr val="bg1"/>
              </a:solidFill>
            </a:endParaRPr>
          </a:p>
          <a:p>
            <a:pPr algn="l"/>
            <a:r>
              <a:rPr lang="en-US" sz="2400" dirty="0">
                <a:solidFill>
                  <a:schemeClr val="bg1"/>
                </a:solidFill>
              </a:rPr>
              <a:t>Big screws in supraacetablar region with good purchase</a:t>
            </a:r>
          </a:p>
          <a:p>
            <a:pPr algn="l"/>
            <a:endParaRPr lang="en-US" sz="2400" dirty="0">
              <a:solidFill>
                <a:schemeClr val="bg1"/>
              </a:solidFill>
            </a:endParaRPr>
          </a:p>
          <a:p>
            <a:pPr algn="l"/>
            <a:r>
              <a:rPr lang="en-US" sz="2400" dirty="0">
                <a:solidFill>
                  <a:schemeClr val="bg1"/>
                </a:solidFill>
              </a:rPr>
              <a:t>Tricalciumphosphate</a:t>
            </a:r>
          </a:p>
          <a:p>
            <a:pPr algn="l"/>
            <a:endParaRPr lang="en-US" sz="2400" dirty="0">
              <a:solidFill>
                <a:schemeClr val="bg1"/>
              </a:solidFill>
            </a:endParaRPr>
          </a:p>
          <a:p>
            <a:pPr algn="l"/>
            <a:endParaRPr lang="en-US" sz="2400" dirty="0">
              <a:solidFill>
                <a:schemeClr val="bg1"/>
              </a:solidFill>
            </a:endParaRPr>
          </a:p>
        </p:txBody>
      </p:sp>
      <p:grpSp>
        <p:nvGrpSpPr>
          <p:cNvPr id="15" name="Group 14">
            <a:extLst>
              <a:ext uri="{FF2B5EF4-FFF2-40B4-BE49-F238E27FC236}">
                <a16:creationId xmlns:a16="http://schemas.microsoft.com/office/drawing/2014/main" id="{FB63415B-CC6A-4F96-B297-74785BFFC8BC}"/>
              </a:ext>
            </a:extLst>
          </p:cNvPr>
          <p:cNvGrpSpPr/>
          <p:nvPr/>
        </p:nvGrpSpPr>
        <p:grpSpPr>
          <a:xfrm>
            <a:off x="3706098" y="523399"/>
            <a:ext cx="6660310" cy="6074251"/>
            <a:chOff x="3080455" y="523399"/>
            <a:chExt cx="6660310" cy="6074251"/>
          </a:xfrm>
        </p:grpSpPr>
        <p:pic>
          <p:nvPicPr>
            <p:cNvPr id="11" name="Picture 2">
              <a:extLst>
                <a:ext uri="{FF2B5EF4-FFF2-40B4-BE49-F238E27FC236}">
                  <a16:creationId xmlns:a16="http://schemas.microsoft.com/office/drawing/2014/main" id="{DD6D502C-BB7A-4B97-BE9D-5D08996C502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406" t="4157" b="5407"/>
            <a:stretch/>
          </p:blipFill>
          <p:spPr bwMode="auto">
            <a:xfrm rot="10800000">
              <a:off x="3521578" y="523399"/>
              <a:ext cx="6219187" cy="6074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Gerade Verbindung mit Pfeil 3">
              <a:extLst>
                <a:ext uri="{FF2B5EF4-FFF2-40B4-BE49-F238E27FC236}">
                  <a16:creationId xmlns:a16="http://schemas.microsoft.com/office/drawing/2014/main" id="{96E61943-0AD2-4B55-9227-B9FE828CB4F8}"/>
                </a:ext>
              </a:extLst>
            </p:cNvPr>
            <p:cNvCxnSpPr/>
            <p:nvPr/>
          </p:nvCxnSpPr>
          <p:spPr bwMode="auto">
            <a:xfrm>
              <a:off x="3080455" y="2919728"/>
              <a:ext cx="2556345" cy="330843"/>
            </a:xfrm>
            <a:prstGeom prst="straightConnector1">
              <a:avLst/>
            </a:prstGeom>
            <a:noFill/>
            <a:ln w="28575" cap="flat" cmpd="sng" algn="ctr">
              <a:solidFill>
                <a:srgbClr val="339933"/>
              </a:solidFill>
              <a:prstDash val="solid"/>
              <a:round/>
              <a:headEnd type="none" w="med" len="med"/>
              <a:tailEnd type="arrow"/>
            </a:ln>
            <a:effectLst/>
          </p:spPr>
        </p:cxnSp>
        <p:cxnSp>
          <p:nvCxnSpPr>
            <p:cNvPr id="14" name="Gerade Verbindung mit Pfeil 8">
              <a:extLst>
                <a:ext uri="{FF2B5EF4-FFF2-40B4-BE49-F238E27FC236}">
                  <a16:creationId xmlns:a16="http://schemas.microsoft.com/office/drawing/2014/main" id="{2B865111-5A60-4ECD-8689-E9E28BF7C58A}"/>
                </a:ext>
              </a:extLst>
            </p:cNvPr>
            <p:cNvCxnSpPr/>
            <p:nvPr/>
          </p:nvCxnSpPr>
          <p:spPr bwMode="auto">
            <a:xfrm>
              <a:off x="3227496" y="1903476"/>
              <a:ext cx="2904064" cy="110281"/>
            </a:xfrm>
            <a:prstGeom prst="straightConnector1">
              <a:avLst/>
            </a:prstGeom>
            <a:noFill/>
            <a:ln w="28575" cap="flat" cmpd="sng" algn="ctr">
              <a:solidFill>
                <a:srgbClr val="339933"/>
              </a:solidFill>
              <a:prstDash val="solid"/>
              <a:round/>
              <a:headEnd type="none" w="med" len="med"/>
              <a:tailEnd type="arrow"/>
            </a:ln>
            <a:effectLst/>
          </p:spPr>
        </p:cxnSp>
      </p:grpSp>
    </p:spTree>
    <p:extLst>
      <p:ext uri="{BB962C8B-B14F-4D97-AF65-F5344CB8AC3E}">
        <p14:creationId xmlns:p14="http://schemas.microsoft.com/office/powerpoint/2010/main" val="147535290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063EEC4C-33D7-4CAE-8749-51E51FF0F80A}"/>
              </a:ext>
            </a:extLst>
          </p:cNvPr>
          <p:cNvGrpSpPr/>
          <p:nvPr/>
        </p:nvGrpSpPr>
        <p:grpSpPr>
          <a:xfrm>
            <a:off x="658813" y="517525"/>
            <a:ext cx="7453312" cy="6081186"/>
            <a:chOff x="658813" y="517525"/>
            <a:chExt cx="7325206" cy="5976664"/>
          </a:xfrm>
        </p:grpSpPr>
        <p:pic>
          <p:nvPicPr>
            <p:cNvPr id="11" name="Picture 3">
              <a:extLst>
                <a:ext uri="{FF2B5EF4-FFF2-40B4-BE49-F238E27FC236}">
                  <a16:creationId xmlns:a16="http://schemas.microsoft.com/office/drawing/2014/main" id="{9795D013-7C3F-48C1-82FE-3AC62A9ED98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t="26910" r="12960" b="8433"/>
            <a:stretch/>
          </p:blipFill>
          <p:spPr bwMode="auto">
            <a:xfrm>
              <a:off x="4394457" y="517525"/>
              <a:ext cx="3589562"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a:extLst>
                <a:ext uri="{FF2B5EF4-FFF2-40B4-BE49-F238E27FC236}">
                  <a16:creationId xmlns:a16="http://schemas.microsoft.com/office/drawing/2014/main" id="{0CDBB48B-570A-4727-908F-6FB7F9184E0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29491" r="18391" b="12877"/>
            <a:stretch/>
          </p:blipFill>
          <p:spPr bwMode="auto">
            <a:xfrm>
              <a:off x="658813" y="517525"/>
              <a:ext cx="3436774"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Gerade Verbindung mit Pfeil 5">
              <a:extLst>
                <a:ext uri="{FF2B5EF4-FFF2-40B4-BE49-F238E27FC236}">
                  <a16:creationId xmlns:a16="http://schemas.microsoft.com/office/drawing/2014/main" id="{65FAC059-25C1-4881-886F-BE5F2792685A}"/>
                </a:ext>
              </a:extLst>
            </p:cNvPr>
            <p:cNvCxnSpPr/>
            <p:nvPr/>
          </p:nvCxnSpPr>
          <p:spPr bwMode="auto">
            <a:xfrm>
              <a:off x="1287275" y="1187663"/>
              <a:ext cx="864096" cy="1562110"/>
            </a:xfrm>
            <a:prstGeom prst="straightConnector1">
              <a:avLst/>
            </a:prstGeom>
            <a:noFill/>
            <a:ln w="28575" cap="flat" cmpd="sng" algn="ctr">
              <a:solidFill>
                <a:srgbClr val="339933"/>
              </a:solidFill>
              <a:prstDash val="solid"/>
              <a:round/>
              <a:headEnd type="none" w="med" len="med"/>
              <a:tailEnd type="arrow"/>
            </a:ln>
            <a:effectLst/>
          </p:spPr>
        </p:cxnSp>
        <p:sp>
          <p:nvSpPr>
            <p:cNvPr id="14" name="Textfeld 1">
              <a:extLst>
                <a:ext uri="{FF2B5EF4-FFF2-40B4-BE49-F238E27FC236}">
                  <a16:creationId xmlns:a16="http://schemas.microsoft.com/office/drawing/2014/main" id="{9BB2B9B5-139A-4B25-A21D-BE6289F6BC73}"/>
                </a:ext>
              </a:extLst>
            </p:cNvPr>
            <p:cNvSpPr txBox="1"/>
            <p:nvPr/>
          </p:nvSpPr>
          <p:spPr>
            <a:xfrm>
              <a:off x="839927" y="633665"/>
              <a:ext cx="4119756" cy="1138773"/>
            </a:xfrm>
            <a:prstGeom prst="rect">
              <a:avLst/>
            </a:prstGeom>
            <a:noFill/>
            <a:ln>
              <a:noFill/>
            </a:ln>
          </p:spPr>
          <p:txBody>
            <a:bodyPr wrap="square" rtlCol="0">
              <a:spAutoFit/>
            </a:bodyPr>
            <a:lstStyle>
              <a:defPPr>
                <a:defRPr lang="de-DE"/>
              </a:defPPr>
              <a:lvl1pPr algn="ctr">
                <a:defRPr sz="2200"/>
              </a:lvl1pPr>
            </a:lstStyle>
            <a:p>
              <a:pPr algn="l"/>
              <a:r>
                <a:rPr lang="en-US" sz="2400" dirty="0">
                  <a:solidFill>
                    <a:schemeClr val="bg1"/>
                  </a:solidFill>
                </a:rPr>
                <a:t>Tricalciumphosphate</a:t>
              </a:r>
            </a:p>
            <a:p>
              <a:pPr algn="l"/>
              <a:endParaRPr lang="en-US" dirty="0"/>
            </a:p>
            <a:p>
              <a:pPr algn="l"/>
              <a:endParaRPr lang="en-US" dirty="0"/>
            </a:p>
          </p:txBody>
        </p:sp>
      </p:grpSp>
    </p:spTree>
    <p:extLst>
      <p:ext uri="{BB962C8B-B14F-4D97-AF65-F5344CB8AC3E}">
        <p14:creationId xmlns:p14="http://schemas.microsoft.com/office/powerpoint/2010/main" val="84180355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BDC4CF56-AAB7-4D96-80F5-93CF266D41D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1359" t="8606" b="27371"/>
          <a:stretch/>
        </p:blipFill>
        <p:spPr bwMode="auto">
          <a:xfrm rot="21349779">
            <a:off x="4209572" y="1039890"/>
            <a:ext cx="5116495" cy="4529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1">
            <a:extLst>
              <a:ext uri="{FF2B5EF4-FFF2-40B4-BE49-F238E27FC236}">
                <a16:creationId xmlns:a16="http://schemas.microsoft.com/office/drawing/2014/main" id="{4C1BF58A-925F-44CA-B7B2-C7DB67F775A6}"/>
              </a:ext>
            </a:extLst>
          </p:cNvPr>
          <p:cNvSpPr txBox="1"/>
          <p:nvPr/>
        </p:nvSpPr>
        <p:spPr>
          <a:xfrm>
            <a:off x="4281743" y="5956590"/>
            <a:ext cx="5323894" cy="461665"/>
          </a:xfrm>
          <a:prstGeom prst="rect">
            <a:avLst/>
          </a:prstGeom>
          <a:noFill/>
        </p:spPr>
        <p:txBody>
          <a:bodyPr wrap="none" rtlCol="0">
            <a:spAutoFit/>
          </a:bodyPr>
          <a:lstStyle/>
          <a:p>
            <a:pPr algn="ctr"/>
            <a:r>
              <a:rPr lang="en-US" sz="2400" dirty="0">
                <a:solidFill>
                  <a:schemeClr val="bg1"/>
                </a:solidFill>
              </a:rPr>
              <a:t>Immediate full weight bearing allowed</a:t>
            </a:r>
          </a:p>
        </p:txBody>
      </p:sp>
      <p:pic>
        <p:nvPicPr>
          <p:cNvPr id="12" name="Bild 4">
            <a:extLst>
              <a:ext uri="{FF2B5EF4-FFF2-40B4-BE49-F238E27FC236}">
                <a16:creationId xmlns:a16="http://schemas.microsoft.com/office/drawing/2014/main" id="{42DE79E2-8ED8-4012-B3CE-78A61EF8C88C}"/>
              </a:ext>
            </a:extLst>
          </p:cNvPr>
          <p:cNvPicPr>
            <a:picLocks noChangeAspect="1"/>
          </p:cNvPicPr>
          <p:nvPr/>
        </p:nvPicPr>
        <p:blipFill>
          <a:blip r:embed="rId3" cstate="print"/>
          <a:stretch>
            <a:fillRect/>
          </a:stretch>
        </p:blipFill>
        <p:spPr>
          <a:xfrm>
            <a:off x="658813" y="3586448"/>
            <a:ext cx="2931789" cy="2931789"/>
          </a:xfrm>
          <a:prstGeom prst="rect">
            <a:avLst/>
          </a:prstGeom>
        </p:spPr>
      </p:pic>
      <p:pic>
        <p:nvPicPr>
          <p:cNvPr id="14" name="Picture 2">
            <a:extLst>
              <a:ext uri="{FF2B5EF4-FFF2-40B4-BE49-F238E27FC236}">
                <a16:creationId xmlns:a16="http://schemas.microsoft.com/office/drawing/2014/main" id="{4BB8D8B2-5577-4B53-A6E9-9DAFD7B549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3" y="517525"/>
            <a:ext cx="2931789" cy="3162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917167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en-US" noProof="0" dirty="0"/>
              <a:t>Follow-up	</a:t>
            </a:r>
          </a:p>
        </p:txBody>
      </p:sp>
      <p:sp>
        <p:nvSpPr>
          <p:cNvPr id="4100" name="Rectangle 3"/>
          <p:cNvSpPr>
            <a:spLocks noGrp="1" noChangeArrowheads="1"/>
          </p:cNvSpPr>
          <p:nvPr>
            <p:ph type="body" sz="quarter" idx="13"/>
          </p:nvPr>
        </p:nvSpPr>
        <p:spPr>
          <a:xfrm>
            <a:off x="658813" y="1727200"/>
            <a:ext cx="10034854"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Was mobilized with full weight bearing as needed to survive but had problems to mobilize due to fear of falling again</a:t>
            </a:r>
          </a:p>
          <a:p>
            <a:pPr marL="457200" indent="-457200">
              <a:buFont typeface="Arial" panose="020B0604020202020204" pitchFamily="34" charset="0"/>
              <a:buChar char="•"/>
            </a:pPr>
            <a:r>
              <a:rPr lang="en-US" dirty="0"/>
              <a:t>Went back to nursing home</a:t>
            </a:r>
          </a:p>
          <a:p>
            <a:pPr marL="457200" indent="-457200">
              <a:buFont typeface="Arial" panose="020B0604020202020204" pitchFamily="34" charset="0"/>
              <a:buChar char="•"/>
            </a:pPr>
            <a:r>
              <a:rPr lang="en-US" dirty="0"/>
              <a:t>Satisfied at the 1-year follow-up</a:t>
            </a:r>
          </a:p>
        </p:txBody>
      </p:sp>
    </p:spTree>
    <p:extLst>
      <p:ext uri="{BB962C8B-B14F-4D97-AF65-F5344CB8AC3E}">
        <p14:creationId xmlns:p14="http://schemas.microsoft.com/office/powerpoint/2010/main" val="335842491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 11">
            <a:extLst>
              <a:ext uri="{FF2B5EF4-FFF2-40B4-BE49-F238E27FC236}">
                <a16:creationId xmlns:a16="http://schemas.microsoft.com/office/drawing/2014/main" id="{794DC0A8-BFBA-443C-9A54-16BCF3132046}"/>
              </a:ext>
            </a:extLst>
          </p:cNvPr>
          <p:cNvPicPr>
            <a:picLocks noChangeAspect="1"/>
          </p:cNvPicPr>
          <p:nvPr/>
        </p:nvPicPr>
        <p:blipFill rotWithShape="1">
          <a:blip r:embed="rId3" cstate="print"/>
          <a:srcRect l="48655" t="4182" b="10990"/>
          <a:stretch/>
        </p:blipFill>
        <p:spPr>
          <a:xfrm>
            <a:off x="6188422" y="527150"/>
            <a:ext cx="3929818" cy="6065221"/>
          </a:xfrm>
          <a:prstGeom prst="rect">
            <a:avLst/>
          </a:prstGeom>
        </p:spPr>
      </p:pic>
      <p:pic>
        <p:nvPicPr>
          <p:cNvPr id="20" name="Picture 19" descr="A person standing in front of a store&#10;&#10;Description automatically generated">
            <a:extLst>
              <a:ext uri="{FF2B5EF4-FFF2-40B4-BE49-F238E27FC236}">
                <a16:creationId xmlns:a16="http://schemas.microsoft.com/office/drawing/2014/main" id="{BACAA124-98B1-4E91-A653-7AD00DD244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7279" y="527150"/>
            <a:ext cx="3416300" cy="6070600"/>
          </a:xfrm>
          <a:prstGeom prst="rect">
            <a:avLst/>
          </a:prstGeom>
        </p:spPr>
      </p:pic>
    </p:spTree>
    <p:extLst>
      <p:ext uri="{BB962C8B-B14F-4D97-AF65-F5344CB8AC3E}">
        <p14:creationId xmlns:p14="http://schemas.microsoft.com/office/powerpoint/2010/main" val="199973372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en-US" noProof="0" dirty="0"/>
              <a:t>Take-home messages</a:t>
            </a:r>
          </a:p>
        </p:txBody>
      </p:sp>
      <p:sp>
        <p:nvSpPr>
          <p:cNvPr id="4100" name="Rectangle 3"/>
          <p:cNvSpPr>
            <a:spLocks noGrp="1" noChangeArrowheads="1"/>
          </p:cNvSpPr>
          <p:nvPr>
            <p:ph type="body" sz="quarter" idx="13"/>
          </p:nvPr>
        </p:nvSpPr>
        <p:spPr>
          <a:xfrm>
            <a:off x="658812" y="1727200"/>
            <a:ext cx="10874375"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Full weight bearing is a must-have in orthogeriatric fracture treatment</a:t>
            </a:r>
          </a:p>
          <a:p>
            <a:pPr marL="457200" indent="-457200">
              <a:buFont typeface="Arial" panose="020B0604020202020204" pitchFamily="34" charset="0"/>
              <a:buChar char="•"/>
            </a:pPr>
            <a:r>
              <a:rPr lang="en-US" dirty="0"/>
              <a:t>Consider revision arthroplasty for (periprosthetic) acetabular fractures</a:t>
            </a:r>
          </a:p>
        </p:txBody>
      </p:sp>
    </p:spTree>
    <p:extLst>
      <p:ext uri="{BB962C8B-B14F-4D97-AF65-F5344CB8AC3E}">
        <p14:creationId xmlns:p14="http://schemas.microsoft.com/office/powerpoint/2010/main" val="53464076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Thank you</a:t>
            </a:r>
          </a:p>
        </p:txBody>
      </p:sp>
      <p:sp>
        <p:nvSpPr>
          <p:cNvPr id="3" name="Content Placeholder 2"/>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r>
              <a:rPr lang="en-US" dirty="0">
                <a:hlinkClick r:id="rId3" action="ppaction://hlinksldjump"/>
              </a:rPr>
              <a:t>Return to list of cases</a:t>
            </a:r>
            <a:endParaRPr lang="en-US" dirty="0"/>
          </a:p>
        </p:txBody>
      </p:sp>
    </p:spTree>
    <p:extLst>
      <p:ext uri="{BB962C8B-B14F-4D97-AF65-F5344CB8AC3E}">
        <p14:creationId xmlns:p14="http://schemas.microsoft.com/office/powerpoint/2010/main" val="405637034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10"/>
          </p:nvPr>
        </p:nvSpPr>
        <p:spPr/>
        <p:txBody>
          <a:bodyPr/>
          <a:lstStyle/>
          <a:p>
            <a:r>
              <a:rPr lang="en-US" b="1" noProof="0" dirty="0"/>
              <a:t>Difficulties in fixation and healing</a:t>
            </a:r>
          </a:p>
        </p:txBody>
      </p:sp>
      <p:sp>
        <p:nvSpPr>
          <p:cNvPr id="5" name="Text Placeholder 4">
            <a:extLst>
              <a:ext uri="{FF2B5EF4-FFF2-40B4-BE49-F238E27FC236}">
                <a16:creationId xmlns:a16="http://schemas.microsoft.com/office/drawing/2014/main" id="{0A033DB9-293E-449F-999B-ACB1999290E5}"/>
              </a:ext>
            </a:extLst>
          </p:cNvPr>
          <p:cNvSpPr>
            <a:spLocks noGrp="1"/>
          </p:cNvSpPr>
          <p:nvPr>
            <p:ph type="body" sz="quarter" idx="11"/>
          </p:nvPr>
        </p:nvSpPr>
        <p:spPr/>
        <p:txBody>
          <a:bodyPr/>
          <a:lstStyle/>
          <a:p>
            <a:endParaRPr lang="de-CH"/>
          </a:p>
        </p:txBody>
      </p:sp>
      <p:sp>
        <p:nvSpPr>
          <p:cNvPr id="6" name="Text Placeholder 5">
            <a:extLst>
              <a:ext uri="{FF2B5EF4-FFF2-40B4-BE49-F238E27FC236}">
                <a16:creationId xmlns:a16="http://schemas.microsoft.com/office/drawing/2014/main" id="{50B8409A-3FCE-4B94-8BB1-06322A133859}"/>
              </a:ext>
            </a:extLst>
          </p:cNvPr>
          <p:cNvSpPr>
            <a:spLocks noGrp="1"/>
          </p:cNvSpPr>
          <p:nvPr>
            <p:ph type="body" sz="quarter" idx="12"/>
          </p:nvPr>
        </p:nvSpPr>
        <p:spPr>
          <a:xfrm>
            <a:off x="4079876" y="5861053"/>
            <a:ext cx="6552628" cy="241299"/>
          </a:xfrm>
        </p:spPr>
        <p:txBody>
          <a:bodyPr/>
          <a:lstStyle/>
          <a:p>
            <a:r>
              <a:rPr lang="de-CH" dirty="0"/>
              <a:t>AO Trauma Course </a:t>
            </a:r>
            <a:r>
              <a:rPr lang="de-CH" dirty="0" err="1"/>
              <a:t>Fragility</a:t>
            </a:r>
            <a:r>
              <a:rPr lang="de-CH" dirty="0"/>
              <a:t> </a:t>
            </a:r>
            <a:r>
              <a:rPr lang="de-CH" dirty="0" err="1"/>
              <a:t>Fractures</a:t>
            </a:r>
            <a:r>
              <a:rPr lang="de-CH" dirty="0"/>
              <a:t> and </a:t>
            </a:r>
            <a:r>
              <a:rPr lang="de-CH" dirty="0" err="1"/>
              <a:t>Orthogeriatrics</a:t>
            </a:r>
            <a:r>
              <a:rPr lang="de-CH" dirty="0"/>
              <a:t> </a:t>
            </a:r>
          </a:p>
          <a:p>
            <a:r>
              <a:rPr lang="de-CH" dirty="0"/>
              <a:t> </a:t>
            </a:r>
          </a:p>
          <a:p>
            <a:endParaRPr lang="de-CH" dirty="0"/>
          </a:p>
        </p:txBody>
      </p:sp>
      <p:sp>
        <p:nvSpPr>
          <p:cNvPr id="7" name="Text Placeholder 6">
            <a:extLst>
              <a:ext uri="{FF2B5EF4-FFF2-40B4-BE49-F238E27FC236}">
                <a16:creationId xmlns:a16="http://schemas.microsoft.com/office/drawing/2014/main" id="{9A8124B1-43C3-4578-8A80-D8DBCED74CCE}"/>
              </a:ext>
            </a:extLst>
          </p:cNvPr>
          <p:cNvSpPr>
            <a:spLocks noGrp="1"/>
          </p:cNvSpPr>
          <p:nvPr>
            <p:ph type="body" sz="quarter" idx="13"/>
          </p:nvPr>
        </p:nvSpPr>
        <p:spPr/>
        <p:txBody>
          <a:bodyPr/>
          <a:lstStyle/>
          <a:p>
            <a:endParaRPr lang="de-CH" dirty="0"/>
          </a:p>
        </p:txBody>
      </p:sp>
      <p:sp>
        <p:nvSpPr>
          <p:cNvPr id="8" name="Text Placeholder 7">
            <a:extLst>
              <a:ext uri="{FF2B5EF4-FFF2-40B4-BE49-F238E27FC236}">
                <a16:creationId xmlns:a16="http://schemas.microsoft.com/office/drawing/2014/main" id="{4A7427CD-F42B-4C00-9398-5A5CDFFFE383}"/>
              </a:ext>
            </a:extLst>
          </p:cNvPr>
          <p:cNvSpPr>
            <a:spLocks noGrp="1"/>
          </p:cNvSpPr>
          <p:nvPr>
            <p:ph type="body" sz="quarter" idx="14"/>
          </p:nvPr>
        </p:nvSpPr>
        <p:spPr/>
        <p:txBody>
          <a:bodyPr/>
          <a:lstStyle/>
          <a:p>
            <a:r>
              <a:rPr lang="de-CH" dirty="0"/>
              <a:t>Case 12</a:t>
            </a:r>
          </a:p>
        </p:txBody>
      </p:sp>
      <p:sp>
        <p:nvSpPr>
          <p:cNvPr id="9" name="Text Placeholder 8">
            <a:extLst>
              <a:ext uri="{FF2B5EF4-FFF2-40B4-BE49-F238E27FC236}">
                <a16:creationId xmlns:a16="http://schemas.microsoft.com/office/drawing/2014/main" id="{F8D3C9C6-3EAA-458D-9CFB-EE4B8DF166EB}"/>
              </a:ext>
            </a:extLst>
          </p:cNvPr>
          <p:cNvSpPr>
            <a:spLocks noGrp="1"/>
          </p:cNvSpPr>
          <p:nvPr>
            <p:ph type="body" sz="quarter" idx="15"/>
          </p:nvPr>
        </p:nvSpPr>
        <p:spPr/>
        <p:txBody>
          <a:bodyPr/>
          <a:lstStyle/>
          <a:p>
            <a:r>
              <a:rPr lang="en-US" dirty="0"/>
              <a:t>Difficulties in fixation and healing</a:t>
            </a:r>
          </a:p>
        </p:txBody>
      </p:sp>
    </p:spTree>
    <p:extLst>
      <p:ext uri="{BB962C8B-B14F-4D97-AF65-F5344CB8AC3E}">
        <p14:creationId xmlns:p14="http://schemas.microsoft.com/office/powerpoint/2010/main" val="122288620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noProof="0" dirty="0"/>
              <a:t>Case description</a:t>
            </a:r>
          </a:p>
        </p:txBody>
      </p:sp>
      <p:sp>
        <p:nvSpPr>
          <p:cNvPr id="2" name="Text Placeholder 1">
            <a:extLst>
              <a:ext uri="{FF2B5EF4-FFF2-40B4-BE49-F238E27FC236}">
                <a16:creationId xmlns:a16="http://schemas.microsoft.com/office/drawing/2014/main" id="{382D9232-98D3-43F6-8021-AA879A2DCDD2}"/>
              </a:ext>
            </a:extLst>
          </p:cNvPr>
          <p:cNvSpPr>
            <a:spLocks noGrp="1"/>
          </p:cNvSpPr>
          <p:nvPr>
            <p:ph type="body" sz="quarter" idx="13"/>
          </p:nvPr>
        </p:nvSpPr>
        <p:spPr/>
        <p:txBody>
          <a:bodyPr/>
          <a:lstStyle/>
          <a:p>
            <a:pPr marL="457200" indent="-457200">
              <a:buFont typeface="Arial" panose="020B0604020202020204" pitchFamily="34" charset="0"/>
              <a:buChar char="•"/>
            </a:pPr>
            <a:r>
              <a:rPr lang="en-US" dirty="0"/>
              <a:t>Woman 80+ years old</a:t>
            </a:r>
          </a:p>
          <a:p>
            <a:pPr marL="457200" indent="-457200">
              <a:buFont typeface="Arial" panose="020B0604020202020204" pitchFamily="34" charset="0"/>
              <a:buChar char="•"/>
            </a:pPr>
            <a:r>
              <a:rPr lang="en-US" dirty="0"/>
              <a:t>Height 160 cm, weight 61.8 kg (BMI 24.1)</a:t>
            </a:r>
          </a:p>
          <a:p>
            <a:pPr marL="457200" indent="-457200">
              <a:buFont typeface="Arial" panose="020B0604020202020204" pitchFamily="34" charset="0"/>
              <a:buChar char="•"/>
            </a:pPr>
            <a:r>
              <a:rPr lang="en-US" dirty="0"/>
              <a:t>Former physician</a:t>
            </a:r>
          </a:p>
          <a:p>
            <a:pPr marL="457200" indent="-457200">
              <a:buFont typeface="Arial" panose="020B0604020202020204" pitchFamily="34" charset="0"/>
              <a:buChar char="•"/>
            </a:pPr>
            <a:r>
              <a:rPr lang="en-US" dirty="0"/>
              <a:t>History of falls and fractures: </a:t>
            </a:r>
          </a:p>
          <a:p>
            <a:pPr marL="898525" indent="-454025">
              <a:buFont typeface="Arial" panose="020B0604020202020204" pitchFamily="34" charset="0"/>
              <a:buChar char="•"/>
            </a:pPr>
            <a:r>
              <a:rPr lang="en-US" dirty="0"/>
              <a:t>Fell with vertigo, middle of the night, while on the way to the toilet</a:t>
            </a:r>
          </a:p>
          <a:p>
            <a:pPr marL="457200" indent="-457200">
              <a:buFont typeface="Arial" panose="020B0604020202020204" pitchFamily="34" charset="0"/>
              <a:buChar char="•"/>
            </a:pPr>
            <a:endParaRPr lang="de-CH" dirty="0"/>
          </a:p>
        </p:txBody>
      </p:sp>
    </p:spTree>
    <p:extLst>
      <p:ext uri="{BB962C8B-B14F-4D97-AF65-F5344CB8AC3E}">
        <p14:creationId xmlns:p14="http://schemas.microsoft.com/office/powerpoint/2010/main" val="422784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en-US" dirty="0">
                <a:ea typeface="MS PGothic" charset="0"/>
              </a:rPr>
              <a:t>List of cases</a:t>
            </a:r>
          </a:p>
        </p:txBody>
      </p:sp>
      <p:sp>
        <p:nvSpPr>
          <p:cNvPr id="9" name="Rectangle 5">
            <a:extLst>
              <a:ext uri="{FF2B5EF4-FFF2-40B4-BE49-F238E27FC236}">
                <a16:creationId xmlns:a16="http://schemas.microsoft.com/office/drawing/2014/main" id="{1750AE99-CF73-4E0C-BB25-A475F601B5F0}"/>
              </a:ext>
            </a:extLst>
          </p:cNvPr>
          <p:cNvSpPr txBox="1">
            <a:spLocks noChangeArrowheads="1"/>
          </p:cNvSpPr>
          <p:nvPr/>
        </p:nvSpPr>
        <p:spPr>
          <a:xfrm>
            <a:off x="551384" y="3906751"/>
            <a:ext cx="7359352"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914400" rtl="0" eaLnBrk="1" latinLnBrk="0" hangingPunct="1">
              <a:lnSpc>
                <a:spcPct val="100000"/>
              </a:lnSpc>
              <a:spcBef>
                <a:spcPts val="600"/>
              </a:spcBef>
              <a:buFont typeface="Arial" panose="020B0604020202020204" pitchFamily="34" charset="0"/>
              <a:buNone/>
              <a:defRPr sz="2800" kern="1200">
                <a:solidFill>
                  <a:schemeClr val="tx1"/>
                </a:solidFill>
                <a:latin typeface="+mn-lt"/>
                <a:ea typeface="+mn-ea"/>
                <a:cs typeface="+mn-cs"/>
              </a:defRPr>
            </a:lvl1pPr>
            <a:lvl2pPr marL="457200" indent="-457200" algn="l" defTabSz="9144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799200" indent="-457200" algn="l" defTabSz="9144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3pPr>
            <a:lvl4pPr marL="1141200" indent="-4572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4pPr>
            <a:lvl5pPr marL="1483200" indent="-457200" algn="l" defTabSz="914400" rtl="0" eaLnBrk="1" latinLnBrk="0" hangingPunct="1">
              <a:lnSpc>
                <a:spcPct val="100000"/>
              </a:lnSpc>
              <a:spcBef>
                <a:spcPts val="600"/>
              </a:spcBef>
              <a:buFont typeface="Symbol" panose="05050102010706020507" pitchFamily="18"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32000" indent="-432000">
              <a:buFont typeface="Arial" panose="020B0604020202020204" pitchFamily="34" charset="0"/>
              <a:buChar char="•"/>
            </a:pPr>
            <a:r>
              <a:rPr lang="en-US" sz="1800">
                <a:hlinkClick r:id="rId3" action="ppaction://hlinksldjump"/>
              </a:rPr>
              <a:t>Distal radial fracture</a:t>
            </a:r>
            <a:endParaRPr lang="en-US" sz="1800"/>
          </a:p>
          <a:p>
            <a:pPr marL="432000" indent="-432000">
              <a:buFont typeface="Arial" panose="020B0604020202020204" pitchFamily="34" charset="0"/>
              <a:buChar char="•"/>
            </a:pPr>
            <a:r>
              <a:rPr lang="en-US" sz="1800">
                <a:hlinkClick r:id="rId4" action="ppaction://hlinksldjump"/>
              </a:rPr>
              <a:t>Proximal humeral fracture</a:t>
            </a:r>
            <a:endParaRPr lang="en-US" sz="1800"/>
          </a:p>
          <a:p>
            <a:pPr marL="432000" indent="-432000">
              <a:buFont typeface="Arial" panose="020B0604020202020204" pitchFamily="34" charset="0"/>
              <a:buChar char="•"/>
            </a:pPr>
            <a:r>
              <a:rPr lang="en-US" sz="1800">
                <a:hlinkClick r:id="rId5" action="ppaction://hlinksldjump"/>
              </a:rPr>
              <a:t>Periprosthetic acetabular fracture</a:t>
            </a:r>
            <a:endParaRPr lang="en-US" sz="1800"/>
          </a:p>
          <a:p>
            <a:pPr marL="432000" indent="-432000">
              <a:buFont typeface="Arial" panose="020B0604020202020204" pitchFamily="34" charset="0"/>
              <a:buChar char="•"/>
            </a:pPr>
            <a:r>
              <a:rPr lang="en-US" sz="1800">
                <a:hlinkClick r:id="rId6" action="ppaction://hlinksldjump"/>
              </a:rPr>
              <a:t>Difficulties in fixation and healing</a:t>
            </a:r>
            <a:endParaRPr lang="en-US" sz="1800"/>
          </a:p>
          <a:p>
            <a:pPr marL="432000" indent="-432000">
              <a:buFont typeface="Arial" panose="020B0604020202020204" pitchFamily="34" charset="0"/>
              <a:buChar char="•"/>
            </a:pPr>
            <a:r>
              <a:rPr lang="en-US" sz="1800">
                <a:hlinkClick r:id="rId7" action="ppaction://hlinksldjump"/>
              </a:rPr>
              <a:t>Elbow fracture</a:t>
            </a:r>
            <a:endParaRPr lang="en-US" sz="1800"/>
          </a:p>
          <a:p>
            <a:pPr marL="432000" indent="-432000">
              <a:buFont typeface="Arial" panose="020B0604020202020204" pitchFamily="34" charset="0"/>
              <a:buChar char="•"/>
            </a:pPr>
            <a:r>
              <a:rPr lang="en-US" sz="1800">
                <a:hlinkClick r:id="rId8" action="ppaction://hlinksldjump"/>
              </a:rPr>
              <a:t>Ankle fracture</a:t>
            </a:r>
            <a:endParaRPr lang="en-US" sz="1800"/>
          </a:p>
          <a:p>
            <a:pPr marL="432000" indent="-432000">
              <a:buFont typeface="Arial" panose="020B0604020202020204" pitchFamily="34" charset="0"/>
              <a:buChar char="•"/>
            </a:pPr>
            <a:r>
              <a:rPr lang="en-US" sz="1800">
                <a:hlinkClick r:id="rId9" action="ppaction://hlinksldjump"/>
              </a:rPr>
              <a:t>Pelvic fracture</a:t>
            </a:r>
            <a:endParaRPr lang="en-US" sz="1800"/>
          </a:p>
          <a:p>
            <a:pPr marL="432000" indent="-432000">
              <a:buFont typeface="Arial" panose="020B0604020202020204" pitchFamily="34" charset="0"/>
              <a:buChar char="•"/>
            </a:pPr>
            <a:r>
              <a:rPr lang="en-US" sz="1800">
                <a:hlinkClick r:id="rId10" action="ppaction://hlinksldjump"/>
              </a:rPr>
              <a:t>Simple two-part proximal humeral fracture</a:t>
            </a:r>
            <a:endParaRPr lang="en-US" sz="1800"/>
          </a:p>
          <a:p>
            <a:pPr marL="432000" indent="-432000">
              <a:buFont typeface="Arial" panose="020B0604020202020204" pitchFamily="34" charset="0"/>
              <a:buChar char="•"/>
            </a:pPr>
            <a:endParaRPr lang="en-US" sz="2400" dirty="0"/>
          </a:p>
        </p:txBody>
      </p:sp>
      <p:sp>
        <p:nvSpPr>
          <p:cNvPr id="10" name="Rectangle 5">
            <a:extLst>
              <a:ext uri="{FF2B5EF4-FFF2-40B4-BE49-F238E27FC236}">
                <a16:creationId xmlns:a16="http://schemas.microsoft.com/office/drawing/2014/main" id="{4E613B1C-5E92-4C0C-8BA2-CD6E45C9DADD}"/>
              </a:ext>
            </a:extLst>
          </p:cNvPr>
          <p:cNvSpPr txBox="1">
            <a:spLocks noChangeArrowheads="1"/>
          </p:cNvSpPr>
          <p:nvPr/>
        </p:nvSpPr>
        <p:spPr bwMode="auto">
          <a:xfrm>
            <a:off x="551384" y="1098439"/>
            <a:ext cx="7359352"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3400" indent="-533400" algn="l" rtl="0" eaLnBrk="1" fontAlgn="base" hangingPunct="1">
              <a:spcBef>
                <a:spcPct val="20000"/>
              </a:spcBef>
              <a:spcAft>
                <a:spcPct val="0"/>
              </a:spcAft>
              <a:buChar char="•"/>
              <a:defRPr sz="2800">
                <a:solidFill>
                  <a:schemeClr val="tx1"/>
                </a:solidFill>
                <a:latin typeface="+mn-lt"/>
                <a:ea typeface="+mn-ea"/>
                <a:cs typeface="+mn-cs"/>
              </a:defRPr>
            </a:lvl1pPr>
            <a:lvl2pPr marL="952500" indent="-428625" algn="l" rtl="0" eaLnBrk="1" fontAlgn="base" hangingPunct="1">
              <a:spcBef>
                <a:spcPct val="20000"/>
              </a:spcBef>
              <a:spcAft>
                <a:spcPct val="0"/>
              </a:spcAft>
              <a:buChar char="•"/>
              <a:defRPr sz="2600">
                <a:solidFill>
                  <a:schemeClr val="tx1"/>
                </a:solidFill>
                <a:latin typeface="+mn-lt"/>
              </a:defRPr>
            </a:lvl2pPr>
            <a:lvl3pPr marL="1371600" indent="-409575" algn="l" rtl="0" eaLnBrk="1" fontAlgn="base" hangingPunct="1">
              <a:spcBef>
                <a:spcPct val="20000"/>
              </a:spcBef>
              <a:spcAft>
                <a:spcPct val="0"/>
              </a:spcAft>
              <a:buChar char="•"/>
              <a:defRPr sz="2400">
                <a:solidFill>
                  <a:schemeClr val="tx1"/>
                </a:solidFill>
                <a:latin typeface="+mn-lt"/>
              </a:defRPr>
            </a:lvl3pPr>
            <a:lvl4pPr marL="1752600" indent="-361950" algn="l" rtl="0" eaLnBrk="1" fontAlgn="base" hangingPunct="1">
              <a:spcBef>
                <a:spcPct val="20000"/>
              </a:spcBef>
              <a:spcAft>
                <a:spcPct val="0"/>
              </a:spcAft>
              <a:buChar char="•"/>
              <a:defRPr sz="2000">
                <a:solidFill>
                  <a:schemeClr val="tx1"/>
                </a:solidFill>
                <a:latin typeface="+mn-lt"/>
              </a:defRPr>
            </a:lvl4pPr>
            <a:lvl5pPr marL="2209800" indent="-463550" algn="l" rtl="0" eaLnBrk="1" fontAlgn="base" hangingPunct="1">
              <a:spcBef>
                <a:spcPct val="20000"/>
              </a:spcBef>
              <a:spcAft>
                <a:spcPct val="0"/>
              </a:spcAft>
              <a:buChar char="•"/>
              <a:defRPr sz="2000">
                <a:solidFill>
                  <a:schemeClr val="tx1"/>
                </a:solidFill>
                <a:latin typeface="+mn-lt"/>
              </a:defRPr>
            </a:lvl5pPr>
            <a:lvl6pPr marL="2667000" indent="-381000" algn="l" rtl="0" eaLnBrk="1" fontAlgn="base" hangingPunct="1">
              <a:spcBef>
                <a:spcPct val="20000"/>
              </a:spcBef>
              <a:spcAft>
                <a:spcPct val="0"/>
              </a:spcAft>
              <a:buChar char="•"/>
              <a:defRPr sz="2000">
                <a:solidFill>
                  <a:schemeClr val="tx1"/>
                </a:solidFill>
                <a:latin typeface="+mn-lt"/>
              </a:defRPr>
            </a:lvl6pPr>
            <a:lvl7pPr marL="3124200" indent="-381000" algn="l" rtl="0" eaLnBrk="1" fontAlgn="base" hangingPunct="1">
              <a:spcBef>
                <a:spcPct val="20000"/>
              </a:spcBef>
              <a:spcAft>
                <a:spcPct val="0"/>
              </a:spcAft>
              <a:buChar char="•"/>
              <a:defRPr sz="2000">
                <a:solidFill>
                  <a:schemeClr val="tx1"/>
                </a:solidFill>
                <a:latin typeface="+mn-lt"/>
              </a:defRPr>
            </a:lvl7pPr>
            <a:lvl8pPr marL="3581400" indent="-381000" algn="l" rtl="0" eaLnBrk="1" fontAlgn="base" hangingPunct="1">
              <a:spcBef>
                <a:spcPct val="20000"/>
              </a:spcBef>
              <a:spcAft>
                <a:spcPct val="0"/>
              </a:spcAft>
              <a:buChar char="•"/>
              <a:defRPr sz="2000">
                <a:solidFill>
                  <a:schemeClr val="tx1"/>
                </a:solidFill>
                <a:latin typeface="+mn-lt"/>
              </a:defRPr>
            </a:lvl8pPr>
            <a:lvl9pPr marL="4038600" indent="-381000" algn="l" rtl="0" eaLnBrk="1" fontAlgn="base" hangingPunct="1">
              <a:spcBef>
                <a:spcPct val="20000"/>
              </a:spcBef>
              <a:spcAft>
                <a:spcPct val="0"/>
              </a:spcAft>
              <a:buChar char="•"/>
              <a:defRPr sz="2000">
                <a:solidFill>
                  <a:schemeClr val="tx1"/>
                </a:solidFill>
                <a:latin typeface="+mn-lt"/>
              </a:defRPr>
            </a:lvl9pPr>
          </a:lstStyle>
          <a:p>
            <a:pPr marL="432000" indent="-432000">
              <a:spcBef>
                <a:spcPts val="600"/>
              </a:spcBef>
            </a:pPr>
            <a:r>
              <a:rPr lang="en-US" sz="1800" dirty="0">
                <a:hlinkClick r:id="rId11" action="ppaction://hlinksldjump"/>
              </a:rPr>
              <a:t>Contralateral femoral lesion</a:t>
            </a:r>
            <a:endParaRPr lang="en-US" sz="1800" dirty="0"/>
          </a:p>
          <a:p>
            <a:pPr marL="432000" indent="-432000">
              <a:spcBef>
                <a:spcPts val="600"/>
              </a:spcBef>
            </a:pPr>
            <a:r>
              <a:rPr lang="en-US" sz="1800" dirty="0" err="1">
                <a:hlinkClick r:id="rId12" action="ppaction://hlinksldjump"/>
              </a:rPr>
              <a:t>Periprosthetic</a:t>
            </a:r>
            <a:r>
              <a:rPr lang="en-US" sz="1800" dirty="0">
                <a:hlinkClick r:id="rId12" action="ppaction://hlinksldjump"/>
              </a:rPr>
              <a:t> total knee prosthesis</a:t>
            </a:r>
            <a:endParaRPr lang="en-US" sz="1800" dirty="0"/>
          </a:p>
          <a:p>
            <a:pPr marL="432000" indent="-432000">
              <a:spcBef>
                <a:spcPts val="600"/>
              </a:spcBef>
            </a:pPr>
            <a:r>
              <a:rPr lang="en-US" sz="1800" dirty="0" err="1">
                <a:hlinkClick r:id="rId13" action="ppaction://hlinksldjump"/>
              </a:rPr>
              <a:t>Periprosthetic</a:t>
            </a:r>
            <a:r>
              <a:rPr lang="en-US" sz="1800" dirty="0">
                <a:hlinkClick r:id="rId13" action="ppaction://hlinksldjump"/>
              </a:rPr>
              <a:t> total knee replacement</a:t>
            </a:r>
            <a:endParaRPr lang="en-US" sz="1800" dirty="0"/>
          </a:p>
          <a:p>
            <a:pPr marL="432000" indent="-432000">
              <a:spcBef>
                <a:spcPts val="600"/>
              </a:spcBef>
            </a:pPr>
            <a:r>
              <a:rPr lang="en-US" sz="1800" dirty="0">
                <a:hlinkClick r:id="rId14" action="ppaction://hlinksldjump"/>
              </a:rPr>
              <a:t>Unstable </a:t>
            </a:r>
            <a:r>
              <a:rPr lang="en-US" sz="1800" dirty="0" err="1">
                <a:hlinkClick r:id="rId14" action="ppaction://hlinksldjump"/>
              </a:rPr>
              <a:t>pertrochanteric</a:t>
            </a:r>
            <a:r>
              <a:rPr lang="en-US" sz="1800" dirty="0">
                <a:hlinkClick r:id="rId14" action="ppaction://hlinksldjump"/>
              </a:rPr>
              <a:t> fracture and augmentation</a:t>
            </a:r>
            <a:endParaRPr lang="en-US" sz="1800" dirty="0"/>
          </a:p>
          <a:p>
            <a:pPr marL="432000" indent="-432000">
              <a:spcBef>
                <a:spcPts val="600"/>
              </a:spcBef>
            </a:pPr>
            <a:r>
              <a:rPr lang="en-US" sz="1800" dirty="0">
                <a:hlinkClick r:id="rId15" action="ppaction://hlinksldjump"/>
              </a:rPr>
              <a:t>Revision surgery after </a:t>
            </a:r>
            <a:r>
              <a:rPr lang="en-US" sz="1800" dirty="0" err="1">
                <a:hlinkClick r:id="rId15" action="ppaction://hlinksldjump"/>
              </a:rPr>
              <a:t>pertrochanteric</a:t>
            </a:r>
            <a:r>
              <a:rPr lang="en-US" sz="1800" dirty="0">
                <a:hlinkClick r:id="rId15" action="ppaction://hlinksldjump"/>
              </a:rPr>
              <a:t> fracture</a:t>
            </a:r>
            <a:endParaRPr lang="en-US" sz="1800" dirty="0"/>
          </a:p>
          <a:p>
            <a:pPr marL="432000" indent="-432000">
              <a:spcBef>
                <a:spcPts val="600"/>
              </a:spcBef>
            </a:pPr>
            <a:r>
              <a:rPr lang="en-US" sz="1800" dirty="0">
                <a:hlinkClick r:id="rId16" action="ppaction://hlinksldjump"/>
              </a:rPr>
              <a:t>Vertebral fracture</a:t>
            </a:r>
            <a:endParaRPr lang="en-US" sz="1800" dirty="0"/>
          </a:p>
          <a:p>
            <a:pPr marL="432000" indent="-432000">
              <a:spcBef>
                <a:spcPts val="600"/>
              </a:spcBef>
            </a:pPr>
            <a:r>
              <a:rPr lang="en-US" sz="1800" dirty="0">
                <a:hlinkClick r:id="rId17" action="ppaction://hlinksldjump"/>
              </a:rPr>
              <a:t>Total hip </a:t>
            </a:r>
            <a:r>
              <a:rPr lang="en-US" sz="1800" dirty="0" err="1">
                <a:hlinkClick r:id="rId17" action="ppaction://hlinksldjump"/>
              </a:rPr>
              <a:t>periprosthetic</a:t>
            </a:r>
            <a:r>
              <a:rPr lang="en-US" sz="1800" dirty="0">
                <a:hlinkClick r:id="rId17" action="ppaction://hlinksldjump"/>
              </a:rPr>
              <a:t> fracture </a:t>
            </a:r>
            <a:endParaRPr lang="en-US" sz="1800" dirty="0"/>
          </a:p>
          <a:p>
            <a:pPr marL="432000" indent="-432000">
              <a:spcBef>
                <a:spcPts val="600"/>
              </a:spcBef>
            </a:pPr>
            <a:r>
              <a:rPr lang="en-US" sz="1800" dirty="0">
                <a:hlinkClick r:id="rId18" action="ppaction://hlinksldjump"/>
              </a:rPr>
              <a:t>Humeral shaft fracture</a:t>
            </a:r>
            <a:endParaRPr lang="en-US" sz="1800" dirty="0"/>
          </a:p>
        </p:txBody>
      </p:sp>
    </p:spTree>
    <p:extLst>
      <p:ext uri="{BB962C8B-B14F-4D97-AF65-F5344CB8AC3E}">
        <p14:creationId xmlns:p14="http://schemas.microsoft.com/office/powerpoint/2010/main" val="1034335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References</a:t>
            </a:r>
          </a:p>
        </p:txBody>
      </p:sp>
      <p:sp>
        <p:nvSpPr>
          <p:cNvPr id="3" name="Content Placeholder 2"/>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a:spcBef>
                <a:spcPts val="600"/>
              </a:spcBef>
              <a:buFont typeface="Arial" panose="020B0604020202020204" pitchFamily="34" charset="0"/>
              <a:buChar char="•"/>
            </a:pPr>
            <a:r>
              <a:rPr lang="en-US" dirty="0"/>
              <a:t>Shane E, Burr D, Abrahamsen B, et al. Atypical subtrochanteric and diaphyseal femoral fractures: Second report of a task force of the American Society for Bone and Mineral Research. </a:t>
            </a:r>
            <a:r>
              <a:rPr lang="en-US" i="1" dirty="0"/>
              <a:t>JBMR</a:t>
            </a:r>
            <a:r>
              <a:rPr lang="en-US" dirty="0"/>
              <a:t>. 2014 Jan; 29(1):1-23.</a:t>
            </a:r>
          </a:p>
          <a:p>
            <a:pPr marL="342900" indent="-342900">
              <a:spcBef>
                <a:spcPts val="600"/>
              </a:spcBef>
              <a:buFont typeface="Arial" panose="020B0604020202020204" pitchFamily="34" charset="0"/>
              <a:buChar char="•"/>
            </a:pPr>
            <a:endParaRPr lang="en-US" dirty="0"/>
          </a:p>
          <a:p>
            <a:pPr marL="342900" indent="-342900">
              <a:spcBef>
                <a:spcPts val="600"/>
              </a:spcBef>
              <a:buFont typeface="Arial" panose="020B0604020202020204" pitchFamily="34" charset="0"/>
              <a:buChar char="•"/>
            </a:pPr>
            <a:r>
              <a:rPr lang="en-US" dirty="0"/>
              <a:t>Tyler W, Bukata S, O'Keefe R. Atypical femur fractures.          </a:t>
            </a:r>
            <a:r>
              <a:rPr lang="en-US" i="1" dirty="0"/>
              <a:t>Clin Geriatr Med</a:t>
            </a:r>
            <a:r>
              <a:rPr lang="en-US" dirty="0"/>
              <a:t>. 2014 May; 30(2):349-359.</a:t>
            </a:r>
          </a:p>
        </p:txBody>
      </p:sp>
    </p:spTree>
    <p:extLst>
      <p:ext uri="{BB962C8B-B14F-4D97-AF65-F5344CB8AC3E}">
        <p14:creationId xmlns:p14="http://schemas.microsoft.com/office/powerpoint/2010/main" val="415522049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noProof="0" dirty="0"/>
              <a:t>Case description</a:t>
            </a:r>
          </a:p>
        </p:txBody>
      </p:sp>
      <p:sp>
        <p:nvSpPr>
          <p:cNvPr id="2" name="Text Placeholder 1">
            <a:extLst>
              <a:ext uri="{FF2B5EF4-FFF2-40B4-BE49-F238E27FC236}">
                <a16:creationId xmlns:a16="http://schemas.microsoft.com/office/drawing/2014/main" id="{CA25BD4F-5028-4CD5-80B8-3BA583690602}"/>
              </a:ext>
            </a:extLst>
          </p:cNvPr>
          <p:cNvSpPr>
            <a:spLocks noGrp="1"/>
          </p:cNvSpPr>
          <p:nvPr>
            <p:ph type="body" sz="quarter" idx="13"/>
          </p:nvPr>
        </p:nvSpPr>
        <p:spPr/>
        <p:txBody>
          <a:bodyPr/>
          <a:lstStyle/>
          <a:p>
            <a:pPr marL="457200" indent="-457200">
              <a:buFont typeface="Arial" panose="020B0604020202020204" pitchFamily="34" charset="0"/>
              <a:buChar char="•"/>
            </a:pPr>
            <a:r>
              <a:rPr lang="de-CH" dirty="0" err="1"/>
              <a:t>Comorbidities</a:t>
            </a:r>
            <a:r>
              <a:rPr lang="de-CH" dirty="0"/>
              <a:t>: </a:t>
            </a:r>
          </a:p>
          <a:p>
            <a:pPr marL="895350" indent="-447675" defTabSz="895350">
              <a:buFont typeface="Arial" panose="020B0604020202020204" pitchFamily="34" charset="0"/>
              <a:buChar char="•"/>
            </a:pPr>
            <a:r>
              <a:rPr lang="de-CH" dirty="0"/>
              <a:t>Atrial </a:t>
            </a:r>
            <a:r>
              <a:rPr lang="de-CH" dirty="0" err="1"/>
              <a:t>fibrillation</a:t>
            </a:r>
            <a:r>
              <a:rPr lang="de-CH" dirty="0"/>
              <a:t> </a:t>
            </a:r>
          </a:p>
          <a:p>
            <a:pPr marL="895350" indent="-447675" defTabSz="895350">
              <a:buFont typeface="Arial" panose="020B0604020202020204" pitchFamily="34" charset="0"/>
              <a:buChar char="•"/>
            </a:pPr>
            <a:r>
              <a:rPr lang="de-CH" dirty="0" err="1"/>
              <a:t>Pulmonary</a:t>
            </a:r>
            <a:r>
              <a:rPr lang="de-CH" dirty="0"/>
              <a:t> </a:t>
            </a:r>
            <a:r>
              <a:rPr lang="de-CH" dirty="0" err="1"/>
              <a:t>embolism</a:t>
            </a:r>
            <a:r>
              <a:rPr lang="de-CH" dirty="0"/>
              <a:t> (2004)</a:t>
            </a:r>
          </a:p>
          <a:p>
            <a:pPr marL="895350" indent="-447675" defTabSz="895350">
              <a:buFont typeface="Arial" panose="020B0604020202020204" pitchFamily="34" charset="0"/>
              <a:buChar char="•"/>
            </a:pPr>
            <a:r>
              <a:rPr lang="de-CH" dirty="0"/>
              <a:t>Deep </a:t>
            </a:r>
            <a:r>
              <a:rPr lang="de-CH" dirty="0" err="1"/>
              <a:t>vein</a:t>
            </a:r>
            <a:r>
              <a:rPr lang="de-CH" dirty="0"/>
              <a:t> </a:t>
            </a:r>
            <a:r>
              <a:rPr lang="de-CH" dirty="0" err="1"/>
              <a:t>thrombosis</a:t>
            </a:r>
            <a:r>
              <a:rPr lang="de-CH" dirty="0"/>
              <a:t> (2011)</a:t>
            </a:r>
          </a:p>
          <a:p>
            <a:pPr marL="895350" indent="-447675" defTabSz="895350">
              <a:buFont typeface="Arial" panose="020B0604020202020204" pitchFamily="34" charset="0"/>
              <a:buChar char="•"/>
            </a:pPr>
            <a:r>
              <a:rPr lang="de-CH" dirty="0"/>
              <a:t>Hypertension</a:t>
            </a:r>
          </a:p>
          <a:p>
            <a:pPr marL="895350" indent="-447675" defTabSz="895350">
              <a:buFont typeface="Arial" panose="020B0604020202020204" pitchFamily="34" charset="0"/>
              <a:buChar char="•"/>
            </a:pPr>
            <a:r>
              <a:rPr lang="de-CH" dirty="0" err="1"/>
              <a:t>Hypercholesterinemia</a:t>
            </a:r>
            <a:endParaRPr lang="de-CH" dirty="0"/>
          </a:p>
          <a:p>
            <a:pPr marL="895350" indent="-447675" defTabSz="895350">
              <a:buFont typeface="Arial" panose="020B0604020202020204" pitchFamily="34" charset="0"/>
              <a:buChar char="•"/>
            </a:pPr>
            <a:r>
              <a:rPr lang="de-CH" dirty="0" err="1"/>
              <a:t>Chronic</a:t>
            </a:r>
            <a:r>
              <a:rPr lang="de-CH" dirty="0"/>
              <a:t> renal </a:t>
            </a:r>
            <a:r>
              <a:rPr lang="de-CH" dirty="0" err="1"/>
              <a:t>insufficiency</a:t>
            </a:r>
            <a:r>
              <a:rPr lang="de-CH" dirty="0"/>
              <a:t> (</a:t>
            </a:r>
            <a:r>
              <a:rPr lang="de-CH" dirty="0" err="1"/>
              <a:t>creatinine</a:t>
            </a:r>
            <a:r>
              <a:rPr lang="de-CH" dirty="0"/>
              <a:t> 1.01 mg/dl)</a:t>
            </a:r>
          </a:p>
          <a:p>
            <a:pPr marL="895350" indent="-447675" defTabSz="895350">
              <a:buFont typeface="Arial" panose="020B0604020202020204" pitchFamily="34" charset="0"/>
              <a:buChar char="•"/>
            </a:pPr>
            <a:r>
              <a:rPr lang="de-CH" dirty="0" err="1"/>
              <a:t>Osteoporosis</a:t>
            </a:r>
            <a:endParaRPr lang="de-CH" dirty="0"/>
          </a:p>
          <a:p>
            <a:pPr marL="895350" indent="-447675" defTabSz="895350">
              <a:buFont typeface="Arial" panose="020B0604020202020204" pitchFamily="34" charset="0"/>
              <a:buChar char="•"/>
            </a:pPr>
            <a:r>
              <a:rPr lang="de-CH" dirty="0"/>
              <a:t>Gastritis</a:t>
            </a:r>
          </a:p>
          <a:p>
            <a:pPr marL="895350" indent="-447675" defTabSz="895350">
              <a:buFont typeface="Arial" panose="020B0604020202020204" pitchFamily="34" charset="0"/>
              <a:buChar char="•"/>
            </a:pPr>
            <a:r>
              <a:rPr lang="de-CH" dirty="0"/>
              <a:t>Bilateral </a:t>
            </a:r>
            <a:r>
              <a:rPr lang="de-CH" dirty="0" err="1"/>
              <a:t>macular</a:t>
            </a:r>
            <a:r>
              <a:rPr lang="de-CH" dirty="0"/>
              <a:t> </a:t>
            </a:r>
            <a:r>
              <a:rPr lang="de-CH" dirty="0" err="1"/>
              <a:t>degeneration</a:t>
            </a:r>
            <a:endParaRPr lang="de-CH" dirty="0"/>
          </a:p>
          <a:p>
            <a:pPr marL="457200" indent="-457200">
              <a:buFont typeface="Arial" panose="020B0604020202020204" pitchFamily="34" charset="0"/>
              <a:buChar char="•"/>
            </a:pPr>
            <a:endParaRPr lang="de-CH" dirty="0"/>
          </a:p>
        </p:txBody>
      </p:sp>
    </p:spTree>
    <p:extLst>
      <p:ext uri="{BB962C8B-B14F-4D97-AF65-F5344CB8AC3E}">
        <p14:creationId xmlns:p14="http://schemas.microsoft.com/office/powerpoint/2010/main" val="254693757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noProof="0" dirty="0"/>
              <a:t>Case history</a:t>
            </a:r>
          </a:p>
        </p:txBody>
      </p:sp>
      <p:sp>
        <p:nvSpPr>
          <p:cNvPr id="4" name="Inhaltsplatzhalter 3"/>
          <p:cNvSpPr>
            <a:spLocks noGrp="1"/>
          </p:cNvSpPr>
          <p:nvPr>
            <p:ph type="body" sz="quarter" idx="13"/>
          </p:nvPr>
        </p:nvSpPr>
        <p:spPr>
          <a:xfrm>
            <a:off x="658812" y="1727200"/>
            <a:ext cx="10496867"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Parker Mobility Score: 9/9</a:t>
            </a:r>
          </a:p>
          <a:p>
            <a:pPr marL="876300" lvl="1"/>
            <a:r>
              <a:rPr lang="en-US" dirty="0"/>
              <a:t>Able to walk inside: alone</a:t>
            </a:r>
          </a:p>
          <a:p>
            <a:pPr marL="876300" lvl="1"/>
            <a:r>
              <a:rPr lang="en-US" dirty="0"/>
              <a:t>Able to walk outside: alone</a:t>
            </a:r>
          </a:p>
          <a:p>
            <a:pPr marL="876300" lvl="1"/>
            <a:r>
              <a:rPr lang="en-US" dirty="0"/>
              <a:t>Able to go shopping, to a restaurant or to visit family: alone</a:t>
            </a:r>
          </a:p>
          <a:p>
            <a:pPr marL="876300" lvl="1"/>
            <a:r>
              <a:rPr lang="en-US" dirty="0"/>
              <a:t>Walking aids: none</a:t>
            </a:r>
          </a:p>
          <a:p>
            <a:pPr marL="457200" indent="-457200">
              <a:buFont typeface="Arial" panose="020B0604020202020204" pitchFamily="34" charset="0"/>
              <a:buChar char="•"/>
            </a:pPr>
            <a:r>
              <a:rPr lang="en-US" dirty="0"/>
              <a:t>No obvious signs of dementia or confusion, cooperative</a:t>
            </a:r>
          </a:p>
          <a:p>
            <a:pPr marL="457200" indent="-457200">
              <a:buFont typeface="Arial" panose="020B0604020202020204" pitchFamily="34" charset="0"/>
              <a:buChar char="•"/>
            </a:pPr>
            <a:r>
              <a:rPr lang="en-US" dirty="0"/>
              <a:t>Patient lives alone, wants to stay independent</a:t>
            </a:r>
          </a:p>
        </p:txBody>
      </p:sp>
    </p:spTree>
    <p:extLst>
      <p:ext uri="{BB962C8B-B14F-4D97-AF65-F5344CB8AC3E}">
        <p14:creationId xmlns:p14="http://schemas.microsoft.com/office/powerpoint/2010/main" val="385319877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a:t>Medication list</a:t>
            </a:r>
          </a:p>
        </p:txBody>
      </p:sp>
      <p:graphicFrame>
        <p:nvGraphicFramePr>
          <p:cNvPr id="6" name="Content Placeholder 6"/>
          <p:cNvGraphicFramePr>
            <a:graphicFrameLocks/>
          </p:cNvGraphicFramePr>
          <p:nvPr/>
        </p:nvGraphicFramePr>
        <p:xfrm>
          <a:off x="658813" y="1728000"/>
          <a:ext cx="8379309" cy="3657600"/>
        </p:xfrm>
        <a:graphic>
          <a:graphicData uri="http://schemas.openxmlformats.org/drawingml/2006/table">
            <a:tbl>
              <a:tblPr firstRow="1" bandRow="1">
                <a:tableStyleId>{9D7B26C5-4107-4FEC-AEDC-1716B250A1EF}</a:tableStyleId>
              </a:tblPr>
              <a:tblGrid>
                <a:gridCol w="2084387">
                  <a:extLst>
                    <a:ext uri="{9D8B030D-6E8A-4147-A177-3AD203B41FA5}">
                      <a16:colId xmlns:a16="http://schemas.microsoft.com/office/drawing/2014/main" val="20000"/>
                    </a:ext>
                  </a:extLst>
                </a:gridCol>
                <a:gridCol w="2310063">
                  <a:extLst>
                    <a:ext uri="{9D8B030D-6E8A-4147-A177-3AD203B41FA5}">
                      <a16:colId xmlns:a16="http://schemas.microsoft.com/office/drawing/2014/main" val="20001"/>
                    </a:ext>
                  </a:extLst>
                </a:gridCol>
                <a:gridCol w="3984859">
                  <a:extLst>
                    <a:ext uri="{9D8B030D-6E8A-4147-A177-3AD203B41FA5}">
                      <a16:colId xmlns:a16="http://schemas.microsoft.com/office/drawing/2014/main" val="20002"/>
                    </a:ext>
                  </a:extLst>
                </a:gridCol>
              </a:tblGrid>
              <a:tr h="370840">
                <a:tc>
                  <a:txBody>
                    <a:bodyPr/>
                    <a:lstStyle/>
                    <a:p>
                      <a:r>
                        <a:rPr lang="en-GB" sz="2400" b="0" dirty="0">
                          <a:solidFill>
                            <a:schemeClr val="tx1"/>
                          </a:solidFill>
                          <a:latin typeface="+mn-lt"/>
                        </a:rPr>
                        <a:t>Aspirin</a:t>
                      </a:r>
                    </a:p>
                  </a:txBody>
                  <a:tcPr>
                    <a:lnT w="12700" cap="flat" cmpd="sng" algn="ctr">
                      <a:solidFill>
                        <a:schemeClr val="bg1">
                          <a:lumMod val="50000"/>
                        </a:schemeClr>
                      </a:solidFill>
                      <a:prstDash val="solid"/>
                      <a:round/>
                      <a:headEnd type="none" w="med" len="med"/>
                      <a:tailEnd type="none" w="med" len="med"/>
                    </a:lnT>
                    <a:noFill/>
                  </a:tcPr>
                </a:tc>
                <a:tc>
                  <a:txBody>
                    <a:bodyPr/>
                    <a:lstStyle/>
                    <a:p>
                      <a:r>
                        <a:rPr lang="en-GB" sz="2400" b="0" dirty="0">
                          <a:solidFill>
                            <a:schemeClr val="tx1"/>
                          </a:solidFill>
                          <a:latin typeface="+mn-lt"/>
                        </a:rPr>
                        <a:t>100 mg 0-1-1</a:t>
                      </a:r>
                    </a:p>
                  </a:txBody>
                  <a:tcPr>
                    <a:lnT w="12700" cap="flat" cmpd="sng" algn="ctr">
                      <a:solidFill>
                        <a:schemeClr val="bg1">
                          <a:lumMod val="50000"/>
                        </a:schemeClr>
                      </a:solidFill>
                      <a:prstDash val="solid"/>
                      <a:round/>
                      <a:headEnd type="none" w="med" len="med"/>
                      <a:tailEnd type="none" w="med" len="med"/>
                    </a:lnT>
                    <a:noFill/>
                  </a:tcPr>
                </a:tc>
                <a:tc>
                  <a:txBody>
                    <a:bodyPr/>
                    <a:lstStyle/>
                    <a:p>
                      <a:r>
                        <a:rPr lang="en-GB" sz="2400" b="0" dirty="0">
                          <a:solidFill>
                            <a:schemeClr val="tx1"/>
                          </a:solidFill>
                          <a:latin typeface="+mn-lt"/>
                        </a:rPr>
                        <a:t>Antiplatelet –</a:t>
                      </a:r>
                      <a:r>
                        <a:rPr lang="en-GB" sz="2400" b="0" baseline="0" dirty="0">
                          <a:solidFill>
                            <a:schemeClr val="tx1"/>
                          </a:solidFill>
                          <a:latin typeface="+mn-lt"/>
                        </a:rPr>
                        <a:t> a</a:t>
                      </a:r>
                      <a:r>
                        <a:rPr lang="en-GB" sz="2400" b="0" dirty="0">
                          <a:solidFill>
                            <a:schemeClr val="tx1"/>
                          </a:solidFill>
                          <a:latin typeface="+mn-lt"/>
                        </a:rPr>
                        <a:t>spirin</a:t>
                      </a:r>
                    </a:p>
                  </a:txBody>
                  <a:tcPr>
                    <a:lnT w="12700" cap="flat" cmpd="sng" algn="ctr">
                      <a:solidFill>
                        <a:schemeClr val="bg1">
                          <a:lumMod val="50000"/>
                        </a:schemeClr>
                      </a:solidFill>
                      <a:prstDash val="solid"/>
                      <a:round/>
                      <a:headEnd type="none" w="med" len="med"/>
                      <a:tailEnd type="none" w="med" len="med"/>
                    </a:lnT>
                    <a:noFill/>
                  </a:tcPr>
                </a:tc>
                <a:extLst>
                  <a:ext uri="{0D108BD9-81ED-4DB2-BD59-A6C34878D82A}">
                    <a16:rowId xmlns:a16="http://schemas.microsoft.com/office/drawing/2014/main" val="10001"/>
                  </a:ext>
                </a:extLst>
              </a:tr>
              <a:tr h="370840">
                <a:tc>
                  <a:txBody>
                    <a:bodyPr/>
                    <a:lstStyle/>
                    <a:p>
                      <a:r>
                        <a:rPr lang="en-GB" sz="2400" b="0" dirty="0">
                          <a:solidFill>
                            <a:schemeClr val="tx1"/>
                          </a:solidFill>
                          <a:latin typeface="+mn-lt"/>
                        </a:rPr>
                        <a:t>Clopidogrel</a:t>
                      </a:r>
                    </a:p>
                  </a:txBody>
                  <a:tcPr/>
                </a:tc>
                <a:tc>
                  <a:txBody>
                    <a:bodyPr/>
                    <a:lstStyle/>
                    <a:p>
                      <a:r>
                        <a:rPr lang="en-GB" sz="2400" b="0" dirty="0">
                          <a:solidFill>
                            <a:schemeClr val="tx1"/>
                          </a:solidFill>
                          <a:latin typeface="+mn-lt"/>
                        </a:rPr>
                        <a:t>75 mg 1-0-0 </a:t>
                      </a:r>
                    </a:p>
                  </a:txBody>
                  <a:tcPr/>
                </a:tc>
                <a:tc>
                  <a:txBody>
                    <a:bodyPr/>
                    <a:lstStyle/>
                    <a:p>
                      <a:r>
                        <a:rPr lang="en-GB" sz="2400" b="0" dirty="0">
                          <a:solidFill>
                            <a:schemeClr val="tx1"/>
                          </a:solidFill>
                          <a:latin typeface="+mn-lt"/>
                        </a:rPr>
                        <a:t>Antiplatelet</a:t>
                      </a:r>
                    </a:p>
                  </a:txBody>
                  <a:tcPr/>
                </a:tc>
                <a:extLst>
                  <a:ext uri="{0D108BD9-81ED-4DB2-BD59-A6C34878D82A}">
                    <a16:rowId xmlns:a16="http://schemas.microsoft.com/office/drawing/2014/main" val="10002"/>
                  </a:ext>
                </a:extLst>
              </a:tr>
              <a:tr h="370840">
                <a:tc>
                  <a:txBody>
                    <a:bodyPr/>
                    <a:lstStyle/>
                    <a:p>
                      <a:r>
                        <a:rPr lang="en-GB" sz="2400" b="0" baseline="0" dirty="0">
                          <a:solidFill>
                            <a:schemeClr val="tx1"/>
                          </a:solidFill>
                          <a:latin typeface="+mn-lt"/>
                        </a:rPr>
                        <a:t>Enoxaparin</a:t>
                      </a:r>
                    </a:p>
                  </a:txBody>
                  <a:tcPr>
                    <a:noFill/>
                  </a:tcPr>
                </a:tc>
                <a:tc>
                  <a:txBody>
                    <a:bodyPr/>
                    <a:lstStyle/>
                    <a:p>
                      <a:r>
                        <a:rPr lang="en-GB" sz="2400" b="0" dirty="0">
                          <a:solidFill>
                            <a:schemeClr val="tx1"/>
                          </a:solidFill>
                          <a:latin typeface="+mn-lt"/>
                        </a:rPr>
                        <a:t>40 mg SC</a:t>
                      </a:r>
                    </a:p>
                  </a:txBody>
                  <a:tcPr>
                    <a:noFill/>
                  </a:tcPr>
                </a:tc>
                <a:tc>
                  <a:txBody>
                    <a:bodyPr/>
                    <a:lstStyle/>
                    <a:p>
                      <a:r>
                        <a:rPr lang="en-GB" sz="2400" b="0" dirty="0">
                          <a:solidFill>
                            <a:schemeClr val="tx1"/>
                          </a:solidFill>
                          <a:latin typeface="+mn-lt"/>
                        </a:rPr>
                        <a:t>Anticoagulant, DVT</a:t>
                      </a:r>
                    </a:p>
                  </a:txBody>
                  <a:tcPr>
                    <a:noFill/>
                  </a:tcPr>
                </a:tc>
                <a:extLst>
                  <a:ext uri="{0D108BD9-81ED-4DB2-BD59-A6C34878D82A}">
                    <a16:rowId xmlns:a16="http://schemas.microsoft.com/office/drawing/2014/main" val="10003"/>
                  </a:ext>
                </a:extLst>
              </a:tr>
              <a:tr h="370840">
                <a:tc>
                  <a:txBody>
                    <a:bodyPr/>
                    <a:lstStyle/>
                    <a:p>
                      <a:r>
                        <a:rPr lang="en-GB" sz="2400" b="0" dirty="0">
                          <a:solidFill>
                            <a:schemeClr val="tx1"/>
                          </a:solidFill>
                          <a:latin typeface="+mn-lt"/>
                        </a:rPr>
                        <a:t>Bisoprolol</a:t>
                      </a:r>
                    </a:p>
                  </a:txBody>
                  <a:tcPr/>
                </a:tc>
                <a:tc>
                  <a:txBody>
                    <a:bodyPr/>
                    <a:lstStyle/>
                    <a:p>
                      <a:r>
                        <a:rPr lang="en-GB" sz="2400" b="0" dirty="0">
                          <a:solidFill>
                            <a:schemeClr val="tx1"/>
                          </a:solidFill>
                          <a:latin typeface="+mn-lt"/>
                        </a:rPr>
                        <a:t>5 mg 1-0-0</a:t>
                      </a:r>
                    </a:p>
                  </a:txBody>
                  <a:tcPr/>
                </a:tc>
                <a:tc>
                  <a:txBody>
                    <a:bodyPr/>
                    <a:lstStyle/>
                    <a:p>
                      <a:r>
                        <a:rPr lang="en-GB" sz="2400" b="0" dirty="0">
                          <a:solidFill>
                            <a:schemeClr val="tx1"/>
                          </a:solidFill>
                          <a:latin typeface="+mn-lt"/>
                        </a:rPr>
                        <a:t>Beta-blocker</a:t>
                      </a:r>
                    </a:p>
                  </a:txBody>
                  <a:tcPr/>
                </a:tc>
                <a:extLst>
                  <a:ext uri="{0D108BD9-81ED-4DB2-BD59-A6C34878D82A}">
                    <a16:rowId xmlns:a16="http://schemas.microsoft.com/office/drawing/2014/main" val="10004"/>
                  </a:ext>
                </a:extLst>
              </a:tr>
              <a:tr h="370840">
                <a:tc>
                  <a:txBody>
                    <a:bodyPr/>
                    <a:lstStyle/>
                    <a:p>
                      <a:r>
                        <a:rPr lang="en-GB" sz="2400" b="0" dirty="0">
                          <a:solidFill>
                            <a:schemeClr val="tx1"/>
                          </a:solidFill>
                          <a:latin typeface="+mn-lt"/>
                        </a:rPr>
                        <a:t>Lisinopril</a:t>
                      </a:r>
                    </a:p>
                  </a:txBody>
                  <a:tcPr>
                    <a:noFill/>
                  </a:tcPr>
                </a:tc>
                <a:tc>
                  <a:txBody>
                    <a:bodyPr/>
                    <a:lstStyle/>
                    <a:p>
                      <a:r>
                        <a:rPr lang="en-GB" sz="2400" b="0" dirty="0">
                          <a:solidFill>
                            <a:schemeClr val="tx1"/>
                          </a:solidFill>
                          <a:latin typeface="+mn-lt"/>
                        </a:rPr>
                        <a:t>5 mg 1-0-0</a:t>
                      </a:r>
                    </a:p>
                  </a:txBody>
                  <a:tcPr>
                    <a:noFill/>
                  </a:tcPr>
                </a:tc>
                <a:tc>
                  <a:txBody>
                    <a:bodyPr/>
                    <a:lstStyle/>
                    <a:p>
                      <a:r>
                        <a:rPr lang="en-GB" sz="2400" b="0" dirty="0">
                          <a:solidFill>
                            <a:schemeClr val="tx1"/>
                          </a:solidFill>
                          <a:latin typeface="+mn-lt"/>
                        </a:rPr>
                        <a:t>ACE</a:t>
                      </a:r>
                      <a:r>
                        <a:rPr lang="en-GB" sz="2400" b="0" baseline="0" dirty="0">
                          <a:solidFill>
                            <a:schemeClr val="tx1"/>
                          </a:solidFill>
                          <a:latin typeface="+mn-lt"/>
                        </a:rPr>
                        <a:t> inhibitor, hypertension</a:t>
                      </a:r>
                      <a:endParaRPr lang="en-GB" sz="2400" b="0" dirty="0">
                        <a:solidFill>
                          <a:schemeClr val="tx1"/>
                        </a:solidFill>
                        <a:latin typeface="+mn-lt"/>
                      </a:endParaRPr>
                    </a:p>
                  </a:txBody>
                  <a:tcPr>
                    <a:noFill/>
                  </a:tcPr>
                </a:tc>
                <a:extLst>
                  <a:ext uri="{0D108BD9-81ED-4DB2-BD59-A6C34878D82A}">
                    <a16:rowId xmlns:a16="http://schemas.microsoft.com/office/drawing/2014/main" val="10005"/>
                  </a:ext>
                </a:extLst>
              </a:tr>
              <a:tr h="370840">
                <a:tc>
                  <a:txBody>
                    <a:bodyPr/>
                    <a:lstStyle/>
                    <a:p>
                      <a:r>
                        <a:rPr lang="en-GB" sz="2400" b="0" dirty="0">
                          <a:solidFill>
                            <a:schemeClr val="tx1"/>
                          </a:solidFill>
                          <a:latin typeface="+mn-lt"/>
                        </a:rPr>
                        <a:t>Omeprazol</a:t>
                      </a:r>
                    </a:p>
                  </a:txBody>
                  <a:tcPr/>
                </a:tc>
                <a:tc>
                  <a:txBody>
                    <a:bodyPr/>
                    <a:lstStyle/>
                    <a:p>
                      <a:r>
                        <a:rPr lang="en-GB" sz="2400" b="0" dirty="0">
                          <a:solidFill>
                            <a:schemeClr val="tx1"/>
                          </a:solidFill>
                          <a:latin typeface="+mn-lt"/>
                        </a:rPr>
                        <a:t>40 mg 1-0-0 </a:t>
                      </a:r>
                    </a:p>
                  </a:txBody>
                  <a:tcPr/>
                </a:tc>
                <a:tc>
                  <a:txBody>
                    <a:bodyPr/>
                    <a:lstStyle/>
                    <a:p>
                      <a:r>
                        <a:rPr lang="en-GB" sz="2400" b="0" dirty="0">
                          <a:solidFill>
                            <a:schemeClr val="tx1"/>
                          </a:solidFill>
                          <a:latin typeface="+mn-lt"/>
                        </a:rPr>
                        <a:t>Protein pump inhibitor</a:t>
                      </a:r>
                    </a:p>
                  </a:txBody>
                  <a:tcPr/>
                </a:tc>
                <a:extLst>
                  <a:ext uri="{0D108BD9-81ED-4DB2-BD59-A6C34878D82A}">
                    <a16:rowId xmlns:a16="http://schemas.microsoft.com/office/drawing/2014/main" val="10006"/>
                  </a:ext>
                </a:extLst>
              </a:tr>
              <a:tr h="370840">
                <a:tc>
                  <a:txBody>
                    <a:bodyPr/>
                    <a:lstStyle/>
                    <a:p>
                      <a:r>
                        <a:rPr lang="en-GB" sz="2400" b="0" dirty="0">
                          <a:solidFill>
                            <a:schemeClr val="tx1"/>
                          </a:solidFill>
                          <a:latin typeface="+mn-lt"/>
                        </a:rPr>
                        <a:t>Pravastatin</a:t>
                      </a:r>
                    </a:p>
                  </a:txBody>
                  <a:tcPr>
                    <a:noFill/>
                  </a:tcPr>
                </a:tc>
                <a:tc>
                  <a:txBody>
                    <a:bodyPr/>
                    <a:lstStyle/>
                    <a:p>
                      <a:r>
                        <a:rPr lang="en-GB" sz="2400" b="0" dirty="0">
                          <a:solidFill>
                            <a:schemeClr val="tx1"/>
                          </a:solidFill>
                          <a:latin typeface="+mn-lt"/>
                        </a:rPr>
                        <a:t>80 mg 0-0-1</a:t>
                      </a:r>
                    </a:p>
                  </a:txBody>
                  <a:tcPr>
                    <a:noFill/>
                  </a:tcPr>
                </a:tc>
                <a:tc>
                  <a:txBody>
                    <a:bodyPr/>
                    <a:lstStyle/>
                    <a:p>
                      <a:r>
                        <a:rPr lang="en-GB" sz="2400" b="0" dirty="0">
                          <a:solidFill>
                            <a:schemeClr val="tx1"/>
                          </a:solidFill>
                          <a:latin typeface="+mn-lt"/>
                        </a:rPr>
                        <a:t>Statin, cholesterol</a:t>
                      </a:r>
                    </a:p>
                  </a:txBody>
                  <a:tcPr>
                    <a:noFill/>
                  </a:tcPr>
                </a:tc>
                <a:extLst>
                  <a:ext uri="{0D108BD9-81ED-4DB2-BD59-A6C34878D82A}">
                    <a16:rowId xmlns:a16="http://schemas.microsoft.com/office/drawing/2014/main" val="10007"/>
                  </a:ext>
                </a:extLst>
              </a:tr>
              <a:tr h="370840">
                <a:tc>
                  <a:txBody>
                    <a:bodyPr/>
                    <a:lstStyle/>
                    <a:p>
                      <a:r>
                        <a:rPr lang="en-GB" sz="2400" b="0" baseline="0" dirty="0">
                          <a:solidFill>
                            <a:schemeClr val="tx1"/>
                          </a:solidFill>
                          <a:latin typeface="+mn-lt"/>
                        </a:rPr>
                        <a:t>Lorazepam</a:t>
                      </a:r>
                    </a:p>
                  </a:txBody>
                  <a:tcPr>
                    <a:lnB w="12700" cap="flat" cmpd="sng" algn="ctr">
                      <a:solidFill>
                        <a:schemeClr val="bg1">
                          <a:lumMod val="50000"/>
                        </a:schemeClr>
                      </a:solidFill>
                      <a:prstDash val="solid"/>
                      <a:round/>
                      <a:headEnd type="none" w="med" len="med"/>
                      <a:tailEnd type="none" w="med" len="med"/>
                    </a:lnB>
                  </a:tcPr>
                </a:tc>
                <a:tc>
                  <a:txBody>
                    <a:bodyPr/>
                    <a:lstStyle/>
                    <a:p>
                      <a:r>
                        <a:rPr lang="en-GB" sz="2400" b="0" dirty="0">
                          <a:solidFill>
                            <a:schemeClr val="tx1"/>
                          </a:solidFill>
                          <a:latin typeface="+mn-lt"/>
                        </a:rPr>
                        <a:t>1 mg 0-0-0-1</a:t>
                      </a:r>
                    </a:p>
                  </a:txBody>
                  <a:tcPr>
                    <a:lnB w="12700" cap="flat" cmpd="sng" algn="ctr">
                      <a:solidFill>
                        <a:schemeClr val="bg1">
                          <a:lumMod val="50000"/>
                        </a:schemeClr>
                      </a:solidFill>
                      <a:prstDash val="solid"/>
                      <a:round/>
                      <a:headEnd type="none" w="med" len="med"/>
                      <a:tailEnd type="none" w="med" len="med"/>
                    </a:lnB>
                  </a:tcPr>
                </a:tc>
                <a:tc>
                  <a:txBody>
                    <a:bodyPr/>
                    <a:lstStyle/>
                    <a:p>
                      <a:r>
                        <a:rPr lang="en-GB" sz="2400" b="0" dirty="0">
                          <a:solidFill>
                            <a:schemeClr val="tx1"/>
                          </a:solidFill>
                          <a:latin typeface="+mn-lt"/>
                        </a:rPr>
                        <a:t>Benzodiazepine</a:t>
                      </a:r>
                    </a:p>
                  </a:txBody>
                  <a:tcPr>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98933405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ADBB1F-F169-4CB4-A78C-AD470E15CF1B}"/>
              </a:ext>
            </a:extLst>
          </p:cNvPr>
          <p:cNvSpPr>
            <a:spLocks noGrp="1"/>
          </p:cNvSpPr>
          <p:nvPr>
            <p:ph type="title"/>
          </p:nvPr>
        </p:nvSpPr>
        <p:spPr/>
        <p:txBody>
          <a:bodyPr/>
          <a:lstStyle/>
          <a:p>
            <a:r>
              <a:rPr lang="en-US" dirty="0"/>
              <a:t>One year prior to the </a:t>
            </a:r>
            <a:r>
              <a:rPr lang="en-US" dirty="0" err="1"/>
              <a:t>humerus</a:t>
            </a:r>
            <a:r>
              <a:rPr lang="en-US" dirty="0"/>
              <a:t> fracture</a:t>
            </a:r>
            <a:endParaRPr lang="de-CH" dirty="0"/>
          </a:p>
        </p:txBody>
      </p:sp>
      <p:sp>
        <p:nvSpPr>
          <p:cNvPr id="8" name="Text Placeholder 7">
            <a:extLst>
              <a:ext uri="{FF2B5EF4-FFF2-40B4-BE49-F238E27FC236}">
                <a16:creationId xmlns:a16="http://schemas.microsoft.com/office/drawing/2014/main" id="{03A3AA7D-6880-4F72-966B-71B0C34C0AEA}"/>
              </a:ext>
            </a:extLst>
          </p:cNvPr>
          <p:cNvSpPr>
            <a:spLocks noGrp="1"/>
          </p:cNvSpPr>
          <p:nvPr>
            <p:ph type="body" sz="quarter" idx="19"/>
          </p:nvPr>
        </p:nvSpPr>
        <p:spPr>
          <a:xfrm>
            <a:off x="658800" y="1727200"/>
            <a:ext cx="4716463" cy="4129088"/>
          </a:xfrm>
        </p:spPr>
        <p:txBody>
          <a:bodyPr/>
          <a:lstStyle/>
          <a:p>
            <a:pPr marL="457200" indent="-457200">
              <a:buFont typeface="Arial" panose="020B0604020202020204" pitchFamily="34" charset="0"/>
              <a:buChar char="•"/>
            </a:pPr>
            <a:r>
              <a:rPr lang="en-US" dirty="0"/>
              <a:t>An x-ray revealed older serial vertebral fractures </a:t>
            </a:r>
          </a:p>
          <a:p>
            <a:pPr marL="457200" indent="-457200">
              <a:buFont typeface="Arial" panose="020B0604020202020204" pitchFamily="34" charset="0"/>
              <a:buChar char="•"/>
            </a:pPr>
            <a:r>
              <a:rPr lang="en-US" dirty="0"/>
              <a:t>The patient was identified as having osteoporosis but </a:t>
            </a:r>
            <a:br>
              <a:rPr lang="en-US" dirty="0"/>
            </a:br>
            <a:r>
              <a:rPr lang="en-US" dirty="0"/>
              <a:t>no action was taken with regard to treatment </a:t>
            </a:r>
          </a:p>
          <a:p>
            <a:pPr marL="457200" indent="-457200">
              <a:buFont typeface="Arial" panose="020B0604020202020204" pitchFamily="34" charset="0"/>
              <a:buChar char="•"/>
            </a:pPr>
            <a:endParaRPr lang="de-CH" dirty="0"/>
          </a:p>
        </p:txBody>
      </p:sp>
      <p:pic>
        <p:nvPicPr>
          <p:cNvPr id="9" name="Picture 2">
            <a:extLst>
              <a:ext uri="{FF2B5EF4-FFF2-40B4-BE49-F238E27FC236}">
                <a16:creationId xmlns:a16="http://schemas.microsoft.com/office/drawing/2014/main" id="{9407FA96-1666-4E68-B588-52D332454291}"/>
              </a:ext>
            </a:extLst>
          </p:cNvPr>
          <p:cNvPicPr>
            <a:picLocks noChangeAspect="1" noChangeArrowheads="1"/>
          </p:cNvPicPr>
          <p:nvPr/>
        </p:nvPicPr>
        <p:blipFill>
          <a:blip r:embed="rId3" cstate="print"/>
          <a:srcRect/>
          <a:stretch>
            <a:fillRect/>
          </a:stretch>
        </p:blipFill>
        <p:spPr bwMode="auto">
          <a:xfrm>
            <a:off x="6057061" y="1727200"/>
            <a:ext cx="2046100" cy="4870450"/>
          </a:xfrm>
          <a:prstGeom prst="rect">
            <a:avLst/>
          </a:prstGeom>
          <a:noFill/>
          <a:ln w="9525">
            <a:noFill/>
            <a:miter lim="800000"/>
            <a:headEnd/>
            <a:tailEnd/>
          </a:ln>
        </p:spPr>
      </p:pic>
      <p:pic>
        <p:nvPicPr>
          <p:cNvPr id="10" name="Picture 3">
            <a:extLst>
              <a:ext uri="{FF2B5EF4-FFF2-40B4-BE49-F238E27FC236}">
                <a16:creationId xmlns:a16="http://schemas.microsoft.com/office/drawing/2014/main" id="{EF8E7663-E0C3-469E-AE1E-F6E8B1BC135E}"/>
              </a:ext>
            </a:extLst>
          </p:cNvPr>
          <p:cNvPicPr>
            <a:picLocks noChangeAspect="1" noChangeArrowheads="1"/>
          </p:cNvPicPr>
          <p:nvPr/>
        </p:nvPicPr>
        <p:blipFill>
          <a:blip r:embed="rId4" cstate="print"/>
          <a:srcRect/>
          <a:stretch>
            <a:fillRect/>
          </a:stretch>
        </p:blipFill>
        <p:spPr bwMode="auto">
          <a:xfrm>
            <a:off x="8412480" y="1727199"/>
            <a:ext cx="1884271" cy="4880313"/>
          </a:xfrm>
          <a:prstGeom prst="rect">
            <a:avLst/>
          </a:prstGeom>
          <a:noFill/>
          <a:ln w="9525">
            <a:noFill/>
            <a:miter lim="800000"/>
            <a:headEnd/>
            <a:tailEnd/>
          </a:ln>
        </p:spPr>
      </p:pic>
    </p:spTree>
    <p:extLst>
      <p:ext uri="{BB962C8B-B14F-4D97-AF65-F5344CB8AC3E}">
        <p14:creationId xmlns:p14="http://schemas.microsoft.com/office/powerpoint/2010/main" val="423235645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DBE72E3-AD4E-4E83-BBD1-DCE570FA7129}"/>
              </a:ext>
            </a:extLst>
          </p:cNvPr>
          <p:cNvSpPr>
            <a:spLocks noGrp="1"/>
          </p:cNvSpPr>
          <p:nvPr>
            <p:ph type="title"/>
          </p:nvPr>
        </p:nvSpPr>
        <p:spPr/>
        <p:txBody>
          <a:bodyPr/>
          <a:lstStyle/>
          <a:p>
            <a:r>
              <a:rPr lang="en-US" dirty="0"/>
              <a:t>In 2006 (age 81 years) ‒ unstable, painful, two-part fracture with severe osteoporosis</a:t>
            </a:r>
            <a:endParaRPr lang="de-CH" dirty="0"/>
          </a:p>
        </p:txBody>
      </p:sp>
      <p:graphicFrame>
        <p:nvGraphicFramePr>
          <p:cNvPr id="9" name="Object 28">
            <a:extLst>
              <a:ext uri="{FF2B5EF4-FFF2-40B4-BE49-F238E27FC236}">
                <a16:creationId xmlns:a16="http://schemas.microsoft.com/office/drawing/2014/main" id="{CD3E874E-8554-40CD-B6DB-2542C2EB3836}"/>
              </a:ext>
            </a:extLst>
          </p:cNvPr>
          <p:cNvGraphicFramePr>
            <a:graphicFrameLocks noChangeAspect="1"/>
          </p:cNvGraphicFramePr>
          <p:nvPr/>
        </p:nvGraphicFramePr>
        <p:xfrm>
          <a:off x="3616577" y="1727767"/>
          <a:ext cx="1901795" cy="4869883"/>
        </p:xfrm>
        <a:graphic>
          <a:graphicData uri="http://schemas.openxmlformats.org/presentationml/2006/ole">
            <mc:AlternateContent xmlns:mc="http://schemas.openxmlformats.org/markup-compatibility/2006">
              <mc:Choice xmlns:v="urn:schemas-microsoft-com:vml" Requires="v">
                <p:oleObj spid="_x0000_s9221" name="Image" r:id="rId4" imgW="3073016" imgH="8888889" progId="">
                  <p:embed/>
                </p:oleObj>
              </mc:Choice>
              <mc:Fallback>
                <p:oleObj name="Image" r:id="rId4" imgW="3073016" imgH="8888889" progId="">
                  <p:embed/>
                  <p:pic>
                    <p:nvPicPr>
                      <p:cNvPr id="9" name="Object 28">
                        <a:extLst>
                          <a:ext uri="{FF2B5EF4-FFF2-40B4-BE49-F238E27FC236}">
                            <a16:creationId xmlns:a16="http://schemas.microsoft.com/office/drawing/2014/main" id="{CD3E874E-8554-40CD-B6DB-2542C2EB38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1414"/>
                      <a:stretch>
                        <a:fillRect/>
                      </a:stretch>
                    </p:blipFill>
                    <p:spPr bwMode="auto">
                      <a:xfrm>
                        <a:off x="3616577" y="1727767"/>
                        <a:ext cx="1901795" cy="48698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29">
            <a:extLst>
              <a:ext uri="{FF2B5EF4-FFF2-40B4-BE49-F238E27FC236}">
                <a16:creationId xmlns:a16="http://schemas.microsoft.com/office/drawing/2014/main" id="{8789683C-75E0-4AF0-8BEE-56CBBD1028BE}"/>
              </a:ext>
            </a:extLst>
          </p:cNvPr>
          <p:cNvGraphicFramePr>
            <a:graphicFrameLocks noChangeAspect="1"/>
          </p:cNvGraphicFramePr>
          <p:nvPr/>
        </p:nvGraphicFramePr>
        <p:xfrm>
          <a:off x="658813" y="1727767"/>
          <a:ext cx="2730527" cy="4869883"/>
        </p:xfrm>
        <a:graphic>
          <a:graphicData uri="http://schemas.openxmlformats.org/presentationml/2006/ole">
            <mc:AlternateContent xmlns:mc="http://schemas.openxmlformats.org/markup-compatibility/2006">
              <mc:Choice xmlns:v="urn:schemas-microsoft-com:vml" Requires="v">
                <p:oleObj spid="_x0000_s9222" name="Image" r:id="rId6" imgW="4419048" imgH="8888889" progId="">
                  <p:embed/>
                </p:oleObj>
              </mc:Choice>
              <mc:Fallback>
                <p:oleObj name="Image" r:id="rId6" imgW="4419048" imgH="8888889" progId="">
                  <p:embed/>
                  <p:pic>
                    <p:nvPicPr>
                      <p:cNvPr id="10" name="Object 29">
                        <a:extLst>
                          <a:ext uri="{FF2B5EF4-FFF2-40B4-BE49-F238E27FC236}">
                            <a16:creationId xmlns:a16="http://schemas.microsoft.com/office/drawing/2014/main" id="{8789683C-75E0-4AF0-8BEE-56CBBD1028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1386"/>
                      <a:stretch>
                        <a:fillRect/>
                      </a:stretch>
                    </p:blipFill>
                    <p:spPr bwMode="auto">
                      <a:xfrm>
                        <a:off x="658813" y="1727767"/>
                        <a:ext cx="2730527" cy="48698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30">
            <a:extLst>
              <a:ext uri="{FF2B5EF4-FFF2-40B4-BE49-F238E27FC236}">
                <a16:creationId xmlns:a16="http://schemas.microsoft.com/office/drawing/2014/main" id="{498A25BE-7C19-43CD-833F-8D222A296C72}"/>
              </a:ext>
            </a:extLst>
          </p:cNvPr>
          <p:cNvGraphicFramePr>
            <a:graphicFrameLocks noChangeAspect="1"/>
          </p:cNvGraphicFramePr>
          <p:nvPr/>
        </p:nvGraphicFramePr>
        <p:xfrm>
          <a:off x="5766004" y="1727200"/>
          <a:ext cx="3513293" cy="4870440"/>
        </p:xfrm>
        <a:graphic>
          <a:graphicData uri="http://schemas.openxmlformats.org/presentationml/2006/ole">
            <mc:AlternateContent xmlns:mc="http://schemas.openxmlformats.org/markup-compatibility/2006">
              <mc:Choice xmlns:v="urn:schemas-microsoft-com:vml" Requires="v">
                <p:oleObj spid="_x0000_s9223" name="Image" r:id="rId8" imgW="2857143" imgH="4749206" progId="">
                  <p:embed/>
                </p:oleObj>
              </mc:Choice>
              <mc:Fallback>
                <p:oleObj name="Image" r:id="rId8" imgW="2857143" imgH="4749206" progId="">
                  <p:embed/>
                  <p:pic>
                    <p:nvPicPr>
                      <p:cNvPr id="11" name="Object 30">
                        <a:extLst>
                          <a:ext uri="{FF2B5EF4-FFF2-40B4-BE49-F238E27FC236}">
                            <a16:creationId xmlns:a16="http://schemas.microsoft.com/office/drawing/2014/main" id="{498A25BE-7C19-43CD-833F-8D222A296C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5843" b="10747"/>
                      <a:stretch>
                        <a:fillRect/>
                      </a:stretch>
                    </p:blipFill>
                    <p:spPr bwMode="auto">
                      <a:xfrm>
                        <a:off x="5766004" y="1727200"/>
                        <a:ext cx="3513293" cy="48704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7744267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T-Video_Wagner_01">
            <a:hlinkClick r:id="" action="ppaction://media"/>
            <a:extLst>
              <a:ext uri="{FF2B5EF4-FFF2-40B4-BE49-F238E27FC236}">
                <a16:creationId xmlns:a16="http://schemas.microsoft.com/office/drawing/2014/main" id="{DB88DE3A-FA99-44F3-B077-8D1558A04900}"/>
              </a:ext>
            </a:extLst>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2334811" y="1011769"/>
            <a:ext cx="7518400" cy="4229100"/>
          </a:xfrm>
          <a:prstGeom prst="rect">
            <a:avLst/>
          </a:prstGeom>
        </p:spPr>
      </p:pic>
    </p:spTree>
    <p:extLst>
      <p:ext uri="{BB962C8B-B14F-4D97-AF65-F5344CB8AC3E}">
        <p14:creationId xmlns:p14="http://schemas.microsoft.com/office/powerpoint/2010/main" val="34893138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T-Video_Wagner_02">
            <a:hlinkClick r:id="" action="ppaction://media"/>
            <a:extLst>
              <a:ext uri="{FF2B5EF4-FFF2-40B4-BE49-F238E27FC236}">
                <a16:creationId xmlns:a16="http://schemas.microsoft.com/office/drawing/2014/main" id="{48D15AF7-912F-4A3B-9FC5-DCB079388ED7}"/>
              </a:ext>
            </a:extLst>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2341596" y="1013813"/>
            <a:ext cx="7518400" cy="4229100"/>
          </a:xfrm>
          <a:prstGeom prst="rect">
            <a:avLst/>
          </a:prstGeom>
        </p:spPr>
      </p:pic>
    </p:spTree>
    <p:extLst>
      <p:ext uri="{BB962C8B-B14F-4D97-AF65-F5344CB8AC3E}">
        <p14:creationId xmlns:p14="http://schemas.microsoft.com/office/powerpoint/2010/main" val="25685265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70DFC8-5E2B-49A3-AB7C-E4D08C19CF25}"/>
              </a:ext>
            </a:extLst>
          </p:cNvPr>
          <p:cNvSpPr>
            <a:spLocks noGrp="1"/>
          </p:cNvSpPr>
          <p:nvPr>
            <p:ph type="title"/>
          </p:nvPr>
        </p:nvSpPr>
        <p:spPr/>
        <p:txBody>
          <a:bodyPr/>
          <a:lstStyle/>
          <a:p>
            <a:r>
              <a:rPr lang="en-US" dirty="0"/>
              <a:t>Pain-adapted mobilization and shoulder sling </a:t>
            </a:r>
            <a:endParaRPr lang="de-CH" dirty="0"/>
          </a:p>
        </p:txBody>
      </p:sp>
      <p:grpSp>
        <p:nvGrpSpPr>
          <p:cNvPr id="20" name="Group 19">
            <a:extLst>
              <a:ext uri="{FF2B5EF4-FFF2-40B4-BE49-F238E27FC236}">
                <a16:creationId xmlns:a16="http://schemas.microsoft.com/office/drawing/2014/main" id="{B2D0E050-5A14-40F9-B9C5-4CBEC2D62CB8}"/>
              </a:ext>
            </a:extLst>
          </p:cNvPr>
          <p:cNvGrpSpPr/>
          <p:nvPr/>
        </p:nvGrpSpPr>
        <p:grpSpPr>
          <a:xfrm>
            <a:off x="658813" y="1474688"/>
            <a:ext cx="8658561" cy="5122962"/>
            <a:chOff x="658813" y="1474688"/>
            <a:chExt cx="7301437" cy="4320000"/>
          </a:xfrm>
        </p:grpSpPr>
        <p:graphicFrame>
          <p:nvGraphicFramePr>
            <p:cNvPr id="9" name="Object 2">
              <a:extLst>
                <a:ext uri="{FF2B5EF4-FFF2-40B4-BE49-F238E27FC236}">
                  <a16:creationId xmlns:a16="http://schemas.microsoft.com/office/drawing/2014/main" id="{0D9B69E3-BECF-49BC-84AD-5377DB18672A}"/>
                </a:ext>
              </a:extLst>
            </p:cNvPr>
            <p:cNvGraphicFramePr>
              <a:graphicFrameLocks noChangeAspect="1"/>
            </p:cNvGraphicFramePr>
            <p:nvPr/>
          </p:nvGraphicFramePr>
          <p:xfrm>
            <a:off x="658813" y="1474688"/>
            <a:ext cx="2635358" cy="4320000"/>
          </p:xfrm>
          <a:graphic>
            <a:graphicData uri="http://schemas.openxmlformats.org/presentationml/2006/ole">
              <mc:AlternateContent xmlns:mc="http://schemas.openxmlformats.org/markup-compatibility/2006">
                <mc:Choice xmlns:v="urn:schemas-microsoft-com:vml" Requires="v">
                  <p:oleObj spid="_x0000_s10245" name="Image" r:id="rId4" imgW="5422222" imgH="8888889" progId="">
                    <p:embed/>
                  </p:oleObj>
                </mc:Choice>
                <mc:Fallback>
                  <p:oleObj name="Image" r:id="rId4" imgW="5422222" imgH="8888889" progId="">
                    <p:embed/>
                    <p:pic>
                      <p:nvPicPr>
                        <p:cNvPr id="9" name="Object 2">
                          <a:extLst>
                            <a:ext uri="{FF2B5EF4-FFF2-40B4-BE49-F238E27FC236}">
                              <a16:creationId xmlns:a16="http://schemas.microsoft.com/office/drawing/2014/main" id="{0D9B69E3-BECF-49BC-84AD-5377DB1867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3" y="1474688"/>
                          <a:ext cx="2635358" cy="432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3">
              <a:extLst>
                <a:ext uri="{FF2B5EF4-FFF2-40B4-BE49-F238E27FC236}">
                  <a16:creationId xmlns:a16="http://schemas.microsoft.com/office/drawing/2014/main" id="{468A0190-B2A7-4507-9CB4-54F8D6229929}"/>
                </a:ext>
              </a:extLst>
            </p:cNvPr>
            <p:cNvGraphicFramePr>
              <a:graphicFrameLocks noChangeAspect="1"/>
            </p:cNvGraphicFramePr>
            <p:nvPr/>
          </p:nvGraphicFramePr>
          <p:xfrm>
            <a:off x="3467125" y="1474688"/>
            <a:ext cx="2462170" cy="4320000"/>
          </p:xfrm>
          <a:graphic>
            <a:graphicData uri="http://schemas.openxmlformats.org/presentationml/2006/ole">
              <mc:AlternateContent xmlns:mc="http://schemas.openxmlformats.org/markup-compatibility/2006">
                <mc:Choice xmlns:v="urn:schemas-microsoft-com:vml" Requires="v">
                  <p:oleObj spid="_x0000_s10246" name="Image" r:id="rId6" imgW="5066667" imgH="8888889" progId="">
                    <p:embed/>
                  </p:oleObj>
                </mc:Choice>
                <mc:Fallback>
                  <p:oleObj name="Image" r:id="rId6" imgW="5066667" imgH="8888889" progId="">
                    <p:embed/>
                    <p:pic>
                      <p:nvPicPr>
                        <p:cNvPr id="12" name="Object 3">
                          <a:extLst>
                            <a:ext uri="{FF2B5EF4-FFF2-40B4-BE49-F238E27FC236}">
                              <a16:creationId xmlns:a16="http://schemas.microsoft.com/office/drawing/2014/main" id="{468A0190-B2A7-4507-9CB4-54F8D62299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7125" y="1474688"/>
                          <a:ext cx="2462170" cy="432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4">
              <a:extLst>
                <a:ext uri="{FF2B5EF4-FFF2-40B4-BE49-F238E27FC236}">
                  <a16:creationId xmlns:a16="http://schemas.microsoft.com/office/drawing/2014/main" id="{ED07A1DD-9776-4950-B79C-1050518671DB}"/>
                </a:ext>
              </a:extLst>
            </p:cNvPr>
            <p:cNvGraphicFramePr>
              <a:graphicFrameLocks noChangeAspect="1"/>
            </p:cNvGraphicFramePr>
            <p:nvPr/>
          </p:nvGraphicFramePr>
          <p:xfrm>
            <a:off x="6139964" y="1474688"/>
            <a:ext cx="1820286" cy="4320000"/>
          </p:xfrm>
          <a:graphic>
            <a:graphicData uri="http://schemas.openxmlformats.org/presentationml/2006/ole">
              <mc:AlternateContent xmlns:mc="http://schemas.openxmlformats.org/markup-compatibility/2006">
                <mc:Choice xmlns:v="urn:schemas-microsoft-com:vml" Requires="v">
                  <p:oleObj spid="_x0000_s10247" name="Image" r:id="rId8" imgW="3746032" imgH="8888889" progId="">
                    <p:embed/>
                  </p:oleObj>
                </mc:Choice>
                <mc:Fallback>
                  <p:oleObj name="Image" r:id="rId8" imgW="3746032" imgH="8888889" progId="">
                    <p:embed/>
                    <p:pic>
                      <p:nvPicPr>
                        <p:cNvPr id="13" name="Object 4">
                          <a:extLst>
                            <a:ext uri="{FF2B5EF4-FFF2-40B4-BE49-F238E27FC236}">
                              <a16:creationId xmlns:a16="http://schemas.microsoft.com/office/drawing/2014/main" id="{ED07A1DD-9776-4950-B79C-1050518671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39964" y="1474688"/>
                          <a:ext cx="1820286" cy="432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feld 1">
              <a:extLst>
                <a:ext uri="{FF2B5EF4-FFF2-40B4-BE49-F238E27FC236}">
                  <a16:creationId xmlns:a16="http://schemas.microsoft.com/office/drawing/2014/main" id="{A3BF87A2-2A88-4DE1-B27C-DD372281ECD7}"/>
                </a:ext>
              </a:extLst>
            </p:cNvPr>
            <p:cNvSpPr txBox="1"/>
            <p:nvPr/>
          </p:nvSpPr>
          <p:spPr>
            <a:xfrm>
              <a:off x="2639032" y="5394578"/>
              <a:ext cx="790145" cy="400110"/>
            </a:xfrm>
            <a:prstGeom prst="rect">
              <a:avLst/>
            </a:prstGeom>
            <a:solidFill>
              <a:schemeClr val="bg1">
                <a:lumMod val="50000"/>
              </a:schemeClr>
            </a:solidFill>
          </p:spPr>
          <p:txBody>
            <a:bodyPr wrap="square" rtlCol="0">
              <a:spAutoFit/>
            </a:bodyPr>
            <a:lstStyle/>
            <a:p>
              <a:pPr algn="r"/>
              <a:r>
                <a:rPr lang="de-DE" sz="2000" dirty="0">
                  <a:solidFill>
                    <a:prstClr val="white"/>
                  </a:solidFill>
                  <a:latin typeface="Calibri" pitchFamily="34" charset="0"/>
                </a:rPr>
                <a:t>Day 1</a:t>
              </a:r>
              <a:endParaRPr lang="en-US" sz="2000" dirty="0">
                <a:solidFill>
                  <a:prstClr val="white"/>
                </a:solidFill>
                <a:latin typeface="Calibri" pitchFamily="34" charset="0"/>
              </a:endParaRPr>
            </a:p>
          </p:txBody>
        </p:sp>
        <p:sp>
          <p:nvSpPr>
            <p:cNvPr id="16" name="Textfeld 1">
              <a:extLst>
                <a:ext uri="{FF2B5EF4-FFF2-40B4-BE49-F238E27FC236}">
                  <a16:creationId xmlns:a16="http://schemas.microsoft.com/office/drawing/2014/main" id="{407DF50C-BC4D-4DEF-B422-0F197E5A2A0C}"/>
                </a:ext>
              </a:extLst>
            </p:cNvPr>
            <p:cNvSpPr txBox="1"/>
            <p:nvPr/>
          </p:nvSpPr>
          <p:spPr>
            <a:xfrm>
              <a:off x="5220936" y="5394578"/>
              <a:ext cx="790145" cy="400110"/>
            </a:xfrm>
            <a:prstGeom prst="rect">
              <a:avLst/>
            </a:prstGeom>
            <a:solidFill>
              <a:schemeClr val="bg1">
                <a:lumMod val="50000"/>
              </a:schemeClr>
            </a:solidFill>
          </p:spPr>
          <p:txBody>
            <a:bodyPr wrap="square" rtlCol="0">
              <a:spAutoFit/>
            </a:bodyPr>
            <a:lstStyle/>
            <a:p>
              <a:pPr algn="r"/>
              <a:r>
                <a:rPr lang="de-DE" sz="2000" dirty="0">
                  <a:solidFill>
                    <a:prstClr val="white"/>
                  </a:solidFill>
                  <a:latin typeface="Calibri" pitchFamily="34" charset="0"/>
                </a:rPr>
                <a:t>Day 1</a:t>
              </a:r>
              <a:endParaRPr lang="en-US" sz="2000" dirty="0">
                <a:solidFill>
                  <a:prstClr val="white"/>
                </a:solidFill>
                <a:latin typeface="Calibri" pitchFamily="34" charset="0"/>
              </a:endParaRPr>
            </a:p>
          </p:txBody>
        </p:sp>
        <p:sp>
          <p:nvSpPr>
            <p:cNvPr id="18" name="Textfeld 1">
              <a:extLst>
                <a:ext uri="{FF2B5EF4-FFF2-40B4-BE49-F238E27FC236}">
                  <a16:creationId xmlns:a16="http://schemas.microsoft.com/office/drawing/2014/main" id="{A531968D-1890-4858-A2E5-C1A0556CE525}"/>
                </a:ext>
              </a:extLst>
            </p:cNvPr>
            <p:cNvSpPr txBox="1"/>
            <p:nvPr/>
          </p:nvSpPr>
          <p:spPr>
            <a:xfrm>
              <a:off x="7170105" y="5394578"/>
              <a:ext cx="790145" cy="400110"/>
            </a:xfrm>
            <a:prstGeom prst="rect">
              <a:avLst/>
            </a:prstGeom>
            <a:solidFill>
              <a:schemeClr val="bg1">
                <a:lumMod val="50000"/>
              </a:schemeClr>
            </a:solidFill>
          </p:spPr>
          <p:txBody>
            <a:bodyPr wrap="square" rtlCol="0">
              <a:spAutoFit/>
            </a:bodyPr>
            <a:lstStyle/>
            <a:p>
              <a:pPr algn="r"/>
              <a:r>
                <a:rPr lang="de-DE" sz="2000" dirty="0">
                  <a:solidFill>
                    <a:prstClr val="white"/>
                  </a:solidFill>
                  <a:latin typeface="Calibri" pitchFamily="34" charset="0"/>
                </a:rPr>
                <a:t>Day 1</a:t>
              </a:r>
              <a:endParaRPr lang="en-US" sz="2000" dirty="0">
                <a:solidFill>
                  <a:prstClr val="white"/>
                </a:solidFill>
                <a:latin typeface="Calibri" pitchFamily="34" charset="0"/>
              </a:endParaRPr>
            </a:p>
          </p:txBody>
        </p:sp>
      </p:grpSp>
    </p:spTree>
    <p:extLst>
      <p:ext uri="{BB962C8B-B14F-4D97-AF65-F5344CB8AC3E}">
        <p14:creationId xmlns:p14="http://schemas.microsoft.com/office/powerpoint/2010/main" val="230105922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Osteoporosis treatment</a:t>
            </a:r>
          </a:p>
        </p:txBody>
      </p:sp>
      <p:sp>
        <p:nvSpPr>
          <p:cNvPr id="3" name="Content Placeholder 2"/>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Ibandronate 3 mg iv every 3 months</a:t>
            </a:r>
          </a:p>
          <a:p>
            <a:pPr marL="457200" indent="-457200">
              <a:buFont typeface="Arial" panose="020B0604020202020204" pitchFamily="34" charset="0"/>
              <a:buChar char="•"/>
            </a:pPr>
            <a:r>
              <a:rPr lang="en-US" dirty="0"/>
              <a:t>Calcium 1000 mg </a:t>
            </a:r>
          </a:p>
          <a:p>
            <a:pPr marL="457200" indent="-457200">
              <a:buFont typeface="Arial" panose="020B0604020202020204" pitchFamily="34" charset="0"/>
              <a:buChar char="•"/>
            </a:pPr>
            <a:r>
              <a:rPr lang="en-US" dirty="0"/>
              <a:t>Vitamin D 400 IU			</a:t>
            </a:r>
          </a:p>
          <a:p>
            <a:pPr marL="457200" indent="-457200">
              <a:buFont typeface="Arial" panose="020B0604020202020204" pitchFamily="34" charset="0"/>
              <a:buChar char="•"/>
            </a:pPr>
            <a:endParaRPr lang="en-US" dirty="0"/>
          </a:p>
        </p:txBody>
      </p:sp>
      <p:sp>
        <p:nvSpPr>
          <p:cNvPr id="8" name="TextBox 7"/>
          <p:cNvSpPr txBox="1"/>
          <p:nvPr/>
        </p:nvSpPr>
        <p:spPr>
          <a:xfrm>
            <a:off x="8173376" y="6581002"/>
            <a:ext cx="2494625" cy="276999"/>
          </a:xfrm>
          <a:prstGeom prst="rect">
            <a:avLst/>
          </a:prstGeom>
          <a:noFill/>
        </p:spPr>
        <p:txBody>
          <a:bodyPr wrap="square" rtlCol="0">
            <a:spAutoFit/>
          </a:bodyPr>
          <a:lstStyle/>
          <a:p>
            <a:pPr algn="r"/>
            <a:r>
              <a:rPr lang="en-GB" sz="1200" dirty="0">
                <a:solidFill>
                  <a:prstClr val="white"/>
                </a:solidFill>
                <a:latin typeface="Calibri"/>
              </a:rPr>
              <a:t>Copyright. Eli Lilly and Company.</a:t>
            </a:r>
          </a:p>
        </p:txBody>
      </p:sp>
    </p:spTree>
    <p:extLst>
      <p:ext uri="{BB962C8B-B14F-4D97-AF65-F5344CB8AC3E}">
        <p14:creationId xmlns:p14="http://schemas.microsoft.com/office/powerpoint/2010/main" val="260702398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48E98D-7846-4DC9-BAD7-015102313AB4}"/>
              </a:ext>
            </a:extLst>
          </p:cNvPr>
          <p:cNvSpPr>
            <a:spLocks noGrp="1"/>
          </p:cNvSpPr>
          <p:nvPr>
            <p:ph type="title"/>
          </p:nvPr>
        </p:nvSpPr>
        <p:spPr/>
        <p:txBody>
          <a:bodyPr/>
          <a:lstStyle/>
          <a:p>
            <a:r>
              <a:rPr lang="de-CH" dirty="0"/>
              <a:t>Follow-</a:t>
            </a:r>
            <a:r>
              <a:rPr lang="de-CH" dirty="0" err="1"/>
              <a:t>up</a:t>
            </a:r>
            <a:r>
              <a:rPr lang="de-CH" dirty="0"/>
              <a:t> at 9 </a:t>
            </a:r>
            <a:r>
              <a:rPr lang="de-CH" dirty="0" err="1"/>
              <a:t>weeks</a:t>
            </a:r>
            <a:endParaRPr lang="de-CH" dirty="0"/>
          </a:p>
        </p:txBody>
      </p:sp>
      <p:graphicFrame>
        <p:nvGraphicFramePr>
          <p:cNvPr id="9" name="Object 2">
            <a:extLst>
              <a:ext uri="{FF2B5EF4-FFF2-40B4-BE49-F238E27FC236}">
                <a16:creationId xmlns:a16="http://schemas.microsoft.com/office/drawing/2014/main" id="{BC11F4E9-150D-4E1D-B1B8-585DB28C22EC}"/>
              </a:ext>
            </a:extLst>
          </p:cNvPr>
          <p:cNvGraphicFramePr>
            <a:graphicFrameLocks noChangeAspect="1"/>
          </p:cNvGraphicFramePr>
          <p:nvPr/>
        </p:nvGraphicFramePr>
        <p:xfrm>
          <a:off x="658812" y="1484314"/>
          <a:ext cx="2611183" cy="5113336"/>
        </p:xfrm>
        <a:graphic>
          <a:graphicData uri="http://schemas.openxmlformats.org/presentationml/2006/ole">
            <mc:AlternateContent xmlns:mc="http://schemas.openxmlformats.org/markup-compatibility/2006">
              <mc:Choice xmlns:v="urn:schemas-microsoft-com:vml" Requires="v">
                <p:oleObj spid="_x0000_s11268" name="Image" r:id="rId4" imgW="3466667" imgH="8888889" progId="">
                  <p:embed/>
                </p:oleObj>
              </mc:Choice>
              <mc:Fallback>
                <p:oleObj name="Image" r:id="rId4" imgW="3466667" imgH="8888889" progId="">
                  <p:embed/>
                  <p:pic>
                    <p:nvPicPr>
                      <p:cNvPr id="9" name="Object 2">
                        <a:extLst>
                          <a:ext uri="{FF2B5EF4-FFF2-40B4-BE49-F238E27FC236}">
                            <a16:creationId xmlns:a16="http://schemas.microsoft.com/office/drawing/2014/main" id="{BC11F4E9-150D-4E1D-B1B8-585DB28C22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3622"/>
                      <a:stretch>
                        <a:fillRect/>
                      </a:stretch>
                    </p:blipFill>
                    <p:spPr bwMode="auto">
                      <a:xfrm>
                        <a:off x="658812" y="1484314"/>
                        <a:ext cx="2611183" cy="5113336"/>
                      </a:xfrm>
                      <a:prstGeom prst="rect">
                        <a:avLst/>
                      </a:prstGeom>
                      <a:noFill/>
                    </p:spPr>
                  </p:pic>
                </p:oleObj>
              </mc:Fallback>
            </mc:AlternateContent>
          </a:graphicData>
        </a:graphic>
      </p:graphicFrame>
      <p:graphicFrame>
        <p:nvGraphicFramePr>
          <p:cNvPr id="10" name="Object 3">
            <a:extLst>
              <a:ext uri="{FF2B5EF4-FFF2-40B4-BE49-F238E27FC236}">
                <a16:creationId xmlns:a16="http://schemas.microsoft.com/office/drawing/2014/main" id="{9DAC38CF-6B51-4AB8-A436-5F164BD9EF6E}"/>
              </a:ext>
            </a:extLst>
          </p:cNvPr>
          <p:cNvGraphicFramePr>
            <a:graphicFrameLocks noChangeAspect="1"/>
          </p:cNvGraphicFramePr>
          <p:nvPr/>
        </p:nvGraphicFramePr>
        <p:xfrm>
          <a:off x="3525948" y="1482208"/>
          <a:ext cx="2476280" cy="5113335"/>
        </p:xfrm>
        <a:graphic>
          <a:graphicData uri="http://schemas.openxmlformats.org/presentationml/2006/ole">
            <mc:AlternateContent xmlns:mc="http://schemas.openxmlformats.org/markup-compatibility/2006">
              <mc:Choice xmlns:v="urn:schemas-microsoft-com:vml" Requires="v">
                <p:oleObj spid="_x0000_s11269" name="Image" r:id="rId6" imgW="3288889" imgH="8888889" progId="">
                  <p:embed/>
                </p:oleObj>
              </mc:Choice>
              <mc:Fallback>
                <p:oleObj name="Image" r:id="rId6" imgW="3288889" imgH="8888889" progId="">
                  <p:embed/>
                  <p:pic>
                    <p:nvPicPr>
                      <p:cNvPr id="10" name="Object 3">
                        <a:extLst>
                          <a:ext uri="{FF2B5EF4-FFF2-40B4-BE49-F238E27FC236}">
                            <a16:creationId xmlns:a16="http://schemas.microsoft.com/office/drawing/2014/main" id="{9DAC38CF-6B51-4AB8-A436-5F164BD9EF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23622"/>
                      <a:stretch>
                        <a:fillRect/>
                      </a:stretch>
                    </p:blipFill>
                    <p:spPr bwMode="auto">
                      <a:xfrm>
                        <a:off x="3525948" y="1482208"/>
                        <a:ext cx="2476280" cy="5113335"/>
                      </a:xfrm>
                      <a:prstGeom prst="rect">
                        <a:avLst/>
                      </a:prstGeom>
                      <a:noFill/>
                    </p:spPr>
                  </p:pic>
                </p:oleObj>
              </mc:Fallback>
            </mc:AlternateContent>
          </a:graphicData>
        </a:graphic>
      </p:graphicFrame>
    </p:spTree>
    <p:extLst>
      <p:ext uri="{BB962C8B-B14F-4D97-AF65-F5344CB8AC3E}">
        <p14:creationId xmlns:p14="http://schemas.microsoft.com/office/powerpoint/2010/main" val="154987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Thank you</a:t>
            </a:r>
          </a:p>
        </p:txBody>
      </p:sp>
      <p:sp>
        <p:nvSpPr>
          <p:cNvPr id="3" name="Content Placeholder 2"/>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spcBef>
                <a:spcPts val="600"/>
              </a:spcBef>
              <a:buNone/>
            </a:pPr>
            <a:r>
              <a:rPr lang="en-US" dirty="0">
                <a:hlinkClick r:id="rId3" action="ppaction://hlinksldjump"/>
              </a:rPr>
              <a:t>Return to list of cases</a:t>
            </a:r>
            <a:endParaRPr lang="en-US" dirty="0"/>
          </a:p>
        </p:txBody>
      </p:sp>
    </p:spTree>
    <p:extLst>
      <p:ext uri="{BB962C8B-B14F-4D97-AF65-F5344CB8AC3E}">
        <p14:creationId xmlns:p14="http://schemas.microsoft.com/office/powerpoint/2010/main" val="287444734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AE8B91-D5A6-402C-9CA9-30904EE5E14B}"/>
              </a:ext>
            </a:extLst>
          </p:cNvPr>
          <p:cNvSpPr>
            <a:spLocks noGrp="1"/>
          </p:cNvSpPr>
          <p:nvPr>
            <p:ph type="title"/>
          </p:nvPr>
        </p:nvSpPr>
        <p:spPr/>
        <p:txBody>
          <a:bodyPr/>
          <a:lstStyle/>
          <a:p>
            <a:r>
              <a:rPr lang="de-CH" dirty="0"/>
              <a:t>Follow-</a:t>
            </a:r>
            <a:r>
              <a:rPr lang="de-CH" dirty="0" err="1"/>
              <a:t>up</a:t>
            </a:r>
            <a:r>
              <a:rPr lang="de-CH" dirty="0"/>
              <a:t> at 5 </a:t>
            </a:r>
            <a:r>
              <a:rPr lang="de-CH" dirty="0" err="1"/>
              <a:t>months</a:t>
            </a:r>
            <a:endParaRPr lang="de-CH" dirty="0"/>
          </a:p>
        </p:txBody>
      </p:sp>
      <p:graphicFrame>
        <p:nvGraphicFramePr>
          <p:cNvPr id="16" name="Object 7">
            <a:extLst>
              <a:ext uri="{FF2B5EF4-FFF2-40B4-BE49-F238E27FC236}">
                <a16:creationId xmlns:a16="http://schemas.microsoft.com/office/drawing/2014/main" id="{745992BD-75DB-4052-9BA4-8C78CD135F84}"/>
              </a:ext>
            </a:extLst>
          </p:cNvPr>
          <p:cNvGraphicFramePr>
            <a:graphicFrameLocks noChangeAspect="1"/>
          </p:cNvGraphicFramePr>
          <p:nvPr/>
        </p:nvGraphicFramePr>
        <p:xfrm>
          <a:off x="6207040" y="2866383"/>
          <a:ext cx="4633441" cy="2350506"/>
        </p:xfrm>
        <a:graphic>
          <a:graphicData uri="http://schemas.openxmlformats.org/presentationml/2006/ole">
            <mc:AlternateContent xmlns:mc="http://schemas.openxmlformats.org/markup-compatibility/2006">
              <mc:Choice xmlns:v="urn:schemas-microsoft-com:vml" Requires="v">
                <p:oleObj spid="_x0000_s12293" name="Image" r:id="rId4" imgW="8888889" imgH="4380952" progId="">
                  <p:embed/>
                </p:oleObj>
              </mc:Choice>
              <mc:Fallback>
                <p:oleObj name="Image" r:id="rId4" imgW="8888889" imgH="4380952" progId="">
                  <p:embed/>
                  <p:pic>
                    <p:nvPicPr>
                      <p:cNvPr id="16" name="Object 7">
                        <a:extLst>
                          <a:ext uri="{FF2B5EF4-FFF2-40B4-BE49-F238E27FC236}">
                            <a16:creationId xmlns:a16="http://schemas.microsoft.com/office/drawing/2014/main" id="{745992BD-75DB-4052-9BA4-8C78CD135F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972" b="10622"/>
                      <a:stretch>
                        <a:fillRect/>
                      </a:stretch>
                    </p:blipFill>
                    <p:spPr bwMode="auto">
                      <a:xfrm>
                        <a:off x="6207040" y="2866383"/>
                        <a:ext cx="4633441" cy="2350506"/>
                      </a:xfrm>
                      <a:prstGeom prst="rect">
                        <a:avLst/>
                      </a:prstGeom>
                      <a:noFill/>
                    </p:spPr>
                  </p:pic>
                </p:oleObj>
              </mc:Fallback>
            </mc:AlternateContent>
          </a:graphicData>
        </a:graphic>
      </p:graphicFrame>
      <p:graphicFrame>
        <p:nvGraphicFramePr>
          <p:cNvPr id="18" name="Object 8">
            <a:extLst>
              <a:ext uri="{FF2B5EF4-FFF2-40B4-BE49-F238E27FC236}">
                <a16:creationId xmlns:a16="http://schemas.microsoft.com/office/drawing/2014/main" id="{DC880BC2-9CFB-40F7-8585-A5D77DDC5658}"/>
              </a:ext>
            </a:extLst>
          </p:cNvPr>
          <p:cNvGraphicFramePr>
            <a:graphicFrameLocks noChangeAspect="1"/>
          </p:cNvGraphicFramePr>
          <p:nvPr/>
        </p:nvGraphicFramePr>
        <p:xfrm>
          <a:off x="3524773" y="1474687"/>
          <a:ext cx="2524985" cy="5128877"/>
        </p:xfrm>
        <a:graphic>
          <a:graphicData uri="http://schemas.openxmlformats.org/presentationml/2006/ole">
            <mc:AlternateContent xmlns:mc="http://schemas.openxmlformats.org/markup-compatibility/2006">
              <mc:Choice xmlns:v="urn:schemas-microsoft-com:vml" Requires="v">
                <p:oleObj spid="_x0000_s12294" name="Image" r:id="rId6" imgW="3428571" imgH="8888889" progId="">
                  <p:embed/>
                </p:oleObj>
              </mc:Choice>
              <mc:Fallback>
                <p:oleObj name="Image" r:id="rId6" imgW="3428571" imgH="8888889" progId="">
                  <p:embed/>
                  <p:pic>
                    <p:nvPicPr>
                      <p:cNvPr id="18" name="Object 8">
                        <a:extLst>
                          <a:ext uri="{FF2B5EF4-FFF2-40B4-BE49-F238E27FC236}">
                            <a16:creationId xmlns:a16="http://schemas.microsoft.com/office/drawing/2014/main" id="{DC880BC2-9CFB-40F7-8585-A5D77DDC56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21643"/>
                      <a:stretch>
                        <a:fillRect/>
                      </a:stretch>
                    </p:blipFill>
                    <p:spPr bwMode="auto">
                      <a:xfrm>
                        <a:off x="3524773" y="1474687"/>
                        <a:ext cx="2524985" cy="5128877"/>
                      </a:xfrm>
                      <a:prstGeom prst="rect">
                        <a:avLst/>
                      </a:prstGeom>
                      <a:noFill/>
                    </p:spPr>
                  </p:pic>
                </p:oleObj>
              </mc:Fallback>
            </mc:AlternateContent>
          </a:graphicData>
        </a:graphic>
      </p:graphicFrame>
      <p:grpSp>
        <p:nvGrpSpPr>
          <p:cNvPr id="21" name="Group 20">
            <a:extLst>
              <a:ext uri="{FF2B5EF4-FFF2-40B4-BE49-F238E27FC236}">
                <a16:creationId xmlns:a16="http://schemas.microsoft.com/office/drawing/2014/main" id="{941039A5-32EB-4D52-900C-393AD9890D51}"/>
              </a:ext>
            </a:extLst>
          </p:cNvPr>
          <p:cNvGrpSpPr/>
          <p:nvPr/>
        </p:nvGrpSpPr>
        <p:grpSpPr>
          <a:xfrm>
            <a:off x="663108" y="1474687"/>
            <a:ext cx="2704384" cy="5128877"/>
            <a:chOff x="663108" y="1474688"/>
            <a:chExt cx="2277875" cy="4320000"/>
          </a:xfrm>
        </p:grpSpPr>
        <p:graphicFrame>
          <p:nvGraphicFramePr>
            <p:cNvPr id="14" name="Object 6">
              <a:extLst>
                <a:ext uri="{FF2B5EF4-FFF2-40B4-BE49-F238E27FC236}">
                  <a16:creationId xmlns:a16="http://schemas.microsoft.com/office/drawing/2014/main" id="{DC66C54E-D594-4B8A-A83A-2FC88A9E2DE7}"/>
                </a:ext>
              </a:extLst>
            </p:cNvPr>
            <p:cNvGraphicFramePr>
              <a:graphicFrameLocks noChangeAspect="1"/>
            </p:cNvGraphicFramePr>
            <p:nvPr/>
          </p:nvGraphicFramePr>
          <p:xfrm>
            <a:off x="663108" y="1474688"/>
            <a:ext cx="2277875" cy="4320000"/>
          </p:xfrm>
          <a:graphic>
            <a:graphicData uri="http://schemas.openxmlformats.org/presentationml/2006/ole">
              <mc:AlternateContent xmlns:mc="http://schemas.openxmlformats.org/markup-compatibility/2006">
                <mc:Choice xmlns:v="urn:schemas-microsoft-com:vml" Requires="v">
                  <p:oleObj spid="_x0000_s12295" name="Image" r:id="rId8" imgW="3758730" imgH="8888889" progId="">
                    <p:embed/>
                  </p:oleObj>
                </mc:Choice>
                <mc:Fallback>
                  <p:oleObj name="Image" r:id="rId8" imgW="3758730" imgH="8888889" progId="">
                    <p:embed/>
                    <p:pic>
                      <p:nvPicPr>
                        <p:cNvPr id="14" name="Object 6">
                          <a:extLst>
                            <a:ext uri="{FF2B5EF4-FFF2-40B4-BE49-F238E27FC236}">
                              <a16:creationId xmlns:a16="http://schemas.microsoft.com/office/drawing/2014/main" id="{DC66C54E-D594-4B8A-A83A-2FC88A9E2D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b="19849"/>
                        <a:stretch>
                          <a:fillRect/>
                        </a:stretch>
                      </p:blipFill>
                      <p:spPr bwMode="auto">
                        <a:xfrm>
                          <a:off x="663108" y="1474688"/>
                          <a:ext cx="2277875" cy="432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Ellipse 9">
              <a:extLst>
                <a:ext uri="{FF2B5EF4-FFF2-40B4-BE49-F238E27FC236}">
                  <a16:creationId xmlns:a16="http://schemas.microsoft.com/office/drawing/2014/main" id="{054C47BD-EB07-4D22-85A9-90D5F1D192D8}"/>
                </a:ext>
              </a:extLst>
            </p:cNvPr>
            <p:cNvSpPr/>
            <p:nvPr/>
          </p:nvSpPr>
          <p:spPr bwMode="auto">
            <a:xfrm>
              <a:off x="1248795" y="1978744"/>
              <a:ext cx="1116124" cy="565697"/>
            </a:xfrm>
            <a:prstGeom prst="ellipse">
              <a:avLst/>
            </a:prstGeom>
            <a:noFill/>
            <a:ln w="28575" cap="flat" cmpd="sng" algn="ctr">
              <a:solidFill>
                <a:srgbClr val="FF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ctr"/>
              <a:endParaRPr lang="de-AT" sz="2000" dirty="0">
                <a:solidFill>
                  <a:srgbClr val="FFFFFF"/>
                </a:solidFill>
                <a:latin typeface="Calibri" pitchFamily="34" charset="0"/>
              </a:endParaRPr>
            </a:p>
          </p:txBody>
        </p:sp>
      </p:grpSp>
    </p:spTree>
    <p:extLst>
      <p:ext uri="{BB962C8B-B14F-4D97-AF65-F5344CB8AC3E}">
        <p14:creationId xmlns:p14="http://schemas.microsoft.com/office/powerpoint/2010/main" val="226595088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13826" name="Object 2"/>
          <p:cNvGraphicFramePr>
            <a:graphicFrameLocks noChangeAspect="1"/>
          </p:cNvGraphicFramePr>
          <p:nvPr/>
        </p:nvGraphicFramePr>
        <p:xfrm>
          <a:off x="4615932" y="1728703"/>
          <a:ext cx="2721440" cy="3398921"/>
        </p:xfrm>
        <a:graphic>
          <a:graphicData uri="http://schemas.openxmlformats.org/presentationml/2006/ole">
            <mc:AlternateContent xmlns:mc="http://schemas.openxmlformats.org/markup-compatibility/2006">
              <mc:Choice xmlns:v="urn:schemas-microsoft-com:vml" Requires="v">
                <p:oleObj spid="_x0000_s13316" name="Image" r:id="rId4" imgW="3873016" imgH="6349206" progId="">
                  <p:embed/>
                </p:oleObj>
              </mc:Choice>
              <mc:Fallback>
                <p:oleObj name="Image" r:id="rId4" imgW="3873016" imgH="6349206" progId="">
                  <p:embed/>
                  <p:pic>
                    <p:nvPicPr>
                      <p:cNvPr id="1613826" name="Object 2"/>
                      <p:cNvPicPr>
                        <a:picLocks noChangeAspect="1" noChangeArrowheads="1"/>
                      </p:cNvPicPr>
                      <p:nvPr/>
                    </p:nvPicPr>
                    <p:blipFill>
                      <a:blip r:embed="rId5">
                        <a:extLst>
                          <a:ext uri="{28A0092B-C50C-407E-A947-70E740481C1C}">
                            <a14:useLocalDpi xmlns:a14="http://schemas.microsoft.com/office/drawing/2010/main" val="0"/>
                          </a:ext>
                        </a:extLst>
                      </a:blip>
                      <a:srcRect b="23814"/>
                      <a:stretch>
                        <a:fillRect/>
                      </a:stretch>
                    </p:blipFill>
                    <p:spPr bwMode="auto">
                      <a:xfrm>
                        <a:off x="4615932" y="1728703"/>
                        <a:ext cx="2721440" cy="3398921"/>
                      </a:xfrm>
                      <a:prstGeom prst="rect">
                        <a:avLst/>
                      </a:prstGeom>
                      <a:noFill/>
                    </p:spPr>
                  </p:pic>
                </p:oleObj>
              </mc:Fallback>
            </mc:AlternateContent>
          </a:graphicData>
        </a:graphic>
      </p:graphicFrame>
      <p:graphicFrame>
        <p:nvGraphicFramePr>
          <p:cNvPr id="1613827" name="Object 3"/>
          <p:cNvGraphicFramePr>
            <a:graphicFrameLocks noChangeAspect="1"/>
          </p:cNvGraphicFramePr>
          <p:nvPr/>
        </p:nvGraphicFramePr>
        <p:xfrm>
          <a:off x="7618000" y="1728704"/>
          <a:ext cx="2538573" cy="3398921"/>
        </p:xfrm>
        <a:graphic>
          <a:graphicData uri="http://schemas.openxmlformats.org/presentationml/2006/ole">
            <mc:AlternateContent xmlns:mc="http://schemas.openxmlformats.org/markup-compatibility/2006">
              <mc:Choice xmlns:v="urn:schemas-microsoft-com:vml" Requires="v">
                <p:oleObj spid="_x0000_s13317" name="Image" r:id="rId6" imgW="1209956" imgH="2133424" progId="">
                  <p:embed/>
                </p:oleObj>
              </mc:Choice>
              <mc:Fallback>
                <p:oleObj name="Image" r:id="rId6" imgW="1209956" imgH="2133424" progId="">
                  <p:embed/>
                  <p:pic>
                    <p:nvPicPr>
                      <p:cNvPr id="1613827" name="Object 3"/>
                      <p:cNvPicPr>
                        <a:picLocks noChangeAspect="1" noChangeArrowheads="1"/>
                      </p:cNvPicPr>
                      <p:nvPr/>
                    </p:nvPicPr>
                    <p:blipFill>
                      <a:blip r:embed="rId7">
                        <a:extLst>
                          <a:ext uri="{28A0092B-C50C-407E-A947-70E740481C1C}">
                            <a14:useLocalDpi xmlns:a14="http://schemas.microsoft.com/office/drawing/2010/main" val="0"/>
                          </a:ext>
                        </a:extLst>
                      </a:blip>
                      <a:srcRect b="24086"/>
                      <a:stretch>
                        <a:fillRect/>
                      </a:stretch>
                    </p:blipFill>
                    <p:spPr bwMode="auto">
                      <a:xfrm>
                        <a:off x="7618000" y="1728704"/>
                        <a:ext cx="2538573" cy="3398921"/>
                      </a:xfrm>
                      <a:prstGeom prst="rect">
                        <a:avLst/>
                      </a:prstGeom>
                      <a:noFill/>
                    </p:spPr>
                  </p:pic>
                </p:oleObj>
              </mc:Fallback>
            </mc:AlternateContent>
          </a:graphicData>
        </a:graphic>
      </p:graphicFrame>
      <p:sp>
        <p:nvSpPr>
          <p:cNvPr id="5" name="Title 4"/>
          <p:cNvSpPr>
            <a:spLocks noGrp="1"/>
          </p:cNvSpPr>
          <p:nvPr>
            <p:ph type="title"/>
          </p:nvPr>
        </p:nvSpPr>
        <p:spPr/>
        <p:txBody>
          <a:bodyPr/>
          <a:lstStyle/>
          <a:p>
            <a:r>
              <a:rPr lang="en-US" noProof="0" dirty="0"/>
              <a:t>6 months after fracture the patient had only minor complaints</a:t>
            </a:r>
          </a:p>
        </p:txBody>
      </p:sp>
      <p:sp>
        <p:nvSpPr>
          <p:cNvPr id="13" name="TextBox 12"/>
          <p:cNvSpPr txBox="1"/>
          <p:nvPr/>
        </p:nvSpPr>
        <p:spPr>
          <a:xfrm>
            <a:off x="8173376" y="6581002"/>
            <a:ext cx="2494625" cy="276999"/>
          </a:xfrm>
          <a:prstGeom prst="rect">
            <a:avLst/>
          </a:prstGeom>
          <a:noFill/>
        </p:spPr>
        <p:txBody>
          <a:bodyPr wrap="square" rtlCol="0">
            <a:spAutoFit/>
          </a:bodyPr>
          <a:lstStyle/>
          <a:p>
            <a:pPr algn="r"/>
            <a:r>
              <a:rPr lang="en-GB" sz="1200" dirty="0">
                <a:solidFill>
                  <a:prstClr val="white"/>
                </a:solidFill>
                <a:latin typeface="Calibri"/>
              </a:rPr>
              <a:t>Copyright. Eli Lilly and Company.</a:t>
            </a:r>
          </a:p>
        </p:txBody>
      </p:sp>
      <p:pic>
        <p:nvPicPr>
          <p:cNvPr id="9" name="Picture 8"/>
          <p:cNvPicPr>
            <a:picLocks noChangeAspect="1"/>
          </p:cNvPicPr>
          <p:nvPr/>
        </p:nvPicPr>
        <p:blipFill>
          <a:blip r:embed="rId8" cstate="print"/>
          <a:stretch>
            <a:fillRect/>
          </a:stretch>
        </p:blipFill>
        <p:spPr>
          <a:xfrm>
            <a:off x="658814" y="1728000"/>
            <a:ext cx="1890578" cy="4870800"/>
          </a:xfrm>
          <a:prstGeom prst="rect">
            <a:avLst/>
          </a:prstGeom>
        </p:spPr>
      </p:pic>
      <p:pic>
        <p:nvPicPr>
          <p:cNvPr id="10" name="Picture 9"/>
          <p:cNvPicPr>
            <a:picLocks noChangeAspect="1"/>
          </p:cNvPicPr>
          <p:nvPr/>
        </p:nvPicPr>
        <p:blipFill>
          <a:blip r:embed="rId9" cstate="print"/>
          <a:stretch>
            <a:fillRect/>
          </a:stretch>
        </p:blipFill>
        <p:spPr>
          <a:xfrm>
            <a:off x="2830020" y="1728704"/>
            <a:ext cx="1505284" cy="4868945"/>
          </a:xfrm>
          <a:prstGeom prst="rect">
            <a:avLst/>
          </a:prstGeom>
        </p:spPr>
      </p:pic>
    </p:spTree>
    <p:extLst>
      <p:ext uri="{BB962C8B-B14F-4D97-AF65-F5344CB8AC3E}">
        <p14:creationId xmlns:p14="http://schemas.microsoft.com/office/powerpoint/2010/main" val="419290644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4 years later (age 86)</a:t>
            </a:r>
          </a:p>
        </p:txBody>
      </p:sp>
      <p:sp>
        <p:nvSpPr>
          <p:cNvPr id="3" name="Content Placeholder 2"/>
          <p:cNvSpPr>
            <a:spLocks noGrp="1"/>
          </p:cNvSpPr>
          <p:nvPr>
            <p:ph type="body" sz="quarter" idx="19"/>
          </p:nvPr>
        </p:nvSpPr>
        <p:spPr>
          <a:xfrm>
            <a:off x="658801" y="1727200"/>
            <a:ext cx="3759196"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2:51 am: fell on the way to the toilet</a:t>
            </a:r>
          </a:p>
          <a:p>
            <a:pPr marL="457200" indent="-457200">
              <a:buFont typeface="Arial" panose="020B0604020202020204" pitchFamily="34" charset="0"/>
              <a:buChar char="•"/>
            </a:pPr>
            <a:r>
              <a:rPr lang="en-US" dirty="0"/>
              <a:t>Pertrochanteric fracture</a:t>
            </a:r>
          </a:p>
          <a:p>
            <a:pPr marL="457200" indent="-457200">
              <a:buFont typeface="Arial" panose="020B0604020202020204" pitchFamily="34" charset="0"/>
              <a:buChar char="•"/>
            </a:pPr>
            <a:r>
              <a:rPr lang="en-US" dirty="0"/>
              <a:t>Serial rib fractures 4‒6 right, with pneumothorax</a:t>
            </a:r>
          </a:p>
          <a:p>
            <a:pPr marL="457200" indent="-457200">
              <a:buFont typeface="Arial" panose="020B0604020202020204" pitchFamily="34" charset="0"/>
              <a:buChar char="•"/>
            </a:pPr>
            <a:endParaRPr lang="en-US" dirty="0"/>
          </a:p>
        </p:txBody>
      </p:sp>
      <p:pic>
        <p:nvPicPr>
          <p:cNvPr id="1814531" name="Picture 3"/>
          <p:cNvPicPr>
            <a:picLocks noChangeAspect="1" noChangeArrowheads="1"/>
          </p:cNvPicPr>
          <p:nvPr/>
        </p:nvPicPr>
        <p:blipFill>
          <a:blip r:embed="rId3" cstate="print"/>
          <a:srcRect/>
          <a:stretch>
            <a:fillRect/>
          </a:stretch>
        </p:blipFill>
        <p:spPr bwMode="auto">
          <a:xfrm>
            <a:off x="7946816" y="1727200"/>
            <a:ext cx="2382770" cy="4870450"/>
          </a:xfrm>
          <a:prstGeom prst="rect">
            <a:avLst/>
          </a:prstGeom>
          <a:noFill/>
          <a:ln w="9525">
            <a:noFill/>
            <a:miter lim="800000"/>
            <a:headEnd/>
            <a:tailEnd/>
          </a:ln>
        </p:spPr>
      </p:pic>
      <p:pic>
        <p:nvPicPr>
          <p:cNvPr id="1814532" name="Picture 4"/>
          <p:cNvPicPr>
            <a:picLocks noChangeAspect="1" noChangeArrowheads="1"/>
          </p:cNvPicPr>
          <p:nvPr/>
        </p:nvPicPr>
        <p:blipFill>
          <a:blip r:embed="rId4" cstate="print"/>
          <a:srcRect/>
          <a:stretch>
            <a:fillRect/>
          </a:stretch>
        </p:blipFill>
        <p:spPr bwMode="auto">
          <a:xfrm>
            <a:off x="4764088" y="1727200"/>
            <a:ext cx="2836637" cy="4870450"/>
          </a:xfrm>
          <a:prstGeom prst="rect">
            <a:avLst/>
          </a:prstGeom>
          <a:noFill/>
          <a:ln w="9525">
            <a:noFill/>
            <a:miter lim="800000"/>
            <a:headEnd/>
            <a:tailEnd/>
          </a:ln>
        </p:spPr>
      </p:pic>
    </p:spTree>
    <p:extLst>
      <p:ext uri="{BB962C8B-B14F-4D97-AF65-F5344CB8AC3E}">
        <p14:creationId xmlns:p14="http://schemas.microsoft.com/office/powerpoint/2010/main" val="129109670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658800" y="1728000"/>
            <a:ext cx="3390263" cy="4869650"/>
          </a:xfrm>
          <a:prstGeom prst="rect">
            <a:avLst/>
          </a:prstGeom>
          <a:noFill/>
          <a:ln w="12700" cap="flat" cmpd="sng" algn="ctr">
            <a:noFill/>
            <a:prstDash val="solid"/>
            <a:miter lim="800000"/>
            <a:headEnd/>
            <a:tailEnd/>
          </a:ln>
        </p:spPr>
      </p:pic>
      <p:pic>
        <p:nvPicPr>
          <p:cNvPr id="10" name="Picture 3"/>
          <p:cNvPicPr>
            <a:picLocks noChangeAspect="1" noChangeArrowheads="1"/>
          </p:cNvPicPr>
          <p:nvPr/>
        </p:nvPicPr>
        <p:blipFill>
          <a:blip r:embed="rId4" cstate="print"/>
          <a:srcRect/>
          <a:stretch>
            <a:fillRect/>
          </a:stretch>
        </p:blipFill>
        <p:spPr bwMode="auto">
          <a:xfrm>
            <a:off x="4608297" y="1727200"/>
            <a:ext cx="2818031" cy="4869650"/>
          </a:xfrm>
          <a:prstGeom prst="rect">
            <a:avLst/>
          </a:prstGeom>
          <a:noFill/>
          <a:ln w="12700" cap="flat" cmpd="sng" algn="ctr">
            <a:noFill/>
            <a:prstDash val="solid"/>
            <a:miter lim="800000"/>
            <a:headEnd/>
            <a:tailEnd/>
          </a:ln>
        </p:spPr>
      </p:pic>
      <p:pic>
        <p:nvPicPr>
          <p:cNvPr id="11" name="Picture 4"/>
          <p:cNvPicPr>
            <a:picLocks noChangeAspect="1" noChangeArrowheads="1"/>
          </p:cNvPicPr>
          <p:nvPr/>
        </p:nvPicPr>
        <p:blipFill>
          <a:blip r:embed="rId5" cstate="print"/>
          <a:srcRect/>
          <a:stretch>
            <a:fillRect/>
          </a:stretch>
        </p:blipFill>
        <p:spPr bwMode="auto">
          <a:xfrm>
            <a:off x="7985561" y="1727200"/>
            <a:ext cx="2170287" cy="4869650"/>
          </a:xfrm>
          <a:prstGeom prst="rect">
            <a:avLst/>
          </a:prstGeom>
          <a:noFill/>
          <a:ln w="12700" cap="flat" cmpd="sng" algn="ctr">
            <a:noFill/>
            <a:prstDash val="solid"/>
            <a:miter lim="800000"/>
            <a:headEnd/>
            <a:tailEnd/>
          </a:ln>
        </p:spPr>
      </p:pic>
      <p:sp>
        <p:nvSpPr>
          <p:cNvPr id="2" name="Title 1"/>
          <p:cNvSpPr>
            <a:spLocks noGrp="1"/>
          </p:cNvSpPr>
          <p:nvPr>
            <p:ph type="title"/>
          </p:nvPr>
        </p:nvSpPr>
        <p:spPr/>
        <p:txBody>
          <a:bodyPr/>
          <a:lstStyle/>
          <a:p>
            <a:r>
              <a:rPr lang="en-US" noProof="0" dirty="0"/>
              <a:t>4 years later</a:t>
            </a:r>
          </a:p>
        </p:txBody>
      </p:sp>
    </p:spTree>
    <p:extLst>
      <p:ext uri="{BB962C8B-B14F-4D97-AF65-F5344CB8AC3E}">
        <p14:creationId xmlns:p14="http://schemas.microsoft.com/office/powerpoint/2010/main" val="80194670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Postoperative</a:t>
            </a:r>
          </a:p>
        </p:txBody>
      </p:sp>
      <p:pic>
        <p:nvPicPr>
          <p:cNvPr id="4" name="Picture 5"/>
          <p:cNvPicPr>
            <a:picLocks noChangeAspect="1" noChangeArrowheads="1"/>
          </p:cNvPicPr>
          <p:nvPr/>
        </p:nvPicPr>
        <p:blipFill>
          <a:blip r:embed="rId3" cstate="print"/>
          <a:srcRect/>
          <a:stretch>
            <a:fillRect/>
          </a:stretch>
        </p:blipFill>
        <p:spPr bwMode="auto">
          <a:xfrm>
            <a:off x="3261610" y="1727200"/>
            <a:ext cx="1654406" cy="4870450"/>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665565" y="1727200"/>
            <a:ext cx="1937952" cy="4870450"/>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5574108" y="1727200"/>
            <a:ext cx="2869875" cy="4870450"/>
          </a:xfrm>
          <a:prstGeom prst="rect">
            <a:avLst/>
          </a:prstGeom>
          <a:noFill/>
          <a:ln w="9525">
            <a:noFill/>
            <a:miter lim="800000"/>
            <a:headEnd/>
            <a:tailEnd/>
          </a:ln>
        </p:spPr>
      </p:pic>
    </p:spTree>
    <p:extLst>
      <p:ext uri="{BB962C8B-B14F-4D97-AF65-F5344CB8AC3E}">
        <p14:creationId xmlns:p14="http://schemas.microsoft.com/office/powerpoint/2010/main" val="384454622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Lab results</a:t>
            </a:r>
          </a:p>
        </p:txBody>
      </p:sp>
      <p:sp>
        <p:nvSpPr>
          <p:cNvPr id="8" name="TextBox 7"/>
          <p:cNvSpPr txBox="1"/>
          <p:nvPr/>
        </p:nvSpPr>
        <p:spPr>
          <a:xfrm>
            <a:off x="8173376" y="6581002"/>
            <a:ext cx="2494625" cy="276999"/>
          </a:xfrm>
          <a:prstGeom prst="rect">
            <a:avLst/>
          </a:prstGeom>
          <a:noFill/>
        </p:spPr>
        <p:txBody>
          <a:bodyPr wrap="square" rtlCol="0">
            <a:spAutoFit/>
          </a:bodyPr>
          <a:lstStyle/>
          <a:p>
            <a:pPr algn="r"/>
            <a:r>
              <a:rPr lang="en-GB" sz="1200" dirty="0">
                <a:solidFill>
                  <a:prstClr val="white"/>
                </a:solidFill>
                <a:latin typeface="Calibri"/>
              </a:rPr>
              <a:t>Copyright. Eli Lilly and Company.</a:t>
            </a:r>
          </a:p>
        </p:txBody>
      </p:sp>
      <p:graphicFrame>
        <p:nvGraphicFramePr>
          <p:cNvPr id="11" name="Table 10"/>
          <p:cNvGraphicFramePr>
            <a:graphicFrameLocks noGrp="1"/>
          </p:cNvGraphicFramePr>
          <p:nvPr/>
        </p:nvGraphicFramePr>
        <p:xfrm>
          <a:off x="658812" y="1727199"/>
          <a:ext cx="10102230" cy="3643312"/>
        </p:xfrm>
        <a:graphic>
          <a:graphicData uri="http://schemas.openxmlformats.org/drawingml/2006/table">
            <a:tbl>
              <a:tblPr firstRow="1" bandRow="1">
                <a:tableStyleId>{9D7B26C5-4107-4FEC-AEDC-1716B250A1EF}</a:tableStyleId>
              </a:tblPr>
              <a:tblGrid>
                <a:gridCol w="3367410">
                  <a:extLst>
                    <a:ext uri="{9D8B030D-6E8A-4147-A177-3AD203B41FA5}">
                      <a16:colId xmlns:a16="http://schemas.microsoft.com/office/drawing/2014/main" val="20000"/>
                    </a:ext>
                  </a:extLst>
                </a:gridCol>
                <a:gridCol w="3367410">
                  <a:extLst>
                    <a:ext uri="{9D8B030D-6E8A-4147-A177-3AD203B41FA5}">
                      <a16:colId xmlns:a16="http://schemas.microsoft.com/office/drawing/2014/main" val="20001"/>
                    </a:ext>
                  </a:extLst>
                </a:gridCol>
                <a:gridCol w="3367410">
                  <a:extLst>
                    <a:ext uri="{9D8B030D-6E8A-4147-A177-3AD203B41FA5}">
                      <a16:colId xmlns:a16="http://schemas.microsoft.com/office/drawing/2014/main" val="20002"/>
                    </a:ext>
                  </a:extLst>
                </a:gridCol>
              </a:tblGrid>
              <a:tr h="479383">
                <a:tc>
                  <a:txBody>
                    <a:bodyPr/>
                    <a:lstStyle/>
                    <a:p>
                      <a:pPr algn="l"/>
                      <a:endParaRPr lang="en-GB" sz="2400" b="0" baseline="0" dirty="0">
                        <a:solidFill>
                          <a:schemeClr val="bg1">
                            <a:lumMod val="50000"/>
                          </a:schemeClr>
                        </a:solidFill>
                        <a:latin typeface="+mn-lt"/>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2400" baseline="0" dirty="0">
                          <a:solidFill>
                            <a:schemeClr val="tx1"/>
                          </a:solidFill>
                        </a:rPr>
                        <a:t>Patient result</a:t>
                      </a:r>
                      <a:endParaRPr lang="en-GB" sz="2400" b="0" baseline="0" dirty="0">
                        <a:solidFill>
                          <a:schemeClr val="tx1"/>
                        </a:solidFill>
                        <a:latin typeface="+mn-lt"/>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2400" baseline="0" dirty="0">
                          <a:solidFill>
                            <a:schemeClr val="tx1"/>
                          </a:solidFill>
                        </a:rPr>
                        <a:t>Recommended range</a:t>
                      </a:r>
                      <a:endParaRPr lang="en-GB" sz="2400" b="0" baseline="0" dirty="0">
                        <a:solidFill>
                          <a:schemeClr val="tx1"/>
                        </a:solidFill>
                        <a:latin typeface="+mn-lt"/>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79383">
                <a:tc>
                  <a:txBody>
                    <a:bodyPr/>
                    <a:lstStyle/>
                    <a:p>
                      <a:pPr algn="l"/>
                      <a:r>
                        <a:rPr lang="en-GB" sz="2400" dirty="0">
                          <a:solidFill>
                            <a:schemeClr val="tx1"/>
                          </a:solidFill>
                        </a:rPr>
                        <a:t>25-OH-Vitamin D3</a:t>
                      </a:r>
                      <a:endParaRPr lang="en-GB" sz="2400" b="0" dirty="0">
                        <a:solidFill>
                          <a:schemeClr val="tx1"/>
                        </a:solidFill>
                        <a:latin typeface="+mn-lt"/>
                      </a:endParaRPr>
                    </a:p>
                  </a:txBody>
                  <a:tcPr>
                    <a:lnT w="12700" cap="flat" cmpd="sng" algn="ctr">
                      <a:solidFill>
                        <a:schemeClr val="bg1">
                          <a:lumMod val="50000"/>
                        </a:schemeClr>
                      </a:solidFill>
                      <a:prstDash val="solid"/>
                      <a:round/>
                      <a:headEnd type="none" w="med" len="med"/>
                      <a:tailEnd type="none" w="med" len="med"/>
                    </a:lnT>
                    <a:solidFill>
                      <a:schemeClr val="bg1"/>
                    </a:solidFill>
                  </a:tcPr>
                </a:tc>
                <a:tc>
                  <a:txBody>
                    <a:bodyPr/>
                    <a:lstStyle/>
                    <a:p>
                      <a:pPr algn="ctr"/>
                      <a:r>
                        <a:rPr lang="en-GB" sz="2400" dirty="0">
                          <a:solidFill>
                            <a:schemeClr val="tx1"/>
                          </a:solidFill>
                        </a:rPr>
                        <a:t>34 nmol/L</a:t>
                      </a:r>
                      <a:endParaRPr lang="en-GB" sz="2400" b="0" dirty="0">
                        <a:solidFill>
                          <a:schemeClr val="tx1"/>
                        </a:solidFill>
                        <a:latin typeface="+mn-lt"/>
                      </a:endParaRPr>
                    </a:p>
                  </a:txBody>
                  <a:tcPr>
                    <a:lnT w="12700" cap="flat" cmpd="sng" algn="ctr">
                      <a:solidFill>
                        <a:schemeClr val="bg1">
                          <a:lumMod val="50000"/>
                        </a:schemeClr>
                      </a:solidFill>
                      <a:prstDash val="solid"/>
                      <a:round/>
                      <a:headEnd type="none" w="med" len="med"/>
                      <a:tailEnd type="none" w="med" len="med"/>
                    </a:lnT>
                    <a:solidFill>
                      <a:schemeClr val="bg1"/>
                    </a:solidFill>
                  </a:tcPr>
                </a:tc>
                <a:tc>
                  <a:txBody>
                    <a:bodyPr/>
                    <a:lstStyle/>
                    <a:p>
                      <a:pPr algn="ctr"/>
                      <a:r>
                        <a:rPr lang="en-GB" sz="2400" dirty="0">
                          <a:solidFill>
                            <a:schemeClr val="tx1"/>
                          </a:solidFill>
                        </a:rPr>
                        <a:t>34‒75 nmol/L</a:t>
                      </a:r>
                      <a:endParaRPr lang="en-GB" sz="2400" b="0" baseline="30000" dirty="0">
                        <a:solidFill>
                          <a:schemeClr val="tx1"/>
                        </a:solidFill>
                        <a:latin typeface="+mn-lt"/>
                      </a:endParaRPr>
                    </a:p>
                  </a:txBody>
                  <a:tcPr>
                    <a:lnT w="12700" cap="flat" cmpd="sng" algn="ctr">
                      <a:solidFill>
                        <a:schemeClr val="bg1">
                          <a:lumMod val="50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479383">
                <a:tc>
                  <a:txBody>
                    <a:bodyPr/>
                    <a:lstStyle/>
                    <a:p>
                      <a:pPr algn="l"/>
                      <a:r>
                        <a:rPr lang="en-GB" sz="2400" dirty="0">
                          <a:solidFill>
                            <a:schemeClr val="tx1"/>
                          </a:solidFill>
                        </a:rPr>
                        <a:t>PTH</a:t>
                      </a:r>
                      <a:endParaRPr lang="en-GB" sz="2400" b="0" dirty="0">
                        <a:solidFill>
                          <a:schemeClr val="tx1"/>
                        </a:solidFill>
                        <a:latin typeface="+mn-lt"/>
                      </a:endParaRPr>
                    </a:p>
                  </a:txBody>
                  <a:tcPr>
                    <a:solidFill>
                      <a:schemeClr val="bg1"/>
                    </a:solidFill>
                  </a:tcPr>
                </a:tc>
                <a:tc>
                  <a:txBody>
                    <a:bodyPr/>
                    <a:lstStyle/>
                    <a:p>
                      <a:pPr algn="ctr"/>
                      <a:r>
                        <a:rPr lang="en-GB" sz="2400" dirty="0">
                          <a:solidFill>
                            <a:schemeClr val="tx1"/>
                          </a:solidFill>
                        </a:rPr>
                        <a:t>60.4</a:t>
                      </a:r>
                      <a:r>
                        <a:rPr lang="en-GB" sz="2400" baseline="0" dirty="0">
                          <a:solidFill>
                            <a:schemeClr val="tx1"/>
                          </a:solidFill>
                        </a:rPr>
                        <a:t> </a:t>
                      </a:r>
                      <a:r>
                        <a:rPr lang="el-GR" sz="2400" baseline="0" dirty="0">
                          <a:solidFill>
                            <a:schemeClr val="tx1"/>
                          </a:solidFill>
                        </a:rPr>
                        <a:t>μ</a:t>
                      </a:r>
                      <a:r>
                        <a:rPr lang="en-GB" sz="2400" baseline="0" dirty="0">
                          <a:solidFill>
                            <a:schemeClr val="tx1"/>
                          </a:solidFill>
                        </a:rPr>
                        <a:t>g/L</a:t>
                      </a:r>
                      <a:endParaRPr lang="en-GB" sz="2400" b="0" dirty="0">
                        <a:solidFill>
                          <a:schemeClr val="tx1"/>
                        </a:solidFill>
                        <a:latin typeface="+mn-lt"/>
                      </a:endParaRPr>
                    </a:p>
                  </a:txBody>
                  <a:tcPr>
                    <a:solidFill>
                      <a:schemeClr val="bg1"/>
                    </a:solidFill>
                  </a:tcPr>
                </a:tc>
                <a:tc>
                  <a:txBody>
                    <a:bodyPr/>
                    <a:lstStyle/>
                    <a:p>
                      <a:pPr algn="ctr"/>
                      <a:r>
                        <a:rPr lang="en-GB" sz="2400" dirty="0">
                          <a:solidFill>
                            <a:schemeClr val="tx1"/>
                          </a:solidFill>
                        </a:rPr>
                        <a:t>20‒76 </a:t>
                      </a:r>
                      <a:r>
                        <a:rPr lang="el-GR" sz="2400" baseline="0" dirty="0">
                          <a:solidFill>
                            <a:schemeClr val="tx1"/>
                          </a:solidFill>
                        </a:rPr>
                        <a:t>μ</a:t>
                      </a:r>
                      <a:r>
                        <a:rPr lang="en-GB" sz="2400" baseline="0" dirty="0">
                          <a:solidFill>
                            <a:schemeClr val="tx1"/>
                          </a:solidFill>
                        </a:rPr>
                        <a:t>g/L</a:t>
                      </a:r>
                      <a:endParaRPr lang="en-GB" sz="2400" b="0" dirty="0">
                        <a:solidFill>
                          <a:schemeClr val="tx1"/>
                        </a:solidFill>
                        <a:latin typeface="+mn-lt"/>
                      </a:endParaRPr>
                    </a:p>
                  </a:txBody>
                  <a:tcPr>
                    <a:solidFill>
                      <a:schemeClr val="bg1"/>
                    </a:solidFill>
                  </a:tcPr>
                </a:tc>
                <a:extLst>
                  <a:ext uri="{0D108BD9-81ED-4DB2-BD59-A6C34878D82A}">
                    <a16:rowId xmlns:a16="http://schemas.microsoft.com/office/drawing/2014/main" val="10002"/>
                  </a:ext>
                </a:extLst>
              </a:tr>
              <a:tr h="479383">
                <a:tc>
                  <a:txBody>
                    <a:bodyPr/>
                    <a:lstStyle/>
                    <a:p>
                      <a:pPr algn="l"/>
                      <a:r>
                        <a:rPr lang="en-GB" sz="2400" dirty="0">
                          <a:solidFill>
                            <a:schemeClr val="tx1"/>
                          </a:solidFill>
                        </a:rPr>
                        <a:t>Ca</a:t>
                      </a:r>
                      <a:r>
                        <a:rPr lang="en-GB" sz="2400" baseline="30000" dirty="0">
                          <a:solidFill>
                            <a:schemeClr val="tx1"/>
                          </a:solidFill>
                        </a:rPr>
                        <a:t>2+</a:t>
                      </a:r>
                      <a:endParaRPr lang="en-GB" sz="2400" b="0" baseline="30000" dirty="0">
                        <a:solidFill>
                          <a:schemeClr val="tx1"/>
                        </a:solidFill>
                        <a:latin typeface="+mn-lt"/>
                      </a:endParaRPr>
                    </a:p>
                  </a:txBody>
                  <a:tcPr>
                    <a:solidFill>
                      <a:schemeClr val="bg1"/>
                    </a:solidFill>
                  </a:tcPr>
                </a:tc>
                <a:tc>
                  <a:txBody>
                    <a:bodyPr/>
                    <a:lstStyle/>
                    <a:p>
                      <a:pPr algn="ctr"/>
                      <a:r>
                        <a:rPr lang="en-GB" sz="2400" dirty="0">
                          <a:solidFill>
                            <a:schemeClr val="tx1"/>
                          </a:solidFill>
                        </a:rPr>
                        <a:t>2.01 mmol/L</a:t>
                      </a:r>
                      <a:endParaRPr lang="en-GB" sz="2400" b="0" dirty="0">
                        <a:solidFill>
                          <a:schemeClr val="tx1"/>
                        </a:solidFill>
                        <a:latin typeface="+mn-lt"/>
                      </a:endParaRPr>
                    </a:p>
                  </a:txBody>
                  <a:tcPr>
                    <a:solidFill>
                      <a:schemeClr val="bg1"/>
                    </a:solidFill>
                  </a:tcPr>
                </a:tc>
                <a:tc>
                  <a:txBody>
                    <a:bodyPr/>
                    <a:lstStyle/>
                    <a:p>
                      <a:pPr algn="ctr"/>
                      <a:r>
                        <a:rPr lang="en-GB" sz="2400" dirty="0">
                          <a:solidFill>
                            <a:schemeClr val="tx1"/>
                          </a:solidFill>
                        </a:rPr>
                        <a:t>2.2‒2.55 mmol/L</a:t>
                      </a:r>
                      <a:endParaRPr lang="en-GB" sz="2400" b="0" dirty="0">
                        <a:solidFill>
                          <a:schemeClr val="tx1"/>
                        </a:solidFill>
                        <a:latin typeface="+mn-lt"/>
                      </a:endParaRPr>
                    </a:p>
                  </a:txBody>
                  <a:tcPr>
                    <a:solidFill>
                      <a:schemeClr val="bg1"/>
                    </a:solidFill>
                  </a:tcPr>
                </a:tc>
                <a:extLst>
                  <a:ext uri="{0D108BD9-81ED-4DB2-BD59-A6C34878D82A}">
                    <a16:rowId xmlns:a16="http://schemas.microsoft.com/office/drawing/2014/main" val="10003"/>
                  </a:ext>
                </a:extLst>
              </a:tr>
              <a:tr h="862890">
                <a:tc>
                  <a:txBody>
                    <a:bodyPr/>
                    <a:lstStyle/>
                    <a:p>
                      <a:pPr algn="l"/>
                      <a:r>
                        <a:rPr lang="en-GB" sz="2400" dirty="0">
                          <a:solidFill>
                            <a:schemeClr val="tx1"/>
                          </a:solidFill>
                        </a:rPr>
                        <a:t>P1NP </a:t>
                      </a:r>
                      <a:br>
                        <a:rPr lang="en-GB" sz="2400" dirty="0">
                          <a:solidFill>
                            <a:schemeClr val="tx1"/>
                          </a:solidFill>
                        </a:rPr>
                      </a:br>
                      <a:r>
                        <a:rPr lang="en-GB" sz="2400" dirty="0">
                          <a:solidFill>
                            <a:schemeClr val="tx1"/>
                          </a:solidFill>
                        </a:rPr>
                        <a:t>(bone formation)</a:t>
                      </a:r>
                      <a:endParaRPr lang="en-GB" sz="2400" b="0" dirty="0">
                        <a:solidFill>
                          <a:schemeClr val="tx1"/>
                        </a:solidFill>
                        <a:latin typeface="+mn-lt"/>
                      </a:endParaRPr>
                    </a:p>
                  </a:txBody>
                  <a:tcP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2400" dirty="0">
                          <a:solidFill>
                            <a:schemeClr val="tx1"/>
                          </a:solidFill>
                        </a:rPr>
                        <a:t>23 </a:t>
                      </a:r>
                      <a:r>
                        <a:rPr lang="el-GR" sz="2400" baseline="0" dirty="0">
                          <a:solidFill>
                            <a:schemeClr val="tx1"/>
                          </a:solidFill>
                        </a:rPr>
                        <a:t>μ</a:t>
                      </a:r>
                      <a:r>
                        <a:rPr lang="en-GB" sz="2400" baseline="0" dirty="0">
                          <a:solidFill>
                            <a:schemeClr val="tx1"/>
                          </a:solidFill>
                        </a:rPr>
                        <a:t>g/L</a:t>
                      </a:r>
                      <a:endParaRPr lang="en-GB" sz="2400" dirty="0">
                        <a:solidFill>
                          <a:schemeClr val="tx1"/>
                        </a:solidFill>
                      </a:endParaRPr>
                    </a:p>
                    <a:p>
                      <a:pPr algn="ctr"/>
                      <a:endParaRPr lang="en-GB" sz="2400" b="0" dirty="0">
                        <a:solidFill>
                          <a:schemeClr val="tx1"/>
                        </a:solidFill>
                        <a:latin typeface="+mn-lt"/>
                      </a:endParaRPr>
                    </a:p>
                  </a:txBody>
                  <a:tcPr>
                    <a:solidFill>
                      <a:schemeClr val="bg1"/>
                    </a:solidFill>
                  </a:tcPr>
                </a:tc>
                <a:tc>
                  <a:txBody>
                    <a:bodyPr/>
                    <a:lstStyle/>
                    <a:p>
                      <a:pPr algn="ctr"/>
                      <a:r>
                        <a:rPr lang="en-GB" sz="2400" dirty="0">
                          <a:solidFill>
                            <a:schemeClr val="tx1"/>
                          </a:solidFill>
                        </a:rPr>
                        <a:t>15‒65 </a:t>
                      </a:r>
                      <a:r>
                        <a:rPr lang="el-GR" sz="2400" baseline="0" dirty="0">
                          <a:solidFill>
                            <a:schemeClr val="tx1"/>
                          </a:solidFill>
                        </a:rPr>
                        <a:t>μ</a:t>
                      </a:r>
                      <a:r>
                        <a:rPr lang="en-GB" sz="2400" baseline="0" dirty="0">
                          <a:solidFill>
                            <a:schemeClr val="tx1"/>
                          </a:solidFill>
                        </a:rPr>
                        <a:t>g/L</a:t>
                      </a:r>
                      <a:endParaRPr lang="en-GB" sz="2400" b="0" dirty="0">
                        <a:solidFill>
                          <a:schemeClr val="tx1"/>
                        </a:solidFill>
                        <a:latin typeface="+mn-lt"/>
                      </a:endParaRPr>
                    </a:p>
                  </a:txBody>
                  <a:tcPr>
                    <a:solidFill>
                      <a:schemeClr val="bg1"/>
                    </a:solidFill>
                  </a:tcPr>
                </a:tc>
                <a:extLst>
                  <a:ext uri="{0D108BD9-81ED-4DB2-BD59-A6C34878D82A}">
                    <a16:rowId xmlns:a16="http://schemas.microsoft.com/office/drawing/2014/main" val="10004"/>
                  </a:ext>
                </a:extLst>
              </a:tr>
              <a:tr h="862890">
                <a:tc>
                  <a:txBody>
                    <a:bodyPr/>
                    <a:lstStyle/>
                    <a:p>
                      <a:pPr algn="l"/>
                      <a:r>
                        <a:rPr lang="en-GB" sz="2400" dirty="0">
                          <a:solidFill>
                            <a:schemeClr val="tx1"/>
                          </a:solidFill>
                        </a:rPr>
                        <a:t>Beta-crosslaps </a:t>
                      </a:r>
                      <a:br>
                        <a:rPr lang="en-GB" sz="2400" dirty="0">
                          <a:solidFill>
                            <a:schemeClr val="tx1"/>
                          </a:solidFill>
                        </a:rPr>
                      </a:br>
                      <a:r>
                        <a:rPr lang="en-GB" sz="2400" dirty="0">
                          <a:solidFill>
                            <a:schemeClr val="tx1"/>
                          </a:solidFill>
                        </a:rPr>
                        <a:t>(bone turnover)</a:t>
                      </a:r>
                      <a:endParaRPr lang="en-GB" sz="2400" b="0" dirty="0">
                        <a:solidFill>
                          <a:schemeClr val="tx1"/>
                        </a:solidFill>
                        <a:latin typeface="+mn-lt"/>
                      </a:endParaRPr>
                    </a:p>
                  </a:txBody>
                  <a:tcPr>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2400" dirty="0">
                          <a:solidFill>
                            <a:schemeClr val="tx1"/>
                          </a:solidFill>
                        </a:rPr>
                        <a:t>159 ng/L</a:t>
                      </a:r>
                      <a:endParaRPr lang="en-GB" sz="2400" b="0" dirty="0">
                        <a:solidFill>
                          <a:schemeClr val="tx1"/>
                        </a:solidFill>
                        <a:latin typeface="+mn-lt"/>
                      </a:endParaRPr>
                    </a:p>
                  </a:txBody>
                  <a:tcPr>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2400" dirty="0">
                          <a:solidFill>
                            <a:schemeClr val="tx1"/>
                          </a:solidFill>
                        </a:rPr>
                        <a:t>&lt;260 ng/L</a:t>
                      </a:r>
                      <a:endParaRPr lang="en-GB" sz="2400" b="0" baseline="30000" dirty="0">
                        <a:solidFill>
                          <a:schemeClr val="tx1"/>
                        </a:solidFill>
                        <a:latin typeface="+mn-lt"/>
                      </a:endParaRPr>
                    </a:p>
                  </a:txBody>
                  <a:tcPr>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6892384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a:t>Further treatment</a:t>
            </a:r>
          </a:p>
        </p:txBody>
      </p:sp>
      <p:sp>
        <p:nvSpPr>
          <p:cNvPr id="4" name="Inhaltsplatzhalter 3"/>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32000" indent="-432000">
              <a:buFont typeface="Arial" panose="020B0604020202020204" pitchFamily="34" charset="0"/>
              <a:buChar char="•"/>
            </a:pPr>
            <a:r>
              <a:rPr lang="en-US" dirty="0"/>
              <a:t>The patient was given teriparatide </a:t>
            </a:r>
          </a:p>
          <a:p>
            <a:pPr marL="432000" indent="-432000">
              <a:buFont typeface="Arial" panose="020B0604020202020204" pitchFamily="34" charset="0"/>
              <a:buChar char="•"/>
            </a:pPr>
            <a:r>
              <a:rPr lang="en-US" dirty="0"/>
              <a:t>No new fractures</a:t>
            </a:r>
          </a:p>
          <a:p>
            <a:pPr marL="432000" indent="-432000">
              <a:buFont typeface="Arial" panose="020B0604020202020204" pitchFamily="34" charset="0"/>
              <a:buChar char="•"/>
            </a:pPr>
            <a:r>
              <a:rPr lang="en-US" dirty="0"/>
              <a:t>1 year after hip fracture: patient asked for removal of the blade because of pain</a:t>
            </a:r>
          </a:p>
          <a:p>
            <a:pPr marL="432000" indent="-432000">
              <a:buFont typeface="Arial" panose="020B0604020202020204" pitchFamily="34" charset="0"/>
              <a:buChar char="•"/>
            </a:pPr>
            <a:r>
              <a:rPr lang="en-US" dirty="0"/>
              <a:t>Sustained a heart attack perioperatively</a:t>
            </a:r>
          </a:p>
          <a:p>
            <a:pPr marL="432000" indent="-432000">
              <a:buFont typeface="Arial" panose="020B0604020202020204" pitchFamily="34" charset="0"/>
              <a:buChar char="•"/>
            </a:pPr>
            <a:r>
              <a:rPr lang="en-US" dirty="0"/>
              <a:t>2 years later (89 years) still in good general health, living alone</a:t>
            </a:r>
          </a:p>
          <a:p>
            <a:pPr marL="432000" indent="-432000">
              <a:buFont typeface="Arial" panose="020B0604020202020204" pitchFamily="34" charset="0"/>
              <a:buChar char="•"/>
            </a:pPr>
            <a:endParaRPr lang="en-US" dirty="0"/>
          </a:p>
          <a:p>
            <a:pPr marL="432000" indent="-432000">
              <a:buFont typeface="Arial" panose="020B0604020202020204" pitchFamily="34" charset="0"/>
              <a:buChar char="•"/>
            </a:pPr>
            <a:endParaRPr lang="en-US" dirty="0"/>
          </a:p>
        </p:txBody>
      </p:sp>
    </p:spTree>
    <p:extLst>
      <p:ext uri="{BB962C8B-B14F-4D97-AF65-F5344CB8AC3E}">
        <p14:creationId xmlns:p14="http://schemas.microsoft.com/office/powerpoint/2010/main" val="264119049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a:t>Further treatment</a:t>
            </a:r>
          </a:p>
        </p:txBody>
      </p:sp>
      <p:pic>
        <p:nvPicPr>
          <p:cNvPr id="34818" name="Picture 2"/>
          <p:cNvPicPr>
            <a:picLocks noChangeAspect="1" noChangeArrowheads="1"/>
          </p:cNvPicPr>
          <p:nvPr/>
        </p:nvPicPr>
        <p:blipFill>
          <a:blip r:embed="rId3" cstate="print"/>
          <a:srcRect/>
          <a:stretch>
            <a:fillRect/>
          </a:stretch>
        </p:blipFill>
        <p:spPr bwMode="auto">
          <a:xfrm>
            <a:off x="2804103" y="1243013"/>
            <a:ext cx="6592732" cy="5354637"/>
          </a:xfrm>
          <a:prstGeom prst="rect">
            <a:avLst/>
          </a:prstGeom>
          <a:noFill/>
          <a:ln w="9525">
            <a:noFill/>
            <a:miter lim="800000"/>
            <a:headEnd/>
            <a:tailEnd/>
          </a:ln>
        </p:spPr>
      </p:pic>
    </p:spTree>
    <p:extLst>
      <p:ext uri="{BB962C8B-B14F-4D97-AF65-F5344CB8AC3E}">
        <p14:creationId xmlns:p14="http://schemas.microsoft.com/office/powerpoint/2010/main" val="222903832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a:t>Take-home messages</a:t>
            </a:r>
          </a:p>
        </p:txBody>
      </p:sp>
      <p:sp>
        <p:nvSpPr>
          <p:cNvPr id="4" name="Inhaltsplatzhalter 3"/>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To be added</a:t>
            </a:r>
          </a:p>
          <a:p>
            <a:pPr marL="432000" indent="-432000"/>
            <a:endParaRPr lang="en-US" sz="2400" dirty="0"/>
          </a:p>
          <a:p>
            <a:pPr marL="432000" indent="-432000"/>
            <a:endParaRPr lang="en-US" sz="2400" dirty="0"/>
          </a:p>
          <a:p>
            <a:pPr marL="432000" indent="-432000"/>
            <a:endParaRPr lang="en-US" sz="2400" dirty="0"/>
          </a:p>
        </p:txBody>
      </p:sp>
    </p:spTree>
    <p:extLst>
      <p:ext uri="{BB962C8B-B14F-4D97-AF65-F5344CB8AC3E}">
        <p14:creationId xmlns:p14="http://schemas.microsoft.com/office/powerpoint/2010/main" val="392850219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Thank you</a:t>
            </a:r>
          </a:p>
        </p:txBody>
      </p:sp>
      <p:sp>
        <p:nvSpPr>
          <p:cNvPr id="3" name="Content Placeholder 2"/>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r>
              <a:rPr lang="en-US" dirty="0">
                <a:hlinkClick r:id="rId3" action="ppaction://hlinksldjump"/>
              </a:rPr>
              <a:t>Return to list of cases</a:t>
            </a:r>
            <a:endParaRPr lang="en-US" dirty="0"/>
          </a:p>
        </p:txBody>
      </p:sp>
    </p:spTree>
    <p:extLst>
      <p:ext uri="{BB962C8B-B14F-4D97-AF65-F5344CB8AC3E}">
        <p14:creationId xmlns:p14="http://schemas.microsoft.com/office/powerpoint/2010/main" val="1515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27DEF5-9DBB-4C52-97D0-FEB49FE29BBD}"/>
              </a:ext>
            </a:extLst>
          </p:cNvPr>
          <p:cNvSpPr>
            <a:spLocks noGrp="1"/>
          </p:cNvSpPr>
          <p:nvPr>
            <p:ph type="body" sz="quarter" idx="10"/>
          </p:nvPr>
        </p:nvSpPr>
        <p:spPr/>
        <p:txBody>
          <a:bodyPr/>
          <a:lstStyle/>
          <a:p>
            <a:endParaRPr lang="de-CH"/>
          </a:p>
        </p:txBody>
      </p:sp>
      <p:sp>
        <p:nvSpPr>
          <p:cNvPr id="3" name="Text Placeholder 2">
            <a:extLst>
              <a:ext uri="{FF2B5EF4-FFF2-40B4-BE49-F238E27FC236}">
                <a16:creationId xmlns:a16="http://schemas.microsoft.com/office/drawing/2014/main" id="{D9949DC2-C2F1-4623-8265-05278380ECDC}"/>
              </a:ext>
            </a:extLst>
          </p:cNvPr>
          <p:cNvSpPr>
            <a:spLocks noGrp="1"/>
          </p:cNvSpPr>
          <p:nvPr>
            <p:ph type="body" sz="quarter" idx="11"/>
          </p:nvPr>
        </p:nvSpPr>
        <p:spPr/>
        <p:txBody>
          <a:bodyPr/>
          <a:lstStyle/>
          <a:p>
            <a:endParaRPr lang="de-CH"/>
          </a:p>
        </p:txBody>
      </p:sp>
      <p:sp>
        <p:nvSpPr>
          <p:cNvPr id="5" name="Text Placeholder 4">
            <a:extLst>
              <a:ext uri="{FF2B5EF4-FFF2-40B4-BE49-F238E27FC236}">
                <a16:creationId xmlns:a16="http://schemas.microsoft.com/office/drawing/2014/main" id="{54768F75-328C-48BB-8890-66243AC6EAA0}"/>
              </a:ext>
            </a:extLst>
          </p:cNvPr>
          <p:cNvSpPr>
            <a:spLocks noGrp="1"/>
          </p:cNvSpPr>
          <p:nvPr>
            <p:ph type="body" sz="quarter" idx="12"/>
          </p:nvPr>
        </p:nvSpPr>
        <p:spPr>
          <a:xfrm>
            <a:off x="4079876" y="5861053"/>
            <a:ext cx="6408612" cy="241299"/>
          </a:xfrm>
        </p:spPr>
        <p:txBody>
          <a:bodyPr/>
          <a:lstStyle/>
          <a:p>
            <a:r>
              <a:rPr lang="de-CH" dirty="0" err="1"/>
              <a:t>AOTrauma</a:t>
            </a:r>
            <a:r>
              <a:rPr lang="de-CH" dirty="0"/>
              <a:t> Course </a:t>
            </a:r>
            <a:r>
              <a:rPr lang="de-CH" dirty="0" err="1"/>
              <a:t>Fragility</a:t>
            </a:r>
            <a:r>
              <a:rPr lang="de-CH" dirty="0"/>
              <a:t> </a:t>
            </a:r>
            <a:r>
              <a:rPr lang="de-CH" dirty="0" err="1"/>
              <a:t>Fractures</a:t>
            </a:r>
            <a:r>
              <a:rPr lang="de-CH" dirty="0"/>
              <a:t> and </a:t>
            </a:r>
            <a:r>
              <a:rPr lang="de-CH" dirty="0" err="1"/>
              <a:t>Orthogeriatrics</a:t>
            </a:r>
            <a:r>
              <a:rPr lang="de-CH" dirty="0"/>
              <a:t> </a:t>
            </a:r>
          </a:p>
          <a:p>
            <a:r>
              <a:rPr lang="de-CH" dirty="0"/>
              <a:t> </a:t>
            </a:r>
          </a:p>
          <a:p>
            <a:endParaRPr lang="de-CH" dirty="0"/>
          </a:p>
        </p:txBody>
      </p:sp>
      <p:sp>
        <p:nvSpPr>
          <p:cNvPr id="6" name="Text Placeholder 5">
            <a:extLst>
              <a:ext uri="{FF2B5EF4-FFF2-40B4-BE49-F238E27FC236}">
                <a16:creationId xmlns:a16="http://schemas.microsoft.com/office/drawing/2014/main" id="{55C42B42-8793-4206-822B-B18DB63BD457}"/>
              </a:ext>
            </a:extLst>
          </p:cNvPr>
          <p:cNvSpPr>
            <a:spLocks noGrp="1"/>
          </p:cNvSpPr>
          <p:nvPr>
            <p:ph type="body" sz="quarter" idx="13"/>
          </p:nvPr>
        </p:nvSpPr>
        <p:spPr/>
        <p:txBody>
          <a:bodyPr/>
          <a:lstStyle/>
          <a:p>
            <a:endParaRPr lang="de-CH" dirty="0"/>
          </a:p>
        </p:txBody>
      </p:sp>
      <p:sp>
        <p:nvSpPr>
          <p:cNvPr id="7" name="Text Placeholder 6">
            <a:extLst>
              <a:ext uri="{FF2B5EF4-FFF2-40B4-BE49-F238E27FC236}">
                <a16:creationId xmlns:a16="http://schemas.microsoft.com/office/drawing/2014/main" id="{EEE6B395-E1C6-4C12-8043-E727C2764035}"/>
              </a:ext>
            </a:extLst>
          </p:cNvPr>
          <p:cNvSpPr>
            <a:spLocks noGrp="1"/>
          </p:cNvSpPr>
          <p:nvPr>
            <p:ph type="body" sz="quarter" idx="14"/>
          </p:nvPr>
        </p:nvSpPr>
        <p:spPr/>
        <p:txBody>
          <a:bodyPr/>
          <a:lstStyle/>
          <a:p>
            <a:r>
              <a:rPr lang="de-CH" dirty="0"/>
              <a:t>Case 2</a:t>
            </a:r>
          </a:p>
        </p:txBody>
      </p:sp>
      <p:sp>
        <p:nvSpPr>
          <p:cNvPr id="9" name="Text Placeholder 8">
            <a:extLst>
              <a:ext uri="{FF2B5EF4-FFF2-40B4-BE49-F238E27FC236}">
                <a16:creationId xmlns:a16="http://schemas.microsoft.com/office/drawing/2014/main" id="{15F5E496-28DC-49FE-932D-871A353F9FFA}"/>
              </a:ext>
            </a:extLst>
          </p:cNvPr>
          <p:cNvSpPr>
            <a:spLocks noGrp="1"/>
          </p:cNvSpPr>
          <p:nvPr>
            <p:ph type="body" sz="quarter" idx="15"/>
          </p:nvPr>
        </p:nvSpPr>
        <p:spPr/>
        <p:txBody>
          <a:bodyPr/>
          <a:lstStyle/>
          <a:p>
            <a:r>
              <a:rPr lang="de-CH" dirty="0" err="1"/>
              <a:t>Periprosthetic</a:t>
            </a:r>
            <a:r>
              <a:rPr lang="de-CH" dirty="0"/>
              <a:t> total </a:t>
            </a:r>
            <a:r>
              <a:rPr lang="de-CH" dirty="0" err="1"/>
              <a:t>knee</a:t>
            </a:r>
            <a:r>
              <a:rPr lang="de-CH" dirty="0"/>
              <a:t> </a:t>
            </a:r>
            <a:r>
              <a:rPr lang="de-CH" dirty="0" err="1"/>
              <a:t>prosthesis</a:t>
            </a:r>
            <a:endParaRPr lang="de-CH" dirty="0"/>
          </a:p>
          <a:p>
            <a:endParaRPr lang="de-CH" dirty="0"/>
          </a:p>
        </p:txBody>
      </p:sp>
    </p:spTree>
    <p:extLst>
      <p:ext uri="{BB962C8B-B14F-4D97-AF65-F5344CB8AC3E}">
        <p14:creationId xmlns:p14="http://schemas.microsoft.com/office/powerpoint/2010/main" val="62482355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DA4CCA-4C5F-4730-B4D5-ABD5CFA9DF21}"/>
              </a:ext>
            </a:extLst>
          </p:cNvPr>
          <p:cNvSpPr>
            <a:spLocks noGrp="1"/>
          </p:cNvSpPr>
          <p:nvPr>
            <p:ph type="body" sz="quarter" idx="10"/>
          </p:nvPr>
        </p:nvSpPr>
        <p:spPr/>
        <p:txBody>
          <a:bodyPr/>
          <a:lstStyle/>
          <a:p>
            <a:endParaRPr lang="de-CH"/>
          </a:p>
        </p:txBody>
      </p:sp>
      <p:sp>
        <p:nvSpPr>
          <p:cNvPr id="3" name="Text Placeholder 2">
            <a:extLst>
              <a:ext uri="{FF2B5EF4-FFF2-40B4-BE49-F238E27FC236}">
                <a16:creationId xmlns:a16="http://schemas.microsoft.com/office/drawing/2014/main" id="{F3A52836-0024-4B72-AADF-BECB3708A5CD}"/>
              </a:ext>
            </a:extLst>
          </p:cNvPr>
          <p:cNvSpPr>
            <a:spLocks noGrp="1"/>
          </p:cNvSpPr>
          <p:nvPr>
            <p:ph type="body" sz="quarter" idx="11"/>
          </p:nvPr>
        </p:nvSpPr>
        <p:spPr/>
        <p:txBody>
          <a:bodyPr/>
          <a:lstStyle/>
          <a:p>
            <a:endParaRPr lang="de-CH"/>
          </a:p>
        </p:txBody>
      </p:sp>
      <p:sp>
        <p:nvSpPr>
          <p:cNvPr id="4" name="Text Placeholder 3">
            <a:extLst>
              <a:ext uri="{FF2B5EF4-FFF2-40B4-BE49-F238E27FC236}">
                <a16:creationId xmlns:a16="http://schemas.microsoft.com/office/drawing/2014/main" id="{C30E86CB-74C9-419C-BFE3-F9676374E3E8}"/>
              </a:ext>
            </a:extLst>
          </p:cNvPr>
          <p:cNvSpPr>
            <a:spLocks noGrp="1"/>
          </p:cNvSpPr>
          <p:nvPr>
            <p:ph type="body" sz="quarter" idx="12"/>
          </p:nvPr>
        </p:nvSpPr>
        <p:spPr>
          <a:xfrm>
            <a:off x="4079876" y="5861053"/>
            <a:ext cx="5976564" cy="241299"/>
          </a:xfrm>
        </p:spPr>
        <p:txBody>
          <a:bodyPr/>
          <a:lstStyle/>
          <a:p>
            <a:r>
              <a:rPr lang="de-CH" dirty="0"/>
              <a:t>AO Trauma Course </a:t>
            </a:r>
            <a:r>
              <a:rPr lang="de-CH" dirty="0" err="1"/>
              <a:t>Fragility</a:t>
            </a:r>
            <a:r>
              <a:rPr lang="de-CH" dirty="0"/>
              <a:t> </a:t>
            </a:r>
            <a:r>
              <a:rPr lang="de-CH" dirty="0" err="1"/>
              <a:t>Fractures</a:t>
            </a:r>
            <a:r>
              <a:rPr lang="de-CH" dirty="0"/>
              <a:t> and </a:t>
            </a:r>
            <a:r>
              <a:rPr lang="de-CH" dirty="0" err="1"/>
              <a:t>Orthogeriatrics</a:t>
            </a:r>
            <a:r>
              <a:rPr lang="de-CH" dirty="0"/>
              <a:t> </a:t>
            </a:r>
          </a:p>
          <a:p>
            <a:endParaRPr lang="de-CH" dirty="0"/>
          </a:p>
          <a:p>
            <a:endParaRPr lang="de-CH" dirty="0"/>
          </a:p>
        </p:txBody>
      </p:sp>
      <p:sp>
        <p:nvSpPr>
          <p:cNvPr id="5" name="Text Placeholder 4">
            <a:extLst>
              <a:ext uri="{FF2B5EF4-FFF2-40B4-BE49-F238E27FC236}">
                <a16:creationId xmlns:a16="http://schemas.microsoft.com/office/drawing/2014/main" id="{5B78A4B6-4D92-4B2D-8562-CB427A7416F6}"/>
              </a:ext>
            </a:extLst>
          </p:cNvPr>
          <p:cNvSpPr>
            <a:spLocks noGrp="1"/>
          </p:cNvSpPr>
          <p:nvPr>
            <p:ph type="body" sz="quarter" idx="13"/>
          </p:nvPr>
        </p:nvSpPr>
        <p:spPr/>
        <p:txBody>
          <a:bodyPr/>
          <a:lstStyle/>
          <a:p>
            <a:endParaRPr lang="de-CH" dirty="0"/>
          </a:p>
        </p:txBody>
      </p:sp>
      <p:sp>
        <p:nvSpPr>
          <p:cNvPr id="7" name="Text Placeholder 6">
            <a:extLst>
              <a:ext uri="{FF2B5EF4-FFF2-40B4-BE49-F238E27FC236}">
                <a16:creationId xmlns:a16="http://schemas.microsoft.com/office/drawing/2014/main" id="{3B7904D0-244D-441A-BDC5-2D978B09B16C}"/>
              </a:ext>
            </a:extLst>
          </p:cNvPr>
          <p:cNvSpPr>
            <a:spLocks noGrp="1"/>
          </p:cNvSpPr>
          <p:nvPr>
            <p:ph type="body" sz="quarter" idx="14"/>
          </p:nvPr>
        </p:nvSpPr>
        <p:spPr/>
        <p:txBody>
          <a:bodyPr/>
          <a:lstStyle/>
          <a:p>
            <a:r>
              <a:rPr lang="de-CH" dirty="0"/>
              <a:t>Case 13 </a:t>
            </a:r>
          </a:p>
        </p:txBody>
      </p:sp>
      <p:sp>
        <p:nvSpPr>
          <p:cNvPr id="8" name="Text Placeholder 7">
            <a:extLst>
              <a:ext uri="{FF2B5EF4-FFF2-40B4-BE49-F238E27FC236}">
                <a16:creationId xmlns:a16="http://schemas.microsoft.com/office/drawing/2014/main" id="{D702994C-7466-4414-AFF7-DCB0A23BC6FF}"/>
              </a:ext>
            </a:extLst>
          </p:cNvPr>
          <p:cNvSpPr>
            <a:spLocks noGrp="1"/>
          </p:cNvSpPr>
          <p:nvPr>
            <p:ph type="body" sz="quarter" idx="15"/>
          </p:nvPr>
        </p:nvSpPr>
        <p:spPr/>
        <p:txBody>
          <a:bodyPr/>
          <a:lstStyle/>
          <a:p>
            <a:r>
              <a:rPr lang="de-CH" dirty="0" err="1"/>
              <a:t>Elbow</a:t>
            </a:r>
            <a:r>
              <a:rPr lang="de-CH" dirty="0"/>
              <a:t> </a:t>
            </a:r>
            <a:r>
              <a:rPr lang="de-CH" dirty="0" err="1"/>
              <a:t>fracture</a:t>
            </a:r>
            <a:endParaRPr lang="de-CH" dirty="0"/>
          </a:p>
        </p:txBody>
      </p:sp>
    </p:spTree>
    <p:extLst>
      <p:ext uri="{BB962C8B-B14F-4D97-AF65-F5344CB8AC3E}">
        <p14:creationId xmlns:p14="http://schemas.microsoft.com/office/powerpoint/2010/main" val="153191138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noProof="0" dirty="0"/>
              <a:t>Case description</a:t>
            </a:r>
            <a:br>
              <a:rPr lang="en-US" noProof="0" dirty="0"/>
            </a:br>
            <a:endParaRPr lang="en-US" noProof="0" dirty="0"/>
          </a:p>
        </p:txBody>
      </p:sp>
      <p:sp>
        <p:nvSpPr>
          <p:cNvPr id="28675" name="Content Placeholder 2"/>
          <p:cNvSpPr>
            <a:spLocks noGrp="1"/>
          </p:cNvSpPr>
          <p:nvPr>
            <p:ph type="body" sz="quarter" idx="13"/>
          </p:nvPr>
        </p:nvSpPr>
        <p:spPr/>
        <p:txBody>
          <a:bodyPr/>
          <a:lstStyle/>
          <a:p>
            <a:pPr marL="457200" indent="-457200">
              <a:buFont typeface="Arial" panose="020B0604020202020204" pitchFamily="34" charset="0"/>
              <a:buChar char="•"/>
            </a:pPr>
            <a:r>
              <a:rPr lang="en-US" dirty="0"/>
              <a:t>79-year-old man </a:t>
            </a:r>
          </a:p>
          <a:p>
            <a:pPr marL="457200" indent="-457200">
              <a:buFont typeface="Arial" panose="020B0604020202020204" pitchFamily="34" charset="0"/>
              <a:buChar char="•"/>
            </a:pPr>
            <a:r>
              <a:rPr lang="en-US" dirty="0"/>
              <a:t>Accident while riding his bike</a:t>
            </a:r>
          </a:p>
          <a:p>
            <a:pPr marL="457200" indent="-457200">
              <a:buFont typeface="Arial" panose="020B0604020202020204" pitchFamily="34" charset="0"/>
              <a:buChar char="•"/>
            </a:pPr>
            <a:r>
              <a:rPr lang="en-US" dirty="0"/>
              <a:t>Closed injury</a:t>
            </a:r>
          </a:p>
          <a:p>
            <a:pPr marL="457200" indent="-457200">
              <a:buFont typeface="Arial" panose="020B0604020202020204" pitchFamily="34" charset="0"/>
              <a:buChar char="•"/>
            </a:pPr>
            <a:r>
              <a:rPr lang="en-US" dirty="0"/>
              <a:t>Neurovascular intact</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122399972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 descr="D:\Medizin\1. Orthopädische Fachbereiche\5. Elbow\Ritzmann\56873_810332_2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6417" y="1490364"/>
            <a:ext cx="4059280" cy="481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3" descr="D:\Medizin\1. Orthopädische Fachbereiche\5. Elbow\Ritzmann\56873_810332_1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86"/>
          <a:stretch/>
        </p:blipFill>
        <p:spPr bwMode="auto">
          <a:xfrm>
            <a:off x="667051" y="1490363"/>
            <a:ext cx="5303504" cy="4818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2" name="Rectangle 2"/>
          <p:cNvSpPr>
            <a:spLocks noChangeArrowheads="1"/>
          </p:cNvSpPr>
          <p:nvPr/>
        </p:nvSpPr>
        <p:spPr bwMode="auto">
          <a:xfrm>
            <a:off x="1905001" y="531813"/>
            <a:ext cx="827722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lstStyle/>
          <a:p>
            <a:pPr>
              <a:spcBef>
                <a:spcPct val="0"/>
              </a:spcBef>
              <a:buFontTx/>
              <a:buNone/>
              <a:defRPr/>
            </a:pPr>
            <a:endParaRPr kumimoji="1" lang="en-US" sz="2800" b="1" dirty="0">
              <a:solidFill>
                <a:srgbClr val="29529B"/>
              </a:solidFill>
              <a:latin typeface="Arial" charset="0"/>
              <a:ea typeface="MS PGothic" charset="0"/>
              <a:cs typeface="MS PGothic" charset="0"/>
            </a:endParaRPr>
          </a:p>
        </p:txBody>
      </p:sp>
      <p:sp>
        <p:nvSpPr>
          <p:cNvPr id="9" name="Title 1"/>
          <p:cNvSpPr>
            <a:spLocks noGrp="1"/>
          </p:cNvSpPr>
          <p:nvPr>
            <p:ph type="title"/>
          </p:nvPr>
        </p:nvSpPr>
        <p:spPr/>
        <p:txBody>
          <a:bodyPr/>
          <a:lstStyle/>
          <a:p>
            <a:r>
              <a:rPr lang="en-US" noProof="0" dirty="0"/>
              <a:t>X-rays</a:t>
            </a:r>
          </a:p>
        </p:txBody>
      </p:sp>
    </p:spTree>
    <p:extLst>
      <p:ext uri="{BB962C8B-B14F-4D97-AF65-F5344CB8AC3E}">
        <p14:creationId xmlns:p14="http://schemas.microsoft.com/office/powerpoint/2010/main" val="212231794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D:\Medizin\1. Orthopädische Fachbereiche\5. Elbow\Ritzmann\Ritzmann_K_M_1928_20070309_43381_499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9875" y="1484314"/>
            <a:ext cx="6432546" cy="482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p:txBody>
          <a:bodyPr/>
          <a:lstStyle/>
          <a:p>
            <a:r>
              <a:rPr lang="en-US" noProof="0" dirty="0"/>
              <a:t>Intraoperative images</a:t>
            </a: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4" y="1484314"/>
            <a:ext cx="3217108" cy="4824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990789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descr="D:\Medizin\1. Orthopädische Fachbereiche\5. Elbow\Ritzmann\Ritzmann_K_M_1928_20070309_43381_499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12" y="1484313"/>
            <a:ext cx="3618678" cy="4824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descr="D:\Medizin\1. Orthopädische Fachbereiche\5. Elbow\Ritzmann\56873_810441_1_11.jpg"/>
          <p:cNvPicPr>
            <a:picLocks noChangeAspect="1" noChangeArrowheads="1"/>
          </p:cNvPicPr>
          <p:nvPr/>
        </p:nvPicPr>
        <p:blipFill>
          <a:blip r:embed="rId4" cstate="print">
            <a:extLst>
              <a:ext uri="{28A0092B-C50C-407E-A947-70E740481C1C}">
                <a14:useLocalDpi xmlns:a14="http://schemas.microsoft.com/office/drawing/2010/main" val="0"/>
              </a:ext>
            </a:extLst>
          </a:blip>
          <a:srcRect l="11060" r="13327"/>
          <a:stretch>
            <a:fillRect/>
          </a:stretch>
        </p:blipFill>
        <p:spPr bwMode="auto">
          <a:xfrm>
            <a:off x="4567493" y="1484312"/>
            <a:ext cx="3957883" cy="4824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p:txBody>
          <a:bodyPr/>
          <a:lstStyle/>
          <a:p>
            <a:r>
              <a:rPr lang="en-US" noProof="0" dirty="0"/>
              <a:t>Intraoperative images</a:t>
            </a:r>
          </a:p>
        </p:txBody>
      </p:sp>
    </p:spTree>
    <p:extLst>
      <p:ext uri="{BB962C8B-B14F-4D97-AF65-F5344CB8AC3E}">
        <p14:creationId xmlns:p14="http://schemas.microsoft.com/office/powerpoint/2010/main" val="272977488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extLst>
            <a:ext uri="{FAA26D3D-D897-4be2-8F04-BA451C77F1D7}">
              <ma14:placeholderFlag xmlns="" xmlns:ma14="http://schemas.microsoft.com/office/mac/drawingml/2011/main" val="1"/>
            </a:ext>
          </a:extLst>
        </p:spPr>
        <p:txBody>
          <a:bodyPr/>
          <a:lstStyle/>
          <a:p>
            <a:pPr>
              <a:defRPr/>
            </a:pPr>
            <a:r>
              <a:rPr lang="en-US" noProof="0" dirty="0"/>
              <a:t>3 months postoperatively</a:t>
            </a:r>
          </a:p>
        </p:txBody>
      </p:sp>
      <p:sp>
        <p:nvSpPr>
          <p:cNvPr id="119811" name="Rectangle 3"/>
          <p:cNvSpPr>
            <a:spLocks noGrp="1" noChangeArrowheads="1"/>
          </p:cNvSpPr>
          <p:nvPr>
            <p:ph type="body" sz="quarter" idx="19"/>
          </p:nvPr>
        </p:nvSpPr>
        <p:spPr>
          <a:xfrm>
            <a:off x="658813" y="5749199"/>
            <a:ext cx="6425394" cy="110555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noAutofit/>
          </a:bodyPr>
          <a:lstStyle/>
          <a:p>
            <a:pPr marL="457200" indent="-457200">
              <a:spcBef>
                <a:spcPts val="0"/>
              </a:spcBef>
              <a:buFont typeface="Arial" panose="020B0604020202020204" pitchFamily="34" charset="0"/>
              <a:buChar char="•"/>
            </a:pPr>
            <a:r>
              <a:rPr lang="en-US" altLang="de-DE" dirty="0"/>
              <a:t>Extension/flexion 0-10-145°</a:t>
            </a:r>
          </a:p>
          <a:p>
            <a:pPr marL="457200" indent="-457200">
              <a:spcBef>
                <a:spcPts val="0"/>
              </a:spcBef>
              <a:buFont typeface="Arial" panose="020B0604020202020204" pitchFamily="34" charset="0"/>
              <a:buChar char="•"/>
            </a:pPr>
            <a:r>
              <a:rPr lang="en-US" altLang="de-DE" dirty="0"/>
              <a:t>Free pronation or supination, no pain</a:t>
            </a:r>
          </a:p>
        </p:txBody>
      </p:sp>
      <p:pic>
        <p:nvPicPr>
          <p:cNvPr id="17411" name="Picture 2" descr="D:\Medizin\1. Orthopädische Fachbereiche\5. Elbow\Ritzmann\56873_812416_2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1607" y="1243013"/>
            <a:ext cx="3147237"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3" descr="D:\Medizin\1. Orthopädische Fachbereiche\5. Elbow\Ritzmann\56873_812416_1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12" y="1241423"/>
            <a:ext cx="4283355" cy="437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3030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a:defRPr/>
            </a:pPr>
            <a:r>
              <a:rPr lang="en-US" noProof="0" dirty="0"/>
              <a:t>Take-home messages</a:t>
            </a:r>
          </a:p>
        </p:txBody>
      </p:sp>
      <p:sp>
        <p:nvSpPr>
          <p:cNvPr id="120835" name="Rectangle 3"/>
          <p:cNvSpPr>
            <a:spLocks noGrp="1" noChangeArrowheads="1"/>
          </p:cNvSpPr>
          <p:nvPr>
            <p:ph type="body" sz="quarter" idx="13"/>
          </p:nvPr>
        </p:nvSpPr>
        <p:spPr>
          <a:xfrm>
            <a:off x="658812" y="1727200"/>
            <a:ext cx="10874375"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Traction for primary reduction before x-rays will enhance the understanding of the fracture pattern</a:t>
            </a:r>
          </a:p>
          <a:p>
            <a:pPr marL="457200" indent="-457200">
              <a:buFont typeface="Arial" panose="020B0604020202020204" pitchFamily="34" charset="0"/>
              <a:buChar char="•"/>
            </a:pPr>
            <a:r>
              <a:rPr lang="en-US" dirty="0"/>
              <a:t>Olecranon osteotomy may be a good surgical approach for an intercondylar fracture</a:t>
            </a:r>
          </a:p>
          <a:p>
            <a:pPr marL="457200" indent="-457200">
              <a:buFont typeface="Arial" panose="020B0604020202020204" pitchFamily="34" charset="0"/>
              <a:buChar char="•"/>
            </a:pPr>
            <a:r>
              <a:rPr lang="en-US" dirty="0"/>
              <a:t>Always identify the ulnar nerve</a:t>
            </a:r>
          </a:p>
          <a:p>
            <a:pPr marL="457200" indent="-457200">
              <a:buFont typeface="Arial" panose="020B0604020202020204" pitchFamily="34" charset="0"/>
              <a:buChar char="•"/>
            </a:pPr>
            <a:r>
              <a:rPr lang="en-US" dirty="0"/>
              <a:t>Absolute stability is required for this fracture to enable early range of motion</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12160318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Thank you</a:t>
            </a:r>
          </a:p>
        </p:txBody>
      </p:sp>
      <p:sp>
        <p:nvSpPr>
          <p:cNvPr id="3" name="Content Placeholder 2"/>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r>
              <a:rPr lang="en-US" dirty="0">
                <a:hlinkClick r:id="rId3" action="ppaction://hlinksldjump"/>
              </a:rPr>
              <a:t>Return to list of cases</a:t>
            </a:r>
            <a:endParaRPr lang="en-US" dirty="0"/>
          </a:p>
        </p:txBody>
      </p:sp>
    </p:spTree>
    <p:extLst>
      <p:ext uri="{BB962C8B-B14F-4D97-AF65-F5344CB8AC3E}">
        <p14:creationId xmlns:p14="http://schemas.microsoft.com/office/powerpoint/2010/main" val="341239716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A9B776-1384-42F8-9B36-577238CF7BF7}"/>
              </a:ext>
            </a:extLst>
          </p:cNvPr>
          <p:cNvSpPr>
            <a:spLocks noGrp="1"/>
          </p:cNvSpPr>
          <p:nvPr>
            <p:ph type="body" sz="quarter" idx="10"/>
          </p:nvPr>
        </p:nvSpPr>
        <p:spPr/>
        <p:txBody>
          <a:bodyPr/>
          <a:lstStyle/>
          <a:p>
            <a:endParaRPr lang="de-CH"/>
          </a:p>
        </p:txBody>
      </p:sp>
      <p:sp>
        <p:nvSpPr>
          <p:cNvPr id="3" name="Text Placeholder 2">
            <a:extLst>
              <a:ext uri="{FF2B5EF4-FFF2-40B4-BE49-F238E27FC236}">
                <a16:creationId xmlns:a16="http://schemas.microsoft.com/office/drawing/2014/main" id="{4D9DAE6D-3FA2-4F76-AB56-48E89D6DA94F}"/>
              </a:ext>
            </a:extLst>
          </p:cNvPr>
          <p:cNvSpPr>
            <a:spLocks noGrp="1"/>
          </p:cNvSpPr>
          <p:nvPr>
            <p:ph type="body" sz="quarter" idx="11"/>
          </p:nvPr>
        </p:nvSpPr>
        <p:spPr/>
        <p:txBody>
          <a:bodyPr/>
          <a:lstStyle/>
          <a:p>
            <a:endParaRPr lang="de-CH"/>
          </a:p>
        </p:txBody>
      </p:sp>
      <p:sp>
        <p:nvSpPr>
          <p:cNvPr id="4" name="Text Placeholder 3">
            <a:extLst>
              <a:ext uri="{FF2B5EF4-FFF2-40B4-BE49-F238E27FC236}">
                <a16:creationId xmlns:a16="http://schemas.microsoft.com/office/drawing/2014/main" id="{9FF30C17-D035-4714-B164-23E82B07F4EB}"/>
              </a:ext>
            </a:extLst>
          </p:cNvPr>
          <p:cNvSpPr>
            <a:spLocks noGrp="1"/>
          </p:cNvSpPr>
          <p:nvPr>
            <p:ph type="body" sz="quarter" idx="12"/>
          </p:nvPr>
        </p:nvSpPr>
        <p:spPr>
          <a:xfrm>
            <a:off x="4079876" y="5861053"/>
            <a:ext cx="5760540" cy="241299"/>
          </a:xfrm>
        </p:spPr>
        <p:txBody>
          <a:bodyPr/>
          <a:lstStyle/>
          <a:p>
            <a:r>
              <a:rPr lang="de-CH" dirty="0"/>
              <a:t>AO Trauma Course </a:t>
            </a:r>
            <a:r>
              <a:rPr lang="de-CH" dirty="0" err="1"/>
              <a:t>Fragility</a:t>
            </a:r>
            <a:r>
              <a:rPr lang="de-CH" dirty="0"/>
              <a:t> </a:t>
            </a:r>
            <a:r>
              <a:rPr lang="de-CH" dirty="0" err="1"/>
              <a:t>Fractures</a:t>
            </a:r>
            <a:r>
              <a:rPr lang="de-CH" dirty="0"/>
              <a:t> and </a:t>
            </a:r>
            <a:r>
              <a:rPr lang="de-CH" dirty="0" err="1"/>
              <a:t>Orthogeriatrics</a:t>
            </a:r>
            <a:endParaRPr lang="de-CH" dirty="0"/>
          </a:p>
          <a:p>
            <a:endParaRPr lang="de-CH" dirty="0"/>
          </a:p>
          <a:p>
            <a:endParaRPr lang="de-CH" dirty="0"/>
          </a:p>
        </p:txBody>
      </p:sp>
      <p:sp>
        <p:nvSpPr>
          <p:cNvPr id="5" name="Text Placeholder 4">
            <a:extLst>
              <a:ext uri="{FF2B5EF4-FFF2-40B4-BE49-F238E27FC236}">
                <a16:creationId xmlns:a16="http://schemas.microsoft.com/office/drawing/2014/main" id="{DBAC8E56-599D-4C2D-AF6E-610451A81199}"/>
              </a:ext>
            </a:extLst>
          </p:cNvPr>
          <p:cNvSpPr>
            <a:spLocks noGrp="1"/>
          </p:cNvSpPr>
          <p:nvPr>
            <p:ph type="body" sz="quarter" idx="13"/>
          </p:nvPr>
        </p:nvSpPr>
        <p:spPr/>
        <p:txBody>
          <a:bodyPr/>
          <a:lstStyle/>
          <a:p>
            <a:endParaRPr lang="de-CH" dirty="0"/>
          </a:p>
        </p:txBody>
      </p:sp>
      <p:sp>
        <p:nvSpPr>
          <p:cNvPr id="6" name="Text Placeholder 5">
            <a:extLst>
              <a:ext uri="{FF2B5EF4-FFF2-40B4-BE49-F238E27FC236}">
                <a16:creationId xmlns:a16="http://schemas.microsoft.com/office/drawing/2014/main" id="{D058B9CA-575A-4E37-B818-AEEF5144EFDA}"/>
              </a:ext>
            </a:extLst>
          </p:cNvPr>
          <p:cNvSpPr>
            <a:spLocks noGrp="1"/>
          </p:cNvSpPr>
          <p:nvPr>
            <p:ph type="body" sz="quarter" idx="14"/>
          </p:nvPr>
        </p:nvSpPr>
        <p:spPr/>
        <p:txBody>
          <a:bodyPr/>
          <a:lstStyle/>
          <a:p>
            <a:r>
              <a:rPr lang="de-CH" dirty="0"/>
              <a:t>Case 14</a:t>
            </a:r>
          </a:p>
        </p:txBody>
      </p:sp>
      <p:sp>
        <p:nvSpPr>
          <p:cNvPr id="7" name="Text Placeholder 6">
            <a:extLst>
              <a:ext uri="{FF2B5EF4-FFF2-40B4-BE49-F238E27FC236}">
                <a16:creationId xmlns:a16="http://schemas.microsoft.com/office/drawing/2014/main" id="{E683BC77-9DF1-456A-B803-972465DEC0AF}"/>
              </a:ext>
            </a:extLst>
          </p:cNvPr>
          <p:cNvSpPr>
            <a:spLocks noGrp="1"/>
          </p:cNvSpPr>
          <p:nvPr>
            <p:ph type="body" sz="quarter" idx="15"/>
          </p:nvPr>
        </p:nvSpPr>
        <p:spPr/>
        <p:txBody>
          <a:bodyPr/>
          <a:lstStyle/>
          <a:p>
            <a:r>
              <a:rPr lang="de-CH" dirty="0" err="1"/>
              <a:t>Ankle</a:t>
            </a:r>
            <a:r>
              <a:rPr lang="de-CH" dirty="0"/>
              <a:t> </a:t>
            </a:r>
            <a:r>
              <a:rPr lang="de-CH" dirty="0" err="1"/>
              <a:t>fracture</a:t>
            </a:r>
            <a:endParaRPr lang="de-CH" dirty="0"/>
          </a:p>
        </p:txBody>
      </p:sp>
      <p:sp>
        <p:nvSpPr>
          <p:cNvPr id="9" name="Text Box 21"/>
          <p:cNvSpPr txBox="1">
            <a:spLocks noChangeArrowheads="1"/>
          </p:cNvSpPr>
          <p:nvPr/>
        </p:nvSpPr>
        <p:spPr bwMode="auto">
          <a:xfrm>
            <a:off x="6097589" y="5568280"/>
            <a:ext cx="4313237"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r">
              <a:spcBef>
                <a:spcPct val="50000"/>
              </a:spcBef>
              <a:defRPr/>
            </a:pPr>
            <a:endParaRPr kumimoji="1" lang="en-US" dirty="0">
              <a:solidFill>
                <a:srgbClr val="29529B"/>
              </a:solidFill>
              <a:ea typeface="Osaka" charset="0"/>
              <a:cs typeface="Osaka" charset="0"/>
            </a:endParaRPr>
          </a:p>
        </p:txBody>
      </p:sp>
    </p:spTree>
    <p:extLst>
      <p:ext uri="{BB962C8B-B14F-4D97-AF65-F5344CB8AC3E}">
        <p14:creationId xmlns:p14="http://schemas.microsoft.com/office/powerpoint/2010/main" val="358114279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Case description</a:t>
            </a:r>
          </a:p>
        </p:txBody>
      </p:sp>
      <p:sp>
        <p:nvSpPr>
          <p:cNvPr id="3" name="Content Placeholder 2"/>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32000" indent="-432000">
              <a:buFont typeface="Arial" panose="020B0604020202020204" pitchFamily="34" charset="0"/>
              <a:buChar char="•"/>
            </a:pPr>
            <a:r>
              <a:rPr lang="en-US" dirty="0"/>
              <a:t>70-year-old woman</a:t>
            </a:r>
          </a:p>
          <a:p>
            <a:pPr marL="432000" indent="-432000">
              <a:buFont typeface="Arial" panose="020B0604020202020204" pitchFamily="34" charset="0"/>
              <a:buChar char="•"/>
            </a:pPr>
            <a:r>
              <a:rPr lang="en-US" dirty="0"/>
              <a:t>Diabetes, hypertension</a:t>
            </a:r>
          </a:p>
          <a:p>
            <a:pPr marL="432000" indent="-432000">
              <a:buFont typeface="Arial" panose="020B0604020202020204" pitchFamily="34" charset="0"/>
              <a:buChar char="•"/>
            </a:pPr>
            <a:r>
              <a:rPr lang="en-US" dirty="0"/>
              <a:t>Fall at home</a:t>
            </a:r>
          </a:p>
          <a:p>
            <a:pPr marL="432000" indent="-432000">
              <a:buFont typeface="Arial" panose="020B0604020202020204" pitchFamily="34" charset="0"/>
              <a:buChar char="•"/>
            </a:pPr>
            <a:r>
              <a:rPr lang="en-US" dirty="0"/>
              <a:t>Low energy trauma</a:t>
            </a:r>
          </a:p>
          <a:p>
            <a:pPr marL="432000" indent="-432000">
              <a:buFont typeface="Arial" panose="020B0604020202020204" pitchFamily="34" charset="0"/>
              <a:buChar char="•"/>
            </a:pPr>
            <a:r>
              <a:rPr lang="en-US" dirty="0"/>
              <a:t>No other lesions</a:t>
            </a:r>
          </a:p>
        </p:txBody>
      </p:sp>
    </p:spTree>
    <p:extLst>
      <p:ext uri="{BB962C8B-B14F-4D97-AF65-F5344CB8AC3E}">
        <p14:creationId xmlns:p14="http://schemas.microsoft.com/office/powerpoint/2010/main" val="3483865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noProof="0" dirty="0"/>
              <a:t>Case description</a:t>
            </a:r>
          </a:p>
        </p:txBody>
      </p:sp>
      <p:sp>
        <p:nvSpPr>
          <p:cNvPr id="6" name="Content Placeholder 5"/>
          <p:cNvSpPr>
            <a:spLocks noGrp="1"/>
          </p:cNvSpPr>
          <p:nvPr>
            <p:ph type="body" sz="quarter" idx="13"/>
          </p:nvPr>
        </p:nvSpPr>
        <p:spPr>
          <a:xfrm>
            <a:off x="658813" y="1727200"/>
            <a:ext cx="10787516"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32000" indent="-432000">
              <a:buFont typeface="Arial" panose="020B0604020202020204" pitchFamily="34" charset="0"/>
              <a:buChar char="•"/>
            </a:pPr>
            <a:r>
              <a:rPr lang="en-US" dirty="0"/>
              <a:t>75-year-old woman</a:t>
            </a:r>
          </a:p>
          <a:p>
            <a:pPr marL="432000" indent="-432000">
              <a:buFont typeface="Arial" panose="020B0604020202020204" pitchFamily="34" charset="0"/>
              <a:buChar char="•"/>
            </a:pPr>
            <a:r>
              <a:rPr lang="en-US" dirty="0"/>
              <a:t>Bilateral OA knees, TKA 13 years ago</a:t>
            </a:r>
          </a:p>
          <a:p>
            <a:pPr marL="432000" indent="-432000">
              <a:buFont typeface="Arial" panose="020B0604020202020204" pitchFamily="34" charset="0"/>
              <a:buChar char="•"/>
            </a:pPr>
            <a:r>
              <a:rPr lang="en-US" dirty="0"/>
              <a:t>Right revision TKR 8 years previous</a:t>
            </a:r>
          </a:p>
          <a:p>
            <a:pPr marL="432000" indent="-432000">
              <a:buFont typeface="Arial" panose="020B0604020202020204" pitchFamily="34" charset="0"/>
              <a:buChar char="•"/>
            </a:pPr>
            <a:r>
              <a:rPr lang="en-US" dirty="0"/>
              <a:t>Known HIV+ for 20 years, on long-term anti-HIV treatment</a:t>
            </a:r>
          </a:p>
          <a:p>
            <a:pPr marL="432000" indent="-432000">
              <a:buFont typeface="Arial" panose="020B0604020202020204" pitchFamily="34" charset="0"/>
              <a:buChar char="•"/>
            </a:pPr>
            <a:r>
              <a:rPr lang="en-US" dirty="0"/>
              <a:t>Walks with a stick </a:t>
            </a:r>
          </a:p>
          <a:p>
            <a:pPr marL="432000" indent="-432000">
              <a:buFont typeface="Arial" panose="020B0604020202020204" pitchFamily="34" charset="0"/>
              <a:buChar char="•"/>
            </a:pPr>
            <a:r>
              <a:rPr lang="en-US" dirty="0"/>
              <a:t>Complained of thigh pain after a fall on level ground</a:t>
            </a:r>
          </a:p>
        </p:txBody>
      </p:sp>
    </p:spTree>
    <p:extLst>
      <p:ext uri="{BB962C8B-B14F-4D97-AF65-F5344CB8AC3E}">
        <p14:creationId xmlns:p14="http://schemas.microsoft.com/office/powerpoint/2010/main" val="305988104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noProof="0" dirty="0"/>
              <a:t>Preoperative x-rays</a:t>
            </a:r>
          </a:p>
        </p:txBody>
      </p:sp>
      <p:pic>
        <p:nvPicPr>
          <p:cNvPr id="13" name="Picture 12" descr="A picture containing person, wearing, standing, looking&#10;&#10;Description automatically generated">
            <a:extLst>
              <a:ext uri="{FF2B5EF4-FFF2-40B4-BE49-F238E27FC236}">
                <a16:creationId xmlns:a16="http://schemas.microsoft.com/office/drawing/2014/main" id="{BB9E177B-2ADD-407E-965A-696A86EA04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587" y="1484314"/>
            <a:ext cx="6014861" cy="5113336"/>
          </a:xfrm>
          <a:prstGeom prst="rect">
            <a:avLst/>
          </a:prstGeom>
        </p:spPr>
      </p:pic>
      <p:pic>
        <p:nvPicPr>
          <p:cNvPr id="15" name="Picture 14" descr="A picture containing dark, looking, wearing, person&#10;&#10;Description automatically generated">
            <a:extLst>
              <a:ext uri="{FF2B5EF4-FFF2-40B4-BE49-F238E27FC236}">
                <a16:creationId xmlns:a16="http://schemas.microsoft.com/office/drawing/2014/main" id="{C11F1064-B83E-45E9-8C0E-E6DAEEE0F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513" y="1489578"/>
            <a:ext cx="5994597" cy="5108072"/>
          </a:xfrm>
          <a:prstGeom prst="rect">
            <a:avLst/>
          </a:prstGeom>
        </p:spPr>
      </p:pic>
    </p:spTree>
    <p:extLst>
      <p:ext uri="{BB962C8B-B14F-4D97-AF65-F5344CB8AC3E}">
        <p14:creationId xmlns:p14="http://schemas.microsoft.com/office/powerpoint/2010/main" val="386459065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noProof="0" dirty="0"/>
              <a:t>Preoperative x-rays</a:t>
            </a:r>
          </a:p>
        </p:txBody>
      </p:sp>
      <p:pic>
        <p:nvPicPr>
          <p:cNvPr id="15" name="Picture 14" descr="A picture containing film, dark, person, holding&#10;&#10;Description automatically generated">
            <a:extLst>
              <a:ext uri="{FF2B5EF4-FFF2-40B4-BE49-F238E27FC236}">
                <a16:creationId xmlns:a16="http://schemas.microsoft.com/office/drawing/2014/main" id="{408B4082-3B6D-4ECA-B371-8B213995FA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143" y="1484313"/>
            <a:ext cx="5527582" cy="5113337"/>
          </a:xfrm>
          <a:prstGeom prst="rect">
            <a:avLst/>
          </a:prstGeom>
        </p:spPr>
      </p:pic>
      <p:pic>
        <p:nvPicPr>
          <p:cNvPr id="17" name="Picture 16" descr="A picture containing film, dark, standing, person&#10;&#10;Description automatically generated">
            <a:extLst>
              <a:ext uri="{FF2B5EF4-FFF2-40B4-BE49-F238E27FC236}">
                <a16:creationId xmlns:a16="http://schemas.microsoft.com/office/drawing/2014/main" id="{D7FF44A5-1F15-4921-BFBE-B63F0A1E85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4936" y="1484312"/>
            <a:ext cx="5585337" cy="5113337"/>
          </a:xfrm>
          <a:prstGeom prst="rect">
            <a:avLst/>
          </a:prstGeom>
        </p:spPr>
      </p:pic>
    </p:spTree>
    <p:extLst>
      <p:ext uri="{BB962C8B-B14F-4D97-AF65-F5344CB8AC3E}">
        <p14:creationId xmlns:p14="http://schemas.microsoft.com/office/powerpoint/2010/main" val="282816559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I0001_1.jpg"/>
          <p:cNvPicPr>
            <a:picLocks noGrp="1" noChangeAspect="1"/>
          </p:cNvPicPr>
          <p:nvPr>
            <p:ph type="pic" sz="quarter" idx="13"/>
          </p:nvPr>
        </p:nvPicPr>
        <p:blipFill rotWithShape="1">
          <a:blip r:embed="rId2" cstate="print"/>
          <a:srcRect l="22313" t="15964" r="22479" b="15964"/>
          <a:stretch/>
        </p:blipFill>
        <p:spPr>
          <a:xfrm>
            <a:off x="5046227" y="1405289"/>
            <a:ext cx="4532351" cy="5192362"/>
          </a:xfrm>
        </p:spPr>
      </p:pic>
      <p:sp>
        <p:nvSpPr>
          <p:cNvPr id="5" name="Title 4"/>
          <p:cNvSpPr>
            <a:spLocks noGrp="1"/>
          </p:cNvSpPr>
          <p:nvPr>
            <p:ph type="title"/>
          </p:nvPr>
        </p:nvSpPr>
        <p:spPr/>
        <p:txBody>
          <a:bodyPr/>
          <a:lstStyle/>
          <a:p>
            <a:r>
              <a:rPr lang="en-US" noProof="0" dirty="0"/>
              <a:t>Postoperative x-rays </a:t>
            </a:r>
          </a:p>
        </p:txBody>
      </p:sp>
      <p:pic>
        <p:nvPicPr>
          <p:cNvPr id="7" name="Marcador de contenido 6"/>
          <p:cNvPicPr>
            <a:picLocks noGrp="1" noChangeAspect="1"/>
          </p:cNvPicPr>
          <p:nvPr>
            <p:ph sz="half" idx="4294967295"/>
          </p:nvPr>
        </p:nvPicPr>
        <p:blipFill rotWithShape="1">
          <a:blip r:embed="rId3" cstate="print"/>
          <a:srcRect l="25977" r="30970"/>
          <a:stretch/>
        </p:blipFill>
        <p:spPr bwMode="auto">
          <a:xfrm>
            <a:off x="661686" y="1477695"/>
            <a:ext cx="3983639" cy="5119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631040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I0001_1.jpg"/>
          <p:cNvPicPr>
            <a:picLocks noGrp="1" noChangeAspect="1"/>
          </p:cNvPicPr>
          <p:nvPr>
            <p:ph type="pic" sz="quarter" idx="13"/>
          </p:nvPr>
        </p:nvPicPr>
        <p:blipFill rotWithShape="1">
          <a:blip r:embed="rId2" cstate="print"/>
          <a:srcRect l="23898" t="18191" r="17415" b="15964"/>
          <a:stretch/>
        </p:blipFill>
        <p:spPr>
          <a:xfrm>
            <a:off x="-77003" y="1484312"/>
            <a:ext cx="4905046" cy="5113337"/>
          </a:xfrm>
        </p:spPr>
      </p:pic>
      <p:sp>
        <p:nvSpPr>
          <p:cNvPr id="5" name="Title 4"/>
          <p:cNvSpPr>
            <a:spLocks noGrp="1"/>
          </p:cNvSpPr>
          <p:nvPr>
            <p:ph type="title"/>
          </p:nvPr>
        </p:nvSpPr>
        <p:spPr/>
        <p:txBody>
          <a:bodyPr/>
          <a:lstStyle/>
          <a:p>
            <a:r>
              <a:rPr lang="en-US" noProof="0" dirty="0"/>
              <a:t>3 months postoperative</a:t>
            </a:r>
          </a:p>
        </p:txBody>
      </p:sp>
      <p:pic>
        <p:nvPicPr>
          <p:cNvPr id="9" name="Content Placeholder 8" descr="I0001_2.jpg"/>
          <p:cNvPicPr>
            <a:picLocks noGrp="1" noChangeAspect="1"/>
          </p:cNvPicPr>
          <p:nvPr>
            <p:ph sz="half" idx="4294967295"/>
          </p:nvPr>
        </p:nvPicPr>
        <p:blipFill rotWithShape="1">
          <a:blip r:embed="rId3" cstate="print"/>
          <a:srcRect l="23013" t="14154" r="14057" b="15547"/>
          <a:stretch/>
        </p:blipFill>
        <p:spPr>
          <a:xfrm>
            <a:off x="4764087" y="1391512"/>
            <a:ext cx="5015179" cy="5206138"/>
          </a:xfrm>
        </p:spPr>
      </p:pic>
    </p:spTree>
    <p:extLst>
      <p:ext uri="{BB962C8B-B14F-4D97-AF65-F5344CB8AC3E}">
        <p14:creationId xmlns:p14="http://schemas.microsoft.com/office/powerpoint/2010/main" val="8278932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noProof="0" dirty="0"/>
              <a:t>Take-home messages</a:t>
            </a:r>
          </a:p>
        </p:txBody>
      </p:sp>
      <p:sp>
        <p:nvSpPr>
          <p:cNvPr id="3" name="Marcador de contenido 2"/>
          <p:cNvSpPr>
            <a:spLocks noGrp="1"/>
          </p:cNvSpPr>
          <p:nvPr>
            <p:ph type="body" sz="quarter" idx="13"/>
          </p:nvPr>
        </p:nvSpPr>
        <p:spPr>
          <a:xfrm>
            <a:off x="658812" y="1727200"/>
            <a:ext cx="10261601" cy="4129088"/>
          </a:xfrm>
        </p:spPr>
        <p:txBody>
          <a:bodyPr/>
          <a:lstStyle/>
          <a:p>
            <a:pPr marL="457200" indent="-457200">
              <a:buFont typeface="Arial" panose="020B0604020202020204" pitchFamily="34" charset="0"/>
              <a:buChar char="•"/>
            </a:pPr>
            <a:r>
              <a:rPr lang="en-US" dirty="0">
                <a:latin typeface="+mj-lt"/>
                <a:cs typeface="Arial Narrow"/>
              </a:rPr>
              <a:t>Most osteoporotic fractures show complex patterns with structural compromise through the entire metaphyseal region. The comminution extends distally leaving small epiphyseal segments</a:t>
            </a:r>
          </a:p>
          <a:p>
            <a:pPr marL="457200" indent="-457200">
              <a:buFont typeface="Arial" panose="020B0604020202020204" pitchFamily="34" charset="0"/>
              <a:buChar char="•"/>
            </a:pPr>
            <a:r>
              <a:rPr lang="en-US" dirty="0">
                <a:latin typeface="+mj-lt"/>
              </a:rPr>
              <a:t>It is difficult to produce secure fixation of the implant to the bone</a:t>
            </a:r>
          </a:p>
          <a:p>
            <a:pPr marL="457200" indent="-457200">
              <a:buFont typeface="Arial" panose="020B0604020202020204" pitchFamily="34" charset="0"/>
              <a:buChar char="•"/>
            </a:pPr>
            <a:r>
              <a:rPr lang="en-US" dirty="0">
                <a:latin typeface="+mj-lt"/>
              </a:rPr>
              <a:t>Failure is not uncommon</a:t>
            </a:r>
          </a:p>
          <a:p>
            <a:pPr marL="457200" indent="-457200">
              <a:buFont typeface="Arial" panose="020B0604020202020204" pitchFamily="34" charset="0"/>
              <a:buChar char="•"/>
            </a:pPr>
            <a:r>
              <a:rPr lang="en-US" dirty="0">
                <a:latin typeface="+mj-lt"/>
              </a:rPr>
              <a:t>Often a different approach to this type of bone is required for a successful outcome</a:t>
            </a:r>
          </a:p>
          <a:p>
            <a:pPr marL="457200" indent="-457200">
              <a:buFont typeface="Arial" panose="020B0604020202020204" pitchFamily="34" charset="0"/>
              <a:buChar char="•"/>
            </a:pPr>
            <a:endParaRPr lang="en-US" noProof="0" dirty="0">
              <a:latin typeface="Arial Narrow"/>
              <a:cs typeface="Arial Narrow"/>
            </a:endParaRPr>
          </a:p>
          <a:p>
            <a:pPr marL="457200" indent="-457200">
              <a:buFont typeface="Arial" panose="020B0604020202020204" pitchFamily="34" charset="0"/>
              <a:buChar char="•"/>
            </a:pPr>
            <a:endParaRPr lang="en-US" noProof="0" dirty="0"/>
          </a:p>
        </p:txBody>
      </p:sp>
    </p:spTree>
    <p:extLst>
      <p:ext uri="{BB962C8B-B14F-4D97-AF65-F5344CB8AC3E}">
        <p14:creationId xmlns:p14="http://schemas.microsoft.com/office/powerpoint/2010/main" val="2591774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Thank you</a:t>
            </a:r>
          </a:p>
        </p:txBody>
      </p:sp>
      <p:sp>
        <p:nvSpPr>
          <p:cNvPr id="3" name="Content Placeholder 2"/>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r>
              <a:rPr lang="en-US" dirty="0">
                <a:hlinkClick r:id="rId3" action="ppaction://hlinksldjump"/>
              </a:rPr>
              <a:t>Return to list of cases</a:t>
            </a:r>
            <a:endParaRPr lang="en-US" dirty="0"/>
          </a:p>
        </p:txBody>
      </p:sp>
    </p:spTree>
    <p:extLst>
      <p:ext uri="{BB962C8B-B14F-4D97-AF65-F5344CB8AC3E}">
        <p14:creationId xmlns:p14="http://schemas.microsoft.com/office/powerpoint/2010/main" val="293064180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F9DF1C-2569-4AD5-AC73-722BFD3F9698}"/>
              </a:ext>
            </a:extLst>
          </p:cNvPr>
          <p:cNvSpPr>
            <a:spLocks noGrp="1"/>
          </p:cNvSpPr>
          <p:nvPr>
            <p:ph type="body" sz="quarter" idx="10"/>
          </p:nvPr>
        </p:nvSpPr>
        <p:spPr/>
        <p:txBody>
          <a:bodyPr/>
          <a:lstStyle/>
          <a:p>
            <a:endParaRPr lang="de-CH"/>
          </a:p>
        </p:txBody>
      </p:sp>
      <p:sp>
        <p:nvSpPr>
          <p:cNvPr id="3" name="Text Placeholder 2">
            <a:extLst>
              <a:ext uri="{FF2B5EF4-FFF2-40B4-BE49-F238E27FC236}">
                <a16:creationId xmlns:a16="http://schemas.microsoft.com/office/drawing/2014/main" id="{780B90D4-7A71-4FE6-B5B7-7F5B49A4FBA5}"/>
              </a:ext>
            </a:extLst>
          </p:cNvPr>
          <p:cNvSpPr>
            <a:spLocks noGrp="1"/>
          </p:cNvSpPr>
          <p:nvPr>
            <p:ph type="body" sz="quarter" idx="11"/>
          </p:nvPr>
        </p:nvSpPr>
        <p:spPr/>
        <p:txBody>
          <a:bodyPr/>
          <a:lstStyle/>
          <a:p>
            <a:endParaRPr lang="de-CH"/>
          </a:p>
        </p:txBody>
      </p:sp>
      <p:sp>
        <p:nvSpPr>
          <p:cNvPr id="4" name="Text Placeholder 3">
            <a:extLst>
              <a:ext uri="{FF2B5EF4-FFF2-40B4-BE49-F238E27FC236}">
                <a16:creationId xmlns:a16="http://schemas.microsoft.com/office/drawing/2014/main" id="{20F5CCD2-4DD2-4E59-AFE4-98DF28C00C41}"/>
              </a:ext>
            </a:extLst>
          </p:cNvPr>
          <p:cNvSpPr>
            <a:spLocks noGrp="1"/>
          </p:cNvSpPr>
          <p:nvPr>
            <p:ph type="body" sz="quarter" idx="12"/>
          </p:nvPr>
        </p:nvSpPr>
        <p:spPr>
          <a:xfrm>
            <a:off x="4079876" y="5861053"/>
            <a:ext cx="6156324" cy="88227"/>
          </a:xfrm>
        </p:spPr>
        <p:txBody>
          <a:bodyPr/>
          <a:lstStyle/>
          <a:p>
            <a:r>
              <a:rPr lang="de-CH" dirty="0"/>
              <a:t>AO Trauma Course </a:t>
            </a:r>
            <a:r>
              <a:rPr lang="de-CH" dirty="0" err="1"/>
              <a:t>Fragility</a:t>
            </a:r>
            <a:r>
              <a:rPr lang="de-CH" dirty="0"/>
              <a:t> </a:t>
            </a:r>
            <a:r>
              <a:rPr lang="de-CH" dirty="0" err="1"/>
              <a:t>Fractures</a:t>
            </a:r>
            <a:r>
              <a:rPr lang="de-CH" dirty="0"/>
              <a:t> and </a:t>
            </a:r>
            <a:r>
              <a:rPr lang="de-CH" dirty="0" err="1"/>
              <a:t>Orthogeriatrics</a:t>
            </a:r>
            <a:endParaRPr lang="de-CH" dirty="0"/>
          </a:p>
          <a:p>
            <a:endParaRPr lang="de-CH" dirty="0"/>
          </a:p>
          <a:p>
            <a:endParaRPr lang="de-CH" dirty="0"/>
          </a:p>
        </p:txBody>
      </p:sp>
      <p:sp>
        <p:nvSpPr>
          <p:cNvPr id="6" name="Text Placeholder 5">
            <a:extLst>
              <a:ext uri="{FF2B5EF4-FFF2-40B4-BE49-F238E27FC236}">
                <a16:creationId xmlns:a16="http://schemas.microsoft.com/office/drawing/2014/main" id="{02F6527B-2EDA-4353-BC1B-A48E5860119D}"/>
              </a:ext>
            </a:extLst>
          </p:cNvPr>
          <p:cNvSpPr>
            <a:spLocks noGrp="1"/>
          </p:cNvSpPr>
          <p:nvPr>
            <p:ph type="body" sz="quarter" idx="13"/>
          </p:nvPr>
        </p:nvSpPr>
        <p:spPr/>
        <p:txBody>
          <a:bodyPr/>
          <a:lstStyle/>
          <a:p>
            <a:endParaRPr lang="de-CH" dirty="0"/>
          </a:p>
        </p:txBody>
      </p:sp>
      <p:sp>
        <p:nvSpPr>
          <p:cNvPr id="7" name="Text Placeholder 6">
            <a:extLst>
              <a:ext uri="{FF2B5EF4-FFF2-40B4-BE49-F238E27FC236}">
                <a16:creationId xmlns:a16="http://schemas.microsoft.com/office/drawing/2014/main" id="{87258966-C8DC-4F2B-A489-80248845FC5F}"/>
              </a:ext>
            </a:extLst>
          </p:cNvPr>
          <p:cNvSpPr>
            <a:spLocks noGrp="1"/>
          </p:cNvSpPr>
          <p:nvPr>
            <p:ph type="body" sz="quarter" idx="14"/>
          </p:nvPr>
        </p:nvSpPr>
        <p:spPr/>
        <p:txBody>
          <a:bodyPr/>
          <a:lstStyle/>
          <a:p>
            <a:r>
              <a:rPr lang="de-CH" dirty="0"/>
              <a:t>Case 15</a:t>
            </a:r>
          </a:p>
        </p:txBody>
      </p:sp>
      <p:sp>
        <p:nvSpPr>
          <p:cNvPr id="8" name="Text Placeholder 7">
            <a:extLst>
              <a:ext uri="{FF2B5EF4-FFF2-40B4-BE49-F238E27FC236}">
                <a16:creationId xmlns:a16="http://schemas.microsoft.com/office/drawing/2014/main" id="{73C39D05-C7B9-4B57-912F-A26BFF4DE8D0}"/>
              </a:ext>
            </a:extLst>
          </p:cNvPr>
          <p:cNvSpPr>
            <a:spLocks noGrp="1"/>
          </p:cNvSpPr>
          <p:nvPr>
            <p:ph type="body" sz="quarter" idx="15"/>
          </p:nvPr>
        </p:nvSpPr>
        <p:spPr/>
        <p:txBody>
          <a:bodyPr/>
          <a:lstStyle/>
          <a:p>
            <a:r>
              <a:rPr lang="de-CH" dirty="0" err="1"/>
              <a:t>Pelvic</a:t>
            </a:r>
            <a:r>
              <a:rPr lang="de-CH" dirty="0"/>
              <a:t> </a:t>
            </a:r>
            <a:r>
              <a:rPr lang="de-CH" dirty="0" err="1"/>
              <a:t>fracture</a:t>
            </a:r>
            <a:endParaRPr lang="de-CH" dirty="0"/>
          </a:p>
        </p:txBody>
      </p:sp>
    </p:spTree>
    <p:extLst>
      <p:ext uri="{BB962C8B-B14F-4D97-AF65-F5344CB8AC3E}">
        <p14:creationId xmlns:p14="http://schemas.microsoft.com/office/powerpoint/2010/main" val="379152285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p:txBody>
          <a:bodyPr vert="horz" lIns="0" tIns="0" rIns="0" bIns="0" rtlCol="0" anchor="t" anchorCtr="0">
            <a:noAutofit/>
          </a:bodyPr>
          <a:lstStyle/>
          <a:p>
            <a:pPr eaLnBrk="1" hangingPunct="1"/>
            <a:r>
              <a:rPr lang="en-US" altLang="ja-JP" noProof="0" dirty="0"/>
              <a:t>Case description</a:t>
            </a:r>
          </a:p>
        </p:txBody>
      </p:sp>
      <p:sp>
        <p:nvSpPr>
          <p:cNvPr id="3" name="Text Placeholder 2">
            <a:extLst>
              <a:ext uri="{FF2B5EF4-FFF2-40B4-BE49-F238E27FC236}">
                <a16:creationId xmlns:a16="http://schemas.microsoft.com/office/drawing/2014/main" id="{FAE4317A-632C-44C4-B780-0D599F79315A}"/>
              </a:ext>
            </a:extLst>
          </p:cNvPr>
          <p:cNvSpPr>
            <a:spLocks noGrp="1"/>
          </p:cNvSpPr>
          <p:nvPr>
            <p:ph type="body" sz="quarter" idx="13"/>
          </p:nvPr>
        </p:nvSpPr>
        <p:spPr>
          <a:xfrm>
            <a:off x="658813" y="1727200"/>
            <a:ext cx="10261600" cy="4129088"/>
          </a:xfrm>
        </p:spPr>
        <p:txBody>
          <a:bodyPr/>
          <a:lstStyle/>
          <a:p>
            <a:pPr marL="457200" indent="-457200">
              <a:buFont typeface="Arial" panose="020B0604020202020204" pitchFamily="34" charset="0"/>
              <a:buChar char="•"/>
            </a:pPr>
            <a:r>
              <a:rPr lang="en-US" dirty="0"/>
              <a:t>73-year-old man</a:t>
            </a:r>
          </a:p>
          <a:p>
            <a:pPr marL="457200" indent="-457200">
              <a:buFont typeface="Arial" panose="020B0604020202020204" pitchFamily="34" charset="0"/>
              <a:buChar char="•"/>
            </a:pPr>
            <a:r>
              <a:rPr lang="en-US" dirty="0"/>
              <a:t>Fall from a one-meter-high ladder</a:t>
            </a:r>
          </a:p>
          <a:p>
            <a:pPr marL="457200" indent="-457200">
              <a:buFont typeface="Arial" panose="020B0604020202020204" pitchFamily="34" charset="0"/>
              <a:buChar char="•"/>
            </a:pPr>
            <a:r>
              <a:rPr lang="en-US" dirty="0"/>
              <a:t>Both hip pain</a:t>
            </a:r>
          </a:p>
          <a:p>
            <a:pPr marL="457200" indent="-457200">
              <a:buFont typeface="Arial" panose="020B0604020202020204" pitchFamily="34" charset="0"/>
              <a:buChar char="•"/>
            </a:pPr>
            <a:r>
              <a:rPr lang="en-US" dirty="0"/>
              <a:t>Patient was independent in his daily activities before injury </a:t>
            </a:r>
            <a:endParaRPr lang="de-CH" dirty="0"/>
          </a:p>
        </p:txBody>
      </p:sp>
    </p:spTree>
    <p:extLst>
      <p:ext uri="{BB962C8B-B14F-4D97-AF65-F5344CB8AC3E}">
        <p14:creationId xmlns:p14="http://schemas.microsoft.com/office/powerpoint/2010/main" val="403449806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2" name="image62.jpg" descr="sup.jpg"/>
          <p:cNvPicPr>
            <a:picLocks noChangeAspect="1"/>
          </p:cNvPicPr>
          <p:nvPr/>
        </p:nvPicPr>
        <p:blipFill>
          <a:blip r:embed="rId3" cstate="print"/>
          <a:stretch>
            <a:fillRect/>
          </a:stretch>
        </p:blipFill>
        <p:spPr>
          <a:xfrm>
            <a:off x="2537118" y="1009750"/>
            <a:ext cx="7124990" cy="5848250"/>
          </a:xfrm>
          <a:prstGeom prst="rect">
            <a:avLst/>
          </a:prstGeom>
          <a:ln w="12700">
            <a:miter lim="400000"/>
          </a:ln>
        </p:spPr>
      </p:pic>
      <p:sp>
        <p:nvSpPr>
          <p:cNvPr id="5" name="Rectangle 4"/>
          <p:cNvSpPr>
            <a:spLocks noGrp="1" noChangeArrowheads="1"/>
          </p:cNvSpPr>
          <p:nvPr>
            <p:ph type="title"/>
          </p:nvPr>
        </p:nvSpPr>
        <p:spPr/>
        <p:txBody>
          <a:bodyPr vert="horz" lIns="0" tIns="0" rIns="0" bIns="0" rtlCol="0" anchor="t" anchorCtr="0">
            <a:noAutofit/>
          </a:bodyPr>
          <a:lstStyle/>
          <a:p>
            <a:pPr eaLnBrk="1" hangingPunct="1"/>
            <a:r>
              <a:rPr lang="en-US" altLang="ja-JP" dirty="0"/>
              <a:t>X-rays</a:t>
            </a:r>
            <a:endParaRPr lang="en-US" altLang="ja-JP" noProof="0" dirty="0"/>
          </a:p>
        </p:txBody>
      </p:sp>
    </p:spTree>
    <p:extLst>
      <p:ext uri="{BB962C8B-B14F-4D97-AF65-F5344CB8AC3E}">
        <p14:creationId xmlns:p14="http://schemas.microsoft.com/office/powerpoint/2010/main" val="305782832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5" name="image63.jpg" descr="inferior.jpg"/>
          <p:cNvPicPr>
            <a:picLocks noChangeAspect="1"/>
          </p:cNvPicPr>
          <p:nvPr/>
        </p:nvPicPr>
        <p:blipFill rotWithShape="1">
          <a:blip r:embed="rId2" cstate="print"/>
          <a:srcRect b="1674"/>
          <a:stretch/>
        </p:blipFill>
        <p:spPr>
          <a:xfrm>
            <a:off x="2490971" y="1014235"/>
            <a:ext cx="7220920" cy="5854279"/>
          </a:xfrm>
          <a:prstGeom prst="rect">
            <a:avLst/>
          </a:prstGeom>
          <a:ln w="12700">
            <a:miter lim="400000"/>
          </a:ln>
        </p:spPr>
      </p:pic>
      <p:sp>
        <p:nvSpPr>
          <p:cNvPr id="4" name="Rectangle 4"/>
          <p:cNvSpPr>
            <a:spLocks noGrp="1" noChangeArrowheads="1"/>
          </p:cNvSpPr>
          <p:nvPr>
            <p:ph type="title"/>
          </p:nvPr>
        </p:nvSpPr>
        <p:spPr/>
        <p:txBody>
          <a:bodyPr vert="horz" lIns="0" tIns="0" rIns="0" bIns="0" rtlCol="0" anchor="t" anchorCtr="0">
            <a:noAutofit/>
          </a:bodyPr>
          <a:lstStyle/>
          <a:p>
            <a:pPr eaLnBrk="1" hangingPunct="1"/>
            <a:r>
              <a:rPr lang="en-US" altLang="ja-JP" dirty="0"/>
              <a:t>X-rays</a:t>
            </a:r>
            <a:endParaRPr lang="en-US" altLang="ja-JP" noProof="0" dirty="0"/>
          </a:p>
        </p:txBody>
      </p:sp>
    </p:spTree>
    <p:extLst>
      <p:ext uri="{BB962C8B-B14F-4D97-AF65-F5344CB8AC3E}">
        <p14:creationId xmlns:p14="http://schemas.microsoft.com/office/powerpoint/2010/main" val="2280671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979955-64AF-4191-9112-9098C6DAF93A}"/>
              </a:ext>
            </a:extLst>
          </p:cNvPr>
          <p:cNvSpPr>
            <a:spLocks noGrp="1"/>
          </p:cNvSpPr>
          <p:nvPr>
            <p:ph type="title"/>
          </p:nvPr>
        </p:nvSpPr>
        <p:spPr/>
        <p:txBody>
          <a:bodyPr/>
          <a:lstStyle/>
          <a:p>
            <a:r>
              <a:rPr lang="de-CH" dirty="0"/>
              <a:t>X-</a:t>
            </a:r>
            <a:r>
              <a:rPr lang="de-CH" dirty="0" err="1"/>
              <a:t>rays</a:t>
            </a:r>
            <a:r>
              <a:rPr lang="de-CH" dirty="0"/>
              <a:t> </a:t>
            </a:r>
            <a:r>
              <a:rPr lang="de-CH" dirty="0" err="1"/>
              <a:t>before</a:t>
            </a:r>
            <a:r>
              <a:rPr lang="de-CH" dirty="0"/>
              <a:t> </a:t>
            </a:r>
            <a:r>
              <a:rPr lang="de-CH" dirty="0" err="1"/>
              <a:t>injury</a:t>
            </a:r>
            <a:endParaRPr lang="de-CH" dirty="0"/>
          </a:p>
        </p:txBody>
      </p:sp>
      <p:pic>
        <p:nvPicPr>
          <p:cNvPr id="8" name="Content Placeholder 4" descr="Kwok FH 06 (2014).jpg">
            <a:extLst>
              <a:ext uri="{FF2B5EF4-FFF2-40B4-BE49-F238E27FC236}">
                <a16:creationId xmlns:a16="http://schemas.microsoft.com/office/drawing/2014/main" id="{6ED8B544-C77E-47BA-A3E0-E92A11CE05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203" t="4010" r="23985" b="4010"/>
          <a:stretch/>
        </p:blipFill>
        <p:spPr>
          <a:xfrm>
            <a:off x="679675" y="1484313"/>
            <a:ext cx="2274040" cy="4824412"/>
          </a:xfrm>
          <a:prstGeom prst="rect">
            <a:avLst/>
          </a:prstGeom>
        </p:spPr>
      </p:pic>
      <p:pic>
        <p:nvPicPr>
          <p:cNvPr id="9" name="Picture 2">
            <a:extLst>
              <a:ext uri="{FF2B5EF4-FFF2-40B4-BE49-F238E27FC236}">
                <a16:creationId xmlns:a16="http://schemas.microsoft.com/office/drawing/2014/main" id="{2E5EF448-9B5E-48DC-B2A2-B9737DCAB5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4209" y="1484313"/>
            <a:ext cx="3485289" cy="486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994079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8" name="image64.jpg" descr="alar.jpg"/>
          <p:cNvPicPr>
            <a:picLocks noChangeAspect="1"/>
          </p:cNvPicPr>
          <p:nvPr/>
        </p:nvPicPr>
        <p:blipFill>
          <a:blip r:embed="rId2" cstate="print"/>
          <a:stretch>
            <a:fillRect/>
          </a:stretch>
        </p:blipFill>
        <p:spPr>
          <a:xfrm>
            <a:off x="2471718" y="1012744"/>
            <a:ext cx="7243959" cy="5845255"/>
          </a:xfrm>
          <a:prstGeom prst="rect">
            <a:avLst/>
          </a:prstGeom>
          <a:ln w="12700">
            <a:miter lim="400000"/>
          </a:ln>
        </p:spPr>
      </p:pic>
      <p:sp>
        <p:nvSpPr>
          <p:cNvPr id="4" name="Rectangle 4"/>
          <p:cNvSpPr>
            <a:spLocks noGrp="1" noChangeArrowheads="1"/>
          </p:cNvSpPr>
          <p:nvPr>
            <p:ph type="title"/>
          </p:nvPr>
        </p:nvSpPr>
        <p:spPr/>
        <p:txBody>
          <a:bodyPr vert="horz" lIns="0" tIns="0" rIns="0" bIns="0" rtlCol="0" anchor="t" anchorCtr="0">
            <a:noAutofit/>
          </a:bodyPr>
          <a:lstStyle/>
          <a:p>
            <a:pPr eaLnBrk="1" hangingPunct="1"/>
            <a:r>
              <a:rPr lang="en-US" altLang="ja-JP" dirty="0"/>
              <a:t>X-rays</a:t>
            </a:r>
            <a:endParaRPr lang="en-US" altLang="ja-JP" noProof="0" dirty="0"/>
          </a:p>
        </p:txBody>
      </p:sp>
    </p:spTree>
    <p:extLst>
      <p:ext uri="{BB962C8B-B14F-4D97-AF65-F5344CB8AC3E}">
        <p14:creationId xmlns:p14="http://schemas.microsoft.com/office/powerpoint/2010/main" val="6606462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1" name="image65.jpg" descr="obturatriz.jpg"/>
          <p:cNvPicPr>
            <a:picLocks noChangeAspect="1"/>
          </p:cNvPicPr>
          <p:nvPr/>
        </p:nvPicPr>
        <p:blipFill rotWithShape="1">
          <a:blip r:embed="rId3" cstate="print"/>
          <a:srcRect t="1732"/>
          <a:stretch/>
        </p:blipFill>
        <p:spPr>
          <a:xfrm>
            <a:off x="2471716" y="1010286"/>
            <a:ext cx="7249925" cy="5847713"/>
          </a:xfrm>
          <a:prstGeom prst="rect">
            <a:avLst/>
          </a:prstGeom>
          <a:ln w="12700">
            <a:miter lim="400000"/>
          </a:ln>
        </p:spPr>
      </p:pic>
      <p:sp>
        <p:nvSpPr>
          <p:cNvPr id="4" name="Rectangle 4"/>
          <p:cNvSpPr>
            <a:spLocks noGrp="1" noChangeArrowheads="1"/>
          </p:cNvSpPr>
          <p:nvPr>
            <p:ph type="title"/>
          </p:nvPr>
        </p:nvSpPr>
        <p:spPr/>
        <p:txBody>
          <a:bodyPr vert="horz" lIns="0" tIns="0" rIns="0" bIns="0" rtlCol="0" anchor="t" anchorCtr="0">
            <a:noAutofit/>
          </a:bodyPr>
          <a:lstStyle/>
          <a:p>
            <a:pPr eaLnBrk="1" hangingPunct="1"/>
            <a:r>
              <a:rPr lang="en-US" altLang="ja-JP" dirty="0"/>
              <a:t>X-rays</a:t>
            </a:r>
            <a:endParaRPr lang="en-US" altLang="ja-JP" noProof="0" dirty="0"/>
          </a:p>
        </p:txBody>
      </p:sp>
    </p:spTree>
    <p:extLst>
      <p:ext uri="{BB962C8B-B14F-4D97-AF65-F5344CB8AC3E}">
        <p14:creationId xmlns:p14="http://schemas.microsoft.com/office/powerpoint/2010/main" val="61757417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4" name="image66.jpg" descr="export--8918045.jpg"/>
          <p:cNvPicPr>
            <a:picLocks noChangeAspect="1"/>
          </p:cNvPicPr>
          <p:nvPr/>
        </p:nvPicPr>
        <p:blipFill>
          <a:blip r:embed="rId2" cstate="print"/>
          <a:stretch>
            <a:fillRect/>
          </a:stretch>
        </p:blipFill>
        <p:spPr>
          <a:xfrm>
            <a:off x="2668854" y="1"/>
            <a:ext cx="6885383" cy="6885384"/>
          </a:xfrm>
          <a:prstGeom prst="rect">
            <a:avLst/>
          </a:prstGeom>
          <a:ln w="12700">
            <a:miter lim="400000"/>
          </a:ln>
        </p:spPr>
      </p:pic>
    </p:spTree>
    <p:extLst>
      <p:ext uri="{BB962C8B-B14F-4D97-AF65-F5344CB8AC3E}">
        <p14:creationId xmlns:p14="http://schemas.microsoft.com/office/powerpoint/2010/main" val="327122097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 name="image67.jpg" descr="export--8918768.jpg"/>
          <p:cNvPicPr>
            <a:picLocks noChangeAspect="1"/>
          </p:cNvPicPr>
          <p:nvPr/>
        </p:nvPicPr>
        <p:blipFill rotWithShape="1">
          <a:blip r:embed="rId2" cstate="print"/>
          <a:srcRect t="792"/>
          <a:stretch/>
        </p:blipFill>
        <p:spPr>
          <a:xfrm>
            <a:off x="2649604" y="28875"/>
            <a:ext cx="6912768" cy="6858000"/>
          </a:xfrm>
          <a:prstGeom prst="rect">
            <a:avLst/>
          </a:prstGeom>
          <a:ln w="12700">
            <a:miter lim="400000"/>
          </a:ln>
        </p:spPr>
      </p:pic>
    </p:spTree>
    <p:extLst>
      <p:ext uri="{BB962C8B-B14F-4D97-AF65-F5344CB8AC3E}">
        <p14:creationId xmlns:p14="http://schemas.microsoft.com/office/powerpoint/2010/main" val="75290124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0" name="image68.jpg" descr="export--9207079.jpg"/>
          <p:cNvPicPr>
            <a:picLocks noChangeAspect="1"/>
          </p:cNvPicPr>
          <p:nvPr/>
        </p:nvPicPr>
        <p:blipFill rotWithShape="1">
          <a:blip r:embed="rId3" cstate="print"/>
          <a:srcRect t="25344" b="5441"/>
          <a:stretch/>
        </p:blipFill>
        <p:spPr>
          <a:xfrm>
            <a:off x="2652163" y="266282"/>
            <a:ext cx="6905214" cy="4797152"/>
          </a:xfrm>
          <a:prstGeom prst="rect">
            <a:avLst/>
          </a:prstGeom>
          <a:ln w="12700">
            <a:miter lim="400000"/>
          </a:ln>
        </p:spPr>
      </p:pic>
      <p:sp>
        <p:nvSpPr>
          <p:cNvPr id="3" name="Text Placeholder 2">
            <a:extLst>
              <a:ext uri="{FF2B5EF4-FFF2-40B4-BE49-F238E27FC236}">
                <a16:creationId xmlns:a16="http://schemas.microsoft.com/office/drawing/2014/main" id="{1F1237AC-DC25-4D4E-B5C3-B2F16CF8A0EE}"/>
              </a:ext>
            </a:extLst>
          </p:cNvPr>
          <p:cNvSpPr>
            <a:spLocks noGrp="1"/>
          </p:cNvSpPr>
          <p:nvPr>
            <p:ph type="body" sz="quarter" idx="19"/>
          </p:nvPr>
        </p:nvSpPr>
        <p:spPr>
          <a:xfrm>
            <a:off x="658800" y="5457140"/>
            <a:ext cx="9846327" cy="1058069"/>
          </a:xfrm>
        </p:spPr>
        <p:txBody>
          <a:bodyPr/>
          <a:lstStyle/>
          <a:p>
            <a:r>
              <a:rPr lang="en-US" dirty="0"/>
              <a:t>(Right) Anterior column—post </a:t>
            </a:r>
            <a:r>
              <a:rPr lang="en-US" dirty="0" err="1"/>
              <a:t>hemitransverse</a:t>
            </a:r>
            <a:r>
              <a:rPr lang="en-US" dirty="0"/>
              <a:t> fracture</a:t>
            </a:r>
          </a:p>
          <a:p>
            <a:r>
              <a:rPr lang="en-US" dirty="0"/>
              <a:t>(Left) Open book sacroiliac joint</a:t>
            </a:r>
          </a:p>
          <a:p>
            <a:endParaRPr lang="de-CH" dirty="0"/>
          </a:p>
        </p:txBody>
      </p:sp>
    </p:spTree>
    <p:extLst>
      <p:ext uri="{BB962C8B-B14F-4D97-AF65-F5344CB8AC3E}">
        <p14:creationId xmlns:p14="http://schemas.microsoft.com/office/powerpoint/2010/main" val="109771371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6" name="image70.jpg" descr="export--9357409.jpg"/>
          <p:cNvPicPr>
            <a:picLocks noChangeAspect="1"/>
          </p:cNvPicPr>
          <p:nvPr/>
        </p:nvPicPr>
        <p:blipFill>
          <a:blip r:embed="rId2" cstate="print"/>
          <a:stretch>
            <a:fillRect/>
          </a:stretch>
        </p:blipFill>
        <p:spPr>
          <a:xfrm>
            <a:off x="2668131" y="1246793"/>
            <a:ext cx="6837075" cy="5611208"/>
          </a:xfrm>
          <a:prstGeom prst="rect">
            <a:avLst/>
          </a:prstGeom>
          <a:ln w="12700">
            <a:miter lim="400000"/>
          </a:ln>
        </p:spPr>
      </p:pic>
      <p:sp>
        <p:nvSpPr>
          <p:cNvPr id="5" name="Text Box 4"/>
          <p:cNvSpPr txBox="1">
            <a:spLocks noChangeArrowheads="1"/>
          </p:cNvSpPr>
          <p:nvPr/>
        </p:nvSpPr>
        <p:spPr bwMode="auto">
          <a:xfrm>
            <a:off x="658800" y="6228000"/>
            <a:ext cx="804707" cy="369332"/>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lvl1pPr>
              <a:defRPr kumimoji="1" sz="2000">
                <a:solidFill>
                  <a:schemeClr val="tx1"/>
                </a:solidFill>
                <a:latin typeface="Arial" charset="0"/>
                <a:ea typeface="ＭＳ Ｐゴシック" charset="0"/>
                <a:cs typeface="ＭＳ Ｐゴシック" charset="0"/>
              </a:defRPr>
            </a:lvl1pPr>
            <a:lvl2pPr>
              <a:defRPr kumimoji="1" sz="2000">
                <a:solidFill>
                  <a:schemeClr val="tx1"/>
                </a:solidFill>
                <a:latin typeface="Arial" charset="0"/>
                <a:ea typeface="ＭＳ Ｐゴシック" charset="0"/>
              </a:defRPr>
            </a:lvl2pPr>
            <a:lvl3pPr>
              <a:defRPr kumimoji="1" sz="2000">
                <a:solidFill>
                  <a:schemeClr val="tx1"/>
                </a:solidFill>
                <a:latin typeface="Arial" charset="0"/>
                <a:ea typeface="ＭＳ Ｐゴシック" charset="0"/>
              </a:defRPr>
            </a:lvl3pPr>
            <a:lvl4pPr>
              <a:defRPr kumimoji="1" sz="2000">
                <a:solidFill>
                  <a:schemeClr val="tx1"/>
                </a:solidFill>
                <a:latin typeface="Arial" charset="0"/>
                <a:ea typeface="ＭＳ Ｐゴシック" charset="0"/>
              </a:defRPr>
            </a:lvl4pPr>
            <a:lvl5pPr>
              <a:defRPr kumimoji="1" sz="2000">
                <a:solidFill>
                  <a:schemeClr val="tx1"/>
                </a:solidFill>
                <a:latin typeface="Arial" charset="0"/>
                <a:ea typeface="ＭＳ Ｐゴシック" charset="0"/>
              </a:defRPr>
            </a:lvl5pPr>
            <a:lvl6pPr eaLnBrk="0" hangingPunct="0">
              <a:defRPr kumimoji="1" sz="2000">
                <a:solidFill>
                  <a:schemeClr val="tx1"/>
                </a:solidFill>
                <a:latin typeface="Arial" charset="0"/>
                <a:ea typeface="ＭＳ Ｐゴシック" charset="0"/>
              </a:defRPr>
            </a:lvl6pPr>
            <a:lvl7pPr eaLnBrk="0" hangingPunct="0">
              <a:defRPr kumimoji="1" sz="2000">
                <a:solidFill>
                  <a:schemeClr val="tx1"/>
                </a:solidFill>
                <a:latin typeface="Arial" charset="0"/>
                <a:ea typeface="ＭＳ Ｐゴシック" charset="0"/>
              </a:defRPr>
            </a:lvl7pPr>
            <a:lvl8pPr eaLnBrk="0" hangingPunct="0">
              <a:defRPr kumimoji="1" sz="2000">
                <a:solidFill>
                  <a:schemeClr val="tx1"/>
                </a:solidFill>
                <a:latin typeface="Arial" charset="0"/>
                <a:ea typeface="ＭＳ Ｐゴシック" charset="0"/>
              </a:defRPr>
            </a:lvl8pPr>
            <a:lvl9pPr eaLnBrk="0" hangingPunct="0">
              <a:defRPr kumimoji="1" sz="2000">
                <a:solidFill>
                  <a:schemeClr val="tx1"/>
                </a:solidFill>
                <a:latin typeface="Arial" charset="0"/>
                <a:ea typeface="ＭＳ Ｐゴシック" charset="0"/>
              </a:defRPr>
            </a:lvl9pPr>
          </a:lstStyle>
          <a:p>
            <a:pPr>
              <a:defRPr/>
            </a:pPr>
            <a:r>
              <a:rPr kumimoji="0" lang="en-US" sz="2400" dirty="0">
                <a:solidFill>
                  <a:schemeClr val="bg1"/>
                </a:solidFill>
              </a:rPr>
              <a:t>Day 2</a:t>
            </a:r>
          </a:p>
        </p:txBody>
      </p:sp>
      <p:sp>
        <p:nvSpPr>
          <p:cNvPr id="6" name="Rectangle 4"/>
          <p:cNvSpPr>
            <a:spLocks noGrp="1" noChangeArrowheads="1"/>
          </p:cNvSpPr>
          <p:nvPr>
            <p:ph type="title"/>
          </p:nvPr>
        </p:nvSpPr>
        <p:spPr/>
        <p:txBody>
          <a:bodyPr vert="horz" lIns="0" tIns="0" rIns="0" bIns="0" rtlCol="0" anchor="t" anchorCtr="0">
            <a:noAutofit/>
          </a:bodyPr>
          <a:lstStyle/>
          <a:p>
            <a:pPr eaLnBrk="1" hangingPunct="1"/>
            <a:r>
              <a:rPr lang="en-US" altLang="ja-JP" dirty="0"/>
              <a:t>Mio techniques</a:t>
            </a:r>
            <a:endParaRPr lang="en-US" altLang="ja-JP" noProof="0" dirty="0"/>
          </a:p>
        </p:txBody>
      </p:sp>
    </p:spTree>
    <p:extLst>
      <p:ext uri="{BB962C8B-B14F-4D97-AF65-F5344CB8AC3E}">
        <p14:creationId xmlns:p14="http://schemas.microsoft.com/office/powerpoint/2010/main" val="425993286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9" name="image71.jpg" descr="export--9357410.jpg"/>
          <p:cNvPicPr>
            <a:picLocks noChangeAspect="1"/>
          </p:cNvPicPr>
          <p:nvPr/>
        </p:nvPicPr>
        <p:blipFill rotWithShape="1">
          <a:blip r:embed="rId2" cstate="print"/>
          <a:srcRect l="15569" t="10006" r="14865" b="6005"/>
          <a:stretch/>
        </p:blipFill>
        <p:spPr>
          <a:xfrm>
            <a:off x="3273794" y="1255297"/>
            <a:ext cx="5653797" cy="5602704"/>
          </a:xfrm>
          <a:prstGeom prst="rect">
            <a:avLst/>
          </a:prstGeom>
          <a:ln w="12700">
            <a:miter lim="400000"/>
          </a:ln>
        </p:spPr>
      </p:pic>
      <p:sp>
        <p:nvSpPr>
          <p:cNvPr id="5" name="Rectangle 4"/>
          <p:cNvSpPr>
            <a:spLocks noGrp="1" noChangeArrowheads="1"/>
          </p:cNvSpPr>
          <p:nvPr>
            <p:ph type="title"/>
          </p:nvPr>
        </p:nvSpPr>
        <p:spPr/>
        <p:txBody>
          <a:bodyPr vert="horz" lIns="0" tIns="0" rIns="0" bIns="0" rtlCol="0" anchor="t" anchorCtr="0">
            <a:noAutofit/>
          </a:bodyPr>
          <a:lstStyle/>
          <a:p>
            <a:pPr eaLnBrk="1" hangingPunct="1"/>
            <a:r>
              <a:rPr lang="en-US" altLang="ja-JP" dirty="0"/>
              <a:t>Mio techniques</a:t>
            </a:r>
            <a:endParaRPr lang="en-US" altLang="ja-JP" noProof="0" dirty="0"/>
          </a:p>
        </p:txBody>
      </p:sp>
    </p:spTree>
    <p:extLst>
      <p:ext uri="{BB962C8B-B14F-4D97-AF65-F5344CB8AC3E}">
        <p14:creationId xmlns:p14="http://schemas.microsoft.com/office/powerpoint/2010/main" val="322049292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6551" y="0"/>
            <a:ext cx="553287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44B44A86-74E3-4595-8823-273DA1A585B3}"/>
              </a:ext>
            </a:extLst>
          </p:cNvPr>
          <p:cNvSpPr>
            <a:spLocks noGrp="1"/>
          </p:cNvSpPr>
          <p:nvPr>
            <p:ph type="title"/>
          </p:nvPr>
        </p:nvSpPr>
        <p:spPr/>
        <p:txBody>
          <a:bodyPr/>
          <a:lstStyle/>
          <a:p>
            <a:endParaRPr lang="de-CH"/>
          </a:p>
        </p:txBody>
      </p:sp>
      <p:sp>
        <p:nvSpPr>
          <p:cNvPr id="3" name="Text Placeholder 2">
            <a:extLst>
              <a:ext uri="{FF2B5EF4-FFF2-40B4-BE49-F238E27FC236}">
                <a16:creationId xmlns:a16="http://schemas.microsoft.com/office/drawing/2014/main" id="{F0750968-5CD2-4E0A-B7F6-C41A7D5ADB79}"/>
              </a:ext>
            </a:extLst>
          </p:cNvPr>
          <p:cNvSpPr>
            <a:spLocks noGrp="1"/>
          </p:cNvSpPr>
          <p:nvPr>
            <p:ph type="body" sz="quarter" idx="13"/>
          </p:nvPr>
        </p:nvSpPr>
        <p:spPr/>
        <p:txBody>
          <a:bodyPr/>
          <a:lstStyle/>
          <a:p>
            <a:endParaRPr lang="de-CH" dirty="0"/>
          </a:p>
        </p:txBody>
      </p:sp>
    </p:spTree>
    <p:extLst>
      <p:ext uri="{BB962C8B-B14F-4D97-AF65-F5344CB8AC3E}">
        <p14:creationId xmlns:p14="http://schemas.microsoft.com/office/powerpoint/2010/main" val="76332493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67E51CE-9404-452E-B9E3-1AEF16FEADE2}"/>
              </a:ext>
            </a:extLst>
          </p:cNvPr>
          <p:cNvGrpSpPr/>
          <p:nvPr/>
        </p:nvGrpSpPr>
        <p:grpSpPr>
          <a:xfrm>
            <a:off x="2269951" y="0"/>
            <a:ext cx="7704856" cy="6858000"/>
            <a:chOff x="2279576" y="0"/>
            <a:chExt cx="7704856" cy="6858000"/>
          </a:xfrm>
        </p:grpSpPr>
        <p:sp>
          <p:nvSpPr>
            <p:cNvPr id="2" name="Rectangle 1"/>
            <p:cNvSpPr/>
            <p:nvPr/>
          </p:nvSpPr>
          <p:spPr bwMode="auto">
            <a:xfrm>
              <a:off x="2279576" y="0"/>
              <a:ext cx="7704856"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latin typeface="Arial" charset="0"/>
              </a:endParaRPr>
            </a:p>
          </p:txBody>
        </p:sp>
        <p:pic>
          <p:nvPicPr>
            <p:cNvPr id="754" name="image73.jpg" descr="export--9438217.jpg"/>
            <p:cNvPicPr>
              <a:picLocks noChangeAspect="1"/>
            </p:cNvPicPr>
            <p:nvPr/>
          </p:nvPicPr>
          <p:blipFill rotWithShape="1">
            <a:blip r:embed="rId2" cstate="print"/>
            <a:srcRect t="5260"/>
            <a:stretch/>
          </p:blipFill>
          <p:spPr>
            <a:xfrm>
              <a:off x="2616472" y="0"/>
              <a:ext cx="6719888" cy="6434138"/>
            </a:xfrm>
            <a:prstGeom prst="rect">
              <a:avLst/>
            </a:prstGeom>
            <a:ln w="12700">
              <a:miter lim="400000"/>
            </a:ln>
          </p:spPr>
        </p:pic>
        <p:sp>
          <p:nvSpPr>
            <p:cNvPr id="755" name="Shape 755"/>
            <p:cNvSpPr/>
            <p:nvPr/>
          </p:nvSpPr>
          <p:spPr>
            <a:xfrm flipV="1">
              <a:off x="6764040" y="2428875"/>
              <a:ext cx="2500313" cy="2857500"/>
            </a:xfrm>
            <a:prstGeom prst="line">
              <a:avLst/>
            </a:prstGeom>
            <a:ln>
              <a:solidFill>
                <a:srgbClr val="FF0000"/>
              </a:solidFill>
            </a:ln>
          </p:spPr>
          <p:txBody>
            <a:bodyPr lIns="45719" rIns="45719"/>
            <a:lstStyle/>
            <a:p>
              <a:pPr>
                <a:defRPr sz="2400" b="0"/>
              </a:pPr>
              <a:endParaRPr sz="2400" dirty="0"/>
            </a:p>
          </p:txBody>
        </p:sp>
        <p:sp>
          <p:nvSpPr>
            <p:cNvPr id="756" name="Shape 756"/>
            <p:cNvSpPr/>
            <p:nvPr/>
          </p:nvSpPr>
          <p:spPr>
            <a:xfrm flipH="1">
              <a:off x="7764164" y="2357438"/>
              <a:ext cx="1500188" cy="1714501"/>
            </a:xfrm>
            <a:prstGeom prst="line">
              <a:avLst/>
            </a:prstGeom>
            <a:ln>
              <a:solidFill>
                <a:srgbClr val="FF0000"/>
              </a:solidFill>
            </a:ln>
          </p:spPr>
          <p:txBody>
            <a:bodyPr lIns="45719" rIns="45719"/>
            <a:lstStyle/>
            <a:p>
              <a:pPr>
                <a:defRPr sz="2400" b="0"/>
              </a:pPr>
              <a:endParaRPr sz="2400" dirty="0"/>
            </a:p>
          </p:txBody>
        </p:sp>
      </p:grpSp>
    </p:spTree>
    <p:extLst>
      <p:ext uri="{BB962C8B-B14F-4D97-AF65-F5344CB8AC3E}">
        <p14:creationId xmlns:p14="http://schemas.microsoft.com/office/powerpoint/2010/main" val="775273991"/>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279576" y="0"/>
            <a:ext cx="7704856"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latin typeface="Arial" charset="0"/>
            </a:endParaRPr>
          </a:p>
        </p:txBody>
      </p:sp>
      <p:sp>
        <p:nvSpPr>
          <p:cNvPr id="4" name="Rectangle 3"/>
          <p:cNvSpPr/>
          <p:nvPr/>
        </p:nvSpPr>
        <p:spPr bwMode="auto">
          <a:xfrm>
            <a:off x="2616472" y="0"/>
            <a:ext cx="7007920"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latin typeface="Arial" charset="0"/>
            </a:endParaRPr>
          </a:p>
        </p:txBody>
      </p:sp>
      <p:pic>
        <p:nvPicPr>
          <p:cNvPr id="761" name="image75.jpg" descr="export--9438236.jpg"/>
          <p:cNvPicPr>
            <a:picLocks noChangeAspect="1"/>
          </p:cNvPicPr>
          <p:nvPr/>
        </p:nvPicPr>
        <p:blipFill rotWithShape="1">
          <a:blip r:embed="rId2" cstate="print"/>
          <a:srcRect t="7648"/>
          <a:stretch/>
        </p:blipFill>
        <p:spPr>
          <a:xfrm>
            <a:off x="2530593" y="-1"/>
            <a:ext cx="7431129" cy="6864351"/>
          </a:xfrm>
          <a:prstGeom prst="rect">
            <a:avLst/>
          </a:prstGeom>
          <a:ln w="12700">
            <a:miter lim="400000"/>
          </a:ln>
        </p:spPr>
      </p:pic>
    </p:spTree>
    <p:extLst>
      <p:ext uri="{BB962C8B-B14F-4D97-AF65-F5344CB8AC3E}">
        <p14:creationId xmlns:p14="http://schemas.microsoft.com/office/powerpoint/2010/main" val="2786267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Kwok FH 10.jpg"/>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t="7942" b="1568"/>
          <a:stretch/>
        </p:blipFill>
        <p:spPr>
          <a:xfrm>
            <a:off x="244211" y="1497012"/>
            <a:ext cx="3407099" cy="4811713"/>
          </a:xfrm>
        </p:spPr>
      </p:pic>
      <p:sp>
        <p:nvSpPr>
          <p:cNvPr id="2" name="Title 1"/>
          <p:cNvSpPr>
            <a:spLocks noGrp="1"/>
          </p:cNvSpPr>
          <p:nvPr>
            <p:ph type="title"/>
          </p:nvPr>
        </p:nvSpPr>
        <p:spPr/>
        <p:txBody>
          <a:bodyPr/>
          <a:lstStyle/>
          <a:p>
            <a:r>
              <a:rPr lang="en-US" noProof="0" dirty="0"/>
              <a:t>X-rays after fall</a:t>
            </a:r>
          </a:p>
        </p:txBody>
      </p:sp>
      <p:pic>
        <p:nvPicPr>
          <p:cNvPr id="6" name="Content Placeholder 5" descr="Kwok FH 11.jpg"/>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l="-1693" r="43370"/>
          <a:stretch/>
        </p:blipFill>
        <p:spPr>
          <a:xfrm>
            <a:off x="4008437" y="1497012"/>
            <a:ext cx="2327201" cy="4811713"/>
          </a:xfrm>
        </p:spPr>
      </p:pic>
      <p:sp>
        <p:nvSpPr>
          <p:cNvPr id="10" name="Content Placeholder 5">
            <a:extLst>
              <a:ext uri="{FF2B5EF4-FFF2-40B4-BE49-F238E27FC236}">
                <a16:creationId xmlns:a16="http://schemas.microsoft.com/office/drawing/2014/main" id="{0324F0F6-499B-43E2-86DF-2022A0448783}"/>
              </a:ext>
            </a:extLst>
          </p:cNvPr>
          <p:cNvSpPr txBox="1">
            <a:spLocks/>
          </p:cNvSpPr>
          <p:nvPr/>
        </p:nvSpPr>
        <p:spPr>
          <a:xfrm>
            <a:off x="6741006" y="1382826"/>
            <a:ext cx="479218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32000" indent="-432000" fontAlgn="base">
              <a:spcBef>
                <a:spcPts val="600"/>
              </a:spcBef>
              <a:spcAft>
                <a:spcPct val="0"/>
              </a:spcAft>
              <a:buChar char="•"/>
              <a:defRPr sz="2400"/>
            </a:lvl1pPr>
            <a:lvl2pPr marL="952500" indent="-428625" fontAlgn="base">
              <a:spcBef>
                <a:spcPct val="20000"/>
              </a:spcBef>
              <a:spcAft>
                <a:spcPct val="0"/>
              </a:spcAft>
              <a:buChar char="•"/>
              <a:defRPr sz="2600"/>
            </a:lvl2pPr>
            <a:lvl3pPr marL="1371600" indent="-409575" fontAlgn="base">
              <a:spcBef>
                <a:spcPct val="20000"/>
              </a:spcBef>
              <a:spcAft>
                <a:spcPct val="0"/>
              </a:spcAft>
              <a:buChar char="•"/>
              <a:defRPr sz="2400"/>
            </a:lvl3pPr>
            <a:lvl4pPr marL="1752600" indent="-361950" fontAlgn="base">
              <a:spcBef>
                <a:spcPct val="20000"/>
              </a:spcBef>
              <a:spcAft>
                <a:spcPct val="0"/>
              </a:spcAft>
              <a:buChar char="•"/>
              <a:defRPr sz="2000"/>
            </a:lvl4pPr>
            <a:lvl5pPr marL="2209800" indent="-463550" fontAlgn="base">
              <a:spcBef>
                <a:spcPct val="20000"/>
              </a:spcBef>
              <a:spcAft>
                <a:spcPct val="0"/>
              </a:spcAft>
              <a:buChar char="•"/>
              <a:defRPr sz="2000"/>
            </a:lvl5pPr>
            <a:lvl6pPr marL="2667000" indent="-381000" fontAlgn="base">
              <a:spcBef>
                <a:spcPct val="20000"/>
              </a:spcBef>
              <a:spcAft>
                <a:spcPct val="0"/>
              </a:spcAft>
              <a:buChar char="•"/>
              <a:defRPr sz="2000"/>
            </a:lvl6pPr>
            <a:lvl7pPr marL="3124200" indent="-381000" fontAlgn="base">
              <a:spcBef>
                <a:spcPct val="20000"/>
              </a:spcBef>
              <a:spcAft>
                <a:spcPct val="0"/>
              </a:spcAft>
              <a:buChar char="•"/>
              <a:defRPr sz="2000"/>
            </a:lvl7pPr>
            <a:lvl8pPr marL="3581400" indent="-381000" fontAlgn="base">
              <a:spcBef>
                <a:spcPct val="20000"/>
              </a:spcBef>
              <a:spcAft>
                <a:spcPct val="0"/>
              </a:spcAft>
              <a:buChar char="•"/>
              <a:defRPr sz="2000"/>
            </a:lvl8pPr>
            <a:lvl9pPr marL="4038600" indent="-381000" fontAlgn="base">
              <a:spcBef>
                <a:spcPct val="20000"/>
              </a:spcBef>
              <a:spcAft>
                <a:spcPct val="0"/>
              </a:spcAft>
              <a:buChar char="•"/>
              <a:defRPr sz="2000"/>
            </a:lvl9pPr>
          </a:lstStyle>
          <a:p>
            <a:pPr marL="396000" indent="-396000"/>
            <a:r>
              <a:rPr lang="en-US" sz="2800" dirty="0">
                <a:solidFill>
                  <a:schemeClr val="bg1"/>
                </a:solidFill>
              </a:rPr>
              <a:t>What is your classification?</a:t>
            </a:r>
          </a:p>
          <a:p>
            <a:pPr marL="396000" indent="-396000"/>
            <a:r>
              <a:rPr lang="en-US" sz="2800" dirty="0">
                <a:solidFill>
                  <a:schemeClr val="bg1"/>
                </a:solidFill>
              </a:rPr>
              <a:t>Operative options: </a:t>
            </a:r>
          </a:p>
          <a:p>
            <a:pPr marL="864000" lvl="1"/>
            <a:r>
              <a:rPr lang="en-US" sz="2800" dirty="0">
                <a:solidFill>
                  <a:schemeClr val="bg1"/>
                </a:solidFill>
              </a:rPr>
              <a:t>Revision arthroplasty vs plating?</a:t>
            </a:r>
          </a:p>
          <a:p>
            <a:pPr marL="396000" indent="-396000"/>
            <a:r>
              <a:rPr lang="en-US" sz="2800" dirty="0">
                <a:solidFill>
                  <a:schemeClr val="bg1"/>
                </a:solidFill>
              </a:rPr>
              <a:t>What are the difficulties?</a:t>
            </a:r>
          </a:p>
          <a:p>
            <a:endParaRPr lang="en-US" sz="2800" dirty="0">
              <a:solidFill>
                <a:schemeClr val="bg1"/>
              </a:solidFill>
            </a:endParaRPr>
          </a:p>
        </p:txBody>
      </p:sp>
    </p:spTree>
    <p:extLst>
      <p:ext uri="{BB962C8B-B14F-4D97-AF65-F5344CB8AC3E}">
        <p14:creationId xmlns:p14="http://schemas.microsoft.com/office/powerpoint/2010/main" val="269182691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279576" y="0"/>
            <a:ext cx="7704856"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latin typeface="Arial" charset="0"/>
            </a:endParaRPr>
          </a:p>
        </p:txBody>
      </p:sp>
      <p:sp>
        <p:nvSpPr>
          <p:cNvPr id="4" name="Rectangle 3"/>
          <p:cNvSpPr/>
          <p:nvPr/>
        </p:nvSpPr>
        <p:spPr bwMode="auto">
          <a:xfrm>
            <a:off x="2616472" y="0"/>
            <a:ext cx="7007920"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latin typeface="Arial" charset="0"/>
            </a:endParaRPr>
          </a:p>
        </p:txBody>
      </p:sp>
      <p:pic>
        <p:nvPicPr>
          <p:cNvPr id="764" name="image76.jpg" descr="export--9438242.jpg"/>
          <p:cNvPicPr>
            <a:picLocks noChangeAspect="1"/>
          </p:cNvPicPr>
          <p:nvPr/>
        </p:nvPicPr>
        <p:blipFill rotWithShape="1">
          <a:blip r:embed="rId2" cstate="print"/>
          <a:srcRect t="5786"/>
          <a:stretch/>
        </p:blipFill>
        <p:spPr>
          <a:xfrm>
            <a:off x="2927648" y="0"/>
            <a:ext cx="7056784" cy="6648450"/>
          </a:xfrm>
          <a:prstGeom prst="rect">
            <a:avLst/>
          </a:prstGeom>
          <a:ln w="12700">
            <a:miter lim="400000"/>
          </a:ln>
        </p:spPr>
      </p:pic>
    </p:spTree>
    <p:extLst>
      <p:ext uri="{BB962C8B-B14F-4D97-AF65-F5344CB8AC3E}">
        <p14:creationId xmlns:p14="http://schemas.microsoft.com/office/powerpoint/2010/main" val="265108100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2279576" y="0"/>
            <a:ext cx="7704856"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latin typeface="Arial" charset="0"/>
            </a:endParaRPr>
          </a:p>
        </p:txBody>
      </p:sp>
      <p:sp>
        <p:nvSpPr>
          <p:cNvPr id="3" name="Rectangle 2"/>
          <p:cNvSpPr/>
          <p:nvPr/>
        </p:nvSpPr>
        <p:spPr bwMode="auto">
          <a:xfrm>
            <a:off x="2616472" y="0"/>
            <a:ext cx="7007920"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latin typeface="Arial" charset="0"/>
            </a:endParaRPr>
          </a:p>
        </p:txBody>
      </p:sp>
      <p:pic>
        <p:nvPicPr>
          <p:cNvPr id="766" name="image77.jpg" descr="export--9438259"/>
          <p:cNvPicPr>
            <a:picLocks noChangeAspect="1"/>
          </p:cNvPicPr>
          <p:nvPr/>
        </p:nvPicPr>
        <p:blipFill>
          <a:blip r:embed="rId2" cstate="print"/>
          <a:stretch>
            <a:fillRect/>
          </a:stretch>
        </p:blipFill>
        <p:spPr>
          <a:xfrm>
            <a:off x="2712170" y="1"/>
            <a:ext cx="6480175" cy="6480175"/>
          </a:xfrm>
          <a:prstGeom prst="rect">
            <a:avLst/>
          </a:prstGeom>
          <a:ln w="12700">
            <a:miter lim="400000"/>
          </a:ln>
        </p:spPr>
      </p:pic>
    </p:spTree>
    <p:extLst>
      <p:ext uri="{BB962C8B-B14F-4D97-AF65-F5344CB8AC3E}">
        <p14:creationId xmlns:p14="http://schemas.microsoft.com/office/powerpoint/2010/main" val="339921576"/>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2279576" y="0"/>
            <a:ext cx="7704856"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latin typeface="Arial" charset="0"/>
            </a:endParaRPr>
          </a:p>
        </p:txBody>
      </p:sp>
      <p:sp>
        <p:nvSpPr>
          <p:cNvPr id="3" name="Rectangle 2"/>
          <p:cNvSpPr/>
          <p:nvPr/>
        </p:nvSpPr>
        <p:spPr bwMode="auto">
          <a:xfrm>
            <a:off x="2616472" y="0"/>
            <a:ext cx="7007920"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latin typeface="Arial" charset="0"/>
            </a:endParaRPr>
          </a:p>
        </p:txBody>
      </p:sp>
      <p:pic>
        <p:nvPicPr>
          <p:cNvPr id="768" name="image78.jpg" descr="export--9438260"/>
          <p:cNvPicPr>
            <a:picLocks noChangeAspect="1"/>
          </p:cNvPicPr>
          <p:nvPr/>
        </p:nvPicPr>
        <p:blipFill rotWithShape="1">
          <a:blip r:embed="rId2" cstate="print"/>
          <a:srcRect t="1497"/>
          <a:stretch/>
        </p:blipFill>
        <p:spPr>
          <a:xfrm>
            <a:off x="2711624" y="1"/>
            <a:ext cx="6637038" cy="6537647"/>
          </a:xfrm>
          <a:prstGeom prst="rect">
            <a:avLst/>
          </a:prstGeom>
          <a:ln w="12700">
            <a:miter lim="400000"/>
          </a:ln>
        </p:spPr>
      </p:pic>
    </p:spTree>
    <p:extLst>
      <p:ext uri="{BB962C8B-B14F-4D97-AF65-F5344CB8AC3E}">
        <p14:creationId xmlns:p14="http://schemas.microsoft.com/office/powerpoint/2010/main" val="884873169"/>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2207568" y="1082843"/>
            <a:ext cx="7848872" cy="5775157"/>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latin typeface="Arial" charset="0"/>
            </a:endParaRPr>
          </a:p>
        </p:txBody>
      </p:sp>
      <p:pic>
        <p:nvPicPr>
          <p:cNvPr id="771" name="image79.jpg" descr="export--9677054.jpg"/>
          <p:cNvPicPr>
            <a:picLocks noChangeAspect="1"/>
          </p:cNvPicPr>
          <p:nvPr/>
        </p:nvPicPr>
        <p:blipFill rotWithShape="1">
          <a:blip r:embed="rId2" cstate="print"/>
          <a:srcRect l="1383" t="1596" b="-1"/>
          <a:stretch/>
        </p:blipFill>
        <p:spPr>
          <a:xfrm>
            <a:off x="2667005" y="1243013"/>
            <a:ext cx="6855913" cy="5614988"/>
          </a:xfrm>
          <a:prstGeom prst="rect">
            <a:avLst/>
          </a:prstGeom>
          <a:ln w="12700">
            <a:miter lim="400000"/>
          </a:ln>
        </p:spPr>
      </p:pic>
      <p:sp>
        <p:nvSpPr>
          <p:cNvPr id="6" name="Rectangle 4"/>
          <p:cNvSpPr>
            <a:spLocks noGrp="1" noChangeArrowheads="1"/>
          </p:cNvSpPr>
          <p:nvPr>
            <p:ph type="title"/>
          </p:nvPr>
        </p:nvSpPr>
        <p:spPr/>
        <p:txBody>
          <a:bodyPr vert="horz" lIns="0" tIns="0" rIns="0" bIns="0" rtlCol="0" anchor="t" anchorCtr="0">
            <a:noAutofit/>
          </a:bodyPr>
          <a:lstStyle/>
          <a:p>
            <a:pPr eaLnBrk="1" hangingPunct="1"/>
            <a:r>
              <a:rPr lang="en-US" altLang="ja-JP" dirty="0"/>
              <a:t>Postoperative</a:t>
            </a:r>
            <a:endParaRPr lang="en-US" altLang="ja-JP" noProof="0" dirty="0"/>
          </a:p>
        </p:txBody>
      </p:sp>
    </p:spTree>
    <p:extLst>
      <p:ext uri="{BB962C8B-B14F-4D97-AF65-F5344CB8AC3E}">
        <p14:creationId xmlns:p14="http://schemas.microsoft.com/office/powerpoint/2010/main" val="27441125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207568" y="1072455"/>
            <a:ext cx="7848872" cy="578554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latin typeface="Arial" charset="0"/>
            </a:endParaRPr>
          </a:p>
        </p:txBody>
      </p:sp>
      <p:pic>
        <p:nvPicPr>
          <p:cNvPr id="774" name="image80.jpg" descr="export--9677117.jpg"/>
          <p:cNvPicPr>
            <a:picLocks noChangeAspect="1"/>
          </p:cNvPicPr>
          <p:nvPr/>
        </p:nvPicPr>
        <p:blipFill rotWithShape="1">
          <a:blip r:embed="rId2" cstate="print"/>
          <a:srcRect l="1213" b="1681"/>
          <a:stretch/>
        </p:blipFill>
        <p:spPr>
          <a:xfrm>
            <a:off x="2645344" y="1243013"/>
            <a:ext cx="6907975" cy="5642372"/>
          </a:xfrm>
          <a:prstGeom prst="rect">
            <a:avLst/>
          </a:prstGeom>
          <a:ln w="12700">
            <a:miter lim="400000"/>
          </a:ln>
        </p:spPr>
      </p:pic>
      <p:sp>
        <p:nvSpPr>
          <p:cNvPr id="4" name="Rectangle 4"/>
          <p:cNvSpPr>
            <a:spLocks noGrp="1" noChangeArrowheads="1"/>
          </p:cNvSpPr>
          <p:nvPr>
            <p:ph type="title"/>
          </p:nvPr>
        </p:nvSpPr>
        <p:spPr/>
        <p:txBody>
          <a:bodyPr vert="horz" lIns="0" tIns="0" rIns="0" bIns="0" rtlCol="0" anchor="t" anchorCtr="0">
            <a:noAutofit/>
          </a:bodyPr>
          <a:lstStyle/>
          <a:p>
            <a:pPr eaLnBrk="1" hangingPunct="1"/>
            <a:r>
              <a:rPr lang="en-US" altLang="ja-JP" dirty="0"/>
              <a:t>Postoperative</a:t>
            </a:r>
            <a:endParaRPr lang="en-US" altLang="ja-JP" noProof="0" dirty="0"/>
          </a:p>
        </p:txBody>
      </p:sp>
    </p:spTree>
    <p:extLst>
      <p:ext uri="{BB962C8B-B14F-4D97-AF65-F5344CB8AC3E}">
        <p14:creationId xmlns:p14="http://schemas.microsoft.com/office/powerpoint/2010/main" val="452732670"/>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207568" y="1072455"/>
            <a:ext cx="7848872" cy="578554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latin typeface="Arial" charset="0"/>
            </a:endParaRPr>
          </a:p>
        </p:txBody>
      </p:sp>
      <p:pic>
        <p:nvPicPr>
          <p:cNvPr id="780" name="image82.png" descr="alar.bmp"/>
          <p:cNvPicPr>
            <a:picLocks noChangeAspect="1"/>
          </p:cNvPicPr>
          <p:nvPr/>
        </p:nvPicPr>
        <p:blipFill rotWithShape="1">
          <a:blip r:embed="rId2" cstate="print"/>
          <a:srcRect t="2752"/>
          <a:stretch/>
        </p:blipFill>
        <p:spPr>
          <a:xfrm>
            <a:off x="2648878" y="1243013"/>
            <a:ext cx="6918635" cy="5614987"/>
          </a:xfrm>
          <a:prstGeom prst="rect">
            <a:avLst/>
          </a:prstGeom>
          <a:ln w="12700">
            <a:miter lim="400000"/>
          </a:ln>
        </p:spPr>
      </p:pic>
      <p:sp>
        <p:nvSpPr>
          <p:cNvPr id="4" name="Rectangle 4"/>
          <p:cNvSpPr>
            <a:spLocks noGrp="1" noChangeArrowheads="1"/>
          </p:cNvSpPr>
          <p:nvPr>
            <p:ph type="title"/>
          </p:nvPr>
        </p:nvSpPr>
        <p:spPr/>
        <p:txBody>
          <a:bodyPr vert="horz" lIns="0" tIns="0" rIns="0" bIns="0" rtlCol="0" anchor="t" anchorCtr="0">
            <a:noAutofit/>
          </a:bodyPr>
          <a:lstStyle/>
          <a:p>
            <a:pPr eaLnBrk="1" hangingPunct="1"/>
            <a:r>
              <a:rPr lang="en-US" altLang="ja-JP" dirty="0"/>
              <a:t>Postoperative</a:t>
            </a:r>
            <a:endParaRPr lang="en-US" altLang="ja-JP" noProof="0" dirty="0"/>
          </a:p>
        </p:txBody>
      </p:sp>
    </p:spTree>
    <p:extLst>
      <p:ext uri="{BB962C8B-B14F-4D97-AF65-F5344CB8AC3E}">
        <p14:creationId xmlns:p14="http://schemas.microsoft.com/office/powerpoint/2010/main" val="312038533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2207568" y="1072455"/>
            <a:ext cx="7848872" cy="578554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latin typeface="Arial" charset="0"/>
            </a:endParaRPr>
          </a:p>
        </p:txBody>
      </p:sp>
      <p:pic>
        <p:nvPicPr>
          <p:cNvPr id="777" name="image81.jpg" descr="inlet.bmp"/>
          <p:cNvPicPr>
            <a:picLocks noChangeAspect="1"/>
          </p:cNvPicPr>
          <p:nvPr/>
        </p:nvPicPr>
        <p:blipFill rotWithShape="1">
          <a:blip r:embed="rId2" cstate="print"/>
          <a:srcRect b="8583"/>
          <a:stretch/>
        </p:blipFill>
        <p:spPr>
          <a:xfrm>
            <a:off x="2405110" y="1250926"/>
            <a:ext cx="7375514" cy="5607073"/>
          </a:xfrm>
          <a:prstGeom prst="rect">
            <a:avLst/>
          </a:prstGeom>
          <a:ln w="12700">
            <a:miter lim="400000"/>
          </a:ln>
        </p:spPr>
      </p:pic>
      <p:sp>
        <p:nvSpPr>
          <p:cNvPr id="5" name="Rectangle 4"/>
          <p:cNvSpPr>
            <a:spLocks noGrp="1" noChangeArrowheads="1"/>
          </p:cNvSpPr>
          <p:nvPr>
            <p:ph type="title"/>
          </p:nvPr>
        </p:nvSpPr>
        <p:spPr/>
        <p:txBody>
          <a:bodyPr vert="horz" lIns="0" tIns="0" rIns="0" bIns="0" rtlCol="0" anchor="t" anchorCtr="0">
            <a:noAutofit/>
          </a:bodyPr>
          <a:lstStyle/>
          <a:p>
            <a:pPr eaLnBrk="1" hangingPunct="1"/>
            <a:r>
              <a:rPr lang="en-US" altLang="ja-JP" dirty="0"/>
              <a:t>Postoperative week 5</a:t>
            </a:r>
            <a:endParaRPr lang="en-US" altLang="ja-JP" noProof="0" dirty="0"/>
          </a:p>
        </p:txBody>
      </p:sp>
    </p:spTree>
    <p:extLst>
      <p:ext uri="{BB962C8B-B14F-4D97-AF65-F5344CB8AC3E}">
        <p14:creationId xmlns:p14="http://schemas.microsoft.com/office/powerpoint/2010/main" val="1366775412"/>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2207568" y="1072455"/>
            <a:ext cx="7848872" cy="578554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latin typeface="Arial" charset="0"/>
            </a:endParaRPr>
          </a:p>
        </p:txBody>
      </p:sp>
      <p:pic>
        <p:nvPicPr>
          <p:cNvPr id="783" name="image83.jpg" descr="obturatriz.bmp"/>
          <p:cNvPicPr>
            <a:picLocks noChangeAspect="1"/>
          </p:cNvPicPr>
          <p:nvPr/>
        </p:nvPicPr>
        <p:blipFill rotWithShape="1">
          <a:blip r:embed="rId3" cstate="print"/>
          <a:srcRect l="3746" t="1501" b="3885"/>
          <a:stretch/>
        </p:blipFill>
        <p:spPr>
          <a:xfrm>
            <a:off x="2202576" y="517525"/>
            <a:ext cx="7810573" cy="6340475"/>
          </a:xfrm>
          <a:prstGeom prst="rect">
            <a:avLst/>
          </a:prstGeom>
          <a:ln w="12700">
            <a:miter lim="400000"/>
          </a:ln>
        </p:spPr>
      </p:pic>
    </p:spTree>
    <p:extLst>
      <p:ext uri="{BB962C8B-B14F-4D97-AF65-F5344CB8AC3E}">
        <p14:creationId xmlns:p14="http://schemas.microsoft.com/office/powerpoint/2010/main" val="648436454"/>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BC66C-393C-4B2C-8F4B-7CA683171B54}"/>
              </a:ext>
            </a:extLst>
          </p:cNvPr>
          <p:cNvSpPr>
            <a:spLocks noGrp="1"/>
          </p:cNvSpPr>
          <p:nvPr>
            <p:ph type="title"/>
          </p:nvPr>
        </p:nvSpPr>
        <p:spPr/>
        <p:txBody>
          <a:bodyPr/>
          <a:lstStyle/>
          <a:p>
            <a:r>
              <a:rPr lang="de-CH" dirty="0"/>
              <a:t>Take-</a:t>
            </a:r>
            <a:r>
              <a:rPr lang="de-CH" dirty="0" err="1"/>
              <a:t>home</a:t>
            </a:r>
            <a:r>
              <a:rPr lang="de-CH" dirty="0"/>
              <a:t> </a:t>
            </a:r>
            <a:r>
              <a:rPr lang="de-CH" dirty="0" err="1"/>
              <a:t>messages</a:t>
            </a:r>
            <a:br>
              <a:rPr lang="de-CH" dirty="0"/>
            </a:br>
            <a:endParaRPr lang="de-CH" dirty="0"/>
          </a:p>
        </p:txBody>
      </p:sp>
      <p:sp>
        <p:nvSpPr>
          <p:cNvPr id="857" name="Shape 857"/>
          <p:cNvSpPr>
            <a:spLocks noGrp="1"/>
          </p:cNvSpPr>
          <p:nvPr>
            <p:ph type="body" sz="quarter" idx="13"/>
          </p:nvPr>
        </p:nvSpPr>
        <p:spPr>
          <a:xfrm>
            <a:off x="658813" y="1727200"/>
            <a:ext cx="10082982"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latin typeface="+mj-lt"/>
                <a:cs typeface="Arial Narrow"/>
              </a:rPr>
              <a:t>Osteoporotic fractures are associated with high morbidity and mortality</a:t>
            </a:r>
          </a:p>
          <a:p>
            <a:pPr marL="457200" indent="-457200">
              <a:buFont typeface="Arial" panose="020B0604020202020204" pitchFamily="34" charset="0"/>
              <a:buChar char="•"/>
            </a:pPr>
            <a:r>
              <a:rPr lang="en-US" dirty="0">
                <a:latin typeface="+mj-lt"/>
                <a:cs typeface="Arial Narrow"/>
              </a:rPr>
              <a:t>There are multiple strategies to improve fixation in osteoporotic bone. MIO techniques are an excellent choice for fragile fractures</a:t>
            </a:r>
          </a:p>
          <a:p>
            <a:pPr marL="457200" indent="-457200">
              <a:buFont typeface="Arial" panose="020B0604020202020204" pitchFamily="34" charset="0"/>
              <a:buChar char="•"/>
            </a:pPr>
            <a:r>
              <a:rPr lang="en-US" dirty="0">
                <a:latin typeface="+mj-lt"/>
                <a:cs typeface="Arial Narrow"/>
              </a:rPr>
              <a:t>In selected patients with geriatric displaced acetabular fractures, combined ORIF with acute primary THA could allow the patients to regain their ability to walk</a:t>
            </a:r>
          </a:p>
          <a:p>
            <a:pPr marL="457200" indent="-457200">
              <a:buFont typeface="Arial" panose="020B0604020202020204" pitchFamily="34" charset="0"/>
              <a:buChar char="•"/>
            </a:pPr>
            <a:endParaRPr lang="en-US" dirty="0">
              <a:latin typeface="+mj-lt"/>
              <a:cs typeface="Arial Narrow"/>
            </a:endParaRPr>
          </a:p>
        </p:txBody>
      </p:sp>
    </p:spTree>
    <p:extLst>
      <p:ext uri="{BB962C8B-B14F-4D97-AF65-F5344CB8AC3E}">
        <p14:creationId xmlns:p14="http://schemas.microsoft.com/office/powerpoint/2010/main" val="3018485375"/>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397F4-255B-4032-8D1E-C71430133321}"/>
              </a:ext>
            </a:extLst>
          </p:cNvPr>
          <p:cNvSpPr>
            <a:spLocks noGrp="1"/>
          </p:cNvSpPr>
          <p:nvPr>
            <p:ph type="title"/>
          </p:nvPr>
        </p:nvSpPr>
        <p:spPr/>
        <p:txBody>
          <a:bodyPr/>
          <a:lstStyle/>
          <a:p>
            <a:r>
              <a:rPr lang="de-CH" dirty="0"/>
              <a:t>References</a:t>
            </a:r>
            <a:br>
              <a:rPr lang="de-CH" dirty="0"/>
            </a:br>
            <a:endParaRPr lang="de-CH" dirty="0"/>
          </a:p>
        </p:txBody>
      </p:sp>
      <p:sp>
        <p:nvSpPr>
          <p:cNvPr id="857" name="Shape 857"/>
          <p:cNvSpPr>
            <a:spLocks noGrp="1"/>
          </p:cNvSpPr>
          <p:nvPr>
            <p:ph type="body" sz="quarter" idx="13"/>
          </p:nvPr>
        </p:nvSpPr>
        <p:spPr>
          <a:prstGeom prst="rect">
            <a:avLst/>
          </a:prstGeom>
        </p:spPr>
        <p:txBody>
          <a:bodyPr/>
          <a:lstStyle/>
          <a:p>
            <a:pPr marL="0" lvl="5" indent="0">
              <a:spcBef>
                <a:spcPts val="0"/>
              </a:spcBef>
              <a:buNone/>
              <a:defRPr/>
            </a:pPr>
            <a:r>
              <a:rPr lang="en-US" altLang="ja-JP" sz="2800" dirty="0"/>
              <a:t>Ferguson TA, Patel R, Bhandari M, et al. Fractures of the acetabulum in patients aged 60 years and older: an epidemiological and radiological study. </a:t>
            </a:r>
            <a:r>
              <a:rPr lang="en-US" altLang="ja-JP" sz="2800" i="1" dirty="0"/>
              <a:t>J Bone Joint Surg Br</a:t>
            </a:r>
            <a:r>
              <a:rPr lang="en-US" altLang="ja-JP" sz="2800" dirty="0"/>
              <a:t>. 2010 Feb; 92(2):250-257.</a:t>
            </a:r>
          </a:p>
          <a:p>
            <a:pPr marL="0" lvl="5" indent="0">
              <a:spcBef>
                <a:spcPts val="0"/>
              </a:spcBef>
              <a:buNone/>
              <a:defRPr/>
            </a:pPr>
            <a:endParaRPr lang="en-US" altLang="ja-JP" sz="2800" dirty="0"/>
          </a:p>
          <a:p>
            <a:pPr marL="0" lvl="5" indent="0">
              <a:spcBef>
                <a:spcPts val="0"/>
              </a:spcBef>
              <a:buNone/>
              <a:defRPr/>
            </a:pPr>
            <a:endParaRPr lang="ja-JP" altLang="en-US" sz="2800" dirty="0"/>
          </a:p>
        </p:txBody>
      </p:sp>
    </p:spTree>
    <p:extLst>
      <p:ext uri="{BB962C8B-B14F-4D97-AF65-F5344CB8AC3E}">
        <p14:creationId xmlns:p14="http://schemas.microsoft.com/office/powerpoint/2010/main" val="3751360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L</a:t>
            </a:r>
            <a:r>
              <a:rPr lang="en-US" noProof="0" dirty="0"/>
              <a:t>ateral position</a:t>
            </a:r>
          </a:p>
        </p:txBody>
      </p:sp>
      <p:pic>
        <p:nvPicPr>
          <p:cNvPr id="7" name="Content Placeholder 6" descr="Kwok FH 15.JPG"/>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t="18391" b="-1790"/>
          <a:stretch/>
        </p:blipFill>
        <p:spPr>
          <a:xfrm>
            <a:off x="672527" y="1248357"/>
            <a:ext cx="4344217" cy="2716561"/>
          </a:xfrm>
        </p:spPr>
      </p:pic>
      <p:pic>
        <p:nvPicPr>
          <p:cNvPr id="8" name="Content Placeholder 7" descr="Kwok FH 16.JPG"/>
          <p:cNvPicPr>
            <a:picLocks noGrp="1" noChangeAspect="1"/>
          </p:cNvPicPr>
          <p:nvPr>
            <p:ph sz="half" idx="4294967295"/>
          </p:nvPr>
        </p:nvPicPr>
        <p:blipFill rotWithShape="1">
          <a:blip r:embed="rId4" cstate="print">
            <a:extLst>
              <a:ext uri="{28A0092B-C50C-407E-A947-70E740481C1C}">
                <a14:useLocalDpi xmlns:a14="http://schemas.microsoft.com/office/drawing/2010/main" val="0"/>
              </a:ext>
            </a:extLst>
          </a:blip>
          <a:srcRect l="26169" t="24631" r="5609" b="14165"/>
          <a:stretch/>
        </p:blipFill>
        <p:spPr>
          <a:xfrm>
            <a:off x="5301963" y="3569109"/>
            <a:ext cx="4500562" cy="3028541"/>
          </a:xfrm>
        </p:spPr>
      </p:pic>
      <p:sp>
        <p:nvSpPr>
          <p:cNvPr id="2" name="TextBox 1"/>
          <p:cNvSpPr txBox="1"/>
          <p:nvPr/>
        </p:nvSpPr>
        <p:spPr>
          <a:xfrm>
            <a:off x="887922" y="1374419"/>
            <a:ext cx="570990" cy="400110"/>
          </a:xfrm>
          <a:prstGeom prst="rect">
            <a:avLst/>
          </a:prstGeom>
          <a:noFill/>
        </p:spPr>
        <p:txBody>
          <a:bodyPr wrap="none" rtlCol="0">
            <a:spAutoFit/>
          </a:bodyPr>
          <a:lstStyle/>
          <a:p>
            <a:r>
              <a:rPr lang="en-US" sz="2000" dirty="0">
                <a:solidFill>
                  <a:schemeClr val="bg1"/>
                </a:solidFill>
              </a:rPr>
              <a:t>Hip</a:t>
            </a:r>
          </a:p>
        </p:txBody>
      </p:sp>
      <p:sp>
        <p:nvSpPr>
          <p:cNvPr id="3" name="TextBox 2"/>
          <p:cNvSpPr txBox="1"/>
          <p:nvPr/>
        </p:nvSpPr>
        <p:spPr>
          <a:xfrm>
            <a:off x="7783600" y="2972169"/>
            <a:ext cx="904415" cy="461665"/>
          </a:xfrm>
          <a:prstGeom prst="rect">
            <a:avLst/>
          </a:prstGeom>
          <a:noFill/>
        </p:spPr>
        <p:txBody>
          <a:bodyPr wrap="none" rtlCol="0">
            <a:spAutoFit/>
          </a:bodyPr>
          <a:lstStyle/>
          <a:p>
            <a:r>
              <a:rPr lang="en-US" sz="2400" dirty="0">
                <a:solidFill>
                  <a:srgbClr val="000000"/>
                </a:solidFill>
              </a:rPr>
              <a:t>Knee</a:t>
            </a:r>
          </a:p>
        </p:txBody>
      </p:sp>
      <p:sp>
        <p:nvSpPr>
          <p:cNvPr id="4" name="TextBox 3"/>
          <p:cNvSpPr txBox="1"/>
          <p:nvPr/>
        </p:nvSpPr>
        <p:spPr>
          <a:xfrm>
            <a:off x="3130615" y="4021067"/>
            <a:ext cx="2050561" cy="461665"/>
          </a:xfrm>
          <a:prstGeom prst="rect">
            <a:avLst/>
          </a:prstGeom>
          <a:noFill/>
        </p:spPr>
        <p:txBody>
          <a:bodyPr wrap="none" rtlCol="0">
            <a:spAutoFit/>
          </a:bodyPr>
          <a:lstStyle/>
          <a:p>
            <a:r>
              <a:rPr lang="en-US" sz="2400" dirty="0">
                <a:solidFill>
                  <a:srgbClr val="000000"/>
                </a:solidFill>
              </a:rPr>
              <a:t>Cable system</a:t>
            </a:r>
          </a:p>
        </p:txBody>
      </p:sp>
      <p:cxnSp>
        <p:nvCxnSpPr>
          <p:cNvPr id="6" name="Straight Arrow Connector 5"/>
          <p:cNvCxnSpPr>
            <a:stCxn id="4" idx="3"/>
          </p:cNvCxnSpPr>
          <p:nvPr/>
        </p:nvCxnSpPr>
        <p:spPr>
          <a:xfrm>
            <a:off x="5181176" y="4251899"/>
            <a:ext cx="647203" cy="873384"/>
          </a:xfrm>
          <a:prstGeom prst="straightConnector1">
            <a:avLst/>
          </a:prstGeom>
          <a:ln w="25400">
            <a:solidFill>
              <a:srgbClr val="FFFFFF"/>
            </a:solidFill>
            <a:tailEnd type="arrow"/>
          </a:ln>
          <a:effectLst>
            <a:outerShdw blurRad="50800" dist="50800" dir="54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4" idx="3"/>
          </p:cNvCxnSpPr>
          <p:nvPr/>
        </p:nvCxnSpPr>
        <p:spPr>
          <a:xfrm>
            <a:off x="5181176" y="4251899"/>
            <a:ext cx="2352105" cy="680128"/>
          </a:xfrm>
          <a:prstGeom prst="straightConnector1">
            <a:avLst/>
          </a:prstGeom>
          <a:ln w="25400">
            <a:solidFill>
              <a:srgbClr val="FFFFFF"/>
            </a:solidFill>
            <a:tailEnd type="arrow"/>
          </a:ln>
          <a:effectLst>
            <a:outerShdw blurRad="50800" dist="50800" dir="54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224666" y="4607737"/>
            <a:ext cx="1931939" cy="461665"/>
          </a:xfrm>
          <a:prstGeom prst="rect">
            <a:avLst/>
          </a:prstGeom>
          <a:noFill/>
        </p:spPr>
        <p:txBody>
          <a:bodyPr wrap="none" rtlCol="0">
            <a:spAutoFit/>
          </a:bodyPr>
          <a:lstStyle/>
          <a:p>
            <a:r>
              <a:rPr lang="en-US" sz="2400" dirty="0">
                <a:solidFill>
                  <a:srgbClr val="000000"/>
                </a:solidFill>
              </a:rPr>
              <a:t>Cable “eyes”</a:t>
            </a:r>
          </a:p>
        </p:txBody>
      </p:sp>
      <p:cxnSp>
        <p:nvCxnSpPr>
          <p:cNvPr id="16" name="Straight Arrow Connector 15"/>
          <p:cNvCxnSpPr>
            <a:stCxn id="14" idx="3"/>
          </p:cNvCxnSpPr>
          <p:nvPr/>
        </p:nvCxnSpPr>
        <p:spPr>
          <a:xfrm>
            <a:off x="5156604" y="4838569"/>
            <a:ext cx="671774" cy="542088"/>
          </a:xfrm>
          <a:prstGeom prst="straightConnector1">
            <a:avLst/>
          </a:prstGeom>
          <a:ln w="25400">
            <a:solidFill>
              <a:srgbClr val="FFFFFF"/>
            </a:solidFill>
            <a:tailEnd type="arrow"/>
          </a:ln>
          <a:effectLst>
            <a:outerShdw blurRad="50800" dist="50800" dir="54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4" idx="3"/>
          </p:cNvCxnSpPr>
          <p:nvPr/>
        </p:nvCxnSpPr>
        <p:spPr>
          <a:xfrm>
            <a:off x="5156605" y="4838569"/>
            <a:ext cx="2528529" cy="341930"/>
          </a:xfrm>
          <a:prstGeom prst="straightConnector1">
            <a:avLst/>
          </a:prstGeom>
          <a:ln w="25400">
            <a:solidFill>
              <a:srgbClr val="FFFFFF"/>
            </a:solidFill>
            <a:tailEnd type="arrow"/>
          </a:ln>
          <a:effectLst>
            <a:outerShdw blurRad="50800" dist="50800" dir="54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9180100" y="2257798"/>
            <a:ext cx="2498682" cy="1200329"/>
          </a:xfrm>
          <a:prstGeom prst="rect">
            <a:avLst/>
          </a:prstGeom>
          <a:noFill/>
        </p:spPr>
        <p:txBody>
          <a:bodyPr wrap="square" rtlCol="0">
            <a:spAutoFit/>
          </a:bodyPr>
          <a:lstStyle/>
          <a:p>
            <a:r>
              <a:rPr lang="en-US" sz="2400" dirty="0">
                <a:solidFill>
                  <a:srgbClr val="000000"/>
                </a:solidFill>
              </a:rPr>
              <a:t>Locking attachment plate system</a:t>
            </a:r>
          </a:p>
        </p:txBody>
      </p:sp>
      <p:cxnSp>
        <p:nvCxnSpPr>
          <p:cNvPr id="22" name="Straight Arrow Connector 21"/>
          <p:cNvCxnSpPr/>
          <p:nvPr/>
        </p:nvCxnSpPr>
        <p:spPr>
          <a:xfrm flipH="1">
            <a:off x="8863719" y="3433834"/>
            <a:ext cx="1368152" cy="1404735"/>
          </a:xfrm>
          <a:prstGeom prst="straightConnector1">
            <a:avLst/>
          </a:prstGeom>
          <a:ln w="25400">
            <a:solidFill>
              <a:srgbClr val="FFFFFF"/>
            </a:solidFill>
            <a:tailEnd type="arrow"/>
          </a:ln>
          <a:effectLst>
            <a:outerShdw blurRad="50800" dist="50800" dir="5400000" algn="ctr" rotWithShape="0">
              <a:schemeClr val="tx1"/>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8593200"/>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Thank you</a:t>
            </a:r>
          </a:p>
        </p:txBody>
      </p:sp>
      <p:sp>
        <p:nvSpPr>
          <p:cNvPr id="3" name="Content Placeholder 2"/>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r>
              <a:rPr lang="en-US" dirty="0">
                <a:hlinkClick r:id="rId3" action="ppaction://hlinksldjump"/>
              </a:rPr>
              <a:t>Return to list of cases</a:t>
            </a:r>
            <a:endParaRPr lang="en-US" dirty="0"/>
          </a:p>
        </p:txBody>
      </p:sp>
    </p:spTree>
    <p:extLst>
      <p:ext uri="{BB962C8B-B14F-4D97-AF65-F5344CB8AC3E}">
        <p14:creationId xmlns:p14="http://schemas.microsoft.com/office/powerpoint/2010/main" val="17351104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C8AC87-B10B-4A40-B15D-57E6BC1452ED}"/>
              </a:ext>
            </a:extLst>
          </p:cNvPr>
          <p:cNvSpPr>
            <a:spLocks noGrp="1"/>
          </p:cNvSpPr>
          <p:nvPr>
            <p:ph type="body" sz="quarter" idx="10"/>
          </p:nvPr>
        </p:nvSpPr>
        <p:spPr/>
        <p:txBody>
          <a:bodyPr/>
          <a:lstStyle/>
          <a:p>
            <a:endParaRPr lang="de-CH"/>
          </a:p>
        </p:txBody>
      </p:sp>
      <p:sp>
        <p:nvSpPr>
          <p:cNvPr id="3" name="Text Placeholder 2">
            <a:extLst>
              <a:ext uri="{FF2B5EF4-FFF2-40B4-BE49-F238E27FC236}">
                <a16:creationId xmlns:a16="http://schemas.microsoft.com/office/drawing/2014/main" id="{B897CA71-8D2A-472F-B77D-C9B21E306C08}"/>
              </a:ext>
            </a:extLst>
          </p:cNvPr>
          <p:cNvSpPr>
            <a:spLocks noGrp="1"/>
          </p:cNvSpPr>
          <p:nvPr>
            <p:ph type="body" sz="quarter" idx="11"/>
          </p:nvPr>
        </p:nvSpPr>
        <p:spPr/>
        <p:txBody>
          <a:bodyPr/>
          <a:lstStyle/>
          <a:p>
            <a:endParaRPr lang="de-CH"/>
          </a:p>
        </p:txBody>
      </p:sp>
      <p:sp>
        <p:nvSpPr>
          <p:cNvPr id="4" name="Text Placeholder 3">
            <a:extLst>
              <a:ext uri="{FF2B5EF4-FFF2-40B4-BE49-F238E27FC236}">
                <a16:creationId xmlns:a16="http://schemas.microsoft.com/office/drawing/2014/main" id="{25CAE160-7300-49C5-9B62-76557E658D44}"/>
              </a:ext>
            </a:extLst>
          </p:cNvPr>
          <p:cNvSpPr>
            <a:spLocks noGrp="1"/>
          </p:cNvSpPr>
          <p:nvPr>
            <p:ph type="body" sz="quarter" idx="12"/>
          </p:nvPr>
        </p:nvSpPr>
        <p:spPr>
          <a:xfrm>
            <a:off x="4079876" y="5861053"/>
            <a:ext cx="5976564" cy="241299"/>
          </a:xfrm>
        </p:spPr>
        <p:txBody>
          <a:bodyPr/>
          <a:lstStyle/>
          <a:p>
            <a:r>
              <a:rPr lang="de-CH" dirty="0"/>
              <a:t>AO Trauma Course </a:t>
            </a:r>
            <a:r>
              <a:rPr lang="de-CH" dirty="0" err="1"/>
              <a:t>Fragility</a:t>
            </a:r>
            <a:r>
              <a:rPr lang="de-CH" dirty="0"/>
              <a:t> </a:t>
            </a:r>
            <a:r>
              <a:rPr lang="de-CH" dirty="0" err="1"/>
              <a:t>Fractures</a:t>
            </a:r>
            <a:r>
              <a:rPr lang="de-CH" dirty="0"/>
              <a:t> and </a:t>
            </a:r>
            <a:r>
              <a:rPr lang="de-CH" dirty="0" err="1"/>
              <a:t>Orthogeriatrics</a:t>
            </a:r>
            <a:endParaRPr lang="de-CH" dirty="0"/>
          </a:p>
          <a:p>
            <a:endParaRPr lang="de-CH" dirty="0"/>
          </a:p>
          <a:p>
            <a:endParaRPr lang="de-CH" dirty="0"/>
          </a:p>
        </p:txBody>
      </p:sp>
      <p:sp>
        <p:nvSpPr>
          <p:cNvPr id="5" name="Text Placeholder 4">
            <a:extLst>
              <a:ext uri="{FF2B5EF4-FFF2-40B4-BE49-F238E27FC236}">
                <a16:creationId xmlns:a16="http://schemas.microsoft.com/office/drawing/2014/main" id="{D03BC9EA-E7A6-4066-A1A2-FB8E906CFD5B}"/>
              </a:ext>
            </a:extLst>
          </p:cNvPr>
          <p:cNvSpPr>
            <a:spLocks noGrp="1"/>
          </p:cNvSpPr>
          <p:nvPr>
            <p:ph type="body" sz="quarter" idx="13"/>
          </p:nvPr>
        </p:nvSpPr>
        <p:spPr/>
        <p:txBody>
          <a:bodyPr/>
          <a:lstStyle/>
          <a:p>
            <a:endParaRPr lang="de-CH" dirty="0"/>
          </a:p>
        </p:txBody>
      </p:sp>
      <p:sp>
        <p:nvSpPr>
          <p:cNvPr id="8" name="Text Placeholder 7">
            <a:extLst>
              <a:ext uri="{FF2B5EF4-FFF2-40B4-BE49-F238E27FC236}">
                <a16:creationId xmlns:a16="http://schemas.microsoft.com/office/drawing/2014/main" id="{985B0CC4-427F-4440-96DA-5F67C920FD4C}"/>
              </a:ext>
            </a:extLst>
          </p:cNvPr>
          <p:cNvSpPr>
            <a:spLocks noGrp="1"/>
          </p:cNvSpPr>
          <p:nvPr>
            <p:ph type="body" sz="quarter" idx="14"/>
          </p:nvPr>
        </p:nvSpPr>
        <p:spPr/>
        <p:txBody>
          <a:bodyPr/>
          <a:lstStyle/>
          <a:p>
            <a:r>
              <a:rPr lang="de-CH" dirty="0"/>
              <a:t>Case 16</a:t>
            </a:r>
          </a:p>
          <a:p>
            <a:endParaRPr lang="de-CH" dirty="0"/>
          </a:p>
        </p:txBody>
      </p:sp>
      <p:sp>
        <p:nvSpPr>
          <p:cNvPr id="9" name="Text Placeholder 8">
            <a:extLst>
              <a:ext uri="{FF2B5EF4-FFF2-40B4-BE49-F238E27FC236}">
                <a16:creationId xmlns:a16="http://schemas.microsoft.com/office/drawing/2014/main" id="{D5DDA3A3-708C-422E-B2EF-B959D6C1B384}"/>
              </a:ext>
            </a:extLst>
          </p:cNvPr>
          <p:cNvSpPr>
            <a:spLocks noGrp="1"/>
          </p:cNvSpPr>
          <p:nvPr>
            <p:ph type="body" sz="quarter" idx="15"/>
          </p:nvPr>
        </p:nvSpPr>
        <p:spPr/>
        <p:txBody>
          <a:bodyPr/>
          <a:lstStyle/>
          <a:p>
            <a:r>
              <a:rPr lang="en-US" dirty="0"/>
              <a:t>Simple two-part proximal humeral fracture </a:t>
            </a:r>
          </a:p>
        </p:txBody>
      </p:sp>
    </p:spTree>
    <p:extLst>
      <p:ext uri="{BB962C8B-B14F-4D97-AF65-F5344CB8AC3E}">
        <p14:creationId xmlns:p14="http://schemas.microsoft.com/office/powerpoint/2010/main" val="327133520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en-US" dirty="0">
                <a:ea typeface="MS PGothic" charset="0"/>
              </a:rPr>
              <a:t>Case description</a:t>
            </a:r>
          </a:p>
        </p:txBody>
      </p:sp>
      <p:sp>
        <p:nvSpPr>
          <p:cNvPr id="3" name="Text Placeholder 2">
            <a:extLst>
              <a:ext uri="{FF2B5EF4-FFF2-40B4-BE49-F238E27FC236}">
                <a16:creationId xmlns:a16="http://schemas.microsoft.com/office/drawing/2014/main" id="{BD8A9828-0680-425D-A989-54B6B3C16504}"/>
              </a:ext>
            </a:extLst>
          </p:cNvPr>
          <p:cNvSpPr>
            <a:spLocks noGrp="1"/>
          </p:cNvSpPr>
          <p:nvPr>
            <p:ph type="body" sz="quarter" idx="13"/>
          </p:nvPr>
        </p:nvSpPr>
        <p:spPr>
          <a:xfrm>
            <a:off x="658812" y="1727200"/>
            <a:ext cx="10874375" cy="4129088"/>
          </a:xfrm>
        </p:spPr>
        <p:txBody>
          <a:bodyPr/>
          <a:lstStyle/>
          <a:p>
            <a:pPr marL="457200" indent="-457200">
              <a:buFont typeface="Arial" panose="020B0604020202020204" pitchFamily="34" charset="0"/>
              <a:buChar char="•"/>
            </a:pPr>
            <a:r>
              <a:rPr lang="en-US" dirty="0"/>
              <a:t>72-year-old male patient</a:t>
            </a:r>
          </a:p>
          <a:p>
            <a:pPr marL="457200" indent="-457200">
              <a:buFont typeface="Arial" panose="020B0604020202020204" pitchFamily="34" charset="0"/>
              <a:buChar char="•"/>
            </a:pPr>
            <a:r>
              <a:rPr lang="en-US" dirty="0"/>
              <a:t>Fall from two-meter height (stairs) with a direct impact on the left shoulder</a:t>
            </a:r>
          </a:p>
          <a:p>
            <a:pPr marL="457200" indent="-457200">
              <a:buFont typeface="Arial" panose="020B0604020202020204" pitchFamily="34" charset="0"/>
              <a:buChar char="•"/>
            </a:pPr>
            <a:r>
              <a:rPr lang="en-US" dirty="0"/>
              <a:t>He cannot move the shoulder and is in severe pain</a:t>
            </a:r>
          </a:p>
          <a:p>
            <a:pPr marL="457200" indent="-457200">
              <a:buFont typeface="Arial" panose="020B0604020202020204" pitchFamily="34" charset="0"/>
              <a:buChar char="•"/>
            </a:pPr>
            <a:r>
              <a:rPr lang="en-US" dirty="0"/>
              <a:t>The skin is intact, bruising over the deltoid area and left hemithorax</a:t>
            </a:r>
          </a:p>
          <a:p>
            <a:pPr marL="457200" indent="-457200">
              <a:buFont typeface="Arial" panose="020B0604020202020204" pitchFamily="34" charset="0"/>
              <a:buChar char="•"/>
            </a:pPr>
            <a:r>
              <a:rPr lang="en-US" dirty="0"/>
              <a:t>There are no neurovascular disturbances, especially not concerning the axillary</a:t>
            </a:r>
          </a:p>
          <a:p>
            <a:pPr marL="457200" indent="-457200">
              <a:buFont typeface="Arial" panose="020B0604020202020204" pitchFamily="34" charset="0"/>
              <a:buChar char="•"/>
            </a:pPr>
            <a:r>
              <a:rPr lang="en-US" dirty="0"/>
              <a:t>No clinical indication of other traumatic injuries</a:t>
            </a:r>
          </a:p>
          <a:p>
            <a:pPr marL="457200" indent="-457200">
              <a:buFont typeface="Arial" panose="020B0604020202020204" pitchFamily="34" charset="0"/>
              <a:buChar char="•"/>
            </a:pPr>
            <a:endParaRPr lang="de-CH" dirty="0"/>
          </a:p>
        </p:txBody>
      </p:sp>
    </p:spTree>
    <p:extLst>
      <p:ext uri="{BB962C8B-B14F-4D97-AF65-F5344CB8AC3E}">
        <p14:creationId xmlns:p14="http://schemas.microsoft.com/office/powerpoint/2010/main" val="222027330"/>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en-US" dirty="0">
                <a:ea typeface="MS PGothic" charset="0"/>
              </a:rPr>
              <a:t>Medical history</a:t>
            </a:r>
          </a:p>
        </p:txBody>
      </p:sp>
      <p:sp>
        <p:nvSpPr>
          <p:cNvPr id="7171" name="Rectangle 3"/>
          <p:cNvSpPr>
            <a:spLocks noGrp="1" noChangeArrowheads="1"/>
          </p:cNvSpPr>
          <p:nvPr>
            <p:ph type="body" sz="quarter" idx="13"/>
          </p:nvPr>
        </p:nvSpPr>
        <p:spPr>
          <a:xfrm>
            <a:off x="658812" y="1727200"/>
            <a:ext cx="10874373"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06/2007: large cell bladder carcinoma with important post-renal renal failure</a:t>
            </a:r>
          </a:p>
          <a:p>
            <a:pPr marL="457200" indent="-457200">
              <a:buFont typeface="Arial" panose="020B0604020202020204" pitchFamily="34" charset="0"/>
              <a:buChar char="•"/>
            </a:pPr>
            <a:r>
              <a:rPr lang="en-US" dirty="0"/>
              <a:t>01/2008: cystectomy with orthotopic bladder replacement</a:t>
            </a:r>
          </a:p>
          <a:p>
            <a:pPr marL="457200" indent="-457200">
              <a:buFont typeface="Arial" panose="020B0604020202020204" pitchFamily="34" charset="0"/>
              <a:buChar char="•"/>
            </a:pPr>
            <a:r>
              <a:rPr lang="en-US" dirty="0"/>
              <a:t>10/2009: radial head fracture on right elbow</a:t>
            </a:r>
          </a:p>
          <a:p>
            <a:pPr marL="457200" indent="-457200">
              <a:buFont typeface="Arial" panose="020B0604020202020204" pitchFamily="34" charset="0"/>
              <a:buChar char="•"/>
            </a:pPr>
            <a:r>
              <a:rPr lang="en-US" dirty="0"/>
              <a:t>10/2009: scaphoid fracture left wrist</a:t>
            </a:r>
          </a:p>
        </p:txBody>
      </p:sp>
    </p:spTree>
    <p:extLst>
      <p:ext uri="{BB962C8B-B14F-4D97-AF65-F5344CB8AC3E}">
        <p14:creationId xmlns:p14="http://schemas.microsoft.com/office/powerpoint/2010/main" val="173092854"/>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Tijdelijke aanduiding voor inhoud 2"/>
          <p:cNvPicPr>
            <a:picLocks noGrp="1" noChangeAspect="1"/>
          </p:cNvPicPr>
          <p:nvPr>
            <p:ph type="pic" sz="quarter" idx="13"/>
          </p:nvPr>
        </p:nvPicPr>
        <p:blipFill rotWithShape="1">
          <a:blip r:embed="rId3" cstate="print"/>
          <a:srcRect t="6273" b="6273"/>
          <a:stretch/>
        </p:blipFill>
        <p:spPr>
          <a:xfrm>
            <a:off x="425439" y="1328363"/>
            <a:ext cx="6666455" cy="4216403"/>
          </a:xfrm>
        </p:spPr>
      </p:pic>
      <p:sp>
        <p:nvSpPr>
          <p:cNvPr id="8195" name="Rectangle 2"/>
          <p:cNvSpPr>
            <a:spLocks noGrp="1" noChangeArrowheads="1"/>
          </p:cNvSpPr>
          <p:nvPr>
            <p:ph type="title"/>
          </p:nvPr>
        </p:nvSpPr>
        <p:spPr/>
        <p:txBody>
          <a:bodyPr/>
          <a:lstStyle/>
          <a:p>
            <a:pPr eaLnBrk="1" hangingPunct="1">
              <a:defRPr/>
            </a:pPr>
            <a:r>
              <a:rPr lang="en-US" dirty="0">
                <a:ea typeface="MS PGothic" charset="0"/>
              </a:rPr>
              <a:t>X-ray </a:t>
            </a:r>
          </a:p>
        </p:txBody>
      </p:sp>
      <p:pic>
        <p:nvPicPr>
          <p:cNvPr id="11269" name="Afbeelding 1" descr="71732721_PACS4977748_4_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0059" y="1320836"/>
            <a:ext cx="3579550" cy="421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1814720"/>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Afbeelding 3" descr="71732721_PACS4978121_80276_3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13" y="475130"/>
            <a:ext cx="5273911" cy="5273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2"/>
          <p:cNvSpPr>
            <a:spLocks noGrp="1" noChangeArrowheads="1"/>
          </p:cNvSpPr>
          <p:nvPr>
            <p:ph type="title"/>
          </p:nvPr>
        </p:nvSpPr>
        <p:spPr/>
        <p:txBody>
          <a:bodyPr/>
          <a:lstStyle/>
          <a:p>
            <a:pPr eaLnBrk="1" hangingPunct="1">
              <a:defRPr/>
            </a:pPr>
            <a:r>
              <a:rPr lang="en-US" dirty="0">
                <a:ea typeface="MS PGothic" charset="0"/>
              </a:rPr>
              <a:t>X-ray </a:t>
            </a:r>
          </a:p>
        </p:txBody>
      </p:sp>
      <p:pic>
        <p:nvPicPr>
          <p:cNvPr id="13316" name="Afbeelding 4" descr="71732721_PACS4978121_80276_37.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8348" y="606926"/>
            <a:ext cx="5044837" cy="50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332993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defRPr/>
            </a:pPr>
            <a:r>
              <a:rPr lang="en-US" dirty="0">
                <a:ea typeface="MS PGothic" charset="0"/>
              </a:rPr>
              <a:t>Classification</a:t>
            </a:r>
          </a:p>
        </p:txBody>
      </p:sp>
      <p:sp>
        <p:nvSpPr>
          <p:cNvPr id="9219" name="Rectangle 3"/>
          <p:cNvSpPr>
            <a:spLocks noGrp="1" noChangeArrowheads="1"/>
          </p:cNvSpPr>
          <p:nvPr>
            <p:ph type="body" sz="quarter" idx="13"/>
          </p:nvPr>
        </p:nvSpPr>
        <p:spPr/>
        <p:txBody>
          <a:bodyPr/>
          <a:lstStyle/>
          <a:p>
            <a:pPr eaLnBrk="1" hangingPunct="1">
              <a:defRPr/>
            </a:pPr>
            <a:endParaRPr lang="en-US" noProof="0" dirty="0">
              <a:ea typeface="MS PGothic" charset="0"/>
            </a:endParaRPr>
          </a:p>
          <a:p>
            <a:pPr eaLnBrk="1" hangingPunct="1">
              <a:defRPr/>
            </a:pPr>
            <a:endParaRPr lang="en-US" noProof="0" dirty="0">
              <a:ea typeface="MS PGothic" charset="0"/>
            </a:endParaRPr>
          </a:p>
          <a:p>
            <a:pPr eaLnBrk="1" hangingPunct="1">
              <a:defRPr/>
            </a:pPr>
            <a:endParaRPr lang="en-US" noProof="0" dirty="0">
              <a:ea typeface="MS PGothic" charset="0"/>
            </a:endParaRPr>
          </a:p>
        </p:txBody>
      </p:sp>
      <p:pic>
        <p:nvPicPr>
          <p:cNvPr id="15363" name="Afbeelding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2171" y="1258112"/>
            <a:ext cx="4976371" cy="533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4381522"/>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en-US" dirty="0"/>
              <a:t>Classification</a:t>
            </a:r>
          </a:p>
        </p:txBody>
      </p:sp>
      <p:sp>
        <p:nvSpPr>
          <p:cNvPr id="3" name="Tijdelijke aanduiding voor inhoud 2"/>
          <p:cNvSpPr>
            <a:spLocks noGrp="1"/>
          </p:cNvSpPr>
          <p:nvPr>
            <p:ph type="body" sz="quarter" idx="13"/>
          </p:nvPr>
        </p:nvSpPr>
        <p:spPr>
          <a:xfrm>
            <a:off x="658813" y="1727200"/>
            <a:ext cx="7340128" cy="4129088"/>
          </a:xfrm>
        </p:spPr>
        <p:txBody>
          <a:bodyPr/>
          <a:lstStyle/>
          <a:p>
            <a:pPr marL="457200" indent="-457200">
              <a:buFontTx/>
              <a:buAutoNum type="arabicPeriod"/>
              <a:defRPr/>
            </a:pPr>
            <a:r>
              <a:rPr lang="en-US" altLang="de-DE" dirty="0">
                <a:ea typeface="MS PGothic" pitchFamily="34" charset="-128"/>
              </a:rPr>
              <a:t>Is there a fracture between the head and the greater tuberosity?</a:t>
            </a:r>
          </a:p>
          <a:p>
            <a:pPr marL="457200" indent="-457200">
              <a:buFontTx/>
              <a:buAutoNum type="arabicPeriod"/>
              <a:defRPr/>
            </a:pPr>
            <a:r>
              <a:rPr lang="en-US" altLang="de-DE" dirty="0">
                <a:ea typeface="MS PGothic" pitchFamily="34" charset="-128"/>
              </a:rPr>
              <a:t>Is there a fracture between the head and the lesser tuberosity?</a:t>
            </a:r>
          </a:p>
          <a:p>
            <a:pPr marL="457200" indent="-457200">
              <a:buFontTx/>
              <a:buAutoNum type="arabicPeriod"/>
              <a:defRPr/>
            </a:pPr>
            <a:r>
              <a:rPr lang="en-US" altLang="de-DE" dirty="0">
                <a:ea typeface="MS PGothic" pitchFamily="34" charset="-128"/>
              </a:rPr>
              <a:t>Is there a fracture between the greater and the lesser tuberosity?</a:t>
            </a:r>
          </a:p>
          <a:p>
            <a:pPr marL="457200" indent="-457200">
              <a:buFontTx/>
              <a:buAutoNum type="arabicPeriod"/>
              <a:defRPr/>
            </a:pPr>
            <a:r>
              <a:rPr lang="en-US" altLang="de-DE" dirty="0">
                <a:ea typeface="MS PGothic" pitchFamily="34" charset="-128"/>
              </a:rPr>
              <a:t>Is there a fracture between the greater tuberosity and the shaft?</a:t>
            </a:r>
          </a:p>
          <a:p>
            <a:pPr marL="457200" indent="-457200">
              <a:buFontTx/>
              <a:buAutoNum type="arabicPeriod"/>
              <a:defRPr/>
            </a:pPr>
            <a:r>
              <a:rPr lang="en-US" altLang="de-DE" dirty="0">
                <a:ea typeface="MS PGothic" pitchFamily="34" charset="-128"/>
              </a:rPr>
              <a:t>Is there a fracture between the lesser tuberosity and the shaft?</a:t>
            </a:r>
          </a:p>
        </p:txBody>
      </p:sp>
      <p:grpSp>
        <p:nvGrpSpPr>
          <p:cNvPr id="4" name="Group 3">
            <a:extLst>
              <a:ext uri="{FF2B5EF4-FFF2-40B4-BE49-F238E27FC236}">
                <a16:creationId xmlns:a16="http://schemas.microsoft.com/office/drawing/2014/main" id="{A1B202AC-1FBE-4B55-94EF-FA66A92E5247}"/>
              </a:ext>
            </a:extLst>
          </p:cNvPr>
          <p:cNvGrpSpPr/>
          <p:nvPr/>
        </p:nvGrpSpPr>
        <p:grpSpPr>
          <a:xfrm>
            <a:off x="8301689" y="1618741"/>
            <a:ext cx="3200401" cy="4190999"/>
            <a:chOff x="7239000" y="1371601"/>
            <a:chExt cx="3200401" cy="4190999"/>
          </a:xfrm>
        </p:grpSpPr>
        <p:sp>
          <p:nvSpPr>
            <p:cNvPr id="17411" name="Rechthoek 3"/>
            <p:cNvSpPr>
              <a:spLocks noChangeArrowheads="1"/>
            </p:cNvSpPr>
            <p:nvPr/>
          </p:nvSpPr>
          <p:spPr bwMode="auto">
            <a:xfrm>
              <a:off x="8166100" y="2133600"/>
              <a:ext cx="1346200" cy="903288"/>
            </a:xfrm>
            <a:prstGeom prst="rect">
              <a:avLst/>
            </a:prstGeom>
            <a:solidFill>
              <a:srgbClr val="FF0000"/>
            </a:solidFill>
            <a:ln w="57150" cmpd="thickThin">
              <a:solidFill>
                <a:schemeClr val="tx1"/>
              </a:solidFill>
              <a:round/>
              <a:headEnd/>
              <a:tailEnd/>
            </a:ln>
          </p:spPr>
          <p:txBody>
            <a:bodyPr/>
            <a:lstStyle/>
            <a:p>
              <a:endParaRPr lang="nl-NL"/>
            </a:p>
          </p:txBody>
        </p:sp>
        <p:sp>
          <p:nvSpPr>
            <p:cNvPr id="17412" name="Rechthoek 4"/>
            <p:cNvSpPr>
              <a:spLocks noChangeArrowheads="1"/>
            </p:cNvSpPr>
            <p:nvPr/>
          </p:nvSpPr>
          <p:spPr bwMode="auto">
            <a:xfrm>
              <a:off x="7239000" y="3305175"/>
              <a:ext cx="1347788" cy="1003300"/>
            </a:xfrm>
            <a:prstGeom prst="rect">
              <a:avLst/>
            </a:prstGeom>
            <a:solidFill>
              <a:srgbClr val="FFFF00"/>
            </a:solidFill>
            <a:ln w="57150" cmpd="thickThin">
              <a:solidFill>
                <a:schemeClr val="tx1"/>
              </a:solidFill>
              <a:round/>
              <a:headEnd/>
              <a:tailEnd/>
            </a:ln>
          </p:spPr>
          <p:txBody>
            <a:bodyPr/>
            <a:lstStyle/>
            <a:p>
              <a:endParaRPr lang="nl-NL"/>
            </a:p>
          </p:txBody>
        </p:sp>
        <p:sp>
          <p:nvSpPr>
            <p:cNvPr id="17413" name="Rechthoek 5"/>
            <p:cNvSpPr>
              <a:spLocks noChangeArrowheads="1"/>
            </p:cNvSpPr>
            <p:nvPr/>
          </p:nvSpPr>
          <p:spPr bwMode="auto">
            <a:xfrm>
              <a:off x="9091614" y="3305175"/>
              <a:ext cx="1347787" cy="1003300"/>
            </a:xfrm>
            <a:prstGeom prst="rect">
              <a:avLst/>
            </a:prstGeom>
            <a:solidFill>
              <a:srgbClr val="0000FF"/>
            </a:solidFill>
            <a:ln w="57150" cmpd="thickThin">
              <a:solidFill>
                <a:schemeClr val="tx1"/>
              </a:solidFill>
              <a:round/>
              <a:headEnd/>
              <a:tailEnd/>
            </a:ln>
          </p:spPr>
          <p:txBody>
            <a:bodyPr/>
            <a:lstStyle/>
            <a:p>
              <a:endParaRPr lang="nl-NL"/>
            </a:p>
          </p:txBody>
        </p:sp>
        <p:sp>
          <p:nvSpPr>
            <p:cNvPr id="17414" name="Rechthoek 6"/>
            <p:cNvSpPr>
              <a:spLocks noChangeArrowheads="1"/>
            </p:cNvSpPr>
            <p:nvPr/>
          </p:nvSpPr>
          <p:spPr bwMode="auto">
            <a:xfrm>
              <a:off x="8166100" y="4559300"/>
              <a:ext cx="1346200" cy="1003300"/>
            </a:xfrm>
            <a:prstGeom prst="rect">
              <a:avLst/>
            </a:prstGeom>
            <a:solidFill>
              <a:srgbClr val="008000"/>
            </a:solidFill>
            <a:ln w="57150" cmpd="thinThick">
              <a:solidFill>
                <a:schemeClr val="tx1"/>
              </a:solidFill>
              <a:round/>
              <a:headEnd/>
              <a:tailEnd/>
            </a:ln>
          </p:spPr>
          <p:txBody>
            <a:bodyPr/>
            <a:lstStyle/>
            <a:p>
              <a:endParaRPr lang="nl-NL"/>
            </a:p>
          </p:txBody>
        </p:sp>
        <p:cxnSp>
          <p:nvCxnSpPr>
            <p:cNvPr id="9224" name="Rechte verbindingslijn 9"/>
            <p:cNvCxnSpPr>
              <a:cxnSpLocks noChangeShapeType="1"/>
            </p:cNvCxnSpPr>
            <p:nvPr/>
          </p:nvCxnSpPr>
          <p:spPr bwMode="auto">
            <a:xfrm>
              <a:off x="9091613" y="4419600"/>
              <a:ext cx="6096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9225" name="Rechte verbindingslijn 11"/>
            <p:cNvCxnSpPr>
              <a:cxnSpLocks noChangeShapeType="1"/>
            </p:cNvCxnSpPr>
            <p:nvPr/>
          </p:nvCxnSpPr>
          <p:spPr bwMode="auto">
            <a:xfrm>
              <a:off x="8077200" y="4419600"/>
              <a:ext cx="6096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17417" name="Tekstvak 17"/>
            <p:cNvSpPr txBox="1">
              <a:spLocks noChangeArrowheads="1"/>
            </p:cNvSpPr>
            <p:nvPr/>
          </p:nvSpPr>
          <p:spPr bwMode="auto">
            <a:xfrm>
              <a:off x="8229601" y="1371601"/>
              <a:ext cx="10230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charset="0"/>
                  <a:ea typeface="Osaka" charset="0"/>
                  <a:cs typeface="Osaka" charset="0"/>
                </a:defRPr>
              </a:lvl1pPr>
              <a:lvl2pPr marL="742950" indent="-285750" eaLnBrk="0" hangingPunct="0">
                <a:defRPr kumimoji="1" sz="2000">
                  <a:solidFill>
                    <a:schemeClr val="tx1"/>
                  </a:solidFill>
                  <a:latin typeface="Arial" charset="0"/>
                  <a:ea typeface="Osaka" charset="0"/>
                  <a:cs typeface="Osaka" charset="0"/>
                </a:defRPr>
              </a:lvl2pPr>
              <a:lvl3pPr marL="1143000" indent="-228600" eaLnBrk="0" hangingPunct="0">
                <a:defRPr kumimoji="1" sz="2000">
                  <a:solidFill>
                    <a:schemeClr val="tx1"/>
                  </a:solidFill>
                  <a:latin typeface="Arial" charset="0"/>
                  <a:ea typeface="Osaka" charset="0"/>
                  <a:cs typeface="Osaka" charset="0"/>
                </a:defRPr>
              </a:lvl3pPr>
              <a:lvl4pPr marL="1600200" indent="-228600" eaLnBrk="0" hangingPunct="0">
                <a:defRPr kumimoji="1" sz="2000">
                  <a:solidFill>
                    <a:schemeClr val="tx1"/>
                  </a:solidFill>
                  <a:latin typeface="Arial" charset="0"/>
                  <a:ea typeface="Osaka" charset="0"/>
                  <a:cs typeface="Osaka" charset="0"/>
                </a:defRPr>
              </a:lvl4pPr>
              <a:lvl5pPr marL="2057400" indent="-228600" eaLnBrk="0" hangingPunct="0">
                <a:defRPr kumimoji="1" sz="20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kumimoji="1" sz="20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kumimoji="1" sz="20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kumimoji="1" sz="20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kumimoji="1" sz="2000">
                  <a:solidFill>
                    <a:schemeClr val="tx1"/>
                  </a:solidFill>
                  <a:latin typeface="Arial" charset="0"/>
                  <a:ea typeface="Osaka" charset="0"/>
                  <a:cs typeface="Osaka" charset="0"/>
                </a:defRPr>
              </a:lvl9pPr>
            </a:lstStyle>
            <a:p>
              <a:pPr eaLnBrk="1" hangingPunct="1"/>
              <a:r>
                <a:rPr lang="nl-NL" sz="2400" dirty="0">
                  <a:solidFill>
                    <a:srgbClr val="FF0000"/>
                  </a:solidFill>
                </a:rPr>
                <a:t>HGLS</a:t>
              </a:r>
            </a:p>
          </p:txBody>
        </p:sp>
      </p:grpSp>
    </p:spTree>
    <p:extLst>
      <p:ext uri="{BB962C8B-B14F-4D97-AF65-F5344CB8AC3E}">
        <p14:creationId xmlns:p14="http://schemas.microsoft.com/office/powerpoint/2010/main" val="74851094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43713B-F734-49A7-9368-01A13DA12708}"/>
              </a:ext>
            </a:extLst>
          </p:cNvPr>
          <p:cNvSpPr>
            <a:spLocks noGrp="1"/>
          </p:cNvSpPr>
          <p:nvPr>
            <p:ph type="title"/>
          </p:nvPr>
        </p:nvSpPr>
        <p:spPr/>
        <p:txBody>
          <a:bodyPr/>
          <a:lstStyle/>
          <a:p>
            <a:r>
              <a:rPr lang="de-CH" dirty="0"/>
              <a:t>Classification</a:t>
            </a:r>
          </a:p>
        </p:txBody>
      </p:sp>
      <p:grpSp>
        <p:nvGrpSpPr>
          <p:cNvPr id="10" name="Group 9">
            <a:extLst>
              <a:ext uri="{FF2B5EF4-FFF2-40B4-BE49-F238E27FC236}">
                <a16:creationId xmlns:a16="http://schemas.microsoft.com/office/drawing/2014/main" id="{1B527E1F-0070-43CA-8AD1-0A0EE9BB9794}"/>
              </a:ext>
            </a:extLst>
          </p:cNvPr>
          <p:cNvGrpSpPr/>
          <p:nvPr/>
        </p:nvGrpSpPr>
        <p:grpSpPr>
          <a:xfrm>
            <a:off x="1744232" y="969316"/>
            <a:ext cx="8713449" cy="6028948"/>
            <a:chOff x="1219200" y="1524000"/>
            <a:chExt cx="6497638" cy="4495800"/>
          </a:xfrm>
        </p:grpSpPr>
        <p:pic>
          <p:nvPicPr>
            <p:cNvPr id="18" name="Tijdelijke aanduiding voor inhoud 2">
              <a:extLst>
                <a:ext uri="{FF2B5EF4-FFF2-40B4-BE49-F238E27FC236}">
                  <a16:creationId xmlns:a16="http://schemas.microsoft.com/office/drawing/2014/main" id="{1246592A-A1FE-4C84-A5CE-3891DB5F8707}"/>
                </a:ext>
              </a:extLst>
            </p:cNvPr>
            <p:cNvPicPr>
              <a:picLocks noChangeAspect="1"/>
            </p:cNvPicPr>
            <p:nvPr/>
          </p:nvPicPr>
          <p:blipFill rotWithShape="1">
            <a:blip r:embed="rId3" cstate="print"/>
            <a:srcRect l="-2149" t="1324" r="-2411" b="-1324"/>
            <a:stretch/>
          </p:blipFill>
          <p:spPr>
            <a:xfrm>
              <a:off x="1219200" y="1524000"/>
              <a:ext cx="6497638" cy="4495800"/>
            </a:xfrm>
            <a:prstGeom prst="rect">
              <a:avLst/>
            </a:prstGeom>
          </p:spPr>
        </p:pic>
        <p:grpSp>
          <p:nvGrpSpPr>
            <p:cNvPr id="19" name="Groeperen 25">
              <a:extLst>
                <a:ext uri="{FF2B5EF4-FFF2-40B4-BE49-F238E27FC236}">
                  <a16:creationId xmlns:a16="http://schemas.microsoft.com/office/drawing/2014/main" id="{04BB1B40-D5C1-4C3B-AE78-CB0FE232320A}"/>
                </a:ext>
              </a:extLst>
            </p:cNvPr>
            <p:cNvGrpSpPr>
              <a:grpSpLocks/>
            </p:cNvGrpSpPr>
            <p:nvPr/>
          </p:nvGrpSpPr>
          <p:grpSpPr bwMode="auto">
            <a:xfrm>
              <a:off x="5410199" y="1676400"/>
              <a:ext cx="1640193" cy="1905000"/>
              <a:chOff x="5410200" y="1676400"/>
              <a:chExt cx="1640664" cy="1905000"/>
            </a:xfrm>
          </p:grpSpPr>
          <p:sp>
            <p:nvSpPr>
              <p:cNvPr id="20" name="Tekstvak 16">
                <a:extLst>
                  <a:ext uri="{FF2B5EF4-FFF2-40B4-BE49-F238E27FC236}">
                    <a16:creationId xmlns:a16="http://schemas.microsoft.com/office/drawing/2014/main" id="{A141B17F-320E-4264-87E2-530A5A9B0812}"/>
                  </a:ext>
                </a:extLst>
              </p:cNvPr>
              <p:cNvSpPr txBox="1"/>
              <p:nvPr/>
            </p:nvSpPr>
            <p:spPr>
              <a:xfrm>
                <a:off x="5410200" y="1676400"/>
                <a:ext cx="1640664" cy="461665"/>
              </a:xfrm>
              <a:prstGeom prst="rect">
                <a:avLst/>
              </a:prstGeom>
              <a:noFill/>
            </p:spPr>
            <p:txBody>
              <a:bodyPr wrap="none">
                <a:spAutoFit/>
              </a:bodyPr>
              <a:lstStyle/>
              <a:p>
                <a:pPr>
                  <a:defRPr/>
                </a:pPr>
                <a:r>
                  <a:rPr lang="nl-NL" sz="2400" dirty="0" err="1">
                    <a:solidFill>
                      <a:schemeClr val="accent6">
                        <a:lumMod val="40000"/>
                        <a:lumOff val="60000"/>
                      </a:schemeClr>
                    </a:solidFill>
                  </a:rPr>
                  <a:t>Distraction</a:t>
                </a:r>
                <a:endParaRPr lang="nl-NL" sz="2400" dirty="0">
                  <a:solidFill>
                    <a:schemeClr val="accent6">
                      <a:lumMod val="40000"/>
                      <a:lumOff val="60000"/>
                    </a:schemeClr>
                  </a:solidFill>
                </a:endParaRPr>
              </a:p>
            </p:txBody>
          </p:sp>
          <p:cxnSp>
            <p:nvCxnSpPr>
              <p:cNvPr id="21" name="Rechte verbindingslijn met pijl 18">
                <a:extLst>
                  <a:ext uri="{FF2B5EF4-FFF2-40B4-BE49-F238E27FC236}">
                    <a16:creationId xmlns:a16="http://schemas.microsoft.com/office/drawing/2014/main" id="{C028AB76-3CCC-4039-8595-0A243DAFE79B}"/>
                  </a:ext>
                </a:extLst>
              </p:cNvPr>
              <p:cNvCxnSpPr>
                <a:cxnSpLocks noChangeShapeType="1"/>
              </p:cNvCxnSpPr>
              <p:nvPr/>
            </p:nvCxnSpPr>
            <p:spPr bwMode="auto">
              <a:xfrm flipH="1">
                <a:off x="6553528" y="2362200"/>
                <a:ext cx="152444" cy="1219200"/>
              </a:xfrm>
              <a:prstGeom prst="straightConnector1">
                <a:avLst/>
              </a:prstGeom>
              <a:noFill/>
              <a:ln w="38100">
                <a:solidFill>
                  <a:srgbClr val="2AA4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grpSp>
        <p:grpSp>
          <p:nvGrpSpPr>
            <p:cNvPr id="22" name="Groeperen 24">
              <a:extLst>
                <a:ext uri="{FF2B5EF4-FFF2-40B4-BE49-F238E27FC236}">
                  <a16:creationId xmlns:a16="http://schemas.microsoft.com/office/drawing/2014/main" id="{E3C15833-95E8-498A-AFEB-F4FBE2C2AF22}"/>
                </a:ext>
              </a:extLst>
            </p:cNvPr>
            <p:cNvGrpSpPr>
              <a:grpSpLocks/>
            </p:cNvGrpSpPr>
            <p:nvPr/>
          </p:nvGrpSpPr>
          <p:grpSpPr bwMode="auto">
            <a:xfrm>
              <a:off x="3505200" y="2362200"/>
              <a:ext cx="2971800" cy="3048000"/>
              <a:chOff x="3505200" y="2362200"/>
              <a:chExt cx="2971800" cy="3048000"/>
            </a:xfrm>
          </p:grpSpPr>
          <p:cxnSp>
            <p:nvCxnSpPr>
              <p:cNvPr id="23" name="Rechte verbindingslijn 6">
                <a:extLst>
                  <a:ext uri="{FF2B5EF4-FFF2-40B4-BE49-F238E27FC236}">
                    <a16:creationId xmlns:a16="http://schemas.microsoft.com/office/drawing/2014/main" id="{2A6B771A-D9A5-4DDA-A548-D83786BAFB2B}"/>
                  </a:ext>
                </a:extLst>
              </p:cNvPr>
              <p:cNvCxnSpPr>
                <a:cxnSpLocks noChangeShapeType="1"/>
              </p:cNvCxnSpPr>
              <p:nvPr/>
            </p:nvCxnSpPr>
            <p:spPr bwMode="auto">
              <a:xfrm>
                <a:off x="5638800" y="2362200"/>
                <a:ext cx="0" cy="2438400"/>
              </a:xfrm>
              <a:prstGeom prst="line">
                <a:avLst/>
              </a:prstGeom>
              <a:noFill/>
              <a:ln w="57150">
                <a:solidFill>
                  <a:srgbClr val="FFFF00"/>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24" name="Rechte verbindingslijn 9">
                <a:extLst>
                  <a:ext uri="{FF2B5EF4-FFF2-40B4-BE49-F238E27FC236}">
                    <a16:creationId xmlns:a16="http://schemas.microsoft.com/office/drawing/2014/main" id="{F129FAFC-6751-4F8E-A464-E277AAC698F8}"/>
                  </a:ext>
                </a:extLst>
              </p:cNvPr>
              <p:cNvCxnSpPr>
                <a:cxnSpLocks noChangeShapeType="1"/>
              </p:cNvCxnSpPr>
              <p:nvPr/>
            </p:nvCxnSpPr>
            <p:spPr bwMode="auto">
              <a:xfrm flipH="1" flipV="1">
                <a:off x="5638800" y="2362200"/>
                <a:ext cx="838200" cy="304800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27" name="Tekstvak 15">
                <a:extLst>
                  <a:ext uri="{FF2B5EF4-FFF2-40B4-BE49-F238E27FC236}">
                    <a16:creationId xmlns:a16="http://schemas.microsoft.com/office/drawing/2014/main" id="{B74D1E4A-069B-4B00-ABE7-FA67875C996E}"/>
                  </a:ext>
                </a:extLst>
              </p:cNvPr>
              <p:cNvSpPr txBox="1">
                <a:spLocks noChangeArrowheads="1"/>
              </p:cNvSpPr>
              <p:nvPr/>
            </p:nvSpPr>
            <p:spPr bwMode="auto">
              <a:xfrm>
                <a:off x="3505200" y="4648200"/>
                <a:ext cx="9665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charset="0"/>
                    <a:ea typeface="Osaka" charset="0"/>
                    <a:cs typeface="Osaka" charset="0"/>
                  </a:defRPr>
                </a:lvl1pPr>
                <a:lvl2pPr marL="742950" indent="-285750" eaLnBrk="0" hangingPunct="0">
                  <a:defRPr kumimoji="1" sz="2000">
                    <a:solidFill>
                      <a:schemeClr val="tx1"/>
                    </a:solidFill>
                    <a:latin typeface="Arial" charset="0"/>
                    <a:ea typeface="Osaka" charset="0"/>
                    <a:cs typeface="Osaka" charset="0"/>
                  </a:defRPr>
                </a:lvl2pPr>
                <a:lvl3pPr marL="1143000" indent="-228600" eaLnBrk="0" hangingPunct="0">
                  <a:defRPr kumimoji="1" sz="2000">
                    <a:solidFill>
                      <a:schemeClr val="tx1"/>
                    </a:solidFill>
                    <a:latin typeface="Arial" charset="0"/>
                    <a:ea typeface="Osaka" charset="0"/>
                    <a:cs typeface="Osaka" charset="0"/>
                  </a:defRPr>
                </a:lvl3pPr>
                <a:lvl4pPr marL="1600200" indent="-228600" eaLnBrk="0" hangingPunct="0">
                  <a:defRPr kumimoji="1" sz="2000">
                    <a:solidFill>
                      <a:schemeClr val="tx1"/>
                    </a:solidFill>
                    <a:latin typeface="Arial" charset="0"/>
                    <a:ea typeface="Osaka" charset="0"/>
                    <a:cs typeface="Osaka" charset="0"/>
                  </a:defRPr>
                </a:lvl4pPr>
                <a:lvl5pPr marL="2057400" indent="-228600" eaLnBrk="0" hangingPunct="0">
                  <a:defRPr kumimoji="1" sz="20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kumimoji="1" sz="20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kumimoji="1" sz="20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kumimoji="1" sz="20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kumimoji="1" sz="2000">
                    <a:solidFill>
                      <a:schemeClr val="tx1"/>
                    </a:solidFill>
                    <a:latin typeface="Arial" charset="0"/>
                    <a:ea typeface="Osaka" charset="0"/>
                    <a:cs typeface="Osaka" charset="0"/>
                  </a:defRPr>
                </a:lvl9pPr>
              </a:lstStyle>
              <a:p>
                <a:pPr eaLnBrk="1" hangingPunct="1"/>
                <a:r>
                  <a:rPr lang="nl-NL" sz="2400" dirty="0">
                    <a:solidFill>
                      <a:srgbClr val="FFFF00"/>
                    </a:solidFill>
                  </a:rPr>
                  <a:t>Varus</a:t>
                </a:r>
              </a:p>
            </p:txBody>
          </p:sp>
          <p:cxnSp>
            <p:nvCxnSpPr>
              <p:cNvPr id="28" name="Rechte verbindingslijn 21">
                <a:extLst>
                  <a:ext uri="{FF2B5EF4-FFF2-40B4-BE49-F238E27FC236}">
                    <a16:creationId xmlns:a16="http://schemas.microsoft.com/office/drawing/2014/main" id="{70612948-1090-448C-B6A4-7F52CCCC96B5}"/>
                  </a:ext>
                </a:extLst>
              </p:cNvPr>
              <p:cNvCxnSpPr>
                <a:cxnSpLocks noChangeShapeType="1"/>
              </p:cNvCxnSpPr>
              <p:nvPr/>
            </p:nvCxnSpPr>
            <p:spPr bwMode="auto">
              <a:xfrm flipH="1">
                <a:off x="4953000" y="4038600"/>
                <a:ext cx="1143000" cy="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grpSp>
      </p:grpSp>
    </p:spTree>
    <p:extLst>
      <p:ext uri="{BB962C8B-B14F-4D97-AF65-F5344CB8AC3E}">
        <p14:creationId xmlns:p14="http://schemas.microsoft.com/office/powerpoint/2010/main" val="80132626"/>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53A6404-72B4-45EF-B27E-6C0E663EA68E}"/>
              </a:ext>
            </a:extLst>
          </p:cNvPr>
          <p:cNvSpPr>
            <a:spLocks noGrp="1"/>
          </p:cNvSpPr>
          <p:nvPr>
            <p:ph type="title"/>
          </p:nvPr>
        </p:nvSpPr>
        <p:spPr/>
        <p:txBody>
          <a:bodyPr/>
          <a:lstStyle/>
          <a:p>
            <a:r>
              <a:rPr lang="de-CH" dirty="0"/>
              <a:t>Classification</a:t>
            </a:r>
          </a:p>
        </p:txBody>
      </p:sp>
      <p:grpSp>
        <p:nvGrpSpPr>
          <p:cNvPr id="17" name="Group 16">
            <a:extLst>
              <a:ext uri="{FF2B5EF4-FFF2-40B4-BE49-F238E27FC236}">
                <a16:creationId xmlns:a16="http://schemas.microsoft.com/office/drawing/2014/main" id="{0EC9515F-5237-4D2A-96B8-73DCB14EBEB7}"/>
              </a:ext>
            </a:extLst>
          </p:cNvPr>
          <p:cNvGrpSpPr/>
          <p:nvPr/>
        </p:nvGrpSpPr>
        <p:grpSpPr>
          <a:xfrm>
            <a:off x="3266555" y="1023959"/>
            <a:ext cx="5666809" cy="5755781"/>
            <a:chOff x="1888958" y="1052736"/>
            <a:chExt cx="5257800" cy="5340350"/>
          </a:xfrm>
        </p:grpSpPr>
        <p:pic>
          <p:nvPicPr>
            <p:cNvPr id="13" name="Tijdelijke aanduiding voor inhoud 3" descr="71732721_PACS4977748_4_1.jpg">
              <a:extLst>
                <a:ext uri="{FF2B5EF4-FFF2-40B4-BE49-F238E27FC236}">
                  <a16:creationId xmlns:a16="http://schemas.microsoft.com/office/drawing/2014/main" id="{0C1D22A6-708E-4FA8-886E-CEBDE10093AC}"/>
                </a:ext>
              </a:extLst>
            </p:cNvPr>
            <p:cNvPicPr>
              <a:picLocks noChangeAspect="1"/>
            </p:cNvPicPr>
            <p:nvPr/>
          </p:nvPicPr>
          <p:blipFill rotWithShape="1">
            <a:blip r:embed="rId3" cstate="print"/>
            <a:srcRect l="-9665" r="-7256"/>
            <a:stretch/>
          </p:blipFill>
          <p:spPr>
            <a:xfrm>
              <a:off x="1888958" y="1052736"/>
              <a:ext cx="5257800" cy="5340350"/>
            </a:xfrm>
            <a:prstGeom prst="rect">
              <a:avLst/>
            </a:prstGeom>
          </p:spPr>
        </p:pic>
        <p:sp>
          <p:nvSpPr>
            <p:cNvPr id="14" name="Boog 5">
              <a:extLst>
                <a:ext uri="{FF2B5EF4-FFF2-40B4-BE49-F238E27FC236}">
                  <a16:creationId xmlns:a16="http://schemas.microsoft.com/office/drawing/2014/main" id="{16599F9A-4FB2-4E5D-8585-D0D948EF549E}"/>
                </a:ext>
              </a:extLst>
            </p:cNvPr>
            <p:cNvSpPr/>
            <p:nvPr/>
          </p:nvSpPr>
          <p:spPr bwMode="auto">
            <a:xfrm>
              <a:off x="4800600" y="1988840"/>
              <a:ext cx="1219200" cy="1219200"/>
            </a:xfrm>
            <a:prstGeom prst="arc">
              <a:avLst>
                <a:gd name="adj1" fmla="val 14880635"/>
                <a:gd name="adj2" fmla="val 5338402"/>
              </a:avLst>
            </a:prstGeom>
            <a:solidFill>
              <a:schemeClr val="accent1">
                <a:alpha val="50000"/>
              </a:schemeClr>
            </a:solidFill>
            <a:ln w="9525" cap="flat" cmpd="sng" algn="ctr">
              <a:solidFill>
                <a:srgbClr val="FF0000"/>
              </a:solidFill>
              <a:prstDash val="solid"/>
              <a:round/>
              <a:headEnd type="none" w="med" len="med"/>
              <a:tailEnd type="none" w="med" len="med"/>
            </a:ln>
            <a:effectLst/>
          </p:spPr>
          <p:txBody>
            <a:bodyPr/>
            <a:lstStyle/>
            <a:p>
              <a:pPr>
                <a:defRPr/>
              </a:pPr>
              <a:endParaRPr lang="nl-NL">
                <a:ea typeface="Osaka" pitchFamily="-32" charset="-128"/>
              </a:endParaRPr>
            </a:p>
          </p:txBody>
        </p:sp>
        <p:sp>
          <p:nvSpPr>
            <p:cNvPr id="15" name="Tekstvak 7">
              <a:extLst>
                <a:ext uri="{FF2B5EF4-FFF2-40B4-BE49-F238E27FC236}">
                  <a16:creationId xmlns:a16="http://schemas.microsoft.com/office/drawing/2014/main" id="{FC59FCE3-57F4-4E28-B2A7-435465BAD1AD}"/>
                </a:ext>
              </a:extLst>
            </p:cNvPr>
            <p:cNvSpPr txBox="1">
              <a:spLocks noChangeArrowheads="1"/>
            </p:cNvSpPr>
            <p:nvPr/>
          </p:nvSpPr>
          <p:spPr bwMode="auto">
            <a:xfrm>
              <a:off x="3276600" y="5257800"/>
              <a:ext cx="18101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charset="0"/>
                  <a:ea typeface="Osaka" charset="0"/>
                  <a:cs typeface="Osaka" charset="0"/>
                </a:defRPr>
              </a:lvl1pPr>
              <a:lvl2pPr marL="742950" indent="-285750" eaLnBrk="0" hangingPunct="0">
                <a:defRPr kumimoji="1" sz="2000">
                  <a:solidFill>
                    <a:schemeClr val="tx1"/>
                  </a:solidFill>
                  <a:latin typeface="Arial" charset="0"/>
                  <a:ea typeface="Osaka" charset="0"/>
                  <a:cs typeface="Osaka" charset="0"/>
                </a:defRPr>
              </a:lvl2pPr>
              <a:lvl3pPr marL="1143000" indent="-228600" eaLnBrk="0" hangingPunct="0">
                <a:defRPr kumimoji="1" sz="2000">
                  <a:solidFill>
                    <a:schemeClr val="tx1"/>
                  </a:solidFill>
                  <a:latin typeface="Arial" charset="0"/>
                  <a:ea typeface="Osaka" charset="0"/>
                  <a:cs typeface="Osaka" charset="0"/>
                </a:defRPr>
              </a:lvl3pPr>
              <a:lvl4pPr marL="1600200" indent="-228600" eaLnBrk="0" hangingPunct="0">
                <a:defRPr kumimoji="1" sz="2000">
                  <a:solidFill>
                    <a:schemeClr val="tx1"/>
                  </a:solidFill>
                  <a:latin typeface="Arial" charset="0"/>
                  <a:ea typeface="Osaka" charset="0"/>
                  <a:cs typeface="Osaka" charset="0"/>
                </a:defRPr>
              </a:lvl4pPr>
              <a:lvl5pPr marL="2057400" indent="-228600" eaLnBrk="0" hangingPunct="0">
                <a:defRPr kumimoji="1" sz="20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kumimoji="1" sz="20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kumimoji="1" sz="20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kumimoji="1" sz="20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kumimoji="1" sz="2000">
                  <a:solidFill>
                    <a:schemeClr val="tx1"/>
                  </a:solidFill>
                  <a:latin typeface="Arial" charset="0"/>
                  <a:ea typeface="Osaka" charset="0"/>
                  <a:cs typeface="Osaka" charset="0"/>
                </a:defRPr>
              </a:lvl9pPr>
            </a:lstStyle>
            <a:p>
              <a:pPr eaLnBrk="1" hangingPunct="1"/>
              <a:r>
                <a:rPr lang="nl-NL" sz="2400" dirty="0">
                  <a:solidFill>
                    <a:schemeClr val="bg1"/>
                  </a:solidFill>
                </a:rPr>
                <a:t>Posterior tilt</a:t>
              </a:r>
            </a:p>
          </p:txBody>
        </p:sp>
        <p:cxnSp>
          <p:nvCxnSpPr>
            <p:cNvPr id="16" name="Rechte verbindingslijn met pijl 11">
              <a:extLst>
                <a:ext uri="{FF2B5EF4-FFF2-40B4-BE49-F238E27FC236}">
                  <a16:creationId xmlns:a16="http://schemas.microsoft.com/office/drawing/2014/main" id="{CBFC9302-4B5D-42F3-AAFB-77FC9D6A8A12}"/>
                </a:ext>
              </a:extLst>
            </p:cNvPr>
            <p:cNvCxnSpPr>
              <a:cxnSpLocks noChangeShapeType="1"/>
            </p:cNvCxnSpPr>
            <p:nvPr/>
          </p:nvCxnSpPr>
          <p:spPr bwMode="auto">
            <a:xfrm flipV="1">
              <a:off x="4267200" y="2852936"/>
              <a:ext cx="990600" cy="2057400"/>
            </a:xfrm>
            <a:prstGeom prst="straightConnector1">
              <a:avLst/>
            </a:prstGeom>
            <a:noFill/>
            <a:ln w="38100">
              <a:solidFill>
                <a:srgbClr val="78C6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grpSp>
    </p:spTree>
    <p:extLst>
      <p:ext uri="{BB962C8B-B14F-4D97-AF65-F5344CB8AC3E}">
        <p14:creationId xmlns:p14="http://schemas.microsoft.com/office/powerpoint/2010/main" val="3461807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Kwok FH 16.JPG"/>
          <p:cNvPicPr>
            <a:picLocks noGrp="1" noChangeAspect="1"/>
          </p:cNvPicPr>
          <p:nvPr>
            <p:ph sz="half" idx="4294967295"/>
          </p:nvPr>
        </p:nvPicPr>
        <p:blipFill rotWithShape="1">
          <a:blip r:embed="rId2" cstate="print">
            <a:extLst>
              <a:ext uri="{28A0092B-C50C-407E-A947-70E740481C1C}">
                <a14:useLocalDpi xmlns:a14="http://schemas.microsoft.com/office/drawing/2010/main" val="0"/>
              </a:ext>
            </a:extLst>
          </a:blip>
          <a:srcRect l="64347" t="35481" r="1284" b="28362"/>
          <a:stretch/>
        </p:blipFill>
        <p:spPr>
          <a:xfrm>
            <a:off x="6211803" y="1960563"/>
            <a:ext cx="4295775" cy="3387725"/>
          </a:xfrm>
          <a:prstGeom prst="ellipse">
            <a:avLst/>
          </a:prstGeom>
          <a:ln>
            <a:noFill/>
          </a:ln>
          <a:effectLst>
            <a:softEdge rad="112500"/>
          </a:effectLst>
        </p:spPr>
      </p:pic>
      <p:sp>
        <p:nvSpPr>
          <p:cNvPr id="2" name="TextBox 1"/>
          <p:cNvSpPr txBox="1"/>
          <p:nvPr/>
        </p:nvSpPr>
        <p:spPr>
          <a:xfrm>
            <a:off x="6935526" y="5563012"/>
            <a:ext cx="3299301" cy="461665"/>
          </a:xfrm>
          <a:prstGeom prst="rect">
            <a:avLst/>
          </a:prstGeom>
          <a:noFill/>
        </p:spPr>
        <p:txBody>
          <a:bodyPr wrap="none" rtlCol="0">
            <a:spAutoFit/>
          </a:bodyPr>
          <a:lstStyle/>
          <a:p>
            <a:r>
              <a:rPr lang="en-US" sz="2400" dirty="0">
                <a:solidFill>
                  <a:srgbClr val="000000"/>
                </a:solidFill>
              </a:rPr>
              <a:t>3.5 mm locking screws</a:t>
            </a:r>
          </a:p>
        </p:txBody>
      </p:sp>
      <p:cxnSp>
        <p:nvCxnSpPr>
          <p:cNvPr id="6" name="Straight Arrow Connector 5"/>
          <p:cNvCxnSpPr>
            <a:stCxn id="2" idx="0"/>
          </p:cNvCxnSpPr>
          <p:nvPr/>
        </p:nvCxnSpPr>
        <p:spPr>
          <a:xfrm flipH="1" flipV="1">
            <a:off x="8171046" y="4534613"/>
            <a:ext cx="414130" cy="1028398"/>
          </a:xfrm>
          <a:prstGeom prst="straightConnector1">
            <a:avLst/>
          </a:prstGeom>
          <a:ln w="25400">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2" idx="0"/>
          </p:cNvCxnSpPr>
          <p:nvPr/>
        </p:nvCxnSpPr>
        <p:spPr>
          <a:xfrm flipV="1">
            <a:off x="8585176" y="4437113"/>
            <a:ext cx="0" cy="1125899"/>
          </a:xfrm>
          <a:prstGeom prst="straightConnector1">
            <a:avLst/>
          </a:prstGeom>
          <a:ln w="25400">
            <a:solidFill>
              <a:srgbClr val="FFFFFF"/>
            </a:solidFill>
            <a:tailEnd type="arrow"/>
          </a:ln>
        </p:spPr>
        <p:style>
          <a:lnRef idx="2">
            <a:schemeClr val="accent1"/>
          </a:lnRef>
          <a:fillRef idx="0">
            <a:schemeClr val="accent1"/>
          </a:fillRef>
          <a:effectRef idx="1">
            <a:schemeClr val="accent1"/>
          </a:effectRef>
          <a:fontRef idx="minor">
            <a:schemeClr val="tx1"/>
          </a:fontRef>
        </p:style>
      </p:cxn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079" y="517525"/>
            <a:ext cx="3240360" cy="3650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079" y="4413411"/>
            <a:ext cx="3240360" cy="2257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1193722"/>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en-US" dirty="0"/>
              <a:t>Defects?</a:t>
            </a:r>
          </a:p>
        </p:txBody>
      </p:sp>
      <p:grpSp>
        <p:nvGrpSpPr>
          <p:cNvPr id="7" name="Group 6">
            <a:extLst>
              <a:ext uri="{FF2B5EF4-FFF2-40B4-BE49-F238E27FC236}">
                <a16:creationId xmlns:a16="http://schemas.microsoft.com/office/drawing/2014/main" id="{25FC3058-C75C-4B70-B104-27E0A1E65CBB}"/>
              </a:ext>
            </a:extLst>
          </p:cNvPr>
          <p:cNvGrpSpPr/>
          <p:nvPr/>
        </p:nvGrpSpPr>
        <p:grpSpPr>
          <a:xfrm>
            <a:off x="3227729" y="1007077"/>
            <a:ext cx="5750257" cy="5590573"/>
            <a:chOff x="3252443" y="1007077"/>
            <a:chExt cx="5659437" cy="5502275"/>
          </a:xfrm>
        </p:grpSpPr>
        <p:pic>
          <p:nvPicPr>
            <p:cNvPr id="23554" name="Afbeelding 3" descr="71732721_PACS4977748_2_1.jpg"/>
            <p:cNvPicPr>
              <a:picLocks noChangeAspect="1"/>
            </p:cNvPicPr>
            <p:nvPr/>
          </p:nvPicPr>
          <p:blipFill>
            <a:blip r:embed="rId3" cstate="print">
              <a:extLst>
                <a:ext uri="{28A0092B-C50C-407E-A947-70E740481C1C}">
                  <a14:useLocalDpi xmlns:a14="http://schemas.microsoft.com/office/drawing/2010/main" val="0"/>
                </a:ext>
              </a:extLst>
            </a:blip>
            <a:srcRect l="37984" t="11018" r="4369" b="10988"/>
            <a:stretch>
              <a:fillRect/>
            </a:stretch>
          </p:blipFill>
          <p:spPr bwMode="auto">
            <a:xfrm>
              <a:off x="3288955" y="1007077"/>
              <a:ext cx="5622925"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Vrije vorm 5"/>
            <p:cNvSpPr>
              <a:spLocks/>
            </p:cNvSpPr>
            <p:nvPr/>
          </p:nvSpPr>
          <p:spPr bwMode="auto">
            <a:xfrm>
              <a:off x="3252443" y="4917090"/>
              <a:ext cx="592137" cy="668337"/>
            </a:xfrm>
            <a:custGeom>
              <a:avLst/>
              <a:gdLst>
                <a:gd name="T0" fmla="*/ 593248 w 592036"/>
                <a:gd name="T1" fmla="*/ 0 h 668156"/>
                <a:gd name="T2" fmla="*/ 573366 w 592036"/>
                <a:gd name="T3" fmla="*/ 139352 h 668156"/>
                <a:gd name="T4" fmla="*/ 0 60000 65536"/>
                <a:gd name="T5" fmla="*/ 0 60000 65536"/>
              </a:gdLst>
              <a:ahLst/>
              <a:cxnLst>
                <a:cxn ang="T4">
                  <a:pos x="T0" y="T1"/>
                </a:cxn>
                <a:cxn ang="T5">
                  <a:pos x="T2" y="T3"/>
                </a:cxn>
              </a:cxnLst>
              <a:rect l="0" t="0" r="r" b="b"/>
              <a:pathLst>
                <a:path w="592036" h="668156">
                  <a:moveTo>
                    <a:pt x="592036" y="0"/>
                  </a:moveTo>
                  <a:cubicBezTo>
                    <a:pt x="82658" y="553931"/>
                    <a:pt x="-426720" y="1107862"/>
                    <a:pt x="572190" y="138896"/>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741267">
              <a:off x="5586861" y="2069908"/>
              <a:ext cx="2576512"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elijkbenige driehoek 9"/>
            <p:cNvSpPr>
              <a:spLocks noChangeArrowheads="1"/>
            </p:cNvSpPr>
            <p:nvPr/>
          </p:nvSpPr>
          <p:spPr bwMode="auto">
            <a:xfrm rot="4484409">
              <a:off x="6658424" y="3555808"/>
              <a:ext cx="744537" cy="1708150"/>
            </a:xfrm>
            <a:prstGeom prst="triangle">
              <a:avLst>
                <a:gd name="adj" fmla="val 69556"/>
              </a:avLst>
            </a:prstGeom>
            <a:solidFill>
              <a:schemeClr val="accent2"/>
            </a:solidFill>
            <a:ln w="9525">
              <a:solidFill>
                <a:schemeClr val="tx1"/>
              </a:solidFill>
              <a:round/>
              <a:headEnd/>
              <a:tailEnd/>
            </a:ln>
            <a:effectLst/>
          </p:spPr>
          <p:txBody>
            <a:bodyPr/>
            <a:lstStyle/>
            <a:p>
              <a:pPr>
                <a:defRPr/>
              </a:pPr>
              <a:endParaRPr lang="nl-NL"/>
            </a:p>
          </p:txBody>
        </p:sp>
      </p:grpSp>
    </p:spTree>
    <p:extLst>
      <p:ext uri="{BB962C8B-B14F-4D97-AF65-F5344CB8AC3E}">
        <p14:creationId xmlns:p14="http://schemas.microsoft.com/office/powerpoint/2010/main" val="87780295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38F07EB-D776-40E8-B026-D4C130385295}"/>
              </a:ext>
            </a:extLst>
          </p:cNvPr>
          <p:cNvSpPr>
            <a:spLocks noGrp="1"/>
          </p:cNvSpPr>
          <p:nvPr>
            <p:ph type="title"/>
          </p:nvPr>
        </p:nvSpPr>
        <p:spPr/>
        <p:txBody>
          <a:bodyPr/>
          <a:lstStyle/>
          <a:p>
            <a:r>
              <a:rPr lang="de-CH" dirty="0" err="1"/>
              <a:t>Osteoporosis</a:t>
            </a:r>
            <a:r>
              <a:rPr lang="de-CH" dirty="0"/>
              <a:t>?</a:t>
            </a:r>
          </a:p>
        </p:txBody>
      </p:sp>
      <p:grpSp>
        <p:nvGrpSpPr>
          <p:cNvPr id="11" name="Group 10">
            <a:extLst>
              <a:ext uri="{FF2B5EF4-FFF2-40B4-BE49-F238E27FC236}">
                <a16:creationId xmlns:a16="http://schemas.microsoft.com/office/drawing/2014/main" id="{7EAFBFAC-2316-41BB-AE31-B4393A5B0468}"/>
              </a:ext>
            </a:extLst>
          </p:cNvPr>
          <p:cNvGrpSpPr/>
          <p:nvPr/>
        </p:nvGrpSpPr>
        <p:grpSpPr>
          <a:xfrm>
            <a:off x="1578329" y="1487873"/>
            <a:ext cx="9040507" cy="5109777"/>
            <a:chOff x="1962668" y="1487873"/>
            <a:chExt cx="8277225" cy="4678363"/>
          </a:xfrm>
        </p:grpSpPr>
        <p:pic>
          <p:nvPicPr>
            <p:cNvPr id="12" name="Tijdelijke aanduiding voor inhoud 3" descr="71732721_PACS4977748_1_1.jpg">
              <a:extLst>
                <a:ext uri="{FF2B5EF4-FFF2-40B4-BE49-F238E27FC236}">
                  <a16:creationId xmlns:a16="http://schemas.microsoft.com/office/drawing/2014/main" id="{9B395C23-5805-4015-8BBD-013BC52BCBCE}"/>
                </a:ext>
              </a:extLst>
            </p:cNvPr>
            <p:cNvPicPr>
              <a:picLocks noChangeAspect="1"/>
            </p:cNvPicPr>
            <p:nvPr/>
          </p:nvPicPr>
          <p:blipFill>
            <a:blip r:embed="rId3" cstate="print"/>
            <a:srcRect t="15439" b="15439"/>
            <a:stretch>
              <a:fillRect/>
            </a:stretch>
          </p:blipFill>
          <p:spPr>
            <a:xfrm>
              <a:off x="1962668" y="1487873"/>
              <a:ext cx="8277225" cy="4678363"/>
            </a:xfrm>
            <a:prstGeom prst="rect">
              <a:avLst/>
            </a:prstGeom>
          </p:spPr>
        </p:pic>
        <p:sp>
          <p:nvSpPr>
            <p:cNvPr id="13" name="Tekstvak 4">
              <a:extLst>
                <a:ext uri="{FF2B5EF4-FFF2-40B4-BE49-F238E27FC236}">
                  <a16:creationId xmlns:a16="http://schemas.microsoft.com/office/drawing/2014/main" id="{46E846C9-8E09-4C07-8FD9-E263464B5BBE}"/>
                </a:ext>
              </a:extLst>
            </p:cNvPr>
            <p:cNvSpPr txBox="1">
              <a:spLocks noChangeArrowheads="1"/>
            </p:cNvSpPr>
            <p:nvPr/>
          </p:nvSpPr>
          <p:spPr bwMode="auto">
            <a:xfrm>
              <a:off x="3105668" y="3853248"/>
              <a:ext cx="297549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charset="0"/>
                  <a:ea typeface="Osaka" charset="0"/>
                  <a:cs typeface="Osaka" charset="0"/>
                </a:defRPr>
              </a:lvl1pPr>
              <a:lvl2pPr marL="742950" indent="-285750" eaLnBrk="0" hangingPunct="0">
                <a:defRPr kumimoji="1" sz="2000">
                  <a:solidFill>
                    <a:schemeClr val="tx1"/>
                  </a:solidFill>
                  <a:latin typeface="Arial" charset="0"/>
                  <a:ea typeface="Osaka" charset="0"/>
                  <a:cs typeface="Osaka" charset="0"/>
                </a:defRPr>
              </a:lvl2pPr>
              <a:lvl3pPr marL="1143000" indent="-228600" eaLnBrk="0" hangingPunct="0">
                <a:defRPr kumimoji="1" sz="2000">
                  <a:solidFill>
                    <a:schemeClr val="tx1"/>
                  </a:solidFill>
                  <a:latin typeface="Arial" charset="0"/>
                  <a:ea typeface="Osaka" charset="0"/>
                  <a:cs typeface="Osaka" charset="0"/>
                </a:defRPr>
              </a:lvl3pPr>
              <a:lvl4pPr marL="1600200" indent="-228600" eaLnBrk="0" hangingPunct="0">
                <a:defRPr kumimoji="1" sz="2000">
                  <a:solidFill>
                    <a:schemeClr val="tx1"/>
                  </a:solidFill>
                  <a:latin typeface="Arial" charset="0"/>
                  <a:ea typeface="Osaka" charset="0"/>
                  <a:cs typeface="Osaka" charset="0"/>
                </a:defRPr>
              </a:lvl4pPr>
              <a:lvl5pPr marL="2057400" indent="-228600" eaLnBrk="0" hangingPunct="0">
                <a:defRPr kumimoji="1" sz="20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kumimoji="1" sz="20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kumimoji="1" sz="20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kumimoji="1" sz="20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kumimoji="1" sz="2000">
                  <a:solidFill>
                    <a:schemeClr val="tx1"/>
                  </a:solidFill>
                  <a:latin typeface="Arial" charset="0"/>
                  <a:ea typeface="Osaka" charset="0"/>
                  <a:cs typeface="Osaka" charset="0"/>
                </a:defRPr>
              </a:lvl9pPr>
            </a:lstStyle>
            <a:p>
              <a:pPr eaLnBrk="1" hangingPunct="1">
                <a:lnSpc>
                  <a:spcPct val="150000"/>
                </a:lnSpc>
              </a:pPr>
              <a:r>
                <a:rPr lang="nl-NL" sz="2400" dirty="0">
                  <a:solidFill>
                    <a:schemeClr val="bg1"/>
                  </a:solidFill>
                </a:rPr>
                <a:t>+ 72-year-old man</a:t>
              </a:r>
            </a:p>
            <a:p>
              <a:pPr eaLnBrk="1" hangingPunct="1">
                <a:lnSpc>
                  <a:spcPct val="150000"/>
                </a:lnSpc>
              </a:pPr>
              <a:r>
                <a:rPr lang="nl-NL" sz="2400" dirty="0">
                  <a:solidFill>
                    <a:schemeClr val="bg1"/>
                  </a:solidFill>
                </a:rPr>
                <a:t>- Oncological history</a:t>
              </a:r>
            </a:p>
          </p:txBody>
        </p:sp>
      </p:grpSp>
    </p:spTree>
    <p:extLst>
      <p:ext uri="{BB962C8B-B14F-4D97-AF65-F5344CB8AC3E}">
        <p14:creationId xmlns:p14="http://schemas.microsoft.com/office/powerpoint/2010/main" val="2486329086"/>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en-US" dirty="0"/>
              <a:t>Patient and injury related considerations</a:t>
            </a:r>
          </a:p>
        </p:txBody>
      </p:sp>
      <p:sp>
        <p:nvSpPr>
          <p:cNvPr id="3" name="Tijdelijke aanduiding voor inhoud 2"/>
          <p:cNvSpPr>
            <a:spLocks noGrp="1"/>
          </p:cNvSpPr>
          <p:nvPr>
            <p:ph type="body" sz="quarter" idx="13"/>
          </p:nvPr>
        </p:nvSpPr>
        <p:spPr>
          <a:xfrm>
            <a:off x="658813" y="1727200"/>
            <a:ext cx="10795250"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altLang="de-DE" dirty="0"/>
              <a:t>Functional demands: high </a:t>
            </a:r>
          </a:p>
          <a:p>
            <a:pPr marL="895350" lvl="1" indent="-442913"/>
            <a:r>
              <a:rPr lang="en-US" altLang="de-DE" dirty="0"/>
              <a:t>72-year-old but active man</a:t>
            </a:r>
          </a:p>
          <a:p>
            <a:pPr marL="457200" indent="-457200">
              <a:buFont typeface="Arial" panose="020B0604020202020204" pitchFamily="34" charset="0"/>
              <a:buChar char="•"/>
            </a:pPr>
            <a:r>
              <a:rPr lang="en-US" altLang="de-DE" dirty="0"/>
              <a:t>Comorbidities: ASA 2 </a:t>
            </a:r>
          </a:p>
          <a:p>
            <a:pPr marL="895350" lvl="1" indent="-442913" defTabSz="895350"/>
            <a:r>
              <a:rPr lang="en-US" altLang="de-DE" dirty="0"/>
              <a:t>Oncological history: no active diseases</a:t>
            </a:r>
          </a:p>
          <a:p>
            <a:pPr marL="457200" indent="-457200">
              <a:buFont typeface="Arial" panose="020B0604020202020204" pitchFamily="34" charset="0"/>
              <a:buChar char="•"/>
            </a:pPr>
            <a:r>
              <a:rPr lang="en-US" altLang="de-DE" dirty="0"/>
              <a:t>Vascularization of the head: HGL-S type </a:t>
            </a:r>
          </a:p>
          <a:p>
            <a:pPr marL="895350" lvl="1" indent="-447675"/>
            <a:r>
              <a:rPr lang="en-US" altLang="de-DE" dirty="0"/>
              <a:t>Good prognosis</a:t>
            </a:r>
          </a:p>
          <a:p>
            <a:pPr marL="457200" indent="-457200">
              <a:buFont typeface="Arial" panose="020B0604020202020204" pitchFamily="34" charset="0"/>
              <a:buChar char="•"/>
            </a:pPr>
            <a:r>
              <a:rPr lang="en-US" altLang="de-DE" dirty="0"/>
              <a:t>Rotator cuff: no history of shoulder complaints and young patient</a:t>
            </a:r>
          </a:p>
          <a:p>
            <a:pPr marL="895350" lvl="1" indent="-442913" defTabSz="895350"/>
            <a:r>
              <a:rPr lang="en-US" altLang="de-DE" dirty="0"/>
              <a:t>Likely to be intact</a:t>
            </a:r>
          </a:p>
        </p:txBody>
      </p:sp>
    </p:spTree>
    <p:extLst>
      <p:ext uri="{BB962C8B-B14F-4D97-AF65-F5344CB8AC3E}">
        <p14:creationId xmlns:p14="http://schemas.microsoft.com/office/powerpoint/2010/main" val="3178195359"/>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en-US" dirty="0"/>
              <a:t>Treatment options</a:t>
            </a:r>
          </a:p>
        </p:txBody>
      </p:sp>
      <p:sp>
        <p:nvSpPr>
          <p:cNvPr id="3" name="Tijdelijke aanduiding voor inhoud 2"/>
          <p:cNvSpPr>
            <a:spLocks noGrp="1"/>
          </p:cNvSpPr>
          <p:nvPr>
            <p:ph type="body" sz="quarter" idx="13"/>
          </p:nvPr>
        </p:nvSpPr>
        <p:spPr>
          <a:xfrm>
            <a:off x="658812" y="1727200"/>
            <a:ext cx="10987755"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Nonoperative treatment</a:t>
            </a:r>
          </a:p>
          <a:p>
            <a:pPr marL="457200" indent="-457200">
              <a:buFont typeface="Arial" panose="020B0604020202020204" pitchFamily="34" charset="0"/>
              <a:buChar char="•"/>
            </a:pPr>
            <a:r>
              <a:rPr lang="en-US" dirty="0"/>
              <a:t>Fixation:</a:t>
            </a:r>
          </a:p>
          <a:p>
            <a:pPr marL="895350" lvl="1" indent="-442913"/>
            <a:r>
              <a:rPr lang="en-US" dirty="0"/>
              <a:t>Closed nailing</a:t>
            </a:r>
          </a:p>
          <a:p>
            <a:pPr marL="895350" lvl="1" indent="-442913"/>
            <a:r>
              <a:rPr lang="en-US" dirty="0"/>
              <a:t>Minimally invasive percutaneous plate osteosynthesis (MIPPO)</a:t>
            </a:r>
          </a:p>
          <a:p>
            <a:pPr marL="895350" lvl="1" indent="-442913"/>
            <a:r>
              <a:rPr lang="en-US" dirty="0"/>
              <a:t>Open reduction internal fixation (ORIF)</a:t>
            </a:r>
          </a:p>
          <a:p>
            <a:pPr marL="895350" lvl="1" indent="-442913"/>
            <a:endParaRPr lang="en-US" dirty="0"/>
          </a:p>
          <a:p>
            <a:pPr lvl="1"/>
            <a:endParaRPr lang="en-US" dirty="0"/>
          </a:p>
        </p:txBody>
      </p:sp>
    </p:spTree>
    <p:extLst>
      <p:ext uri="{BB962C8B-B14F-4D97-AF65-F5344CB8AC3E}">
        <p14:creationId xmlns:p14="http://schemas.microsoft.com/office/powerpoint/2010/main" val="1837408520"/>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en-US" dirty="0">
                <a:ea typeface="MS PGothic" charset="0"/>
              </a:rPr>
              <a:t>Risk factors for failure after ORIF</a:t>
            </a:r>
          </a:p>
        </p:txBody>
      </p:sp>
      <p:sp>
        <p:nvSpPr>
          <p:cNvPr id="8" name="Rectangle 3"/>
          <p:cNvSpPr txBox="1">
            <a:spLocks noChangeArrowheads="1"/>
          </p:cNvSpPr>
          <p:nvPr/>
        </p:nvSpPr>
        <p:spPr bwMode="auto">
          <a:xfrm>
            <a:off x="658800" y="1728000"/>
            <a:ext cx="827722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lstStyle>
            <a:lvl1pPr>
              <a:defRPr kumimoji="1" sz="2200">
                <a:solidFill>
                  <a:schemeClr val="tx1"/>
                </a:solidFill>
                <a:latin typeface="Arial" charset="0"/>
                <a:ea typeface="MS PGothic" charset="0"/>
                <a:cs typeface="MS PGothic" charset="0"/>
              </a:defRPr>
            </a:lvl1pPr>
            <a:lvl2pPr>
              <a:defRPr kumimoji="1" sz="2000">
                <a:solidFill>
                  <a:srgbClr val="29529B"/>
                </a:solidFill>
                <a:latin typeface="Arial" charset="0"/>
                <a:ea typeface="MS PGothic" charset="0"/>
                <a:cs typeface="MS PGothic" charset="0"/>
              </a:defRPr>
            </a:lvl2pPr>
            <a:lvl3pPr>
              <a:defRPr kumimoji="1" sz="2000">
                <a:solidFill>
                  <a:schemeClr val="tx1"/>
                </a:solidFill>
                <a:latin typeface="Arial" charset="0"/>
                <a:ea typeface="MS PGothic" charset="0"/>
                <a:cs typeface="MS PGothic" charset="0"/>
              </a:defRPr>
            </a:lvl3pPr>
            <a:lvl4pPr>
              <a:defRPr kumimoji="1" sz="2000">
                <a:solidFill>
                  <a:schemeClr val="tx1"/>
                </a:solidFill>
                <a:latin typeface="Arial" charset="0"/>
                <a:ea typeface="MS PGothic" charset="0"/>
                <a:cs typeface="MS PGothic" charset="0"/>
              </a:defRPr>
            </a:lvl4pPr>
            <a:lvl5pPr>
              <a:defRPr kumimoji="1" sz="2000">
                <a:solidFill>
                  <a:schemeClr val="tx1"/>
                </a:solidFill>
                <a:latin typeface="Arial" charset="0"/>
                <a:ea typeface="MS PGothic" charset="0"/>
                <a:cs typeface="MS PGothic" charset="0"/>
              </a:defRPr>
            </a:lvl5pPr>
            <a:lvl6pPr eaLnBrk="0" hangingPunct="0">
              <a:defRPr kumimoji="1" sz="2000">
                <a:solidFill>
                  <a:schemeClr val="tx1"/>
                </a:solidFill>
                <a:latin typeface="Arial" charset="0"/>
                <a:ea typeface="MS PGothic" charset="0"/>
                <a:cs typeface="MS PGothic" charset="0"/>
              </a:defRPr>
            </a:lvl6pPr>
            <a:lvl7pPr eaLnBrk="0" hangingPunct="0">
              <a:defRPr kumimoji="1" sz="2000">
                <a:solidFill>
                  <a:schemeClr val="tx1"/>
                </a:solidFill>
                <a:latin typeface="Arial" charset="0"/>
                <a:ea typeface="MS PGothic" charset="0"/>
                <a:cs typeface="MS PGothic" charset="0"/>
              </a:defRPr>
            </a:lvl7pPr>
            <a:lvl8pPr eaLnBrk="0" hangingPunct="0">
              <a:defRPr kumimoji="1" sz="2000">
                <a:solidFill>
                  <a:schemeClr val="tx1"/>
                </a:solidFill>
                <a:latin typeface="Arial" charset="0"/>
                <a:ea typeface="MS PGothic" charset="0"/>
                <a:cs typeface="MS PGothic" charset="0"/>
              </a:defRPr>
            </a:lvl8pPr>
            <a:lvl9pPr eaLnBrk="0" hangingPunct="0">
              <a:defRPr kumimoji="1" sz="2000">
                <a:solidFill>
                  <a:schemeClr val="tx1"/>
                </a:solidFill>
                <a:latin typeface="Arial" charset="0"/>
                <a:ea typeface="MS PGothic" charset="0"/>
                <a:cs typeface="MS PGothic" charset="0"/>
              </a:defRPr>
            </a:lvl9pPr>
          </a:lstStyle>
          <a:p>
            <a:pPr marL="342900" indent="-342900">
              <a:buFontTx/>
              <a:buAutoNum type="arabicPeriod"/>
              <a:defRPr/>
            </a:pPr>
            <a:r>
              <a:rPr lang="nl-NL" sz="2400" dirty="0">
                <a:ea typeface="Osaka" charset="0"/>
                <a:cs typeface="Osaka" charset="0"/>
              </a:rPr>
              <a:t> </a:t>
            </a:r>
            <a:r>
              <a:rPr lang="nl-NL" sz="2400" dirty="0">
                <a:latin typeface="Wingdings" charset="0"/>
                <a:ea typeface="Osaka" charset="0"/>
                <a:cs typeface="Osaka" charset="0"/>
                <a:sym typeface="Wingdings" charset="0"/>
              </a:rPr>
              <a:t></a:t>
            </a:r>
            <a:r>
              <a:rPr lang="nl-NL" sz="2400" dirty="0">
                <a:ea typeface="Osaka" charset="0"/>
                <a:cs typeface="Osaka" charset="0"/>
                <a:sym typeface="Wingdings" charset="0"/>
              </a:rPr>
              <a:t> </a:t>
            </a:r>
            <a:r>
              <a:rPr lang="nl-NL" sz="2400" dirty="0">
                <a:ea typeface="Osaka" charset="0"/>
                <a:cs typeface="Osaka" charset="0"/>
              </a:rPr>
              <a:t>Age</a:t>
            </a:r>
          </a:p>
          <a:p>
            <a:pPr marL="342900" indent="-342900">
              <a:buFontTx/>
              <a:buAutoNum type="arabicPeriod"/>
              <a:defRPr/>
            </a:pPr>
            <a:r>
              <a:rPr lang="nl-NL" sz="2400" dirty="0">
                <a:ea typeface="Osaka" charset="0"/>
                <a:cs typeface="Osaka" charset="0"/>
              </a:rPr>
              <a:t>Osteoporosis</a:t>
            </a:r>
          </a:p>
          <a:p>
            <a:pPr marL="342900" indent="-342900">
              <a:buFontTx/>
              <a:buAutoNum type="arabicPeriod"/>
              <a:defRPr/>
            </a:pPr>
            <a:r>
              <a:rPr lang="nl-NL" sz="2400" dirty="0">
                <a:ea typeface="Osaka" charset="0"/>
                <a:cs typeface="Osaka" charset="0"/>
              </a:rPr>
              <a:t>Nonanatomic reduction</a:t>
            </a:r>
          </a:p>
          <a:p>
            <a:pPr marL="342900" indent="-342900">
              <a:buFontTx/>
              <a:buAutoNum type="arabicPeriod"/>
              <a:defRPr/>
            </a:pPr>
            <a:r>
              <a:rPr lang="nl-NL" sz="2400" dirty="0">
                <a:ea typeface="Osaka" charset="0"/>
                <a:cs typeface="Osaka" charset="0"/>
              </a:rPr>
              <a:t>Loss of posteromedial support</a:t>
            </a:r>
          </a:p>
          <a:p>
            <a:pPr marL="342900" indent="-342900">
              <a:defRPr/>
            </a:pPr>
            <a:endParaRPr lang="nl-NL" sz="2400" dirty="0">
              <a:ea typeface="Osaka" charset="0"/>
              <a:cs typeface="Osaka" charset="0"/>
            </a:endParaRPr>
          </a:p>
          <a:p>
            <a:pPr marL="342900" indent="-342900" eaLnBrk="0" hangingPunct="0">
              <a:lnSpc>
                <a:spcPct val="125000"/>
              </a:lnSpc>
              <a:spcBef>
                <a:spcPct val="20000"/>
              </a:spcBef>
              <a:defRPr/>
            </a:pPr>
            <a:r>
              <a:rPr lang="en-US" sz="2000" dirty="0"/>
              <a:t>Krappinger et al (Injury 2011)</a:t>
            </a:r>
          </a:p>
        </p:txBody>
      </p:sp>
      <p:pic>
        <p:nvPicPr>
          <p:cNvPr id="30723"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6662" y="3376361"/>
            <a:ext cx="6799263"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55974"/>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en-US" dirty="0"/>
              <a:t>Treatment choice</a:t>
            </a:r>
          </a:p>
        </p:txBody>
      </p:sp>
      <p:pic>
        <p:nvPicPr>
          <p:cNvPr id="32770" name="Afbeelding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9487" y="1515981"/>
            <a:ext cx="184785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p:cNvSpPr txBox="1"/>
          <p:nvPr/>
        </p:nvSpPr>
        <p:spPr>
          <a:xfrm>
            <a:off x="658800" y="1474590"/>
            <a:ext cx="5029200" cy="281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32000" indent="-432000" fontAlgn="base">
              <a:spcBef>
                <a:spcPts val="600"/>
              </a:spcBef>
              <a:spcAft>
                <a:spcPct val="0"/>
              </a:spcAft>
              <a:buChar char="•"/>
              <a:defRPr sz="2400"/>
            </a:lvl1pPr>
            <a:lvl2pPr marL="952500" lvl="1" indent="-428625" fontAlgn="base">
              <a:spcBef>
                <a:spcPct val="20000"/>
              </a:spcBef>
              <a:spcAft>
                <a:spcPct val="0"/>
              </a:spcAft>
              <a:buChar char="•"/>
              <a:defRPr sz="2400"/>
            </a:lvl2pPr>
            <a:lvl3pPr marL="1371600" indent="-409575" fontAlgn="base">
              <a:spcBef>
                <a:spcPct val="20000"/>
              </a:spcBef>
              <a:spcAft>
                <a:spcPct val="0"/>
              </a:spcAft>
              <a:buChar char="•"/>
              <a:defRPr sz="2400"/>
            </a:lvl3pPr>
            <a:lvl4pPr marL="1752600" indent="-361950" fontAlgn="base">
              <a:spcBef>
                <a:spcPct val="20000"/>
              </a:spcBef>
              <a:spcAft>
                <a:spcPct val="0"/>
              </a:spcAft>
              <a:buChar char="•"/>
              <a:defRPr sz="2000"/>
            </a:lvl4pPr>
            <a:lvl5pPr marL="2209800" indent="-463550" fontAlgn="base">
              <a:spcBef>
                <a:spcPct val="20000"/>
              </a:spcBef>
              <a:spcAft>
                <a:spcPct val="0"/>
              </a:spcAft>
              <a:buChar char="•"/>
              <a:defRPr sz="2000"/>
            </a:lvl5pPr>
            <a:lvl6pPr marL="2667000" indent="-381000" fontAlgn="base">
              <a:spcBef>
                <a:spcPct val="20000"/>
              </a:spcBef>
              <a:spcAft>
                <a:spcPct val="0"/>
              </a:spcAft>
              <a:buChar char="•"/>
              <a:defRPr sz="2000"/>
            </a:lvl6pPr>
            <a:lvl7pPr marL="3124200" indent="-381000" fontAlgn="base">
              <a:spcBef>
                <a:spcPct val="20000"/>
              </a:spcBef>
              <a:spcAft>
                <a:spcPct val="0"/>
              </a:spcAft>
              <a:buChar char="•"/>
              <a:defRPr sz="2000"/>
            </a:lvl7pPr>
            <a:lvl8pPr marL="3581400" indent="-381000" fontAlgn="base">
              <a:spcBef>
                <a:spcPct val="20000"/>
              </a:spcBef>
              <a:spcAft>
                <a:spcPct val="0"/>
              </a:spcAft>
              <a:buChar char="•"/>
              <a:defRPr sz="2000"/>
            </a:lvl8pPr>
            <a:lvl9pPr marL="4038600" indent="-381000" fontAlgn="base">
              <a:spcBef>
                <a:spcPct val="20000"/>
              </a:spcBef>
              <a:spcAft>
                <a:spcPct val="0"/>
              </a:spcAft>
              <a:buChar char="•"/>
              <a:defRPr sz="2000"/>
            </a:lvl9pPr>
          </a:lstStyle>
          <a:p>
            <a:r>
              <a:rPr lang="en-US" sz="2800" dirty="0"/>
              <a:t>Intramedullary nailing:</a:t>
            </a:r>
          </a:p>
          <a:p>
            <a:pPr lvl="1"/>
            <a:r>
              <a:rPr lang="en-US" sz="2800" dirty="0"/>
              <a:t>Minimally invasive</a:t>
            </a:r>
          </a:p>
          <a:p>
            <a:pPr lvl="1"/>
            <a:r>
              <a:rPr lang="en-US" sz="2800" dirty="0"/>
              <a:t>Closed reduction</a:t>
            </a:r>
          </a:p>
          <a:p>
            <a:pPr lvl="1"/>
            <a:r>
              <a:rPr lang="en-US" sz="2800" dirty="0"/>
              <a:t>Biomechanically superior stability in case of medial defect</a:t>
            </a:r>
          </a:p>
        </p:txBody>
      </p:sp>
    </p:spTree>
    <p:extLst>
      <p:ext uri="{BB962C8B-B14F-4D97-AF65-F5344CB8AC3E}">
        <p14:creationId xmlns:p14="http://schemas.microsoft.com/office/powerpoint/2010/main" val="707702193"/>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en-US" dirty="0"/>
              <a:t>Technique</a:t>
            </a:r>
          </a:p>
        </p:txBody>
      </p:sp>
      <p:sp>
        <p:nvSpPr>
          <p:cNvPr id="34819" name="Tekstvak 5"/>
          <p:cNvSpPr txBox="1">
            <a:spLocks noChangeArrowheads="1"/>
          </p:cNvSpPr>
          <p:nvPr/>
        </p:nvSpPr>
        <p:spPr bwMode="auto">
          <a:xfrm>
            <a:off x="6167405" y="3694410"/>
            <a:ext cx="32704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charset="0"/>
                <a:ea typeface="Osaka" charset="0"/>
                <a:cs typeface="Osaka" charset="0"/>
              </a:defRPr>
            </a:lvl1pPr>
            <a:lvl2pPr marL="742950" indent="-285750" eaLnBrk="0" hangingPunct="0">
              <a:defRPr kumimoji="1" sz="2000">
                <a:solidFill>
                  <a:schemeClr val="tx1"/>
                </a:solidFill>
                <a:latin typeface="Arial" charset="0"/>
                <a:ea typeface="Osaka" charset="0"/>
                <a:cs typeface="Osaka" charset="0"/>
              </a:defRPr>
            </a:lvl2pPr>
            <a:lvl3pPr marL="1143000" indent="-228600" eaLnBrk="0" hangingPunct="0">
              <a:defRPr kumimoji="1" sz="2000">
                <a:solidFill>
                  <a:schemeClr val="tx1"/>
                </a:solidFill>
                <a:latin typeface="Arial" charset="0"/>
                <a:ea typeface="Osaka" charset="0"/>
                <a:cs typeface="Osaka" charset="0"/>
              </a:defRPr>
            </a:lvl3pPr>
            <a:lvl4pPr marL="1600200" indent="-228600" eaLnBrk="0" hangingPunct="0">
              <a:defRPr kumimoji="1" sz="2000">
                <a:solidFill>
                  <a:schemeClr val="tx1"/>
                </a:solidFill>
                <a:latin typeface="Arial" charset="0"/>
                <a:ea typeface="Osaka" charset="0"/>
                <a:cs typeface="Osaka" charset="0"/>
              </a:defRPr>
            </a:lvl4pPr>
            <a:lvl5pPr marL="2057400" indent="-228600" eaLnBrk="0" hangingPunct="0">
              <a:defRPr kumimoji="1" sz="20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kumimoji="1" sz="20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kumimoji="1" sz="20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kumimoji="1" sz="20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kumimoji="1" sz="2000">
                <a:solidFill>
                  <a:schemeClr val="tx1"/>
                </a:solidFill>
                <a:latin typeface="Arial" charset="0"/>
                <a:ea typeface="Osaka" charset="0"/>
                <a:cs typeface="Osaka" charset="0"/>
              </a:defRPr>
            </a:lvl9pPr>
          </a:lstStyle>
          <a:p>
            <a:pPr marL="342900" indent="-342900" eaLnBrk="1" hangingPunct="1">
              <a:buFont typeface="Arial" panose="020B0604020202020204" pitchFamily="34" charset="0"/>
              <a:buChar char="•"/>
            </a:pPr>
            <a:r>
              <a:rPr lang="nl-NL" sz="2400" dirty="0"/>
              <a:t>Extend the shoulder</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 y="1243013"/>
            <a:ext cx="5076410" cy="535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566426"/>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524000" y="1340768"/>
            <a:ext cx="9144000" cy="475252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latin typeface="Arial" charset="0"/>
            </a:endParaRPr>
          </a:p>
        </p:txBody>
      </p:sp>
      <p:sp>
        <p:nvSpPr>
          <p:cNvPr id="2" name="Titel 1"/>
          <p:cNvSpPr>
            <a:spLocks noGrp="1"/>
          </p:cNvSpPr>
          <p:nvPr>
            <p:ph type="title"/>
          </p:nvPr>
        </p:nvSpPr>
        <p:spPr/>
        <p:txBody>
          <a:bodyPr/>
          <a:lstStyle/>
          <a:p>
            <a:pPr>
              <a:defRPr/>
            </a:pPr>
            <a:r>
              <a:rPr lang="en-US" dirty="0"/>
              <a:t>Technique</a:t>
            </a:r>
          </a:p>
        </p:txBody>
      </p:sp>
      <p:pic>
        <p:nvPicPr>
          <p:cNvPr id="36866" name="Afbeelding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1094" y="1255711"/>
            <a:ext cx="9947150" cy="505301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401741"/>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en-US" dirty="0"/>
              <a:t>Technique</a:t>
            </a:r>
          </a:p>
        </p:txBody>
      </p:sp>
      <p:pic>
        <p:nvPicPr>
          <p:cNvPr id="38914" name="Afbeelding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3353" y="1251195"/>
            <a:ext cx="5057529" cy="505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821019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en-US" dirty="0"/>
              <a:t>Technique</a:t>
            </a:r>
            <a:endParaRPr lang="en-US" noProof="0" dirty="0"/>
          </a:p>
        </p:txBody>
      </p:sp>
      <p:grpSp>
        <p:nvGrpSpPr>
          <p:cNvPr id="40962" name="Groeperen 4"/>
          <p:cNvGrpSpPr>
            <a:grpSpLocks/>
          </p:cNvGrpSpPr>
          <p:nvPr/>
        </p:nvGrpSpPr>
        <p:grpSpPr bwMode="auto">
          <a:xfrm>
            <a:off x="1152113" y="1351967"/>
            <a:ext cx="9913516" cy="4956758"/>
            <a:chOff x="1524000" y="2057400"/>
            <a:chExt cx="7620000" cy="3733800"/>
          </a:xfrm>
        </p:grpSpPr>
        <p:pic>
          <p:nvPicPr>
            <p:cNvPr id="40963" name="Afbeelding 2" descr="71732721_PACS4985910_10_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2057400"/>
              <a:ext cx="3733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Afbeelding 3" descr="71732721_PACS4985910_10_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2057400"/>
              <a:ext cx="3733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387885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738563-E8D5-408B-950B-4C26B3BE78BA}"/>
              </a:ext>
            </a:extLst>
          </p:cNvPr>
          <p:cNvSpPr>
            <a:spLocks noGrp="1"/>
          </p:cNvSpPr>
          <p:nvPr>
            <p:ph type="title"/>
          </p:nvPr>
        </p:nvSpPr>
        <p:spPr/>
        <p:txBody>
          <a:bodyPr/>
          <a:lstStyle/>
          <a:p>
            <a:endParaRPr lang="de-CH"/>
          </a:p>
        </p:txBody>
      </p:sp>
      <p:pic>
        <p:nvPicPr>
          <p:cNvPr id="7" name="Content Placeholder 6" descr="Kwok FH 16.JPG"/>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l="22709" t="31855" r="23108" b="19546"/>
          <a:stretch/>
        </p:blipFill>
        <p:spPr>
          <a:xfrm>
            <a:off x="2364173" y="393700"/>
            <a:ext cx="7883525" cy="5302250"/>
          </a:xfrm>
          <a:prstGeom prst="ellipse">
            <a:avLst/>
          </a:prstGeom>
          <a:ln>
            <a:noFill/>
          </a:ln>
          <a:effectLst>
            <a:softEdge rad="112500"/>
          </a:effectLst>
        </p:spPr>
      </p:pic>
      <p:sp>
        <p:nvSpPr>
          <p:cNvPr id="2" name="TextBox 1"/>
          <p:cNvSpPr txBox="1"/>
          <p:nvPr/>
        </p:nvSpPr>
        <p:spPr>
          <a:xfrm>
            <a:off x="2869976" y="5790779"/>
            <a:ext cx="6250361" cy="830997"/>
          </a:xfrm>
          <a:prstGeom prst="rect">
            <a:avLst/>
          </a:prstGeom>
          <a:noFill/>
        </p:spPr>
        <p:txBody>
          <a:bodyPr wrap="square" rtlCol="0">
            <a:spAutoFit/>
          </a:bodyPr>
          <a:lstStyle/>
          <a:p>
            <a:r>
              <a:rPr lang="en-US" sz="2400" dirty="0">
                <a:solidFill>
                  <a:srgbClr val="000000"/>
                </a:solidFill>
              </a:rPr>
              <a:t>Nonvascularized fibula autograft harvested from ipsilateral leg</a:t>
            </a:r>
          </a:p>
        </p:txBody>
      </p:sp>
      <p:cxnSp>
        <p:nvCxnSpPr>
          <p:cNvPr id="4" name="Straight Arrow Connector 3"/>
          <p:cNvCxnSpPr>
            <a:stCxn id="2" idx="0"/>
          </p:cNvCxnSpPr>
          <p:nvPr/>
        </p:nvCxnSpPr>
        <p:spPr>
          <a:xfrm flipH="1" flipV="1">
            <a:off x="5548120" y="2967860"/>
            <a:ext cx="447036" cy="2822918"/>
          </a:xfrm>
          <a:prstGeom prst="straightConnector1">
            <a:avLst/>
          </a:prstGeom>
          <a:ln w="25400">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stCxn id="2" idx="0"/>
          </p:cNvCxnSpPr>
          <p:nvPr/>
        </p:nvCxnSpPr>
        <p:spPr>
          <a:xfrm flipV="1">
            <a:off x="5995156" y="4044572"/>
            <a:ext cx="919646" cy="1746206"/>
          </a:xfrm>
          <a:prstGeom prst="straightConnector1">
            <a:avLst/>
          </a:prstGeom>
          <a:ln w="25400">
            <a:solidFill>
              <a:srgbClr val="FFFF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0667957"/>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eaLnBrk="1" hangingPunct="1">
              <a:defRPr/>
            </a:pPr>
            <a:r>
              <a:rPr lang="en-US" dirty="0">
                <a:ea typeface="MS PGothic" charset="0"/>
              </a:rPr>
              <a:t>Follow-up x-rays</a:t>
            </a:r>
          </a:p>
        </p:txBody>
      </p:sp>
      <p:sp>
        <p:nvSpPr>
          <p:cNvPr id="137220" name="Text Box 4"/>
          <p:cNvSpPr txBox="1">
            <a:spLocks noChangeArrowheads="1"/>
          </p:cNvSpPr>
          <p:nvPr/>
        </p:nvSpPr>
        <p:spPr bwMode="auto">
          <a:xfrm>
            <a:off x="571494" y="6241861"/>
            <a:ext cx="1222642" cy="46166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sz="2400" dirty="0">
                <a:solidFill>
                  <a:schemeClr val="bg1"/>
                </a:solidFill>
                <a:ea typeface="Osaka" pitchFamily="-32" charset="-128"/>
              </a:rPr>
              <a:t>Week 6</a:t>
            </a:r>
          </a:p>
        </p:txBody>
      </p:sp>
      <p:grpSp>
        <p:nvGrpSpPr>
          <p:cNvPr id="6" name="Group 5">
            <a:extLst>
              <a:ext uri="{FF2B5EF4-FFF2-40B4-BE49-F238E27FC236}">
                <a16:creationId xmlns:a16="http://schemas.microsoft.com/office/drawing/2014/main" id="{154DE91D-322B-4530-8A19-F15580A49040}"/>
              </a:ext>
            </a:extLst>
          </p:cNvPr>
          <p:cNvGrpSpPr/>
          <p:nvPr/>
        </p:nvGrpSpPr>
        <p:grpSpPr>
          <a:xfrm>
            <a:off x="1995630" y="1180116"/>
            <a:ext cx="8200049" cy="5417534"/>
            <a:chOff x="2736776" y="1453480"/>
            <a:chExt cx="6481726" cy="4282288"/>
          </a:xfrm>
        </p:grpSpPr>
        <p:pic>
          <p:nvPicPr>
            <p:cNvPr id="41989" name="Afbeelding 3" descr="71732721_PACS5092827_4_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6776" y="1453480"/>
              <a:ext cx="3352800" cy="42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Afbeelding 4" descr="71732721_PACS5092827_2_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7176" y="1529680"/>
              <a:ext cx="3281326"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0354099"/>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eaLnBrk="1" hangingPunct="1">
              <a:defRPr/>
            </a:pPr>
            <a:r>
              <a:rPr lang="en-US" dirty="0">
                <a:ea typeface="MS PGothic" charset="0"/>
              </a:rPr>
              <a:t>Follow-up x-rays</a:t>
            </a:r>
          </a:p>
        </p:txBody>
      </p:sp>
      <p:grpSp>
        <p:nvGrpSpPr>
          <p:cNvPr id="6" name="Group 5">
            <a:extLst>
              <a:ext uri="{FF2B5EF4-FFF2-40B4-BE49-F238E27FC236}">
                <a16:creationId xmlns:a16="http://schemas.microsoft.com/office/drawing/2014/main" id="{942A280A-6B16-465C-A9D5-CE449B8F4C41}"/>
              </a:ext>
            </a:extLst>
          </p:cNvPr>
          <p:cNvGrpSpPr/>
          <p:nvPr/>
        </p:nvGrpSpPr>
        <p:grpSpPr>
          <a:xfrm>
            <a:off x="2622367" y="1243012"/>
            <a:ext cx="6959563" cy="5364262"/>
            <a:chOff x="668437" y="1243012"/>
            <a:chExt cx="6959563" cy="5364262"/>
          </a:xfrm>
        </p:grpSpPr>
        <p:pic>
          <p:nvPicPr>
            <p:cNvPr id="44037" name="Afbeelding 1" descr="71732721_PACS6212416_1_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437" y="1252637"/>
              <a:ext cx="4033507"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Afbeelding 2" descr="71732721_PACS6212416_2_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7357" y="1243012"/>
              <a:ext cx="2770643"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 Box 4"/>
          <p:cNvSpPr txBox="1">
            <a:spLocks noChangeArrowheads="1"/>
          </p:cNvSpPr>
          <p:nvPr/>
        </p:nvSpPr>
        <p:spPr bwMode="auto">
          <a:xfrm>
            <a:off x="575397" y="6241518"/>
            <a:ext cx="1394164" cy="46166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sz="2400" dirty="0">
                <a:solidFill>
                  <a:schemeClr val="bg1"/>
                </a:solidFill>
                <a:ea typeface="Osaka" pitchFamily="-32" charset="-128"/>
              </a:rPr>
              <a:t>Week 52</a:t>
            </a:r>
          </a:p>
        </p:txBody>
      </p:sp>
    </p:spTree>
    <p:extLst>
      <p:ext uri="{BB962C8B-B14F-4D97-AF65-F5344CB8AC3E}">
        <p14:creationId xmlns:p14="http://schemas.microsoft.com/office/powerpoint/2010/main" val="4139585709"/>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en-US" dirty="0">
                <a:ea typeface="MS PGothic" charset="0"/>
              </a:rPr>
              <a:t>Take-home messages</a:t>
            </a:r>
          </a:p>
        </p:txBody>
      </p:sp>
      <p:sp>
        <p:nvSpPr>
          <p:cNvPr id="10243" name="Rectangle 5"/>
          <p:cNvSpPr>
            <a:spLocks noGrp="1" noChangeArrowheads="1"/>
          </p:cNvSpPr>
          <p:nvPr>
            <p:ph type="body" sz="quarter" idx="13"/>
          </p:nvPr>
        </p:nvSpPr>
        <p:spPr>
          <a:xfrm>
            <a:off x="658812" y="1727200"/>
            <a:ext cx="11045507"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Evaluate HGLS and displacement (varus/valgus and posterior tilt)</a:t>
            </a:r>
          </a:p>
          <a:p>
            <a:pPr marL="457200" indent="-457200">
              <a:buFont typeface="Arial" panose="020B0604020202020204" pitchFamily="34" charset="0"/>
              <a:buChar char="•"/>
            </a:pPr>
            <a:r>
              <a:rPr lang="en-US" dirty="0"/>
              <a:t>Consider the aspect of elective surgery regarding risk and benefits</a:t>
            </a:r>
          </a:p>
          <a:p>
            <a:pPr marL="457200" indent="-457200">
              <a:buFont typeface="Arial" panose="020B0604020202020204" pitchFamily="34" charset="0"/>
              <a:buChar char="•"/>
            </a:pPr>
            <a:r>
              <a:rPr lang="en-US" dirty="0"/>
              <a:t>Assess and treat pain as well as osteoporosis</a:t>
            </a:r>
          </a:p>
          <a:p>
            <a:pPr marL="457200" indent="-457200">
              <a:buFont typeface="Arial" panose="020B0604020202020204" pitchFamily="34" charset="0"/>
              <a:buChar char="•"/>
            </a:pPr>
            <a:r>
              <a:rPr lang="en-US" dirty="0"/>
              <a:t>Evaluate biological parameters (patient needs, comorbidities, vascularization of head, rotator cuff)</a:t>
            </a:r>
          </a:p>
          <a:p>
            <a:pPr marL="457200" indent="-457200">
              <a:buFont typeface="Arial" panose="020B0604020202020204" pitchFamily="34" charset="0"/>
              <a:buChar char="•"/>
            </a:pPr>
            <a:r>
              <a:rPr lang="en-US" dirty="0"/>
              <a:t>Importance of anatomical reduction and reconstruction posteromedial support</a:t>
            </a:r>
          </a:p>
          <a:p>
            <a:pPr marL="457200" indent="-457200">
              <a:buFont typeface="Arial" panose="020B0604020202020204" pitchFamily="34" charset="0"/>
              <a:buChar char="•"/>
            </a:pPr>
            <a:r>
              <a:rPr lang="en-US" dirty="0"/>
              <a:t>Exact operative technique, respecting the anatomical key structures</a:t>
            </a:r>
          </a:p>
        </p:txBody>
      </p:sp>
    </p:spTree>
    <p:extLst>
      <p:ext uri="{BB962C8B-B14F-4D97-AF65-F5344CB8AC3E}">
        <p14:creationId xmlns:p14="http://schemas.microsoft.com/office/powerpoint/2010/main" val="2554922873"/>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en-US" dirty="0">
                <a:ea typeface="MS PGothic" charset="0"/>
              </a:rPr>
              <a:t>References</a:t>
            </a:r>
          </a:p>
        </p:txBody>
      </p:sp>
      <p:sp>
        <p:nvSpPr>
          <p:cNvPr id="5" name="Rectangle 5"/>
          <p:cNvSpPr txBox="1">
            <a:spLocks noChangeArrowheads="1"/>
          </p:cNvSpPr>
          <p:nvPr/>
        </p:nvSpPr>
        <p:spPr bwMode="auto">
          <a:xfrm>
            <a:off x="658800" y="1728000"/>
            <a:ext cx="10874373"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533400" indent="-533400" algn="l" rtl="0" eaLnBrk="1" fontAlgn="base" hangingPunct="1">
              <a:spcBef>
                <a:spcPct val="20000"/>
              </a:spcBef>
              <a:spcAft>
                <a:spcPct val="0"/>
              </a:spcAft>
              <a:buChar char="•"/>
              <a:defRPr sz="2800">
                <a:solidFill>
                  <a:schemeClr val="tx1"/>
                </a:solidFill>
                <a:latin typeface="+mn-lt"/>
                <a:ea typeface="+mn-ea"/>
                <a:cs typeface="+mn-cs"/>
              </a:defRPr>
            </a:lvl1pPr>
            <a:lvl2pPr marL="952500" indent="-428625" algn="l" rtl="0" eaLnBrk="1" fontAlgn="base" hangingPunct="1">
              <a:spcBef>
                <a:spcPct val="20000"/>
              </a:spcBef>
              <a:spcAft>
                <a:spcPct val="0"/>
              </a:spcAft>
              <a:buChar char="•"/>
              <a:defRPr sz="2600">
                <a:solidFill>
                  <a:schemeClr val="tx1"/>
                </a:solidFill>
                <a:latin typeface="+mn-lt"/>
              </a:defRPr>
            </a:lvl2pPr>
            <a:lvl3pPr marL="1371600" indent="-409575" algn="l" rtl="0" eaLnBrk="1" fontAlgn="base" hangingPunct="1">
              <a:spcBef>
                <a:spcPct val="20000"/>
              </a:spcBef>
              <a:spcAft>
                <a:spcPct val="0"/>
              </a:spcAft>
              <a:buChar char="•"/>
              <a:defRPr sz="2400">
                <a:solidFill>
                  <a:schemeClr val="tx1"/>
                </a:solidFill>
                <a:latin typeface="+mn-lt"/>
              </a:defRPr>
            </a:lvl3pPr>
            <a:lvl4pPr marL="1752600" indent="-361950" algn="l" rtl="0" eaLnBrk="1" fontAlgn="base" hangingPunct="1">
              <a:spcBef>
                <a:spcPct val="20000"/>
              </a:spcBef>
              <a:spcAft>
                <a:spcPct val="0"/>
              </a:spcAft>
              <a:buChar char="•"/>
              <a:defRPr sz="2000">
                <a:solidFill>
                  <a:schemeClr val="tx1"/>
                </a:solidFill>
                <a:latin typeface="+mn-lt"/>
              </a:defRPr>
            </a:lvl4pPr>
            <a:lvl5pPr marL="2209800" indent="-463550" algn="l" rtl="0" eaLnBrk="1" fontAlgn="base" hangingPunct="1">
              <a:spcBef>
                <a:spcPct val="20000"/>
              </a:spcBef>
              <a:spcAft>
                <a:spcPct val="0"/>
              </a:spcAft>
              <a:buChar char="•"/>
              <a:defRPr sz="2000">
                <a:solidFill>
                  <a:schemeClr val="tx1"/>
                </a:solidFill>
                <a:latin typeface="+mn-lt"/>
              </a:defRPr>
            </a:lvl5pPr>
            <a:lvl6pPr marL="2667000" indent="-381000" algn="l" rtl="0" eaLnBrk="1" fontAlgn="base" hangingPunct="1">
              <a:spcBef>
                <a:spcPct val="20000"/>
              </a:spcBef>
              <a:spcAft>
                <a:spcPct val="0"/>
              </a:spcAft>
              <a:buChar char="•"/>
              <a:defRPr sz="2000">
                <a:solidFill>
                  <a:schemeClr val="tx1"/>
                </a:solidFill>
                <a:latin typeface="+mn-lt"/>
              </a:defRPr>
            </a:lvl6pPr>
            <a:lvl7pPr marL="3124200" indent="-381000" algn="l" rtl="0" eaLnBrk="1" fontAlgn="base" hangingPunct="1">
              <a:spcBef>
                <a:spcPct val="20000"/>
              </a:spcBef>
              <a:spcAft>
                <a:spcPct val="0"/>
              </a:spcAft>
              <a:buChar char="•"/>
              <a:defRPr sz="2000">
                <a:solidFill>
                  <a:schemeClr val="tx1"/>
                </a:solidFill>
                <a:latin typeface="+mn-lt"/>
              </a:defRPr>
            </a:lvl7pPr>
            <a:lvl8pPr marL="3581400" indent="-381000" algn="l" rtl="0" eaLnBrk="1" fontAlgn="base" hangingPunct="1">
              <a:spcBef>
                <a:spcPct val="20000"/>
              </a:spcBef>
              <a:spcAft>
                <a:spcPct val="0"/>
              </a:spcAft>
              <a:buChar char="•"/>
              <a:defRPr sz="2000">
                <a:solidFill>
                  <a:schemeClr val="tx1"/>
                </a:solidFill>
                <a:latin typeface="+mn-lt"/>
              </a:defRPr>
            </a:lvl8pPr>
            <a:lvl9pPr marL="4038600" indent="-381000" algn="l" rtl="0" eaLnBrk="1" fontAlgn="base" hangingPunct="1">
              <a:spcBef>
                <a:spcPct val="20000"/>
              </a:spcBef>
              <a:spcAft>
                <a:spcPct val="0"/>
              </a:spcAft>
              <a:buChar char="•"/>
              <a:defRPr sz="2000">
                <a:solidFill>
                  <a:schemeClr val="tx1"/>
                </a:solidFill>
                <a:latin typeface="+mn-lt"/>
              </a:defRPr>
            </a:lvl9pPr>
          </a:lstStyle>
          <a:p>
            <a:pPr marL="0" indent="0">
              <a:buNone/>
              <a:defRPr/>
            </a:pPr>
            <a:r>
              <a:rPr lang="en-US" sz="1800" kern="0" dirty="0" err="1">
                <a:ea typeface="MS PGothic" charset="0"/>
                <a:cs typeface="MS PGothic" charset="0"/>
              </a:rPr>
              <a:t>Rothstock</a:t>
            </a:r>
            <a:r>
              <a:rPr lang="en-US" sz="1800" kern="0" dirty="0">
                <a:ea typeface="MS PGothic" charset="0"/>
                <a:cs typeface="MS PGothic" charset="0"/>
              </a:rPr>
              <a:t> S, </a:t>
            </a:r>
            <a:r>
              <a:rPr lang="en-US" sz="1800" kern="0" dirty="0" err="1">
                <a:ea typeface="MS PGothic" charset="0"/>
                <a:cs typeface="MS PGothic" charset="0"/>
              </a:rPr>
              <a:t>Plecko</a:t>
            </a:r>
            <a:r>
              <a:rPr lang="en-US" sz="1800" kern="0" dirty="0">
                <a:ea typeface="MS PGothic" charset="0"/>
                <a:cs typeface="MS PGothic" charset="0"/>
              </a:rPr>
              <a:t> M, </a:t>
            </a:r>
            <a:r>
              <a:rPr lang="en-US" sz="1800" kern="0" dirty="0" err="1">
                <a:ea typeface="MS PGothic" charset="0"/>
                <a:cs typeface="MS PGothic" charset="0"/>
              </a:rPr>
              <a:t>Kloub</a:t>
            </a:r>
            <a:r>
              <a:rPr lang="en-US" sz="1800" kern="0" dirty="0">
                <a:ea typeface="MS PGothic" charset="0"/>
                <a:cs typeface="MS PGothic" charset="0"/>
              </a:rPr>
              <a:t> M, et al. Biomechanical evaluation of two intramedullary nailing techniques with different locking options in a three-part fracture proximal </a:t>
            </a:r>
            <a:r>
              <a:rPr lang="en-US" sz="1800" kern="0" dirty="0" err="1">
                <a:ea typeface="MS PGothic" charset="0"/>
                <a:cs typeface="MS PGothic" charset="0"/>
              </a:rPr>
              <a:t>humerus</a:t>
            </a:r>
            <a:r>
              <a:rPr lang="en-US" sz="1800" kern="0" dirty="0">
                <a:ea typeface="MS PGothic" charset="0"/>
                <a:cs typeface="MS PGothic" charset="0"/>
              </a:rPr>
              <a:t> model.</a:t>
            </a:r>
            <a:r>
              <a:rPr lang="nl-NL" sz="1800" kern="0" dirty="0">
                <a:ea typeface="MS PGothic" charset="0"/>
                <a:cs typeface="MS PGothic" charset="0"/>
              </a:rPr>
              <a:t> </a:t>
            </a:r>
            <a:r>
              <a:rPr lang="nl-NL" sz="1800" i="1" kern="0" dirty="0">
                <a:ea typeface="MS PGothic" charset="0"/>
                <a:cs typeface="MS PGothic" charset="0"/>
              </a:rPr>
              <a:t>Clin Biomech (Brstl, Avon)</a:t>
            </a:r>
            <a:r>
              <a:rPr lang="nl-NL" sz="1800" kern="0" dirty="0">
                <a:ea typeface="MS PGothic" charset="0"/>
                <a:cs typeface="MS PGothic" charset="0"/>
              </a:rPr>
              <a:t>. 2012 Aug; 27(7):686–691.</a:t>
            </a:r>
          </a:p>
          <a:p>
            <a:pPr marL="0" indent="0">
              <a:buNone/>
              <a:defRPr/>
            </a:pPr>
            <a:r>
              <a:rPr lang="nl-NL" sz="1800" kern="0" dirty="0">
                <a:ea typeface="MS PGothic" charset="0"/>
                <a:cs typeface="MS PGothic" charset="0"/>
              </a:rPr>
              <a:t>Hardeman F, Bollars P, Donnelly M, et al. </a:t>
            </a:r>
            <a:r>
              <a:rPr lang="en-US" sz="1800" kern="0" dirty="0">
                <a:ea typeface="MS PGothic" charset="0"/>
                <a:cs typeface="MS PGothic" charset="0"/>
              </a:rPr>
              <a:t>Predictive factors for functional outcome and failure in angular stable </a:t>
            </a:r>
            <a:r>
              <a:rPr lang="en-US" sz="1800" kern="0" dirty="0" err="1">
                <a:ea typeface="MS PGothic" charset="0"/>
                <a:cs typeface="MS PGothic" charset="0"/>
              </a:rPr>
              <a:t>osteosynthesis</a:t>
            </a:r>
            <a:r>
              <a:rPr lang="en-US" sz="1800" kern="0" dirty="0">
                <a:ea typeface="MS PGothic" charset="0"/>
                <a:cs typeface="MS PGothic" charset="0"/>
              </a:rPr>
              <a:t> of the proximal </a:t>
            </a:r>
            <a:r>
              <a:rPr lang="en-US" sz="1800" kern="0" dirty="0" err="1">
                <a:ea typeface="MS PGothic" charset="0"/>
                <a:cs typeface="MS PGothic" charset="0"/>
              </a:rPr>
              <a:t>humerus</a:t>
            </a:r>
            <a:r>
              <a:rPr lang="en-US" sz="1800" kern="0" dirty="0">
                <a:ea typeface="MS PGothic" charset="0"/>
                <a:cs typeface="MS PGothic" charset="0"/>
              </a:rPr>
              <a:t>. </a:t>
            </a:r>
            <a:r>
              <a:rPr lang="en-US" sz="1800" i="1" kern="0" dirty="0">
                <a:ea typeface="MS PGothic" charset="0"/>
                <a:cs typeface="MS PGothic" charset="0"/>
              </a:rPr>
              <a:t>Injury</a:t>
            </a:r>
            <a:r>
              <a:rPr lang="en-US" sz="1800" kern="0" dirty="0">
                <a:ea typeface="MS PGothic" charset="0"/>
                <a:cs typeface="MS PGothic" charset="0"/>
              </a:rPr>
              <a:t>. 2012 Feb; 43(2):153–158.</a:t>
            </a:r>
          </a:p>
          <a:p>
            <a:pPr marL="0" indent="0">
              <a:buNone/>
              <a:defRPr/>
            </a:pPr>
            <a:r>
              <a:rPr lang="de-CH" sz="1800" kern="0" dirty="0">
                <a:ea typeface="MS PGothic" charset="0"/>
                <a:cs typeface="MS PGothic" charset="0"/>
              </a:rPr>
              <a:t>Hirzinger C, Tauber M, Resch H. </a:t>
            </a:r>
            <a:r>
              <a:rPr lang="en-US" sz="1800" kern="0" dirty="0">
                <a:ea typeface="MS PGothic" charset="0"/>
                <a:cs typeface="MS PGothic" charset="0"/>
              </a:rPr>
              <a:t>[Proximal </a:t>
            </a:r>
            <a:r>
              <a:rPr lang="en-US" sz="1800" kern="0" dirty="0" err="1">
                <a:ea typeface="MS PGothic" charset="0"/>
                <a:cs typeface="MS PGothic" charset="0"/>
              </a:rPr>
              <a:t>humerus</a:t>
            </a:r>
            <a:r>
              <a:rPr lang="en-US" sz="1800" kern="0" dirty="0">
                <a:ea typeface="MS PGothic" charset="0"/>
                <a:cs typeface="MS PGothic" charset="0"/>
              </a:rPr>
              <a:t> fracture: new aspects in epidemiology, fracture morphology, and diagnostics]. </a:t>
            </a:r>
            <a:r>
              <a:rPr lang="en-US" sz="1800" i="1" kern="0" dirty="0" err="1">
                <a:ea typeface="MS PGothic" charset="0"/>
                <a:cs typeface="MS PGothic" charset="0"/>
              </a:rPr>
              <a:t>Unfallchirurg</a:t>
            </a:r>
            <a:r>
              <a:rPr lang="en-US" sz="1800" i="1" kern="0" dirty="0">
                <a:ea typeface="MS PGothic" charset="0"/>
                <a:cs typeface="MS PGothic" charset="0"/>
              </a:rPr>
              <a:t>.</a:t>
            </a:r>
            <a:r>
              <a:rPr lang="en-US" sz="1800" kern="0" dirty="0">
                <a:ea typeface="MS PGothic" charset="0"/>
                <a:cs typeface="MS PGothic" charset="0"/>
              </a:rPr>
              <a:t> 2011 Dec; 114(12):1051–1058. Germ.</a:t>
            </a:r>
          </a:p>
          <a:p>
            <a:pPr marL="0" indent="0">
              <a:buNone/>
              <a:defRPr/>
            </a:pPr>
            <a:r>
              <a:rPr lang="en-US" sz="1800" kern="0" dirty="0" err="1">
                <a:latin typeface="Arial" charset="0"/>
                <a:ea typeface="MS PGothic" charset="0"/>
              </a:rPr>
              <a:t>Krappinger</a:t>
            </a:r>
            <a:r>
              <a:rPr lang="en-US" sz="1800" kern="0" dirty="0">
                <a:latin typeface="Arial" charset="0"/>
                <a:ea typeface="MS PGothic" charset="0"/>
              </a:rPr>
              <a:t> D, </a:t>
            </a:r>
            <a:r>
              <a:rPr lang="en-US" sz="1800" kern="0" dirty="0" err="1">
                <a:latin typeface="Arial" charset="0"/>
                <a:ea typeface="MS PGothic" charset="0"/>
              </a:rPr>
              <a:t>Bizzotto</a:t>
            </a:r>
            <a:r>
              <a:rPr lang="en-US" sz="1800" kern="0" dirty="0">
                <a:latin typeface="Arial" charset="0"/>
                <a:ea typeface="MS PGothic" charset="0"/>
              </a:rPr>
              <a:t> N, </a:t>
            </a:r>
            <a:r>
              <a:rPr lang="en-US" sz="1800" kern="0" dirty="0" err="1">
                <a:latin typeface="Arial" charset="0"/>
                <a:ea typeface="MS PGothic" charset="0"/>
              </a:rPr>
              <a:t>Riedmann</a:t>
            </a:r>
            <a:r>
              <a:rPr lang="en-US" sz="1800" kern="0" dirty="0">
                <a:latin typeface="Arial" charset="0"/>
                <a:ea typeface="MS PGothic" charset="0"/>
              </a:rPr>
              <a:t> S, et al. Predicting failure after surgical fixation of proximal </a:t>
            </a:r>
            <a:r>
              <a:rPr lang="en-US" sz="1800" kern="0" dirty="0" err="1">
                <a:latin typeface="Arial" charset="0"/>
                <a:ea typeface="MS PGothic" charset="0"/>
              </a:rPr>
              <a:t>humerus</a:t>
            </a:r>
            <a:r>
              <a:rPr lang="en-US" sz="1800" kern="0" dirty="0">
                <a:latin typeface="Arial" charset="0"/>
                <a:ea typeface="MS PGothic" charset="0"/>
              </a:rPr>
              <a:t> fractures. </a:t>
            </a:r>
            <a:r>
              <a:rPr lang="en-US" sz="1800" i="1" kern="0" dirty="0">
                <a:latin typeface="Arial" charset="0"/>
                <a:ea typeface="MS PGothic" charset="0"/>
              </a:rPr>
              <a:t>Injury</a:t>
            </a:r>
            <a:r>
              <a:rPr lang="en-US" sz="1800" kern="0" dirty="0">
                <a:latin typeface="Arial" charset="0"/>
                <a:ea typeface="MS PGothic" charset="0"/>
              </a:rPr>
              <a:t>. 2011 Nov; 42(11):1283–1288. </a:t>
            </a:r>
          </a:p>
          <a:p>
            <a:pPr marL="0" indent="0">
              <a:buNone/>
              <a:defRPr/>
            </a:pPr>
            <a:r>
              <a:rPr lang="en-US" sz="1800" kern="0" dirty="0">
                <a:latin typeface="Arial" charset="0"/>
                <a:ea typeface="MS PGothic" charset="0"/>
              </a:rPr>
              <a:t>Hessmann MH, Hansen WS, </a:t>
            </a:r>
            <a:r>
              <a:rPr lang="en-US" sz="1800" kern="0" dirty="0" err="1">
                <a:latin typeface="Arial" charset="0"/>
                <a:ea typeface="MS PGothic" charset="0"/>
              </a:rPr>
              <a:t>Krummenauer</a:t>
            </a:r>
            <a:r>
              <a:rPr lang="en-US" sz="1800" kern="0" dirty="0">
                <a:latin typeface="Arial" charset="0"/>
                <a:ea typeface="MS PGothic" charset="0"/>
              </a:rPr>
              <a:t> F, et al. Locked plate fixation and intramedullary nailing for proximal </a:t>
            </a:r>
            <a:r>
              <a:rPr lang="en-US" sz="1800" kern="0" dirty="0" err="1">
                <a:latin typeface="Arial" charset="0"/>
                <a:ea typeface="MS PGothic" charset="0"/>
              </a:rPr>
              <a:t>humerus</a:t>
            </a:r>
            <a:r>
              <a:rPr lang="en-US" sz="1800" kern="0" dirty="0">
                <a:latin typeface="Arial" charset="0"/>
                <a:ea typeface="MS PGothic" charset="0"/>
              </a:rPr>
              <a:t> fractures: a biomechanical evaluation. </a:t>
            </a:r>
            <a:r>
              <a:rPr lang="en-US" sz="1800" i="1" kern="0" dirty="0">
                <a:latin typeface="Arial" charset="0"/>
                <a:ea typeface="MS PGothic" charset="0"/>
              </a:rPr>
              <a:t>J Trauma</a:t>
            </a:r>
            <a:r>
              <a:rPr lang="en-US" sz="1800" kern="0" dirty="0">
                <a:latin typeface="Arial" charset="0"/>
                <a:ea typeface="MS PGothic" charset="0"/>
              </a:rPr>
              <a:t>. 2005 Jun; 58(6):1194–1201.</a:t>
            </a:r>
          </a:p>
          <a:p>
            <a:pPr marL="0" indent="0">
              <a:buNone/>
              <a:defRPr/>
            </a:pPr>
            <a:r>
              <a:rPr lang="en-US" sz="1800" kern="0" dirty="0" err="1">
                <a:latin typeface="Arial" charset="0"/>
                <a:ea typeface="MS PGothic" charset="0"/>
              </a:rPr>
              <a:t>Rothstock</a:t>
            </a:r>
            <a:r>
              <a:rPr lang="en-US" sz="1800" kern="0" dirty="0">
                <a:latin typeface="Arial" charset="0"/>
                <a:ea typeface="MS PGothic" charset="0"/>
              </a:rPr>
              <a:t> S, </a:t>
            </a:r>
            <a:r>
              <a:rPr lang="en-US" sz="1800" kern="0" dirty="0" err="1">
                <a:latin typeface="Arial" charset="0"/>
                <a:ea typeface="MS PGothic" charset="0"/>
              </a:rPr>
              <a:t>Plecko</a:t>
            </a:r>
            <a:r>
              <a:rPr lang="en-US" sz="1800" kern="0" dirty="0">
                <a:latin typeface="Arial" charset="0"/>
                <a:ea typeface="MS PGothic" charset="0"/>
              </a:rPr>
              <a:t> M, </a:t>
            </a:r>
            <a:r>
              <a:rPr lang="en-US" sz="1800" kern="0" dirty="0" err="1">
                <a:latin typeface="Arial" charset="0"/>
                <a:ea typeface="MS PGothic" charset="0"/>
              </a:rPr>
              <a:t>Kloub</a:t>
            </a:r>
            <a:r>
              <a:rPr lang="en-US" sz="1800" kern="0" dirty="0">
                <a:latin typeface="Arial" charset="0"/>
                <a:ea typeface="MS PGothic" charset="0"/>
              </a:rPr>
              <a:t> M, et al. Biomechanical evaluation of two intramedullary nailing techniques with different locking options in a three-part fracture proximal </a:t>
            </a:r>
            <a:r>
              <a:rPr lang="en-US" sz="1800" kern="0" dirty="0" err="1">
                <a:latin typeface="Arial" charset="0"/>
                <a:ea typeface="MS PGothic" charset="0"/>
              </a:rPr>
              <a:t>humerus</a:t>
            </a:r>
            <a:r>
              <a:rPr lang="en-US" sz="1800" kern="0" dirty="0">
                <a:latin typeface="Arial" charset="0"/>
                <a:ea typeface="MS PGothic" charset="0"/>
              </a:rPr>
              <a:t> model. </a:t>
            </a:r>
            <a:r>
              <a:rPr lang="en-US" sz="1800" i="1" kern="0" dirty="0" err="1">
                <a:latin typeface="Arial" charset="0"/>
                <a:ea typeface="MS PGothic" charset="0"/>
              </a:rPr>
              <a:t>Clin</a:t>
            </a:r>
            <a:r>
              <a:rPr lang="en-US" sz="1800" i="1" kern="0" dirty="0">
                <a:latin typeface="Arial" charset="0"/>
                <a:ea typeface="MS PGothic" charset="0"/>
              </a:rPr>
              <a:t> </a:t>
            </a:r>
            <a:r>
              <a:rPr lang="en-US" sz="1800" i="1" kern="0" dirty="0" err="1">
                <a:latin typeface="Arial" charset="0"/>
                <a:ea typeface="MS PGothic" charset="0"/>
              </a:rPr>
              <a:t>Biomech</a:t>
            </a:r>
            <a:r>
              <a:rPr lang="en-US" sz="1800" i="1" kern="0" dirty="0">
                <a:latin typeface="Arial" charset="0"/>
                <a:ea typeface="MS PGothic" charset="0"/>
              </a:rPr>
              <a:t> (</a:t>
            </a:r>
            <a:r>
              <a:rPr lang="en-US" sz="1800" i="1" kern="0" dirty="0" err="1">
                <a:latin typeface="Arial" charset="0"/>
                <a:ea typeface="MS PGothic" charset="0"/>
              </a:rPr>
              <a:t>Brstl</a:t>
            </a:r>
            <a:r>
              <a:rPr lang="en-US" sz="1800" i="1" kern="0" dirty="0">
                <a:latin typeface="Arial" charset="0"/>
                <a:ea typeface="MS PGothic" charset="0"/>
              </a:rPr>
              <a:t>, Avon)</a:t>
            </a:r>
            <a:r>
              <a:rPr lang="en-US" sz="1800" kern="0" dirty="0">
                <a:latin typeface="Arial" charset="0"/>
                <a:ea typeface="MS PGothic" charset="0"/>
              </a:rPr>
              <a:t>. 2012 Aug; 27(7):686–691. </a:t>
            </a:r>
          </a:p>
          <a:p>
            <a:pPr marL="0" indent="0">
              <a:buNone/>
              <a:defRPr/>
            </a:pPr>
            <a:r>
              <a:rPr lang="en-US" sz="1800" kern="0" dirty="0" err="1">
                <a:latin typeface="Arial" charset="0"/>
                <a:ea typeface="MS PGothic" charset="0"/>
              </a:rPr>
              <a:t>Sukthankar</a:t>
            </a:r>
            <a:r>
              <a:rPr lang="en-US" sz="1800" kern="0" dirty="0">
                <a:latin typeface="Arial" charset="0"/>
                <a:ea typeface="MS PGothic" charset="0"/>
              </a:rPr>
              <a:t> AV, </a:t>
            </a:r>
            <a:r>
              <a:rPr lang="en-US" sz="1800" kern="0" dirty="0" err="1">
                <a:latin typeface="Arial" charset="0"/>
                <a:ea typeface="MS PGothic" charset="0"/>
              </a:rPr>
              <a:t>Leonello</a:t>
            </a:r>
            <a:r>
              <a:rPr lang="en-US" sz="1800" kern="0" dirty="0">
                <a:latin typeface="Arial" charset="0"/>
                <a:ea typeface="MS PGothic" charset="0"/>
              </a:rPr>
              <a:t> DT, Hertel RW, et al. A comprehensive classification of proximal humeral fractures: HGLS system. </a:t>
            </a:r>
            <a:r>
              <a:rPr lang="en-US" sz="1800" i="1" kern="0" dirty="0">
                <a:latin typeface="Arial" charset="0"/>
                <a:ea typeface="MS PGothic" charset="0"/>
              </a:rPr>
              <a:t>J Shoulder Elbow Surg.</a:t>
            </a:r>
            <a:r>
              <a:rPr lang="en-US" sz="1800" kern="0" dirty="0">
                <a:latin typeface="Arial" charset="0"/>
                <a:ea typeface="MS PGothic" charset="0"/>
              </a:rPr>
              <a:t> 2013 Jul; 22(7):e1–6.</a:t>
            </a:r>
          </a:p>
          <a:p>
            <a:pPr marL="0" indent="0">
              <a:buNone/>
              <a:defRPr/>
            </a:pPr>
            <a:endParaRPr lang="nl-NL" sz="1800" kern="0" dirty="0">
              <a:ea typeface="Osaka" charset="0"/>
            </a:endParaRPr>
          </a:p>
          <a:p>
            <a:pPr>
              <a:defRPr/>
            </a:pPr>
            <a:endParaRPr lang="en-US" sz="1800" kern="0" dirty="0">
              <a:ea typeface="MS PGothic" charset="0"/>
              <a:cs typeface="MS PGothic" charset="0"/>
            </a:endParaRPr>
          </a:p>
          <a:p>
            <a:pPr marL="0" indent="0">
              <a:buNone/>
              <a:defRPr/>
            </a:pPr>
            <a:endParaRPr lang="en-US" sz="1800" kern="0" dirty="0">
              <a:latin typeface="Arial" charset="0"/>
              <a:ea typeface="MS PGothic" charset="0"/>
            </a:endParaRPr>
          </a:p>
        </p:txBody>
      </p:sp>
    </p:spTree>
    <p:extLst>
      <p:ext uri="{BB962C8B-B14F-4D97-AF65-F5344CB8AC3E}">
        <p14:creationId xmlns:p14="http://schemas.microsoft.com/office/powerpoint/2010/main" val="1542571946"/>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Thank you</a:t>
            </a:r>
          </a:p>
        </p:txBody>
      </p:sp>
      <p:sp>
        <p:nvSpPr>
          <p:cNvPr id="3" name="Content Placeholder 2"/>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r>
              <a:rPr lang="en-US" dirty="0">
                <a:hlinkClick r:id="rId3" action="ppaction://hlinksldjump"/>
              </a:rPr>
              <a:t>Return to list of cases</a:t>
            </a:r>
            <a:endParaRPr lang="en-US" dirty="0"/>
          </a:p>
        </p:txBody>
      </p:sp>
    </p:spTree>
    <p:extLst>
      <p:ext uri="{BB962C8B-B14F-4D97-AF65-F5344CB8AC3E}">
        <p14:creationId xmlns:p14="http://schemas.microsoft.com/office/powerpoint/2010/main" val="2299080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noProof="0" dirty="0"/>
              <a:t>TTD walking</a:t>
            </a:r>
          </a:p>
        </p:txBody>
      </p:sp>
      <p:grpSp>
        <p:nvGrpSpPr>
          <p:cNvPr id="13" name="Group 12">
            <a:extLst>
              <a:ext uri="{FF2B5EF4-FFF2-40B4-BE49-F238E27FC236}">
                <a16:creationId xmlns:a16="http://schemas.microsoft.com/office/drawing/2014/main" id="{6999BE37-844A-472D-8321-AEE2F36815FD}"/>
              </a:ext>
            </a:extLst>
          </p:cNvPr>
          <p:cNvGrpSpPr/>
          <p:nvPr/>
        </p:nvGrpSpPr>
        <p:grpSpPr>
          <a:xfrm>
            <a:off x="2424186" y="1120262"/>
            <a:ext cx="2594093" cy="5477388"/>
            <a:chOff x="730132" y="1051949"/>
            <a:chExt cx="2912828" cy="6150393"/>
          </a:xfrm>
        </p:grpSpPr>
        <p:pic>
          <p:nvPicPr>
            <p:cNvPr id="11" name="Content Placeholder 6" descr="Kwok FH 21.jpg">
              <a:extLst>
                <a:ext uri="{FF2B5EF4-FFF2-40B4-BE49-F238E27FC236}">
                  <a16:creationId xmlns:a16="http://schemas.microsoft.com/office/drawing/2014/main" id="{1B87F60F-593C-42FF-BC53-7AC8AC7CB7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60" t="7087" r="24443"/>
            <a:stretch/>
          </p:blipFill>
          <p:spPr>
            <a:xfrm>
              <a:off x="808620" y="1051949"/>
              <a:ext cx="2834340" cy="4014938"/>
            </a:xfrm>
            <a:prstGeom prst="rect">
              <a:avLst/>
            </a:prstGeom>
          </p:spPr>
        </p:pic>
        <p:pic>
          <p:nvPicPr>
            <p:cNvPr id="12" name="Picture 11" descr="Kwok FH 20.jpg">
              <a:extLst>
                <a:ext uri="{FF2B5EF4-FFF2-40B4-BE49-F238E27FC236}">
                  <a16:creationId xmlns:a16="http://schemas.microsoft.com/office/drawing/2014/main" id="{FAF3E551-0DF6-4603-AC9B-B4FC40EEAE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378" r="18274"/>
            <a:stretch/>
          </p:blipFill>
          <p:spPr>
            <a:xfrm>
              <a:off x="730132" y="3049927"/>
              <a:ext cx="2912828" cy="4152415"/>
            </a:xfrm>
            <a:prstGeom prst="rect">
              <a:avLst/>
            </a:prstGeom>
          </p:spPr>
        </p:pic>
      </p:grpSp>
      <p:grpSp>
        <p:nvGrpSpPr>
          <p:cNvPr id="16" name="Group 15">
            <a:extLst>
              <a:ext uri="{FF2B5EF4-FFF2-40B4-BE49-F238E27FC236}">
                <a16:creationId xmlns:a16="http://schemas.microsoft.com/office/drawing/2014/main" id="{12ECE1CB-D794-4276-8D0F-CBAA957DCD38}"/>
              </a:ext>
            </a:extLst>
          </p:cNvPr>
          <p:cNvGrpSpPr/>
          <p:nvPr/>
        </p:nvGrpSpPr>
        <p:grpSpPr>
          <a:xfrm>
            <a:off x="6623571" y="1120262"/>
            <a:ext cx="3753343" cy="5477388"/>
            <a:chOff x="4210397" y="1247732"/>
            <a:chExt cx="3612650" cy="5272069"/>
          </a:xfrm>
        </p:grpSpPr>
        <p:pic>
          <p:nvPicPr>
            <p:cNvPr id="14" name="Content Placeholder 7" descr="Kwok FH 23.jpg">
              <a:extLst>
                <a:ext uri="{FF2B5EF4-FFF2-40B4-BE49-F238E27FC236}">
                  <a16:creationId xmlns:a16="http://schemas.microsoft.com/office/drawing/2014/main" id="{155B6710-C48C-4171-87C9-A6F39D8612B2}"/>
                </a:ext>
              </a:extLst>
            </p:cNvPr>
            <p:cNvPicPr>
              <a:picLocks noChangeAspect="1"/>
            </p:cNvPicPr>
            <p:nvPr/>
          </p:nvPicPr>
          <p:blipFill>
            <a:blip r:embed="rId4" cstate="print">
              <a:extLst>
                <a:ext uri="{28A0092B-C50C-407E-A947-70E740481C1C}">
                  <a14:useLocalDpi xmlns:a14="http://schemas.microsoft.com/office/drawing/2010/main" val="0"/>
                </a:ext>
              </a:extLst>
            </a:blip>
            <a:srcRect l="-4360" r="-4360"/>
            <a:stretch>
              <a:fillRect/>
            </a:stretch>
          </p:blipFill>
          <p:spPr>
            <a:xfrm rot="21339437">
              <a:off x="4570699" y="1247732"/>
              <a:ext cx="3252348" cy="3644829"/>
            </a:xfrm>
            <a:prstGeom prst="rect">
              <a:avLst/>
            </a:prstGeom>
          </p:spPr>
        </p:pic>
        <p:pic>
          <p:nvPicPr>
            <p:cNvPr id="15" name="Picture 14" descr="Kwok FH 22.jpg">
              <a:extLst>
                <a:ext uri="{FF2B5EF4-FFF2-40B4-BE49-F238E27FC236}">
                  <a16:creationId xmlns:a16="http://schemas.microsoft.com/office/drawing/2014/main" id="{F0A575A1-A5E1-488C-AB2A-BDF009B741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88" t="16825"/>
            <a:stretch/>
          </p:blipFill>
          <p:spPr>
            <a:xfrm>
              <a:off x="4210397" y="3375078"/>
              <a:ext cx="3025899" cy="3144723"/>
            </a:xfrm>
            <a:prstGeom prst="rect">
              <a:avLst/>
            </a:prstGeom>
          </p:spPr>
        </p:pic>
      </p:grpSp>
    </p:spTree>
    <p:extLst>
      <p:ext uri="{BB962C8B-B14F-4D97-AF65-F5344CB8AC3E}">
        <p14:creationId xmlns:p14="http://schemas.microsoft.com/office/powerpoint/2010/main" val="3455467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en-US" dirty="0">
                <a:ea typeface="MS PGothic" charset="0"/>
              </a:rPr>
              <a:t>Acknowledgements for all cases</a:t>
            </a:r>
          </a:p>
        </p:txBody>
      </p:sp>
      <p:sp>
        <p:nvSpPr>
          <p:cNvPr id="10243" name="Rectangle 5"/>
          <p:cNvSpPr>
            <a:spLocks noGrp="1" noChangeArrowheads="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32000" indent="-432000">
              <a:spcBef>
                <a:spcPts val="600"/>
              </a:spcBef>
              <a:buFont typeface="Arial" panose="020B0604020202020204" pitchFamily="34" charset="0"/>
              <a:buChar char="•"/>
            </a:pPr>
            <a:r>
              <a:rPr lang="en-US" sz="2000" kern="1200" dirty="0"/>
              <a:t>Christian Kammerlander</a:t>
            </a:r>
          </a:p>
          <a:p>
            <a:pPr marL="432000" indent="-432000">
              <a:spcBef>
                <a:spcPts val="600"/>
              </a:spcBef>
              <a:buFont typeface="Arial" panose="020B0604020202020204" pitchFamily="34" charset="0"/>
              <a:buChar char="•"/>
            </a:pPr>
            <a:r>
              <a:rPr lang="en-US" sz="2000" kern="1200" dirty="0"/>
              <a:t>Emilio Fantin</a:t>
            </a:r>
          </a:p>
          <a:p>
            <a:pPr marL="432000" indent="-432000">
              <a:spcBef>
                <a:spcPts val="600"/>
              </a:spcBef>
              <a:buFont typeface="Arial" panose="020B0604020202020204" pitchFamily="34" charset="0"/>
              <a:buChar char="•"/>
            </a:pPr>
            <a:r>
              <a:rPr lang="en-US" sz="2000" kern="1200" dirty="0"/>
              <a:t>Markus Gosch</a:t>
            </a:r>
          </a:p>
          <a:p>
            <a:pPr marL="432000" indent="-432000">
              <a:spcBef>
                <a:spcPts val="600"/>
              </a:spcBef>
              <a:buFont typeface="Arial" panose="020B0604020202020204" pitchFamily="34" charset="0"/>
              <a:buChar char="•"/>
            </a:pPr>
            <a:r>
              <a:rPr lang="en-US" sz="2000" kern="1200" dirty="0"/>
              <a:t>Sergio Fernandez</a:t>
            </a:r>
          </a:p>
          <a:p>
            <a:pPr marL="432000" indent="-432000">
              <a:spcBef>
                <a:spcPts val="600"/>
              </a:spcBef>
              <a:buFont typeface="Arial" panose="020B0604020202020204" pitchFamily="34" charset="0"/>
              <a:buChar char="•"/>
            </a:pPr>
            <a:r>
              <a:rPr lang="en-US" sz="2000" kern="1200" dirty="0"/>
              <a:t>Roland </a:t>
            </a:r>
            <a:r>
              <a:rPr lang="en-US" sz="2000" kern="1200" dirty="0" err="1"/>
              <a:t>Biber</a:t>
            </a:r>
            <a:endParaRPr lang="en-US" sz="2000" kern="1200" dirty="0"/>
          </a:p>
          <a:p>
            <a:pPr marL="432000" indent="-432000">
              <a:spcBef>
                <a:spcPts val="600"/>
              </a:spcBef>
              <a:buFont typeface="Arial" panose="020B0604020202020204" pitchFamily="34" charset="0"/>
              <a:buChar char="•"/>
            </a:pPr>
            <a:r>
              <a:rPr lang="en-US" sz="2000" kern="1200" dirty="0" err="1"/>
              <a:t>Stefaan</a:t>
            </a:r>
            <a:r>
              <a:rPr lang="en-US" sz="2000" kern="1200" dirty="0"/>
              <a:t> Nijs</a:t>
            </a:r>
          </a:p>
          <a:p>
            <a:pPr marL="432000" indent="-432000">
              <a:spcBef>
                <a:spcPts val="600"/>
              </a:spcBef>
              <a:buFont typeface="Arial" panose="020B0604020202020204" pitchFamily="34" charset="0"/>
              <a:buChar char="•"/>
            </a:pPr>
            <a:r>
              <a:rPr lang="en-US" sz="2000" kern="1200" dirty="0"/>
              <a:t>Tobias Roth</a:t>
            </a:r>
          </a:p>
          <a:p>
            <a:pPr marL="432000" indent="-432000">
              <a:spcBef>
                <a:spcPts val="600"/>
              </a:spcBef>
              <a:buFont typeface="Arial" panose="020B0604020202020204" pitchFamily="34" charset="0"/>
              <a:buChar char="•"/>
            </a:pPr>
            <a:r>
              <a:rPr lang="en-US" sz="2000" dirty="0"/>
              <a:t>Michael Blauth</a:t>
            </a:r>
          </a:p>
          <a:p>
            <a:pPr marL="432000" indent="-432000">
              <a:spcBef>
                <a:spcPts val="600"/>
              </a:spcBef>
              <a:buFont typeface="Arial" panose="020B0604020202020204" pitchFamily="34" charset="0"/>
              <a:buChar char="•"/>
            </a:pPr>
            <a:r>
              <a:rPr lang="en-US" sz="2000" dirty="0"/>
              <a:t>Peter Brink</a:t>
            </a:r>
          </a:p>
          <a:p>
            <a:pPr marL="432000" indent="-432000">
              <a:spcBef>
                <a:spcPts val="600"/>
              </a:spcBef>
              <a:buFont typeface="Arial" panose="020B0604020202020204" pitchFamily="34" charset="0"/>
              <a:buChar char="•"/>
            </a:pPr>
            <a:r>
              <a:rPr lang="en-US" sz="2000" dirty="0"/>
              <a:t>Martin Hessmann</a:t>
            </a:r>
          </a:p>
          <a:p>
            <a:pPr marL="432000" indent="-432000">
              <a:spcBef>
                <a:spcPts val="600"/>
              </a:spcBef>
              <a:buFont typeface="Arial" panose="020B0604020202020204" pitchFamily="34" charset="0"/>
              <a:buChar char="•"/>
            </a:pPr>
            <a:r>
              <a:rPr lang="en-US" sz="2000" kern="1200" dirty="0"/>
              <a:t>Michael </a:t>
            </a:r>
            <a:r>
              <a:rPr lang="en-US" sz="2000" kern="1200" dirty="0" err="1"/>
              <a:t>Blauth</a:t>
            </a:r>
            <a:endParaRPr lang="en-US" sz="2000" kern="1200" dirty="0"/>
          </a:p>
          <a:p>
            <a:pPr marL="432000" indent="-432000">
              <a:spcBef>
                <a:spcPts val="600"/>
              </a:spcBef>
              <a:buFont typeface="Arial" panose="020B0604020202020204" pitchFamily="34" charset="0"/>
              <a:buChar char="•"/>
            </a:pPr>
            <a:r>
              <a:rPr lang="en-US" sz="2000" kern="1200" dirty="0"/>
              <a:t>Stephen Kates</a:t>
            </a:r>
          </a:p>
          <a:p>
            <a:pPr marL="432000" indent="-432000">
              <a:spcBef>
                <a:spcPts val="600"/>
              </a:spcBef>
              <a:buFont typeface="Arial" panose="020B0604020202020204" pitchFamily="34" charset="0"/>
              <a:buChar char="•"/>
            </a:pPr>
            <a:r>
              <a:rPr lang="en-US" sz="2000" kern="1200" dirty="0"/>
              <a:t>Collaborating authors and reviewers (sorry if we missed anyone)</a:t>
            </a:r>
          </a:p>
          <a:p>
            <a:pPr marL="432000" indent="-432000">
              <a:spcBef>
                <a:spcPts val="600"/>
              </a:spcBef>
              <a:buFont typeface="Arial" panose="020B0604020202020204" pitchFamily="34" charset="0"/>
              <a:buChar char="•"/>
            </a:pPr>
            <a:endParaRPr lang="en-US" sz="2400" kern="1200" dirty="0"/>
          </a:p>
          <a:p>
            <a:pPr marL="432000" indent="-432000">
              <a:spcBef>
                <a:spcPts val="600"/>
              </a:spcBef>
              <a:buFont typeface="Arial" panose="020B0604020202020204" pitchFamily="34" charset="0"/>
              <a:buChar char="•"/>
            </a:pPr>
            <a:endParaRPr lang="en-US" sz="2400" kern="1200" dirty="0"/>
          </a:p>
        </p:txBody>
      </p:sp>
      <p:sp>
        <p:nvSpPr>
          <p:cNvPr id="4" name="Content Placeholder 2">
            <a:extLst>
              <a:ext uri="{FF2B5EF4-FFF2-40B4-BE49-F238E27FC236}">
                <a16:creationId xmlns:a16="http://schemas.microsoft.com/office/drawing/2014/main" id="{D7694585-3A65-42EF-BDF4-88C63EFFA5C0}"/>
              </a:ext>
            </a:extLst>
          </p:cNvPr>
          <p:cNvSpPr txBox="1">
            <a:spLocks/>
          </p:cNvSpPr>
          <p:nvPr/>
        </p:nvSpPr>
        <p:spPr bwMode="auto">
          <a:xfrm>
            <a:off x="6858922" y="3429000"/>
            <a:ext cx="3312369"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3400" indent="-533400" algn="l" rtl="0" eaLnBrk="1" fontAlgn="base" hangingPunct="1">
              <a:spcBef>
                <a:spcPct val="20000"/>
              </a:spcBef>
              <a:spcAft>
                <a:spcPct val="0"/>
              </a:spcAft>
              <a:buChar char="•"/>
              <a:defRPr sz="2800">
                <a:solidFill>
                  <a:schemeClr val="tx1"/>
                </a:solidFill>
                <a:latin typeface="+mn-lt"/>
                <a:ea typeface="+mn-ea"/>
                <a:cs typeface="+mn-cs"/>
              </a:defRPr>
            </a:lvl1pPr>
            <a:lvl2pPr marL="952500" indent="-428625" algn="l" rtl="0" eaLnBrk="1" fontAlgn="base" hangingPunct="1">
              <a:spcBef>
                <a:spcPct val="20000"/>
              </a:spcBef>
              <a:spcAft>
                <a:spcPct val="0"/>
              </a:spcAft>
              <a:buChar char="•"/>
              <a:defRPr sz="2600">
                <a:solidFill>
                  <a:schemeClr val="tx1"/>
                </a:solidFill>
                <a:latin typeface="+mn-lt"/>
              </a:defRPr>
            </a:lvl2pPr>
            <a:lvl3pPr marL="1371600" indent="-409575" algn="l" rtl="0" eaLnBrk="1" fontAlgn="base" hangingPunct="1">
              <a:spcBef>
                <a:spcPct val="20000"/>
              </a:spcBef>
              <a:spcAft>
                <a:spcPct val="0"/>
              </a:spcAft>
              <a:buChar char="•"/>
              <a:defRPr sz="2400">
                <a:solidFill>
                  <a:schemeClr val="tx1"/>
                </a:solidFill>
                <a:latin typeface="+mn-lt"/>
              </a:defRPr>
            </a:lvl3pPr>
            <a:lvl4pPr marL="1752600" indent="-361950" algn="l" rtl="0" eaLnBrk="1" fontAlgn="base" hangingPunct="1">
              <a:spcBef>
                <a:spcPct val="20000"/>
              </a:spcBef>
              <a:spcAft>
                <a:spcPct val="0"/>
              </a:spcAft>
              <a:buChar char="•"/>
              <a:defRPr sz="2000">
                <a:solidFill>
                  <a:schemeClr val="tx1"/>
                </a:solidFill>
                <a:latin typeface="+mn-lt"/>
              </a:defRPr>
            </a:lvl4pPr>
            <a:lvl5pPr marL="2209800" indent="-463550" algn="l" rtl="0" eaLnBrk="1" fontAlgn="base" hangingPunct="1">
              <a:spcBef>
                <a:spcPct val="20000"/>
              </a:spcBef>
              <a:spcAft>
                <a:spcPct val="0"/>
              </a:spcAft>
              <a:buChar char="•"/>
              <a:defRPr sz="2000">
                <a:solidFill>
                  <a:schemeClr val="tx1"/>
                </a:solidFill>
                <a:latin typeface="+mn-lt"/>
              </a:defRPr>
            </a:lvl5pPr>
            <a:lvl6pPr marL="2667000" indent="-381000" algn="l" rtl="0" eaLnBrk="1" fontAlgn="base" hangingPunct="1">
              <a:spcBef>
                <a:spcPct val="20000"/>
              </a:spcBef>
              <a:spcAft>
                <a:spcPct val="0"/>
              </a:spcAft>
              <a:buChar char="•"/>
              <a:defRPr sz="2000">
                <a:solidFill>
                  <a:schemeClr val="tx1"/>
                </a:solidFill>
                <a:latin typeface="+mn-lt"/>
              </a:defRPr>
            </a:lvl6pPr>
            <a:lvl7pPr marL="3124200" indent="-381000" algn="l" rtl="0" eaLnBrk="1" fontAlgn="base" hangingPunct="1">
              <a:spcBef>
                <a:spcPct val="20000"/>
              </a:spcBef>
              <a:spcAft>
                <a:spcPct val="0"/>
              </a:spcAft>
              <a:buChar char="•"/>
              <a:defRPr sz="2000">
                <a:solidFill>
                  <a:schemeClr val="tx1"/>
                </a:solidFill>
                <a:latin typeface="+mn-lt"/>
              </a:defRPr>
            </a:lvl7pPr>
            <a:lvl8pPr marL="3581400" indent="-381000" algn="l" rtl="0" eaLnBrk="1" fontAlgn="base" hangingPunct="1">
              <a:spcBef>
                <a:spcPct val="20000"/>
              </a:spcBef>
              <a:spcAft>
                <a:spcPct val="0"/>
              </a:spcAft>
              <a:buChar char="•"/>
              <a:defRPr sz="2000">
                <a:solidFill>
                  <a:schemeClr val="tx1"/>
                </a:solidFill>
                <a:latin typeface="+mn-lt"/>
              </a:defRPr>
            </a:lvl8pPr>
            <a:lvl9pPr marL="4038600" indent="-381000" algn="l" rtl="0" eaLnBrk="1" fontAlgn="base" hangingPunct="1">
              <a:spcBef>
                <a:spcPct val="20000"/>
              </a:spcBef>
              <a:spcAft>
                <a:spcPct val="0"/>
              </a:spcAft>
              <a:buChar char="•"/>
              <a:defRPr sz="2000">
                <a:solidFill>
                  <a:schemeClr val="tx1"/>
                </a:solidFill>
                <a:latin typeface="+mn-lt"/>
              </a:defRPr>
            </a:lvl9pPr>
          </a:lstStyle>
          <a:p>
            <a:pPr marL="0" indent="0">
              <a:spcBef>
                <a:spcPts val="600"/>
              </a:spcBef>
              <a:buNone/>
            </a:pPr>
            <a:r>
              <a:rPr lang="en-US" sz="2200" kern="0">
                <a:hlinkClick r:id="rId3" action="ppaction://hlinksldjump"/>
              </a:rPr>
              <a:t>Return to list of cases</a:t>
            </a:r>
            <a:endParaRPr lang="en-US" sz="2200" kern="0" dirty="0"/>
          </a:p>
        </p:txBody>
      </p:sp>
    </p:spTree>
    <p:extLst>
      <p:ext uri="{BB962C8B-B14F-4D97-AF65-F5344CB8AC3E}">
        <p14:creationId xmlns:p14="http://schemas.microsoft.com/office/powerpoint/2010/main" val="2284203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3 months postoperative</a:t>
            </a:r>
          </a:p>
        </p:txBody>
      </p:sp>
      <p:pic>
        <p:nvPicPr>
          <p:cNvPr id="9" name="Content Placeholder 4" descr="Kwok FH 30 (3mth).jpg">
            <a:extLst>
              <a:ext uri="{FF2B5EF4-FFF2-40B4-BE49-F238E27FC236}">
                <a16:creationId xmlns:a16="http://schemas.microsoft.com/office/drawing/2014/main" id="{0B4757F0-38AF-429F-806A-3D9D286295EB}"/>
              </a:ext>
            </a:extLst>
          </p:cNvPr>
          <p:cNvPicPr>
            <a:picLocks noChangeAspect="1"/>
          </p:cNvPicPr>
          <p:nvPr/>
        </p:nvPicPr>
        <p:blipFill>
          <a:blip r:embed="rId2" cstate="print">
            <a:extLst>
              <a:ext uri="{28A0092B-C50C-407E-A947-70E740481C1C}">
                <a14:useLocalDpi xmlns:a14="http://schemas.microsoft.com/office/drawing/2010/main" val="0"/>
              </a:ext>
            </a:extLst>
          </a:blip>
          <a:srcRect l="-5047" r="-5047"/>
          <a:stretch>
            <a:fillRect/>
          </a:stretch>
        </p:blipFill>
        <p:spPr>
          <a:xfrm>
            <a:off x="1613034" y="1630957"/>
            <a:ext cx="4062413" cy="4678363"/>
          </a:xfrm>
          <a:prstGeom prst="rect">
            <a:avLst/>
          </a:prstGeom>
        </p:spPr>
      </p:pic>
      <p:pic>
        <p:nvPicPr>
          <p:cNvPr id="10" name="Content Placeholder 5" descr="Kwok FH 31 (3mth).jpg">
            <a:extLst>
              <a:ext uri="{FF2B5EF4-FFF2-40B4-BE49-F238E27FC236}">
                <a16:creationId xmlns:a16="http://schemas.microsoft.com/office/drawing/2014/main" id="{D90E0D9B-8C43-4BE2-8A56-A1F60B7B131E}"/>
              </a:ext>
            </a:extLst>
          </p:cNvPr>
          <p:cNvPicPr>
            <a:picLocks noChangeAspect="1"/>
          </p:cNvPicPr>
          <p:nvPr/>
        </p:nvPicPr>
        <p:blipFill>
          <a:blip r:embed="rId3" cstate="print">
            <a:extLst>
              <a:ext uri="{28A0092B-C50C-407E-A947-70E740481C1C}">
                <a14:useLocalDpi xmlns:a14="http://schemas.microsoft.com/office/drawing/2010/main" val="0"/>
              </a:ext>
            </a:extLst>
          </a:blip>
          <a:srcRect l="-5047" r="-5047"/>
          <a:stretch>
            <a:fillRect/>
          </a:stretch>
        </p:blipFill>
        <p:spPr>
          <a:xfrm>
            <a:off x="5804034" y="1630957"/>
            <a:ext cx="4062412" cy="4678363"/>
          </a:xfrm>
          <a:prstGeom prst="rect">
            <a:avLst/>
          </a:prstGeom>
        </p:spPr>
      </p:pic>
    </p:spTree>
    <p:extLst>
      <p:ext uri="{BB962C8B-B14F-4D97-AF65-F5344CB8AC3E}">
        <p14:creationId xmlns:p14="http://schemas.microsoft.com/office/powerpoint/2010/main" val="3173042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noProof="0" dirty="0"/>
              <a:t>Techniques</a:t>
            </a:r>
          </a:p>
        </p:txBody>
      </p:sp>
      <p:sp>
        <p:nvSpPr>
          <p:cNvPr id="9" name="TextBox 8"/>
          <p:cNvSpPr txBox="1"/>
          <p:nvPr/>
        </p:nvSpPr>
        <p:spPr>
          <a:xfrm>
            <a:off x="2593537" y="5301208"/>
            <a:ext cx="2666114" cy="1200329"/>
          </a:xfrm>
          <a:prstGeom prst="rect">
            <a:avLst/>
          </a:prstGeom>
          <a:noFill/>
        </p:spPr>
        <p:txBody>
          <a:bodyPr wrap="none" rtlCol="0">
            <a:spAutoFit/>
          </a:bodyPr>
          <a:lstStyle/>
          <a:p>
            <a:r>
              <a:rPr lang="en-US" sz="2400" dirty="0">
                <a:solidFill>
                  <a:srgbClr val="000000"/>
                </a:solidFill>
              </a:rPr>
              <a:t>Femoral distractor</a:t>
            </a:r>
          </a:p>
          <a:p>
            <a:r>
              <a:rPr lang="en-US" sz="2400" dirty="0">
                <a:solidFill>
                  <a:srgbClr val="000000"/>
                </a:solidFill>
              </a:rPr>
              <a:t>Cerclage wiring</a:t>
            </a:r>
          </a:p>
          <a:p>
            <a:r>
              <a:rPr lang="en-US" sz="2400" dirty="0">
                <a:solidFill>
                  <a:srgbClr val="000000"/>
                </a:solidFill>
              </a:rPr>
              <a:t>Lag screws</a:t>
            </a:r>
          </a:p>
        </p:txBody>
      </p:sp>
      <p:sp>
        <p:nvSpPr>
          <p:cNvPr id="10" name="TextBox 9"/>
          <p:cNvSpPr txBox="1"/>
          <p:nvPr/>
        </p:nvSpPr>
        <p:spPr>
          <a:xfrm>
            <a:off x="6361534" y="5301208"/>
            <a:ext cx="4038285" cy="1200329"/>
          </a:xfrm>
          <a:prstGeom prst="rect">
            <a:avLst/>
          </a:prstGeom>
          <a:noFill/>
        </p:spPr>
        <p:txBody>
          <a:bodyPr wrap="none" rtlCol="0">
            <a:spAutoFit/>
          </a:bodyPr>
          <a:lstStyle/>
          <a:p>
            <a:r>
              <a:rPr lang="en-US" sz="2400" dirty="0">
                <a:solidFill>
                  <a:srgbClr val="000000"/>
                </a:solidFill>
              </a:rPr>
              <a:t>Locking plate</a:t>
            </a:r>
          </a:p>
          <a:p>
            <a:r>
              <a:rPr lang="en-US" sz="2400" dirty="0">
                <a:solidFill>
                  <a:srgbClr val="000000"/>
                </a:solidFill>
              </a:rPr>
              <a:t>Cerclage wire reinforcement</a:t>
            </a:r>
          </a:p>
          <a:p>
            <a:r>
              <a:rPr lang="en-US" sz="2400" dirty="0">
                <a:solidFill>
                  <a:srgbClr val="000000"/>
                </a:solidFill>
              </a:rPr>
              <a:t>Cerclage eye attachment</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2523" y="2132856"/>
            <a:ext cx="4036306"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536" y="2132856"/>
            <a:ext cx="4014116"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4177" y="270273"/>
            <a:ext cx="1628155" cy="1697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45109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Take-home messages</a:t>
            </a:r>
          </a:p>
        </p:txBody>
      </p:sp>
      <p:sp>
        <p:nvSpPr>
          <p:cNvPr id="5" name="Content Placeholder 4"/>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342900" indent="-342900">
              <a:buFont typeface="Arial" panose="020B0604020202020204" pitchFamily="34" charset="0"/>
              <a:buChar char="•"/>
            </a:pPr>
            <a:r>
              <a:rPr lang="en-US" dirty="0"/>
              <a:t>Simple fracture needs accurate reduction</a:t>
            </a:r>
          </a:p>
          <a:p>
            <a:pPr marL="342900" indent="-342900">
              <a:buFont typeface="Arial" panose="020B0604020202020204" pitchFamily="34" charset="0"/>
              <a:buChar char="•"/>
            </a:pPr>
            <a:r>
              <a:rPr lang="en-US" dirty="0"/>
              <a:t>Strut graft (allograft or autograph) augmentation can improve both biology and mechanical stability</a:t>
            </a:r>
          </a:p>
          <a:p>
            <a:pPr marL="342900" indent="-342900">
              <a:buFont typeface="Arial" panose="020B0604020202020204" pitchFamily="34" charset="0"/>
              <a:buChar char="•"/>
            </a:pPr>
            <a:r>
              <a:rPr lang="en-US" dirty="0"/>
              <a:t>Plate should span as long as possible</a:t>
            </a:r>
          </a:p>
          <a:p>
            <a:pPr marL="342900" indent="-342900">
              <a:buFont typeface="Arial" panose="020B0604020202020204" pitchFamily="34" charset="0"/>
              <a:buChar char="•"/>
            </a:pPr>
            <a:r>
              <a:rPr lang="en-US" dirty="0"/>
              <a:t>Cerclage wires and locking attachment plates are important in fixing the segment with step</a:t>
            </a:r>
          </a:p>
          <a:p>
            <a:pPr marL="342900" indent="-342900">
              <a:buFont typeface="Arial" panose="020B0604020202020204" pitchFamily="34" charset="0"/>
              <a:buChar char="•"/>
            </a:pPr>
            <a:r>
              <a:rPr lang="en-US" dirty="0"/>
              <a:t>Risk factors for falls and osteoporosis should be addressed and managed, including medication</a:t>
            </a:r>
          </a:p>
        </p:txBody>
      </p:sp>
    </p:spTree>
    <p:extLst>
      <p:ext uri="{BB962C8B-B14F-4D97-AF65-F5344CB8AC3E}">
        <p14:creationId xmlns:p14="http://schemas.microsoft.com/office/powerpoint/2010/main" val="3575566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Thank you</a:t>
            </a:r>
          </a:p>
        </p:txBody>
      </p:sp>
      <p:sp>
        <p:nvSpPr>
          <p:cNvPr id="3" name="Content Placeholder 2"/>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r>
              <a:rPr lang="en-US" dirty="0">
                <a:hlinkClick r:id="rId3" action="ppaction://hlinksldjump"/>
              </a:rPr>
              <a:t>Return to list of cases</a:t>
            </a:r>
            <a:endParaRPr lang="en-US" dirty="0"/>
          </a:p>
        </p:txBody>
      </p:sp>
    </p:spTree>
    <p:extLst>
      <p:ext uri="{BB962C8B-B14F-4D97-AF65-F5344CB8AC3E}">
        <p14:creationId xmlns:p14="http://schemas.microsoft.com/office/powerpoint/2010/main" val="1095442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EEDF03-1995-47B5-8CBF-84C422FC8B7F}"/>
              </a:ext>
            </a:extLst>
          </p:cNvPr>
          <p:cNvSpPr>
            <a:spLocks noGrp="1"/>
          </p:cNvSpPr>
          <p:nvPr>
            <p:ph type="body" sz="quarter" idx="10"/>
          </p:nvPr>
        </p:nvSpPr>
        <p:spPr/>
        <p:txBody>
          <a:bodyPr/>
          <a:lstStyle/>
          <a:p>
            <a:endParaRPr lang="de-CH"/>
          </a:p>
        </p:txBody>
      </p:sp>
      <p:sp>
        <p:nvSpPr>
          <p:cNvPr id="3" name="Text Placeholder 2">
            <a:extLst>
              <a:ext uri="{FF2B5EF4-FFF2-40B4-BE49-F238E27FC236}">
                <a16:creationId xmlns:a16="http://schemas.microsoft.com/office/drawing/2014/main" id="{2413D2A1-C576-4ECA-98E3-6840D49B7481}"/>
              </a:ext>
            </a:extLst>
          </p:cNvPr>
          <p:cNvSpPr>
            <a:spLocks noGrp="1"/>
          </p:cNvSpPr>
          <p:nvPr>
            <p:ph type="body" sz="quarter" idx="11"/>
          </p:nvPr>
        </p:nvSpPr>
        <p:spPr/>
        <p:txBody>
          <a:bodyPr/>
          <a:lstStyle/>
          <a:p>
            <a:endParaRPr lang="de-CH"/>
          </a:p>
        </p:txBody>
      </p:sp>
      <p:sp>
        <p:nvSpPr>
          <p:cNvPr id="4" name="Text Placeholder 3">
            <a:extLst>
              <a:ext uri="{FF2B5EF4-FFF2-40B4-BE49-F238E27FC236}">
                <a16:creationId xmlns:a16="http://schemas.microsoft.com/office/drawing/2014/main" id="{B786C2BE-D091-4E35-8CB8-038129381770}"/>
              </a:ext>
            </a:extLst>
          </p:cNvPr>
          <p:cNvSpPr>
            <a:spLocks noGrp="1"/>
          </p:cNvSpPr>
          <p:nvPr>
            <p:ph type="body" sz="quarter" idx="12"/>
          </p:nvPr>
        </p:nvSpPr>
        <p:spPr>
          <a:xfrm>
            <a:off x="4079876" y="5861053"/>
            <a:ext cx="6840537" cy="241299"/>
          </a:xfrm>
        </p:spPr>
        <p:txBody>
          <a:bodyPr/>
          <a:lstStyle/>
          <a:p>
            <a:r>
              <a:rPr lang="de-CH" dirty="0"/>
              <a:t>AO Trauma Course </a:t>
            </a:r>
            <a:r>
              <a:rPr lang="de-CH" dirty="0" err="1"/>
              <a:t>Fragility</a:t>
            </a:r>
            <a:r>
              <a:rPr lang="de-CH" dirty="0"/>
              <a:t> </a:t>
            </a:r>
            <a:r>
              <a:rPr lang="de-CH" dirty="0" err="1"/>
              <a:t>Fractures</a:t>
            </a:r>
            <a:r>
              <a:rPr lang="de-CH" dirty="0"/>
              <a:t> and </a:t>
            </a:r>
            <a:r>
              <a:rPr lang="de-CH" dirty="0" err="1"/>
              <a:t>Orthogeriatrics</a:t>
            </a:r>
            <a:r>
              <a:rPr lang="de-CH" dirty="0"/>
              <a:t> </a:t>
            </a:r>
          </a:p>
          <a:p>
            <a:endParaRPr lang="de-CH" dirty="0"/>
          </a:p>
        </p:txBody>
      </p:sp>
      <p:sp>
        <p:nvSpPr>
          <p:cNvPr id="5" name="Text Placeholder 4">
            <a:extLst>
              <a:ext uri="{FF2B5EF4-FFF2-40B4-BE49-F238E27FC236}">
                <a16:creationId xmlns:a16="http://schemas.microsoft.com/office/drawing/2014/main" id="{762F94AB-FF40-401A-A6D1-16BA1EE76964}"/>
              </a:ext>
            </a:extLst>
          </p:cNvPr>
          <p:cNvSpPr>
            <a:spLocks noGrp="1"/>
          </p:cNvSpPr>
          <p:nvPr>
            <p:ph type="body" sz="quarter" idx="13"/>
          </p:nvPr>
        </p:nvSpPr>
        <p:spPr/>
        <p:txBody>
          <a:bodyPr/>
          <a:lstStyle/>
          <a:p>
            <a:endParaRPr lang="de-CH" dirty="0"/>
          </a:p>
        </p:txBody>
      </p:sp>
      <p:sp>
        <p:nvSpPr>
          <p:cNvPr id="6" name="Text Placeholder 5">
            <a:extLst>
              <a:ext uri="{FF2B5EF4-FFF2-40B4-BE49-F238E27FC236}">
                <a16:creationId xmlns:a16="http://schemas.microsoft.com/office/drawing/2014/main" id="{0A4E894F-8F1A-48AE-A753-C5C3445EB56A}"/>
              </a:ext>
            </a:extLst>
          </p:cNvPr>
          <p:cNvSpPr>
            <a:spLocks noGrp="1"/>
          </p:cNvSpPr>
          <p:nvPr>
            <p:ph type="body" sz="quarter" idx="14"/>
          </p:nvPr>
        </p:nvSpPr>
        <p:spPr/>
        <p:txBody>
          <a:bodyPr/>
          <a:lstStyle/>
          <a:p>
            <a:r>
              <a:rPr lang="de-CH" dirty="0"/>
              <a:t>Case 3</a:t>
            </a:r>
          </a:p>
        </p:txBody>
      </p:sp>
      <p:sp>
        <p:nvSpPr>
          <p:cNvPr id="7" name="Text Placeholder 6">
            <a:extLst>
              <a:ext uri="{FF2B5EF4-FFF2-40B4-BE49-F238E27FC236}">
                <a16:creationId xmlns:a16="http://schemas.microsoft.com/office/drawing/2014/main" id="{21272335-5B8B-4274-BF68-BF6882A24A17}"/>
              </a:ext>
            </a:extLst>
          </p:cNvPr>
          <p:cNvSpPr>
            <a:spLocks noGrp="1"/>
          </p:cNvSpPr>
          <p:nvPr>
            <p:ph type="body" sz="quarter" idx="15"/>
          </p:nvPr>
        </p:nvSpPr>
        <p:spPr/>
        <p:txBody>
          <a:bodyPr/>
          <a:lstStyle/>
          <a:p>
            <a:r>
              <a:rPr lang="de-CH" dirty="0" err="1"/>
              <a:t>Periprosthetic</a:t>
            </a:r>
            <a:r>
              <a:rPr lang="de-CH" dirty="0"/>
              <a:t> total </a:t>
            </a:r>
            <a:r>
              <a:rPr lang="de-CH" dirty="0" err="1"/>
              <a:t>knee</a:t>
            </a:r>
            <a:r>
              <a:rPr lang="de-CH" dirty="0"/>
              <a:t> </a:t>
            </a:r>
            <a:r>
              <a:rPr lang="de-CH" dirty="0" err="1"/>
              <a:t>replacement</a:t>
            </a:r>
            <a:endParaRPr lang="de-CH" dirty="0"/>
          </a:p>
        </p:txBody>
      </p:sp>
    </p:spTree>
    <p:extLst>
      <p:ext uri="{BB962C8B-B14F-4D97-AF65-F5344CB8AC3E}">
        <p14:creationId xmlns:p14="http://schemas.microsoft.com/office/powerpoint/2010/main" val="2202688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p:txBody>
          <a:bodyPr/>
          <a:lstStyle/>
          <a:p>
            <a:r>
              <a:rPr lang="en-US" noProof="0" dirty="0"/>
              <a:t>Case description</a:t>
            </a:r>
          </a:p>
        </p:txBody>
      </p:sp>
      <p:sp>
        <p:nvSpPr>
          <p:cNvPr id="5123" name="Rectangle 3"/>
          <p:cNvSpPr>
            <a:spLocks noGrp="1" noChangeArrowheads="1"/>
          </p:cNvSpPr>
          <p:nvPr>
            <p:ph type="body" sz="quarter" idx="13"/>
          </p:nvPr>
        </p:nvSpPr>
        <p:spPr>
          <a:xfrm>
            <a:off x="658812" y="1727200"/>
            <a:ext cx="10874375"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32000" indent="-432000">
              <a:buFont typeface="Arial" panose="020B0604020202020204" pitchFamily="34" charset="0"/>
              <a:buChar char="•"/>
            </a:pPr>
            <a:r>
              <a:rPr lang="en-US" dirty="0"/>
              <a:t>79-year-old woman</a:t>
            </a:r>
          </a:p>
          <a:p>
            <a:pPr marL="432000" indent="-432000">
              <a:buFont typeface="Arial" panose="020B0604020202020204" pitchFamily="34" charset="0"/>
              <a:buChar char="•"/>
            </a:pPr>
            <a:r>
              <a:rPr lang="en-US" dirty="0"/>
              <a:t>Stumbled in dizziness at home</a:t>
            </a:r>
          </a:p>
          <a:p>
            <a:pPr marL="432000" indent="-432000">
              <a:buFont typeface="Arial" panose="020B0604020202020204" pitchFamily="34" charset="0"/>
              <a:buChar char="•"/>
            </a:pPr>
            <a:r>
              <a:rPr lang="en-US" dirty="0"/>
              <a:t>Was transferred from a smaller hospital the day after the fall</a:t>
            </a:r>
          </a:p>
          <a:p>
            <a:pPr marL="432000" indent="-432000">
              <a:buFont typeface="Arial" panose="020B0604020202020204" pitchFamily="34" charset="0"/>
              <a:buChar char="•"/>
            </a:pPr>
            <a:r>
              <a:rPr lang="en-US" dirty="0"/>
              <a:t>Charlson Index 2</a:t>
            </a:r>
          </a:p>
          <a:p>
            <a:pPr marL="898525" lvl="1" indent="-449263"/>
            <a:r>
              <a:rPr lang="en-US" dirty="0"/>
              <a:t>Heart insufficiency</a:t>
            </a:r>
          </a:p>
          <a:p>
            <a:pPr marL="898525" lvl="1" indent="-449263"/>
            <a:r>
              <a:rPr lang="en-US" dirty="0"/>
              <a:t>Osteoporosis</a:t>
            </a:r>
          </a:p>
          <a:p>
            <a:pPr marL="898525" lvl="1" indent="-449263"/>
            <a:r>
              <a:rPr lang="en-US" dirty="0"/>
              <a:t>Had cardiac surgery 3 years before (biologic heart valvula)</a:t>
            </a:r>
          </a:p>
          <a:p>
            <a:pPr marL="898525" lvl="1" indent="-449263"/>
            <a:r>
              <a:rPr lang="en-US" dirty="0"/>
              <a:t>Has anticoagulation with warfarin</a:t>
            </a:r>
          </a:p>
        </p:txBody>
      </p:sp>
    </p:spTree>
    <p:extLst>
      <p:ext uri="{BB962C8B-B14F-4D97-AF65-F5344CB8AC3E}">
        <p14:creationId xmlns:p14="http://schemas.microsoft.com/office/powerpoint/2010/main" val="20357051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en-US" noProof="0" dirty="0">
                <a:latin typeface="Arial" charset="0"/>
              </a:rPr>
              <a:t>Medication</a:t>
            </a:r>
          </a:p>
        </p:txBody>
      </p:sp>
      <p:sp>
        <p:nvSpPr>
          <p:cNvPr id="6147" name="Rectangle 3"/>
          <p:cNvSpPr>
            <a:spLocks noGrp="1" noChangeArrowheads="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32000" indent="-432000">
              <a:buFont typeface="Arial" panose="020B0604020202020204" pitchFamily="34" charset="0"/>
              <a:buChar char="•"/>
            </a:pPr>
            <a:r>
              <a:rPr lang="en-US" dirty="0"/>
              <a:t>Cefuroxim 500 mg post operative 1-0-1 for 3 days UTI</a:t>
            </a:r>
          </a:p>
          <a:p>
            <a:pPr marL="432000" indent="-432000">
              <a:buFont typeface="Arial" panose="020B0604020202020204" pitchFamily="34" charset="0"/>
              <a:buChar char="•"/>
            </a:pPr>
            <a:r>
              <a:rPr lang="en-US" dirty="0"/>
              <a:t>Valsartan/HCT 160/12.5 mg 1-0-0</a:t>
            </a:r>
          </a:p>
          <a:p>
            <a:pPr marL="432000" indent="-432000">
              <a:buFont typeface="Arial" panose="020B0604020202020204" pitchFamily="34" charset="0"/>
              <a:buChar char="•"/>
            </a:pPr>
            <a:r>
              <a:rPr lang="en-US" dirty="0"/>
              <a:t>Simvastatin 20 mg 0-0-1</a:t>
            </a:r>
          </a:p>
          <a:p>
            <a:pPr marL="432000" indent="-432000">
              <a:buFont typeface="Arial" panose="020B0604020202020204" pitchFamily="34" charset="0"/>
              <a:buChar char="•"/>
            </a:pPr>
            <a:r>
              <a:rPr lang="en-US" dirty="0"/>
              <a:t>Aspirin 100 mg 0-1-0</a:t>
            </a:r>
          </a:p>
          <a:p>
            <a:pPr marL="432000" indent="-432000">
              <a:buFont typeface="Arial" panose="020B0604020202020204" pitchFamily="34" charset="0"/>
              <a:buChar char="•"/>
            </a:pPr>
            <a:r>
              <a:rPr lang="en-US" dirty="0"/>
              <a:t>Calcium 600 mg 1-0-0</a:t>
            </a:r>
          </a:p>
          <a:p>
            <a:pPr marL="432000" indent="-432000">
              <a:buFont typeface="Arial" panose="020B0604020202020204" pitchFamily="34" charset="0"/>
              <a:buChar char="•"/>
            </a:pPr>
            <a:r>
              <a:rPr lang="en-US" dirty="0"/>
              <a:t>Bormazepam 6 mg 0-0-0-1/4</a:t>
            </a:r>
          </a:p>
          <a:p>
            <a:pPr marL="432000" indent="-432000">
              <a:buFont typeface="Arial" panose="020B0604020202020204" pitchFamily="34" charset="0"/>
              <a:buChar char="•"/>
            </a:pPr>
            <a:r>
              <a:rPr lang="en-US" dirty="0"/>
              <a:t>Oxycodon/naloxon 10/5 1-0-1</a:t>
            </a:r>
          </a:p>
          <a:p>
            <a:pPr marL="432000" indent="-432000">
              <a:buFont typeface="Arial" panose="020B0604020202020204" pitchFamily="34" charset="0"/>
              <a:buChar char="•"/>
            </a:pPr>
            <a:r>
              <a:rPr lang="en-US" dirty="0"/>
              <a:t>Pantoprazol 40 mg 1-0-0</a:t>
            </a:r>
          </a:p>
          <a:p>
            <a:pPr marL="432000" indent="-432000">
              <a:buFont typeface="Arial" panose="020B0604020202020204" pitchFamily="34" charset="0"/>
              <a:buChar char="•"/>
            </a:pPr>
            <a:r>
              <a:rPr lang="en-US" dirty="0"/>
              <a:t>OAC with vitamin K antagonist</a:t>
            </a:r>
          </a:p>
        </p:txBody>
      </p:sp>
    </p:spTree>
    <p:extLst>
      <p:ext uri="{BB962C8B-B14F-4D97-AF65-F5344CB8AC3E}">
        <p14:creationId xmlns:p14="http://schemas.microsoft.com/office/powerpoint/2010/main" val="26008071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a:extLst>
              <a:ext uri="{FF2B5EF4-FFF2-40B4-BE49-F238E27FC236}">
                <a16:creationId xmlns:a16="http://schemas.microsoft.com/office/drawing/2014/main" id="{5A607FEF-37C4-42BE-B4EE-2392CA830B5B}"/>
              </a:ext>
            </a:extLst>
          </p:cNvPr>
          <p:cNvSpPr txBox="1">
            <a:spLocks noChangeArrowheads="1"/>
          </p:cNvSpPr>
          <p:nvPr/>
        </p:nvSpPr>
        <p:spPr bwMode="auto">
          <a:xfrm>
            <a:off x="536903" y="5999835"/>
            <a:ext cx="1007007" cy="46166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kumimoji="1" sz="2000">
                <a:solidFill>
                  <a:schemeClr val="tx1"/>
                </a:solidFill>
                <a:latin typeface="Arial" charset="0"/>
                <a:ea typeface="ＭＳ Ｐゴシック" charset="0"/>
                <a:cs typeface="ＭＳ Ｐゴシック" charset="0"/>
              </a:defRPr>
            </a:lvl1pPr>
            <a:lvl2pPr>
              <a:defRPr kumimoji="1" sz="2000">
                <a:solidFill>
                  <a:schemeClr val="tx1"/>
                </a:solidFill>
                <a:latin typeface="Arial" charset="0"/>
                <a:ea typeface="ＭＳ Ｐゴシック" charset="0"/>
              </a:defRPr>
            </a:lvl2pPr>
            <a:lvl3pPr>
              <a:defRPr kumimoji="1" sz="2000">
                <a:solidFill>
                  <a:schemeClr val="tx1"/>
                </a:solidFill>
                <a:latin typeface="Arial" charset="0"/>
                <a:ea typeface="ＭＳ Ｐゴシック" charset="0"/>
              </a:defRPr>
            </a:lvl3pPr>
            <a:lvl4pPr>
              <a:defRPr kumimoji="1" sz="2000">
                <a:solidFill>
                  <a:schemeClr val="tx1"/>
                </a:solidFill>
                <a:latin typeface="Arial" charset="0"/>
                <a:ea typeface="ＭＳ Ｐゴシック" charset="0"/>
              </a:defRPr>
            </a:lvl4pPr>
            <a:lvl5pPr>
              <a:defRPr kumimoji="1" sz="2000">
                <a:solidFill>
                  <a:schemeClr val="tx1"/>
                </a:solidFill>
                <a:latin typeface="Arial" charset="0"/>
                <a:ea typeface="ＭＳ Ｐゴシック" charset="0"/>
              </a:defRPr>
            </a:lvl5pPr>
            <a:lvl6pPr eaLnBrk="0" hangingPunct="0">
              <a:defRPr kumimoji="1" sz="2000">
                <a:solidFill>
                  <a:schemeClr val="tx1"/>
                </a:solidFill>
                <a:latin typeface="Arial" charset="0"/>
                <a:ea typeface="ＭＳ Ｐゴシック" charset="0"/>
              </a:defRPr>
            </a:lvl6pPr>
            <a:lvl7pPr eaLnBrk="0" hangingPunct="0">
              <a:defRPr kumimoji="1" sz="2000">
                <a:solidFill>
                  <a:schemeClr val="tx1"/>
                </a:solidFill>
                <a:latin typeface="Arial" charset="0"/>
                <a:ea typeface="ＭＳ Ｐゴシック" charset="0"/>
              </a:defRPr>
            </a:lvl7pPr>
            <a:lvl8pPr eaLnBrk="0" hangingPunct="0">
              <a:defRPr kumimoji="1" sz="2000">
                <a:solidFill>
                  <a:schemeClr val="tx1"/>
                </a:solidFill>
                <a:latin typeface="Arial" charset="0"/>
                <a:ea typeface="ＭＳ Ｐゴシック" charset="0"/>
              </a:defRPr>
            </a:lvl8pPr>
            <a:lvl9pPr eaLnBrk="0" hangingPunct="0">
              <a:defRPr kumimoji="1" sz="2000">
                <a:solidFill>
                  <a:schemeClr val="tx1"/>
                </a:solidFill>
                <a:latin typeface="Arial" charset="0"/>
                <a:ea typeface="ＭＳ Ｐゴシック" charset="0"/>
              </a:defRPr>
            </a:lvl9pPr>
          </a:lstStyle>
          <a:p>
            <a:pPr>
              <a:defRPr/>
            </a:pPr>
            <a:r>
              <a:rPr kumimoji="0" lang="en-US" sz="2400" dirty="0">
                <a:solidFill>
                  <a:schemeClr val="bg1"/>
                </a:solidFill>
              </a:rPr>
              <a:t>Day 1</a:t>
            </a:r>
          </a:p>
        </p:txBody>
      </p:sp>
      <p:pic>
        <p:nvPicPr>
          <p:cNvPr id="9" name="Picture 2">
            <a:extLst>
              <a:ext uri="{FF2B5EF4-FFF2-40B4-BE49-F238E27FC236}">
                <a16:creationId xmlns:a16="http://schemas.microsoft.com/office/drawing/2014/main" id="{D62E3982-4EBB-4F59-8AE5-40BC5AFC3D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3026" t="7370" r="25693" b="6216"/>
          <a:stretch>
            <a:fillRect/>
          </a:stretch>
        </p:blipFill>
        <p:spPr bwMode="auto">
          <a:xfrm>
            <a:off x="666063" y="268515"/>
            <a:ext cx="2390015" cy="5616922"/>
          </a:xfrm>
          <a:prstGeom prst="rect">
            <a:avLst/>
          </a:prstGeom>
          <a:noFill/>
          <a:ln>
            <a:noFill/>
          </a:ln>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a:extLst>
              <a:ext uri="{FF2B5EF4-FFF2-40B4-BE49-F238E27FC236}">
                <a16:creationId xmlns:a16="http://schemas.microsoft.com/office/drawing/2014/main" id="{B432B0F6-7CED-47CF-9B89-9A6EC92FC5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31699" t="7175" r="23904" b="27890"/>
          <a:stretch>
            <a:fillRect/>
          </a:stretch>
        </p:blipFill>
        <p:spPr bwMode="auto">
          <a:xfrm>
            <a:off x="3472261" y="266927"/>
            <a:ext cx="2752169" cy="5618510"/>
          </a:xfrm>
          <a:prstGeom prst="rect">
            <a:avLst/>
          </a:prstGeom>
          <a:noFill/>
          <a:ln>
            <a:noFill/>
          </a:ln>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a:extLst>
              <a:ext uri="{FF2B5EF4-FFF2-40B4-BE49-F238E27FC236}">
                <a16:creationId xmlns:a16="http://schemas.microsoft.com/office/drawing/2014/main" id="{59D809E1-F3E4-40F2-8389-EBAE1458F9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27551" t="37569" r="29343" b="23212"/>
          <a:stretch>
            <a:fillRect/>
          </a:stretch>
        </p:blipFill>
        <p:spPr bwMode="auto">
          <a:xfrm>
            <a:off x="6728487" y="255814"/>
            <a:ext cx="2304256" cy="2926502"/>
          </a:xfrm>
          <a:prstGeom prst="rect">
            <a:avLst/>
          </a:prstGeom>
          <a:noFill/>
          <a:ln>
            <a:noFill/>
          </a:ln>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a:extLst>
              <a:ext uri="{FF2B5EF4-FFF2-40B4-BE49-F238E27FC236}">
                <a16:creationId xmlns:a16="http://schemas.microsoft.com/office/drawing/2014/main" id="{7D832B76-A534-489F-B2AC-9DC8693053B6}"/>
              </a:ext>
            </a:extLst>
          </p:cNvPr>
          <p:cNvSpPr/>
          <p:nvPr/>
        </p:nvSpPr>
        <p:spPr bwMode="auto">
          <a:xfrm>
            <a:off x="6728486" y="3360963"/>
            <a:ext cx="2304256" cy="3400425"/>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p:txBody>
      </p:sp>
      <p:pic>
        <p:nvPicPr>
          <p:cNvPr id="14" name="Picture 6">
            <a:extLst>
              <a:ext uri="{FF2B5EF4-FFF2-40B4-BE49-F238E27FC236}">
                <a16:creationId xmlns:a16="http://schemas.microsoft.com/office/drawing/2014/main" id="{32C8CF6D-9B6C-43CB-8698-EFB0A734FFB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704" t="33599" r="35149" b="20779"/>
          <a:stretch/>
        </p:blipFill>
        <p:spPr bwMode="auto">
          <a:xfrm>
            <a:off x="6944510" y="3360964"/>
            <a:ext cx="1877442" cy="3400424"/>
          </a:xfrm>
          <a:prstGeom prst="rect">
            <a:avLst/>
          </a:prstGeom>
          <a:noFill/>
          <a:ln>
            <a:noFill/>
          </a:ln>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03052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en-US" noProof="0" dirty="0">
                <a:latin typeface="Arial" charset="0"/>
              </a:rPr>
              <a:t>Current situation</a:t>
            </a:r>
          </a:p>
        </p:txBody>
      </p:sp>
      <p:sp>
        <p:nvSpPr>
          <p:cNvPr id="8195" name="Rectangle 3"/>
          <p:cNvSpPr>
            <a:spLocks noGrp="1" noChangeArrowheads="1"/>
          </p:cNvSpPr>
          <p:nvPr>
            <p:ph type="body" sz="quarter" idx="13"/>
          </p:nvPr>
        </p:nvSpPr>
        <p:spPr>
          <a:xfrm>
            <a:off x="658812" y="1727200"/>
            <a:ext cx="10874375"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342900" indent="-342900">
              <a:buFont typeface="Arial" panose="020B0604020202020204" pitchFamily="34" charset="0"/>
              <a:buChar char="•"/>
            </a:pPr>
            <a:r>
              <a:rPr lang="en-US" sz="2400" dirty="0"/>
              <a:t>Interprosthetic fracture </a:t>
            </a:r>
          </a:p>
          <a:p>
            <a:pPr marL="719138" lvl="1" indent="-368300"/>
            <a:r>
              <a:rPr lang="en-US" sz="2400" dirty="0"/>
              <a:t>Intertrochanteric fracture healed (3 years before)</a:t>
            </a:r>
          </a:p>
          <a:p>
            <a:pPr marL="719138" lvl="1" indent="-368300"/>
            <a:r>
              <a:rPr lang="en-US" sz="2400" dirty="0"/>
              <a:t>Femoral component of knee prosthesis seems not to have loosened</a:t>
            </a:r>
          </a:p>
          <a:p>
            <a:pPr marL="342900" indent="-342900">
              <a:buFont typeface="Arial" panose="020B0604020202020204" pitchFamily="34" charset="0"/>
              <a:buChar char="•"/>
            </a:pPr>
            <a:r>
              <a:rPr lang="en-US" sz="2400" dirty="0"/>
              <a:t>Charlson 2, Warfarin</a:t>
            </a:r>
          </a:p>
          <a:p>
            <a:pPr marL="342900" indent="-342900">
              <a:buFont typeface="Arial" panose="020B0604020202020204" pitchFamily="34" charset="0"/>
              <a:buChar char="•"/>
            </a:pPr>
            <a:r>
              <a:rPr lang="en-US" sz="2400" dirty="0"/>
              <a:t>Goal? Bring back home as soon as possible</a:t>
            </a:r>
          </a:p>
          <a:p>
            <a:pPr marL="342900" indent="-342900">
              <a:buFont typeface="Arial" panose="020B0604020202020204" pitchFamily="34" charset="0"/>
              <a:buChar char="•"/>
            </a:pPr>
            <a:r>
              <a:rPr lang="en-US" sz="2400" dirty="0"/>
              <a:t>Bridging therapy and urgent surgery planned</a:t>
            </a:r>
          </a:p>
          <a:p>
            <a:pPr marL="342900" indent="-342900">
              <a:buFont typeface="Arial" panose="020B0604020202020204" pitchFamily="34" charset="0"/>
              <a:buChar char="•"/>
            </a:pPr>
            <a:r>
              <a:rPr lang="en-US" sz="2400" dirty="0"/>
              <a:t>Treatment plan: </a:t>
            </a:r>
          </a:p>
          <a:p>
            <a:pPr marL="719138" lvl="1" indent="-360363"/>
            <a:r>
              <a:rPr lang="en-US" sz="2400" dirty="0"/>
              <a:t>Plate fixation </a:t>
            </a:r>
          </a:p>
          <a:p>
            <a:pPr marL="1077913" lvl="2" indent="-358775"/>
            <a:r>
              <a:rPr lang="en-US" dirty="0"/>
              <a:t>Interlocking and overlapping proximally</a:t>
            </a:r>
          </a:p>
          <a:p>
            <a:pPr marL="1077913" lvl="2" indent="-358775"/>
            <a:r>
              <a:rPr lang="en-US" dirty="0"/>
              <a:t>Cement fixation of the screws distally</a:t>
            </a:r>
          </a:p>
        </p:txBody>
      </p:sp>
      <p:sp>
        <p:nvSpPr>
          <p:cNvPr id="5" name="Text Box 4"/>
          <p:cNvSpPr txBox="1">
            <a:spLocks noChangeArrowheads="1"/>
          </p:cNvSpPr>
          <p:nvPr/>
        </p:nvSpPr>
        <p:spPr bwMode="auto">
          <a:xfrm>
            <a:off x="558677" y="6261093"/>
            <a:ext cx="1007007" cy="46166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kumimoji="1" sz="2000">
                <a:solidFill>
                  <a:schemeClr val="tx1"/>
                </a:solidFill>
                <a:latin typeface="Arial" charset="0"/>
                <a:ea typeface="ＭＳ Ｐゴシック" charset="0"/>
                <a:cs typeface="ＭＳ Ｐゴシック" charset="0"/>
              </a:defRPr>
            </a:lvl1pPr>
            <a:lvl2pPr>
              <a:defRPr kumimoji="1" sz="2000">
                <a:solidFill>
                  <a:schemeClr val="tx1"/>
                </a:solidFill>
                <a:latin typeface="Arial" charset="0"/>
                <a:ea typeface="ＭＳ Ｐゴシック" charset="0"/>
              </a:defRPr>
            </a:lvl2pPr>
            <a:lvl3pPr>
              <a:defRPr kumimoji="1" sz="2000">
                <a:solidFill>
                  <a:schemeClr val="tx1"/>
                </a:solidFill>
                <a:latin typeface="Arial" charset="0"/>
                <a:ea typeface="ＭＳ Ｐゴシック" charset="0"/>
              </a:defRPr>
            </a:lvl3pPr>
            <a:lvl4pPr>
              <a:defRPr kumimoji="1" sz="2000">
                <a:solidFill>
                  <a:schemeClr val="tx1"/>
                </a:solidFill>
                <a:latin typeface="Arial" charset="0"/>
                <a:ea typeface="ＭＳ Ｐゴシック" charset="0"/>
              </a:defRPr>
            </a:lvl4pPr>
            <a:lvl5pPr>
              <a:defRPr kumimoji="1" sz="2000">
                <a:solidFill>
                  <a:schemeClr val="tx1"/>
                </a:solidFill>
                <a:latin typeface="Arial" charset="0"/>
                <a:ea typeface="ＭＳ Ｐゴシック" charset="0"/>
              </a:defRPr>
            </a:lvl5pPr>
            <a:lvl6pPr eaLnBrk="0" hangingPunct="0">
              <a:defRPr kumimoji="1" sz="2000">
                <a:solidFill>
                  <a:schemeClr val="tx1"/>
                </a:solidFill>
                <a:latin typeface="Arial" charset="0"/>
                <a:ea typeface="ＭＳ Ｐゴシック" charset="0"/>
              </a:defRPr>
            </a:lvl6pPr>
            <a:lvl7pPr eaLnBrk="0" hangingPunct="0">
              <a:defRPr kumimoji="1" sz="2000">
                <a:solidFill>
                  <a:schemeClr val="tx1"/>
                </a:solidFill>
                <a:latin typeface="Arial" charset="0"/>
                <a:ea typeface="ＭＳ Ｐゴシック" charset="0"/>
              </a:defRPr>
            </a:lvl7pPr>
            <a:lvl8pPr eaLnBrk="0" hangingPunct="0">
              <a:defRPr kumimoji="1" sz="2000">
                <a:solidFill>
                  <a:schemeClr val="tx1"/>
                </a:solidFill>
                <a:latin typeface="Arial" charset="0"/>
                <a:ea typeface="ＭＳ Ｐゴシック" charset="0"/>
              </a:defRPr>
            </a:lvl8pPr>
            <a:lvl9pPr eaLnBrk="0" hangingPunct="0">
              <a:defRPr kumimoji="1" sz="2000">
                <a:solidFill>
                  <a:schemeClr val="tx1"/>
                </a:solidFill>
                <a:latin typeface="Arial" charset="0"/>
                <a:ea typeface="ＭＳ Ｐゴシック" charset="0"/>
              </a:defRPr>
            </a:lvl9pPr>
          </a:lstStyle>
          <a:p>
            <a:pPr>
              <a:defRPr/>
            </a:pPr>
            <a:r>
              <a:rPr kumimoji="0" lang="en-US" sz="2400" dirty="0"/>
              <a:t>Day 1</a:t>
            </a:r>
          </a:p>
        </p:txBody>
      </p:sp>
    </p:spTree>
    <p:extLst>
      <p:ext uri="{BB962C8B-B14F-4D97-AF65-F5344CB8AC3E}">
        <p14:creationId xmlns:p14="http://schemas.microsoft.com/office/powerpoint/2010/main" val="5255065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017" t="40514" r="3072" b="5680"/>
          <a:stretch/>
        </p:blipFill>
        <p:spPr bwMode="auto">
          <a:xfrm>
            <a:off x="1722721" y="774460"/>
            <a:ext cx="8742476" cy="4838940"/>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feld 1"/>
          <p:cNvSpPr txBox="1"/>
          <p:nvPr/>
        </p:nvSpPr>
        <p:spPr>
          <a:xfrm>
            <a:off x="1939535" y="5018879"/>
            <a:ext cx="5543505" cy="461665"/>
          </a:xfrm>
          <a:prstGeom prst="rect">
            <a:avLst/>
          </a:prstGeom>
          <a:noFill/>
        </p:spPr>
        <p:txBody>
          <a:bodyPr wrap="none" rtlCol="0">
            <a:spAutoFit/>
          </a:bodyPr>
          <a:lstStyle/>
          <a:p>
            <a:r>
              <a:rPr lang="en-US" sz="2400" dirty="0">
                <a:solidFill>
                  <a:schemeClr val="bg1"/>
                </a:solidFill>
              </a:rPr>
              <a:t>Lateral position has a lot of advantages</a:t>
            </a:r>
          </a:p>
        </p:txBody>
      </p:sp>
      <p:sp>
        <p:nvSpPr>
          <p:cNvPr id="5" name="Text Box 4"/>
          <p:cNvSpPr txBox="1">
            <a:spLocks noChangeArrowheads="1"/>
          </p:cNvSpPr>
          <p:nvPr/>
        </p:nvSpPr>
        <p:spPr bwMode="auto">
          <a:xfrm>
            <a:off x="1612509" y="5962797"/>
            <a:ext cx="989373" cy="46166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kumimoji="1" sz="2000">
                <a:solidFill>
                  <a:schemeClr val="tx1"/>
                </a:solidFill>
                <a:latin typeface="Arial" charset="0"/>
                <a:ea typeface="ＭＳ Ｐゴシック" charset="0"/>
                <a:cs typeface="ＭＳ Ｐゴシック" charset="0"/>
              </a:defRPr>
            </a:lvl1pPr>
            <a:lvl2pPr>
              <a:defRPr kumimoji="1" sz="2000">
                <a:solidFill>
                  <a:schemeClr val="tx1"/>
                </a:solidFill>
                <a:latin typeface="Arial" charset="0"/>
                <a:ea typeface="ＭＳ Ｐゴシック" charset="0"/>
              </a:defRPr>
            </a:lvl2pPr>
            <a:lvl3pPr>
              <a:defRPr kumimoji="1" sz="2000">
                <a:solidFill>
                  <a:schemeClr val="tx1"/>
                </a:solidFill>
                <a:latin typeface="Arial" charset="0"/>
                <a:ea typeface="ＭＳ Ｐゴシック" charset="0"/>
              </a:defRPr>
            </a:lvl3pPr>
            <a:lvl4pPr>
              <a:defRPr kumimoji="1" sz="2000">
                <a:solidFill>
                  <a:schemeClr val="tx1"/>
                </a:solidFill>
                <a:latin typeface="Arial" charset="0"/>
                <a:ea typeface="ＭＳ Ｐゴシック" charset="0"/>
              </a:defRPr>
            </a:lvl4pPr>
            <a:lvl5pPr>
              <a:defRPr kumimoji="1" sz="2000">
                <a:solidFill>
                  <a:schemeClr val="tx1"/>
                </a:solidFill>
                <a:latin typeface="Arial" charset="0"/>
                <a:ea typeface="ＭＳ Ｐゴシック" charset="0"/>
              </a:defRPr>
            </a:lvl5pPr>
            <a:lvl6pPr eaLnBrk="0" hangingPunct="0">
              <a:defRPr kumimoji="1" sz="2000">
                <a:solidFill>
                  <a:schemeClr val="tx1"/>
                </a:solidFill>
                <a:latin typeface="Arial" charset="0"/>
                <a:ea typeface="ＭＳ Ｐゴシック" charset="0"/>
              </a:defRPr>
            </a:lvl6pPr>
            <a:lvl7pPr eaLnBrk="0" hangingPunct="0">
              <a:defRPr kumimoji="1" sz="2000">
                <a:solidFill>
                  <a:schemeClr val="tx1"/>
                </a:solidFill>
                <a:latin typeface="Arial" charset="0"/>
                <a:ea typeface="ＭＳ Ｐゴシック" charset="0"/>
              </a:defRPr>
            </a:lvl7pPr>
            <a:lvl8pPr eaLnBrk="0" hangingPunct="0">
              <a:defRPr kumimoji="1" sz="2000">
                <a:solidFill>
                  <a:schemeClr val="tx1"/>
                </a:solidFill>
                <a:latin typeface="Arial" charset="0"/>
                <a:ea typeface="ＭＳ Ｐゴシック" charset="0"/>
              </a:defRPr>
            </a:lvl8pPr>
            <a:lvl9pPr eaLnBrk="0" hangingPunct="0">
              <a:defRPr kumimoji="1" sz="2000">
                <a:solidFill>
                  <a:schemeClr val="tx1"/>
                </a:solidFill>
                <a:latin typeface="Arial" charset="0"/>
                <a:ea typeface="ＭＳ Ｐゴシック" charset="0"/>
              </a:defRPr>
            </a:lvl9pPr>
          </a:lstStyle>
          <a:p>
            <a:pPr>
              <a:defRPr/>
            </a:pPr>
            <a:r>
              <a:rPr kumimoji="0" lang="en-US" sz="2400" dirty="0"/>
              <a:t>Day 2</a:t>
            </a:r>
          </a:p>
        </p:txBody>
      </p:sp>
    </p:spTree>
    <p:extLst>
      <p:ext uri="{BB962C8B-B14F-4D97-AF65-F5344CB8AC3E}">
        <p14:creationId xmlns:p14="http://schemas.microsoft.com/office/powerpoint/2010/main" val="961300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0678A0-C5DF-48F2-ACC4-235F1A53F6C8}"/>
              </a:ext>
            </a:extLst>
          </p:cNvPr>
          <p:cNvSpPr>
            <a:spLocks noGrp="1"/>
          </p:cNvSpPr>
          <p:nvPr>
            <p:ph type="body" sz="quarter" idx="10"/>
          </p:nvPr>
        </p:nvSpPr>
        <p:spPr/>
        <p:txBody>
          <a:bodyPr/>
          <a:lstStyle/>
          <a:p>
            <a:endParaRPr lang="de-CH"/>
          </a:p>
        </p:txBody>
      </p:sp>
      <p:sp>
        <p:nvSpPr>
          <p:cNvPr id="3" name="Text Placeholder 2">
            <a:extLst>
              <a:ext uri="{FF2B5EF4-FFF2-40B4-BE49-F238E27FC236}">
                <a16:creationId xmlns:a16="http://schemas.microsoft.com/office/drawing/2014/main" id="{D54CAED3-FCEB-4B55-BC9F-A8EBF32BCA3C}"/>
              </a:ext>
            </a:extLst>
          </p:cNvPr>
          <p:cNvSpPr>
            <a:spLocks noGrp="1"/>
          </p:cNvSpPr>
          <p:nvPr>
            <p:ph type="body" sz="quarter" idx="11"/>
          </p:nvPr>
        </p:nvSpPr>
        <p:spPr/>
        <p:txBody>
          <a:bodyPr/>
          <a:lstStyle/>
          <a:p>
            <a:endParaRPr lang="de-CH"/>
          </a:p>
        </p:txBody>
      </p:sp>
      <p:sp>
        <p:nvSpPr>
          <p:cNvPr id="4" name="Text Placeholder 3">
            <a:extLst>
              <a:ext uri="{FF2B5EF4-FFF2-40B4-BE49-F238E27FC236}">
                <a16:creationId xmlns:a16="http://schemas.microsoft.com/office/drawing/2014/main" id="{7F867348-6CE8-4568-AF12-7328C0A9803B}"/>
              </a:ext>
            </a:extLst>
          </p:cNvPr>
          <p:cNvSpPr>
            <a:spLocks noGrp="1"/>
          </p:cNvSpPr>
          <p:nvPr>
            <p:ph type="body" sz="quarter" idx="12"/>
          </p:nvPr>
        </p:nvSpPr>
        <p:spPr>
          <a:xfrm>
            <a:off x="4079876" y="5861053"/>
            <a:ext cx="6769099" cy="206376"/>
          </a:xfrm>
        </p:spPr>
        <p:txBody>
          <a:bodyPr vert="horz" lIns="0" tIns="0" rIns="0" bIns="0" rtlCol="0">
            <a:noAutofit/>
          </a:bodyPr>
          <a:lstStyle/>
          <a:p>
            <a:r>
              <a:rPr lang="en-US" altLang="ko-KR"/>
              <a:t>AOTrauma Course </a:t>
            </a:r>
            <a:r>
              <a:rPr lang="en-US" altLang="ko-KR" dirty="0"/>
              <a:t>Fragility Fractures </a:t>
            </a:r>
            <a:r>
              <a:rPr lang="en-US" altLang="ko-KR"/>
              <a:t>and Orthogeriatrics</a:t>
            </a:r>
            <a:r>
              <a:rPr lang="en-US" altLang="ko-KR" dirty="0"/>
              <a:t> </a:t>
            </a:r>
          </a:p>
          <a:p>
            <a:r>
              <a:rPr lang="en-US" altLang="ko-KR"/>
              <a:t> </a:t>
            </a:r>
            <a:endParaRPr lang="en-US" altLang="ko-KR" dirty="0"/>
          </a:p>
          <a:p>
            <a:endParaRPr lang="de-CH" dirty="0"/>
          </a:p>
        </p:txBody>
      </p:sp>
      <p:sp>
        <p:nvSpPr>
          <p:cNvPr id="6" name="Text Placeholder 5">
            <a:extLst>
              <a:ext uri="{FF2B5EF4-FFF2-40B4-BE49-F238E27FC236}">
                <a16:creationId xmlns:a16="http://schemas.microsoft.com/office/drawing/2014/main" id="{ACF57C76-0C82-415C-B050-6CF3D2AA680B}"/>
              </a:ext>
            </a:extLst>
          </p:cNvPr>
          <p:cNvSpPr>
            <a:spLocks noGrp="1"/>
          </p:cNvSpPr>
          <p:nvPr>
            <p:ph type="body" sz="quarter" idx="13"/>
          </p:nvPr>
        </p:nvSpPr>
        <p:spPr/>
        <p:txBody>
          <a:bodyPr/>
          <a:lstStyle/>
          <a:p>
            <a:endParaRPr lang="de-CH"/>
          </a:p>
        </p:txBody>
      </p:sp>
      <p:sp>
        <p:nvSpPr>
          <p:cNvPr id="7" name="Text Placeholder 6">
            <a:extLst>
              <a:ext uri="{FF2B5EF4-FFF2-40B4-BE49-F238E27FC236}">
                <a16:creationId xmlns:a16="http://schemas.microsoft.com/office/drawing/2014/main" id="{79744714-776A-4D3D-ADB3-AB4236D28D71}"/>
              </a:ext>
            </a:extLst>
          </p:cNvPr>
          <p:cNvSpPr>
            <a:spLocks noGrp="1"/>
          </p:cNvSpPr>
          <p:nvPr>
            <p:ph type="body" sz="quarter" idx="14"/>
          </p:nvPr>
        </p:nvSpPr>
        <p:spPr/>
        <p:txBody>
          <a:bodyPr/>
          <a:lstStyle/>
          <a:p>
            <a:r>
              <a:rPr lang="en-US" dirty="0">
                <a:latin typeface="Arial" charset="0"/>
                <a:ea typeface="ヒラギノ角ゴ Pro W6" charset="0"/>
                <a:cs typeface="ヒラギノ角ゴ Pro W6" charset="0"/>
              </a:rPr>
              <a:t>Case 1</a:t>
            </a:r>
            <a:endParaRPr lang="de-CH" dirty="0"/>
          </a:p>
        </p:txBody>
      </p:sp>
      <p:sp>
        <p:nvSpPr>
          <p:cNvPr id="8" name="Text Placeholder 7">
            <a:extLst>
              <a:ext uri="{FF2B5EF4-FFF2-40B4-BE49-F238E27FC236}">
                <a16:creationId xmlns:a16="http://schemas.microsoft.com/office/drawing/2014/main" id="{0758EEF9-AB15-4673-A897-00E94A89F357}"/>
              </a:ext>
            </a:extLst>
          </p:cNvPr>
          <p:cNvSpPr>
            <a:spLocks noGrp="1"/>
          </p:cNvSpPr>
          <p:nvPr>
            <p:ph type="body" sz="quarter" idx="15"/>
          </p:nvPr>
        </p:nvSpPr>
        <p:spPr/>
        <p:txBody>
          <a:bodyPr/>
          <a:lstStyle/>
          <a:p>
            <a:r>
              <a:rPr lang="en-US" dirty="0">
                <a:latin typeface="Arial" charset="0"/>
                <a:ea typeface="ＭＳ Ｐゴシック" charset="0"/>
              </a:rPr>
              <a:t>Contralateral femoral lesion</a:t>
            </a:r>
            <a:endParaRPr lang="de-CH" dirty="0"/>
          </a:p>
        </p:txBody>
      </p:sp>
    </p:spTree>
    <p:extLst>
      <p:ext uri="{BB962C8B-B14F-4D97-AF65-F5344CB8AC3E}">
        <p14:creationId xmlns:p14="http://schemas.microsoft.com/office/powerpoint/2010/main" val="12597718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4E8BF73-794A-46E7-BF13-B782E96C3880}"/>
              </a:ext>
            </a:extLst>
          </p:cNvPr>
          <p:cNvGrpSpPr/>
          <p:nvPr/>
        </p:nvGrpSpPr>
        <p:grpSpPr>
          <a:xfrm>
            <a:off x="1727088" y="757238"/>
            <a:ext cx="8746732" cy="4856162"/>
            <a:chOff x="1848633" y="692696"/>
            <a:chExt cx="8502844" cy="4720756"/>
          </a:xfrm>
        </p:grpSpPr>
        <p:pic>
          <p:nvPicPr>
            <p:cNvPr id="1024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962" r="987" b="6744"/>
            <a:stretch/>
          </p:blipFill>
          <p:spPr bwMode="auto">
            <a:xfrm>
              <a:off x="1848633" y="692696"/>
              <a:ext cx="8502844" cy="4720756"/>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feld 1"/>
            <p:cNvSpPr txBox="1"/>
            <p:nvPr/>
          </p:nvSpPr>
          <p:spPr>
            <a:xfrm>
              <a:off x="7824193" y="930952"/>
              <a:ext cx="2392001" cy="461665"/>
            </a:xfrm>
            <a:prstGeom prst="rect">
              <a:avLst/>
            </a:prstGeom>
            <a:noFill/>
          </p:spPr>
          <p:txBody>
            <a:bodyPr wrap="none" rtlCol="0">
              <a:spAutoFit/>
            </a:bodyPr>
            <a:lstStyle/>
            <a:p>
              <a:r>
                <a:rPr lang="en-US" sz="2400" dirty="0">
                  <a:solidFill>
                    <a:srgbClr val="FFFFFF"/>
                  </a:solidFill>
                </a:rPr>
                <a:t>MIPO technique</a:t>
              </a:r>
            </a:p>
          </p:txBody>
        </p:sp>
      </p:grpSp>
      <p:sp>
        <p:nvSpPr>
          <p:cNvPr id="5" name="Text Box 4"/>
          <p:cNvSpPr txBox="1">
            <a:spLocks noChangeArrowheads="1"/>
          </p:cNvSpPr>
          <p:nvPr/>
        </p:nvSpPr>
        <p:spPr bwMode="auto">
          <a:xfrm>
            <a:off x="1608004" y="5964033"/>
            <a:ext cx="989373" cy="46166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kumimoji="1" sz="2000">
                <a:solidFill>
                  <a:schemeClr val="tx1"/>
                </a:solidFill>
                <a:latin typeface="Arial" charset="0"/>
                <a:ea typeface="ＭＳ Ｐゴシック" charset="0"/>
                <a:cs typeface="ＭＳ Ｐゴシック" charset="0"/>
              </a:defRPr>
            </a:lvl1pPr>
            <a:lvl2pPr>
              <a:defRPr kumimoji="1" sz="2000">
                <a:solidFill>
                  <a:schemeClr val="tx1"/>
                </a:solidFill>
                <a:latin typeface="Arial" charset="0"/>
                <a:ea typeface="ＭＳ Ｐゴシック" charset="0"/>
              </a:defRPr>
            </a:lvl2pPr>
            <a:lvl3pPr>
              <a:defRPr kumimoji="1" sz="2000">
                <a:solidFill>
                  <a:schemeClr val="tx1"/>
                </a:solidFill>
                <a:latin typeface="Arial" charset="0"/>
                <a:ea typeface="ＭＳ Ｐゴシック" charset="0"/>
              </a:defRPr>
            </a:lvl3pPr>
            <a:lvl4pPr>
              <a:defRPr kumimoji="1" sz="2000">
                <a:solidFill>
                  <a:schemeClr val="tx1"/>
                </a:solidFill>
                <a:latin typeface="Arial" charset="0"/>
                <a:ea typeface="ＭＳ Ｐゴシック" charset="0"/>
              </a:defRPr>
            </a:lvl4pPr>
            <a:lvl5pPr>
              <a:defRPr kumimoji="1" sz="2000">
                <a:solidFill>
                  <a:schemeClr val="tx1"/>
                </a:solidFill>
                <a:latin typeface="Arial" charset="0"/>
                <a:ea typeface="ＭＳ Ｐゴシック" charset="0"/>
              </a:defRPr>
            </a:lvl5pPr>
            <a:lvl6pPr eaLnBrk="0" hangingPunct="0">
              <a:defRPr kumimoji="1" sz="2000">
                <a:solidFill>
                  <a:schemeClr val="tx1"/>
                </a:solidFill>
                <a:latin typeface="Arial" charset="0"/>
                <a:ea typeface="ＭＳ Ｐゴシック" charset="0"/>
              </a:defRPr>
            </a:lvl6pPr>
            <a:lvl7pPr eaLnBrk="0" hangingPunct="0">
              <a:defRPr kumimoji="1" sz="2000">
                <a:solidFill>
                  <a:schemeClr val="tx1"/>
                </a:solidFill>
                <a:latin typeface="Arial" charset="0"/>
                <a:ea typeface="ＭＳ Ｐゴシック" charset="0"/>
              </a:defRPr>
            </a:lvl7pPr>
            <a:lvl8pPr eaLnBrk="0" hangingPunct="0">
              <a:defRPr kumimoji="1" sz="2000">
                <a:solidFill>
                  <a:schemeClr val="tx1"/>
                </a:solidFill>
                <a:latin typeface="Arial" charset="0"/>
                <a:ea typeface="ＭＳ Ｐゴシック" charset="0"/>
              </a:defRPr>
            </a:lvl8pPr>
            <a:lvl9pPr eaLnBrk="0" hangingPunct="0">
              <a:defRPr kumimoji="1" sz="2000">
                <a:solidFill>
                  <a:schemeClr val="tx1"/>
                </a:solidFill>
                <a:latin typeface="Arial" charset="0"/>
                <a:ea typeface="ＭＳ Ｐゴシック" charset="0"/>
              </a:defRPr>
            </a:lvl9pPr>
          </a:lstStyle>
          <a:p>
            <a:pPr>
              <a:defRPr/>
            </a:pPr>
            <a:r>
              <a:rPr kumimoji="0" lang="en-US" sz="2400" dirty="0"/>
              <a:t>Day 2</a:t>
            </a:r>
          </a:p>
        </p:txBody>
      </p:sp>
    </p:spTree>
    <p:extLst>
      <p:ext uri="{BB962C8B-B14F-4D97-AF65-F5344CB8AC3E}">
        <p14:creationId xmlns:p14="http://schemas.microsoft.com/office/powerpoint/2010/main" val="27486953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172.17.2.201/shashin/2015/XA/20150225/OP/6994935/2.16.840.1.113669.632.6.1.90886.6749.14248803850.jpg">
            <a:hlinkClick r:id="rId2"/>
            <a:extLst>
              <a:ext uri="{FF2B5EF4-FFF2-40B4-BE49-F238E27FC236}">
                <a16:creationId xmlns:a16="http://schemas.microsoft.com/office/drawing/2014/main" id="{3BAC8444-AFB1-4858-B39C-91AD7D52C54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38" t="2043" r="17015" b="1452"/>
          <a:stretch/>
        </p:blipFill>
        <p:spPr bwMode="auto">
          <a:xfrm rot="10800000">
            <a:off x="4754881" y="270273"/>
            <a:ext cx="4151912" cy="590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uppieren 3">
            <a:extLst>
              <a:ext uri="{FF2B5EF4-FFF2-40B4-BE49-F238E27FC236}">
                <a16:creationId xmlns:a16="http://schemas.microsoft.com/office/drawing/2014/main" id="{CD187976-4244-435E-B85D-12F74C0463B7}"/>
              </a:ext>
            </a:extLst>
          </p:cNvPr>
          <p:cNvGrpSpPr>
            <a:grpSpLocks/>
          </p:cNvGrpSpPr>
          <p:nvPr/>
        </p:nvGrpSpPr>
        <p:grpSpPr bwMode="auto">
          <a:xfrm>
            <a:off x="650425" y="251023"/>
            <a:ext cx="3312294" cy="6268213"/>
            <a:chOff x="-6301207" y="-5073519"/>
            <a:chExt cx="6747295" cy="16964222"/>
          </a:xfrm>
        </p:grpSpPr>
        <p:pic>
          <p:nvPicPr>
            <p:cNvPr id="14" name="Picture 6" descr="http://172.17.2.201/shashin/2015/XA/20150225/OP/6994935/2.16.840.1.113669.632.6.1.90886.6742.14248803700.jpg">
              <a:hlinkClick r:id="rId4"/>
              <a:extLst>
                <a:ext uri="{FF2B5EF4-FFF2-40B4-BE49-F238E27FC236}">
                  <a16:creationId xmlns:a16="http://schemas.microsoft.com/office/drawing/2014/main" id="{6BA76B75-CC30-4C71-89DF-EA6A19FE54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3104" r="18063"/>
            <a:stretch>
              <a:fillRect/>
            </a:stretch>
          </p:blipFill>
          <p:spPr bwMode="auto">
            <a:xfrm rot="10800000">
              <a:off x="-6267535" y="-5073519"/>
              <a:ext cx="6713623" cy="975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http://172.17.2.201/shashin/2015/XA/20150225/OP/6994935/2.16.840.1.113669.632.6.1.90886.6741.14248803630.jpg">
              <a:hlinkClick r:id="rId6"/>
              <a:extLst>
                <a:ext uri="{FF2B5EF4-FFF2-40B4-BE49-F238E27FC236}">
                  <a16:creationId xmlns:a16="http://schemas.microsoft.com/office/drawing/2014/main" id="{7939FA9A-D799-494A-ACCF-B006187B1B1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22086" r="9082"/>
            <a:stretch>
              <a:fillRect/>
            </a:stretch>
          </p:blipFill>
          <p:spPr bwMode="auto">
            <a:xfrm rot="10800000">
              <a:off x="-6301207" y="2137102"/>
              <a:ext cx="6713621" cy="975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 Box 4">
            <a:extLst>
              <a:ext uri="{FF2B5EF4-FFF2-40B4-BE49-F238E27FC236}">
                <a16:creationId xmlns:a16="http://schemas.microsoft.com/office/drawing/2014/main" id="{0645E9E4-0842-4600-8D54-85BB443AD9EF}"/>
              </a:ext>
            </a:extLst>
          </p:cNvPr>
          <p:cNvSpPr txBox="1">
            <a:spLocks noChangeArrowheads="1"/>
          </p:cNvSpPr>
          <p:nvPr/>
        </p:nvSpPr>
        <p:spPr bwMode="auto">
          <a:xfrm>
            <a:off x="4639376" y="6236567"/>
            <a:ext cx="989373" cy="46166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kumimoji="1" sz="2000">
                <a:solidFill>
                  <a:schemeClr val="tx1"/>
                </a:solidFill>
                <a:latin typeface="Arial" charset="0"/>
                <a:ea typeface="ＭＳ Ｐゴシック" charset="0"/>
                <a:cs typeface="ＭＳ Ｐゴシック" charset="0"/>
              </a:defRPr>
            </a:lvl1pPr>
            <a:lvl2pPr>
              <a:defRPr kumimoji="1" sz="2000">
                <a:solidFill>
                  <a:schemeClr val="tx1"/>
                </a:solidFill>
                <a:latin typeface="Arial" charset="0"/>
                <a:ea typeface="ＭＳ Ｐゴシック" charset="0"/>
              </a:defRPr>
            </a:lvl2pPr>
            <a:lvl3pPr>
              <a:defRPr kumimoji="1" sz="2000">
                <a:solidFill>
                  <a:schemeClr val="tx1"/>
                </a:solidFill>
                <a:latin typeface="Arial" charset="0"/>
                <a:ea typeface="ＭＳ Ｐゴシック" charset="0"/>
              </a:defRPr>
            </a:lvl3pPr>
            <a:lvl4pPr>
              <a:defRPr kumimoji="1" sz="2000">
                <a:solidFill>
                  <a:schemeClr val="tx1"/>
                </a:solidFill>
                <a:latin typeface="Arial" charset="0"/>
                <a:ea typeface="ＭＳ Ｐゴシック" charset="0"/>
              </a:defRPr>
            </a:lvl4pPr>
            <a:lvl5pPr>
              <a:defRPr kumimoji="1" sz="2000">
                <a:solidFill>
                  <a:schemeClr val="tx1"/>
                </a:solidFill>
                <a:latin typeface="Arial" charset="0"/>
                <a:ea typeface="ＭＳ Ｐゴシック" charset="0"/>
              </a:defRPr>
            </a:lvl5pPr>
            <a:lvl6pPr eaLnBrk="0" hangingPunct="0">
              <a:defRPr kumimoji="1" sz="2000">
                <a:solidFill>
                  <a:schemeClr val="tx1"/>
                </a:solidFill>
                <a:latin typeface="Arial" charset="0"/>
                <a:ea typeface="ＭＳ Ｐゴシック" charset="0"/>
              </a:defRPr>
            </a:lvl6pPr>
            <a:lvl7pPr eaLnBrk="0" hangingPunct="0">
              <a:defRPr kumimoji="1" sz="2000">
                <a:solidFill>
                  <a:schemeClr val="tx1"/>
                </a:solidFill>
                <a:latin typeface="Arial" charset="0"/>
                <a:ea typeface="ＭＳ Ｐゴシック" charset="0"/>
              </a:defRPr>
            </a:lvl7pPr>
            <a:lvl8pPr eaLnBrk="0" hangingPunct="0">
              <a:defRPr kumimoji="1" sz="2000">
                <a:solidFill>
                  <a:schemeClr val="tx1"/>
                </a:solidFill>
                <a:latin typeface="Arial" charset="0"/>
                <a:ea typeface="ＭＳ Ｐゴシック" charset="0"/>
              </a:defRPr>
            </a:lvl8pPr>
            <a:lvl9pPr eaLnBrk="0" hangingPunct="0">
              <a:defRPr kumimoji="1" sz="2000">
                <a:solidFill>
                  <a:schemeClr val="tx1"/>
                </a:solidFill>
                <a:latin typeface="Arial" charset="0"/>
                <a:ea typeface="ＭＳ Ｐゴシック" charset="0"/>
              </a:defRPr>
            </a:lvl9pPr>
          </a:lstStyle>
          <a:p>
            <a:pPr>
              <a:defRPr/>
            </a:pPr>
            <a:r>
              <a:rPr kumimoji="0" lang="en-US" sz="2400" dirty="0">
                <a:solidFill>
                  <a:schemeClr val="bg1"/>
                </a:solidFill>
              </a:rPr>
              <a:t>Day 2</a:t>
            </a:r>
          </a:p>
        </p:txBody>
      </p:sp>
    </p:spTree>
    <p:extLst>
      <p:ext uri="{BB962C8B-B14F-4D97-AF65-F5344CB8AC3E}">
        <p14:creationId xmlns:p14="http://schemas.microsoft.com/office/powerpoint/2010/main" val="8736407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http://172.17.2.201/shashin/2015/DX/20150226/RA/3735742/1.3.51.0.7.11499128592.34941.16717.38414.40438.49598.54769.jpg">
            <a:hlinkClick r:id="rId3"/>
            <a:extLst>
              <a:ext uri="{FF2B5EF4-FFF2-40B4-BE49-F238E27FC236}">
                <a16:creationId xmlns:a16="http://schemas.microsoft.com/office/drawing/2014/main" id="{12B3B869-442A-4DC5-B86D-841585C4C7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76147">
            <a:off x="4004930" y="616511"/>
            <a:ext cx="4511675" cy="555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172.17.2.201/shashin/2015/DX/20150226/RA/3735742/1.3.51.0.7.3008369744.22460.8774.32898.23523.39586.28880.jpg">
            <a:hlinkClick r:id="rId5"/>
            <a:extLst>
              <a:ext uri="{FF2B5EF4-FFF2-40B4-BE49-F238E27FC236}">
                <a16:creationId xmlns:a16="http://schemas.microsoft.com/office/drawing/2014/main" id="{8FC0E227-5E26-4126-9225-77B82383545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8447" r="28581" b="10033"/>
          <a:stretch>
            <a:fillRect/>
          </a:stretch>
        </p:blipFill>
        <p:spPr bwMode="auto">
          <a:xfrm rot="1230594">
            <a:off x="1617433" y="789624"/>
            <a:ext cx="3088301" cy="543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http://172.17.2.201/shashin/2015/DX/20150226/RA/3735742/1.3.51.0.7.12951625564.22338.23883.48257.57429.63421.34913.jpg">
            <a:hlinkClick r:id="rId7"/>
            <a:extLst>
              <a:ext uri="{FF2B5EF4-FFF2-40B4-BE49-F238E27FC236}">
                <a16:creationId xmlns:a16="http://schemas.microsoft.com/office/drawing/2014/main" id="{996F90D9-BD49-4837-B71F-8CE62D29961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12202" r="45480" b="23289"/>
          <a:stretch>
            <a:fillRect/>
          </a:stretch>
        </p:blipFill>
        <p:spPr bwMode="auto">
          <a:xfrm>
            <a:off x="7359317" y="111825"/>
            <a:ext cx="3025775" cy="675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feld 1">
            <a:extLst>
              <a:ext uri="{FF2B5EF4-FFF2-40B4-BE49-F238E27FC236}">
                <a16:creationId xmlns:a16="http://schemas.microsoft.com/office/drawing/2014/main" id="{B4FDC0EE-CC86-4801-AC8D-418AD2138578}"/>
              </a:ext>
            </a:extLst>
          </p:cNvPr>
          <p:cNvSpPr txBox="1"/>
          <p:nvPr/>
        </p:nvSpPr>
        <p:spPr>
          <a:xfrm>
            <a:off x="3399621" y="3604387"/>
            <a:ext cx="1675459" cy="461665"/>
          </a:xfrm>
          <a:prstGeom prst="rect">
            <a:avLst/>
          </a:prstGeom>
          <a:solidFill>
            <a:srgbClr val="00CC66"/>
          </a:solidFill>
        </p:spPr>
        <p:txBody>
          <a:bodyPr wrap="none" rtlCol="0">
            <a:spAutoFit/>
          </a:bodyPr>
          <a:lstStyle/>
          <a:p>
            <a:r>
              <a:rPr lang="de-DE" sz="2400" dirty="0"/>
              <a:t>Shortening</a:t>
            </a:r>
          </a:p>
        </p:txBody>
      </p:sp>
      <p:sp>
        <p:nvSpPr>
          <p:cNvPr id="16" name="Textfeld 6">
            <a:extLst>
              <a:ext uri="{FF2B5EF4-FFF2-40B4-BE49-F238E27FC236}">
                <a16:creationId xmlns:a16="http://schemas.microsoft.com/office/drawing/2014/main" id="{3B7663CC-4754-4695-9750-CF5991FFF965}"/>
              </a:ext>
            </a:extLst>
          </p:cNvPr>
          <p:cNvSpPr txBox="1"/>
          <p:nvPr/>
        </p:nvSpPr>
        <p:spPr>
          <a:xfrm>
            <a:off x="4515745" y="4972539"/>
            <a:ext cx="1845377" cy="461665"/>
          </a:xfrm>
          <a:prstGeom prst="rect">
            <a:avLst/>
          </a:prstGeom>
          <a:solidFill>
            <a:srgbClr val="00CC66"/>
          </a:solidFill>
        </p:spPr>
        <p:txBody>
          <a:bodyPr wrap="none" rtlCol="0">
            <a:spAutoFit/>
          </a:bodyPr>
          <a:lstStyle/>
          <a:p>
            <a:r>
              <a:rPr lang="de-DE" sz="2400" dirty="0"/>
              <a:t>Cement use</a:t>
            </a:r>
          </a:p>
        </p:txBody>
      </p:sp>
      <p:sp>
        <p:nvSpPr>
          <p:cNvPr id="18" name="Text Box 4">
            <a:extLst>
              <a:ext uri="{FF2B5EF4-FFF2-40B4-BE49-F238E27FC236}">
                <a16:creationId xmlns:a16="http://schemas.microsoft.com/office/drawing/2014/main" id="{E032F15F-23A4-4DAE-B972-3E768C53BBD9}"/>
              </a:ext>
            </a:extLst>
          </p:cNvPr>
          <p:cNvSpPr txBox="1">
            <a:spLocks noChangeArrowheads="1"/>
          </p:cNvSpPr>
          <p:nvPr/>
        </p:nvSpPr>
        <p:spPr bwMode="auto">
          <a:xfrm>
            <a:off x="3903677" y="6275070"/>
            <a:ext cx="989373" cy="46166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kumimoji="1" sz="2000">
                <a:solidFill>
                  <a:schemeClr val="tx1"/>
                </a:solidFill>
                <a:latin typeface="Arial" charset="0"/>
                <a:ea typeface="ＭＳ Ｐゴシック" charset="0"/>
                <a:cs typeface="ＭＳ Ｐゴシック" charset="0"/>
              </a:defRPr>
            </a:lvl1pPr>
            <a:lvl2pPr>
              <a:defRPr kumimoji="1" sz="2000">
                <a:solidFill>
                  <a:schemeClr val="tx1"/>
                </a:solidFill>
                <a:latin typeface="Arial" charset="0"/>
                <a:ea typeface="ＭＳ Ｐゴシック" charset="0"/>
              </a:defRPr>
            </a:lvl2pPr>
            <a:lvl3pPr>
              <a:defRPr kumimoji="1" sz="2000">
                <a:solidFill>
                  <a:schemeClr val="tx1"/>
                </a:solidFill>
                <a:latin typeface="Arial" charset="0"/>
                <a:ea typeface="ＭＳ Ｐゴシック" charset="0"/>
              </a:defRPr>
            </a:lvl3pPr>
            <a:lvl4pPr>
              <a:defRPr kumimoji="1" sz="2000">
                <a:solidFill>
                  <a:schemeClr val="tx1"/>
                </a:solidFill>
                <a:latin typeface="Arial" charset="0"/>
                <a:ea typeface="ＭＳ Ｐゴシック" charset="0"/>
              </a:defRPr>
            </a:lvl4pPr>
            <a:lvl5pPr>
              <a:defRPr kumimoji="1" sz="2000">
                <a:solidFill>
                  <a:schemeClr val="tx1"/>
                </a:solidFill>
                <a:latin typeface="Arial" charset="0"/>
                <a:ea typeface="ＭＳ Ｐゴシック" charset="0"/>
              </a:defRPr>
            </a:lvl5pPr>
            <a:lvl6pPr eaLnBrk="0" hangingPunct="0">
              <a:defRPr kumimoji="1" sz="2000">
                <a:solidFill>
                  <a:schemeClr val="tx1"/>
                </a:solidFill>
                <a:latin typeface="Arial" charset="0"/>
                <a:ea typeface="ＭＳ Ｐゴシック" charset="0"/>
              </a:defRPr>
            </a:lvl6pPr>
            <a:lvl7pPr eaLnBrk="0" hangingPunct="0">
              <a:defRPr kumimoji="1" sz="2000">
                <a:solidFill>
                  <a:schemeClr val="tx1"/>
                </a:solidFill>
                <a:latin typeface="Arial" charset="0"/>
                <a:ea typeface="ＭＳ Ｐゴシック" charset="0"/>
              </a:defRPr>
            </a:lvl7pPr>
            <a:lvl8pPr eaLnBrk="0" hangingPunct="0">
              <a:defRPr kumimoji="1" sz="2000">
                <a:solidFill>
                  <a:schemeClr val="tx1"/>
                </a:solidFill>
                <a:latin typeface="Arial" charset="0"/>
                <a:ea typeface="ＭＳ Ｐゴシック" charset="0"/>
              </a:defRPr>
            </a:lvl8pPr>
            <a:lvl9pPr eaLnBrk="0" hangingPunct="0">
              <a:defRPr kumimoji="1" sz="2000">
                <a:solidFill>
                  <a:schemeClr val="tx1"/>
                </a:solidFill>
                <a:latin typeface="Arial" charset="0"/>
                <a:ea typeface="ＭＳ Ｐゴシック" charset="0"/>
              </a:defRPr>
            </a:lvl9pPr>
          </a:lstStyle>
          <a:p>
            <a:pPr>
              <a:defRPr/>
            </a:pPr>
            <a:r>
              <a:rPr kumimoji="0" lang="en-US" sz="2400" dirty="0">
                <a:solidFill>
                  <a:schemeClr val="bg1"/>
                </a:solidFill>
              </a:rPr>
              <a:t>Day 5</a:t>
            </a:r>
          </a:p>
        </p:txBody>
      </p:sp>
    </p:spTree>
    <p:extLst>
      <p:ext uri="{BB962C8B-B14F-4D97-AF65-F5344CB8AC3E}">
        <p14:creationId xmlns:p14="http://schemas.microsoft.com/office/powerpoint/2010/main" val="21366797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en-US" noProof="0" dirty="0"/>
              <a:t>Follow-up	</a:t>
            </a:r>
          </a:p>
        </p:txBody>
      </p:sp>
      <p:sp>
        <p:nvSpPr>
          <p:cNvPr id="4100" name="Rectangle 3"/>
          <p:cNvSpPr>
            <a:spLocks noGrp="1" noChangeArrowheads="1"/>
          </p:cNvSpPr>
          <p:nvPr>
            <p:ph type="body" sz="quarter" idx="13"/>
          </p:nvPr>
        </p:nvSpPr>
        <p:spPr>
          <a:xfrm>
            <a:off x="658812" y="1727200"/>
            <a:ext cx="10874375"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32000" indent="-432000">
              <a:buFont typeface="Arial" panose="020B0604020202020204" pitchFamily="34" charset="0"/>
              <a:buChar char="•"/>
            </a:pPr>
            <a:r>
              <a:rPr lang="en-US" dirty="0"/>
              <a:t>Patient was mobilized with full weight bearing as needed to survive but had problems to mobilize due to fear of falling again</a:t>
            </a:r>
          </a:p>
          <a:p>
            <a:pPr marL="432000" indent="-432000">
              <a:buFont typeface="Arial" panose="020B0604020202020204" pitchFamily="34" charset="0"/>
              <a:buChar char="•"/>
            </a:pPr>
            <a:r>
              <a:rPr lang="en-US" dirty="0"/>
              <a:t>Could not return home again</a:t>
            </a:r>
          </a:p>
          <a:p>
            <a:pPr marL="432000" indent="-432000">
              <a:buFont typeface="Arial" panose="020B0604020202020204" pitchFamily="34" charset="0"/>
              <a:buChar char="•"/>
            </a:pPr>
            <a:r>
              <a:rPr lang="en-US" dirty="0"/>
              <a:t>Went to a nursing home 6 weeks later after geriatric rehabilitation</a:t>
            </a:r>
          </a:p>
          <a:p>
            <a:pPr marL="432000" indent="-432000">
              <a:buFont typeface="Arial" panose="020B0604020202020204" pitchFamily="34" charset="0"/>
              <a:buChar char="•"/>
            </a:pPr>
            <a:endParaRPr lang="en-US" dirty="0"/>
          </a:p>
          <a:p>
            <a:pPr marL="432000" indent="-432000">
              <a:buFont typeface="Arial" panose="020B0604020202020204" pitchFamily="34" charset="0"/>
              <a:buChar char="•"/>
            </a:pPr>
            <a:endParaRPr lang="en-US" dirty="0"/>
          </a:p>
        </p:txBody>
      </p:sp>
    </p:spTree>
    <p:extLst>
      <p:ext uri="{BB962C8B-B14F-4D97-AF65-F5344CB8AC3E}">
        <p14:creationId xmlns:p14="http://schemas.microsoft.com/office/powerpoint/2010/main" val="33744985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 2">
            <a:extLst>
              <a:ext uri="{FF2B5EF4-FFF2-40B4-BE49-F238E27FC236}">
                <a16:creationId xmlns:a16="http://schemas.microsoft.com/office/drawing/2014/main" id="{FC719059-B240-4267-A1BA-370154736B3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270" t="2101" r="18343" b="2233"/>
          <a:stretch/>
        </p:blipFill>
        <p:spPr>
          <a:xfrm>
            <a:off x="4378255" y="260350"/>
            <a:ext cx="2584443" cy="6597650"/>
          </a:xfrm>
          <a:prstGeom prst="rect">
            <a:avLst/>
          </a:prstGeom>
        </p:spPr>
      </p:pic>
      <p:pic>
        <p:nvPicPr>
          <p:cNvPr id="13" name="Bild 7">
            <a:extLst>
              <a:ext uri="{FF2B5EF4-FFF2-40B4-BE49-F238E27FC236}">
                <a16:creationId xmlns:a16="http://schemas.microsoft.com/office/drawing/2014/main" id="{57184631-5060-417B-B8C1-CB48CAACCC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087" t="2101" r="22918" b="2233"/>
          <a:stretch/>
        </p:blipFill>
        <p:spPr>
          <a:xfrm>
            <a:off x="7115105" y="260350"/>
            <a:ext cx="2367737" cy="6597650"/>
          </a:xfrm>
          <a:prstGeom prst="rect">
            <a:avLst/>
          </a:prstGeom>
        </p:spPr>
      </p:pic>
      <p:sp>
        <p:nvSpPr>
          <p:cNvPr id="15" name="Rectangle 2">
            <a:extLst>
              <a:ext uri="{FF2B5EF4-FFF2-40B4-BE49-F238E27FC236}">
                <a16:creationId xmlns:a16="http://schemas.microsoft.com/office/drawing/2014/main" id="{29D7CD3F-3EBC-4BEA-97F1-2BD9133A381C}"/>
              </a:ext>
            </a:extLst>
          </p:cNvPr>
          <p:cNvSpPr txBox="1">
            <a:spLocks noChangeArrowheads="1"/>
          </p:cNvSpPr>
          <p:nvPr/>
        </p:nvSpPr>
        <p:spPr bwMode="auto">
          <a:xfrm>
            <a:off x="658800" y="518400"/>
            <a:ext cx="82772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lnSpc>
                <a:spcPct val="90000"/>
              </a:lnSpc>
              <a:spcBef>
                <a:spcPct val="0"/>
              </a:spcBef>
              <a:spcAft>
                <a:spcPct val="0"/>
              </a:spcAft>
              <a:defRPr sz="3200" b="1" baseline="0">
                <a:solidFill>
                  <a:srgbClr val="29529B"/>
                </a:solidFill>
                <a:latin typeface="+mj-lt"/>
                <a:ea typeface="+mj-ea"/>
                <a:cs typeface="+mj-cs"/>
              </a:defRPr>
            </a:lvl1pPr>
            <a:lvl2pPr algn="l" rtl="0" eaLnBrk="1" fontAlgn="base" hangingPunct="1">
              <a:lnSpc>
                <a:spcPct val="90000"/>
              </a:lnSpc>
              <a:spcBef>
                <a:spcPct val="0"/>
              </a:spcBef>
              <a:spcAft>
                <a:spcPct val="0"/>
              </a:spcAft>
              <a:defRPr sz="3200" b="1">
                <a:solidFill>
                  <a:srgbClr val="29529B"/>
                </a:solidFill>
                <a:latin typeface="Arial" charset="0"/>
              </a:defRPr>
            </a:lvl2pPr>
            <a:lvl3pPr algn="l" rtl="0" eaLnBrk="1" fontAlgn="base" hangingPunct="1">
              <a:lnSpc>
                <a:spcPct val="90000"/>
              </a:lnSpc>
              <a:spcBef>
                <a:spcPct val="0"/>
              </a:spcBef>
              <a:spcAft>
                <a:spcPct val="0"/>
              </a:spcAft>
              <a:defRPr sz="3200" b="1">
                <a:solidFill>
                  <a:srgbClr val="29529B"/>
                </a:solidFill>
                <a:latin typeface="Arial" charset="0"/>
              </a:defRPr>
            </a:lvl3pPr>
            <a:lvl4pPr algn="l" rtl="0" eaLnBrk="1" fontAlgn="base" hangingPunct="1">
              <a:lnSpc>
                <a:spcPct val="90000"/>
              </a:lnSpc>
              <a:spcBef>
                <a:spcPct val="0"/>
              </a:spcBef>
              <a:spcAft>
                <a:spcPct val="0"/>
              </a:spcAft>
              <a:defRPr sz="3200" b="1">
                <a:solidFill>
                  <a:srgbClr val="29529B"/>
                </a:solidFill>
                <a:latin typeface="Arial" charset="0"/>
              </a:defRPr>
            </a:lvl4pPr>
            <a:lvl5pPr algn="l" rtl="0" eaLnBrk="1" fontAlgn="base" hangingPunct="1">
              <a:lnSpc>
                <a:spcPct val="90000"/>
              </a:lnSpc>
              <a:spcBef>
                <a:spcPct val="0"/>
              </a:spcBef>
              <a:spcAft>
                <a:spcPct val="0"/>
              </a:spcAft>
              <a:defRPr sz="3200" b="1">
                <a:solidFill>
                  <a:srgbClr val="29529B"/>
                </a:solidFill>
                <a:latin typeface="Arial" charset="0"/>
              </a:defRPr>
            </a:lvl5pPr>
            <a:lvl6pPr marL="457200" algn="l" rtl="0" eaLnBrk="1" fontAlgn="base" hangingPunct="1">
              <a:lnSpc>
                <a:spcPct val="90000"/>
              </a:lnSpc>
              <a:spcBef>
                <a:spcPct val="0"/>
              </a:spcBef>
              <a:spcAft>
                <a:spcPct val="0"/>
              </a:spcAft>
              <a:defRPr sz="3200" b="1">
                <a:solidFill>
                  <a:srgbClr val="0E2960"/>
                </a:solidFill>
                <a:latin typeface="Arial" charset="0"/>
              </a:defRPr>
            </a:lvl6pPr>
            <a:lvl7pPr marL="914400" algn="l" rtl="0" eaLnBrk="1" fontAlgn="base" hangingPunct="1">
              <a:lnSpc>
                <a:spcPct val="90000"/>
              </a:lnSpc>
              <a:spcBef>
                <a:spcPct val="0"/>
              </a:spcBef>
              <a:spcAft>
                <a:spcPct val="0"/>
              </a:spcAft>
              <a:defRPr sz="3200" b="1">
                <a:solidFill>
                  <a:srgbClr val="0E2960"/>
                </a:solidFill>
                <a:latin typeface="Arial" charset="0"/>
              </a:defRPr>
            </a:lvl7pPr>
            <a:lvl8pPr marL="1371600" algn="l" rtl="0" eaLnBrk="1" fontAlgn="base" hangingPunct="1">
              <a:lnSpc>
                <a:spcPct val="90000"/>
              </a:lnSpc>
              <a:spcBef>
                <a:spcPct val="0"/>
              </a:spcBef>
              <a:spcAft>
                <a:spcPct val="0"/>
              </a:spcAft>
              <a:defRPr sz="3200" b="1">
                <a:solidFill>
                  <a:srgbClr val="0E2960"/>
                </a:solidFill>
                <a:latin typeface="Arial" charset="0"/>
              </a:defRPr>
            </a:lvl8pPr>
            <a:lvl9pPr marL="1828800" algn="l" rtl="0" eaLnBrk="1" fontAlgn="base" hangingPunct="1">
              <a:lnSpc>
                <a:spcPct val="90000"/>
              </a:lnSpc>
              <a:spcBef>
                <a:spcPct val="0"/>
              </a:spcBef>
              <a:spcAft>
                <a:spcPct val="0"/>
              </a:spcAft>
              <a:defRPr sz="3200" b="1">
                <a:solidFill>
                  <a:srgbClr val="0E2960"/>
                </a:solidFill>
                <a:latin typeface="Arial" charset="0"/>
              </a:defRPr>
            </a:lvl9pPr>
          </a:lstStyle>
          <a:p>
            <a:r>
              <a:rPr lang="en-US" kern="0" dirty="0">
                <a:solidFill>
                  <a:schemeClr val="bg1"/>
                </a:solidFill>
              </a:rPr>
              <a:t>1-year follow-up	</a:t>
            </a:r>
          </a:p>
        </p:txBody>
      </p:sp>
    </p:spTree>
    <p:extLst>
      <p:ext uri="{BB962C8B-B14F-4D97-AF65-F5344CB8AC3E}">
        <p14:creationId xmlns:p14="http://schemas.microsoft.com/office/powerpoint/2010/main" val="30208127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3663" y="269900"/>
            <a:ext cx="4243453" cy="3002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2716" y="3529840"/>
            <a:ext cx="4244400" cy="3067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154B4D48-6FB1-4D20-AAEC-327D3C992C6E}"/>
              </a:ext>
            </a:extLst>
          </p:cNvPr>
          <p:cNvSpPr>
            <a:spLocks noGrp="1"/>
          </p:cNvSpPr>
          <p:nvPr>
            <p:ph type="title"/>
          </p:nvPr>
        </p:nvSpPr>
        <p:spPr/>
        <p:txBody>
          <a:bodyPr/>
          <a:lstStyle/>
          <a:p>
            <a:r>
              <a:rPr lang="de-CH" dirty="0"/>
              <a:t>1-year follow-</a:t>
            </a:r>
            <a:r>
              <a:rPr lang="de-CH" dirty="0" err="1"/>
              <a:t>up</a:t>
            </a:r>
            <a:r>
              <a:rPr lang="de-CH" dirty="0"/>
              <a:t>	</a:t>
            </a:r>
            <a:br>
              <a:rPr lang="de-CH" dirty="0"/>
            </a:br>
            <a:endParaRPr lang="de-CH" dirty="0"/>
          </a:p>
        </p:txBody>
      </p:sp>
    </p:spTree>
    <p:extLst>
      <p:ext uri="{BB962C8B-B14F-4D97-AF65-F5344CB8AC3E}">
        <p14:creationId xmlns:p14="http://schemas.microsoft.com/office/powerpoint/2010/main" val="12727554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noProof="0" dirty="0"/>
              <a:t>Take-home messages</a:t>
            </a:r>
          </a:p>
        </p:txBody>
      </p:sp>
      <p:sp>
        <p:nvSpPr>
          <p:cNvPr id="3" name="Text Placeholder 2">
            <a:extLst>
              <a:ext uri="{FF2B5EF4-FFF2-40B4-BE49-F238E27FC236}">
                <a16:creationId xmlns:a16="http://schemas.microsoft.com/office/drawing/2014/main" id="{22AD3FC2-53CE-4E60-90F3-999C2D1DD788}"/>
              </a:ext>
            </a:extLst>
          </p:cNvPr>
          <p:cNvSpPr>
            <a:spLocks noGrp="1"/>
          </p:cNvSpPr>
          <p:nvPr>
            <p:ph type="body" sz="quarter" idx="13"/>
          </p:nvPr>
        </p:nvSpPr>
        <p:spPr>
          <a:xfrm>
            <a:off x="658812" y="1727200"/>
            <a:ext cx="11533188" cy="4129088"/>
          </a:xfrm>
        </p:spPr>
        <p:txBody>
          <a:bodyPr/>
          <a:lstStyle/>
          <a:p>
            <a:pPr marL="342900" indent="-342900">
              <a:buFont typeface="Arial" panose="020B0604020202020204" pitchFamily="34" charset="0"/>
              <a:buChar char="•"/>
            </a:pPr>
            <a:r>
              <a:rPr lang="en-US" dirty="0"/>
              <a:t>Lateral position, MIPO approach</a:t>
            </a:r>
          </a:p>
          <a:p>
            <a:pPr marL="342900" indent="-342900">
              <a:buFont typeface="Arial" panose="020B0604020202020204" pitchFamily="34" charset="0"/>
              <a:buChar char="•"/>
            </a:pPr>
            <a:r>
              <a:rPr lang="en-US" dirty="0"/>
              <a:t>Cement use in severe osteoporotic cases</a:t>
            </a:r>
          </a:p>
          <a:p>
            <a:pPr marL="342900" indent="-342900">
              <a:buFont typeface="Arial" panose="020B0604020202020204" pitchFamily="34" charset="0"/>
              <a:buChar char="•"/>
            </a:pPr>
            <a:r>
              <a:rPr lang="en-US" dirty="0" err="1"/>
              <a:t>Inappropiate</a:t>
            </a:r>
            <a:r>
              <a:rPr lang="en-US" dirty="0"/>
              <a:t> prescribing is frequent in older adults, review of medication list is essential (undertreatment regarding osteoporosis, overtreatment regarding cardiac diseases)</a:t>
            </a:r>
          </a:p>
          <a:p>
            <a:pPr marL="342900" indent="-342900">
              <a:buFont typeface="Arial" panose="020B0604020202020204" pitchFamily="34" charset="0"/>
              <a:buChar char="•"/>
            </a:pPr>
            <a:r>
              <a:rPr lang="en-US" dirty="0"/>
              <a:t>Anticoagulation does not result in a delay of more than 24 to 48 hours, if management is appropriate</a:t>
            </a:r>
          </a:p>
          <a:p>
            <a:pPr marL="342900" indent="-342900">
              <a:buFont typeface="Arial" panose="020B0604020202020204" pitchFamily="34" charset="0"/>
              <a:buChar char="•"/>
            </a:pPr>
            <a:endParaRPr lang="de-CH" dirty="0"/>
          </a:p>
        </p:txBody>
      </p:sp>
    </p:spTree>
    <p:extLst>
      <p:ext uri="{BB962C8B-B14F-4D97-AF65-F5344CB8AC3E}">
        <p14:creationId xmlns:p14="http://schemas.microsoft.com/office/powerpoint/2010/main" val="17413191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Thank you</a:t>
            </a:r>
          </a:p>
        </p:txBody>
      </p:sp>
      <p:sp>
        <p:nvSpPr>
          <p:cNvPr id="3" name="Content Placeholder 2"/>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r>
              <a:rPr lang="en-US" dirty="0">
                <a:hlinkClick r:id="rId3" action="ppaction://hlinksldjump">
                  <a:extLst>
                    <a:ext uri="{A12FA001-AC4F-418D-AE19-62706E023703}">
                      <ahyp:hlinkClr xmlns:ahyp="http://schemas.microsoft.com/office/drawing/2018/hyperlinkcolor" val="tx"/>
                    </a:ext>
                  </a:extLst>
                </a:hlinkClick>
              </a:rPr>
              <a:t>Return to list of cases</a:t>
            </a:r>
            <a:endParaRPr lang="en-US" dirty="0"/>
          </a:p>
        </p:txBody>
      </p:sp>
    </p:spTree>
    <p:extLst>
      <p:ext uri="{BB962C8B-B14F-4D97-AF65-F5344CB8AC3E}">
        <p14:creationId xmlns:p14="http://schemas.microsoft.com/office/powerpoint/2010/main" val="40710714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897C97-567D-4C09-A467-44D93735BCAA}"/>
              </a:ext>
            </a:extLst>
          </p:cNvPr>
          <p:cNvSpPr>
            <a:spLocks noGrp="1"/>
          </p:cNvSpPr>
          <p:nvPr>
            <p:ph type="body" sz="quarter" idx="10"/>
          </p:nvPr>
        </p:nvSpPr>
        <p:spPr/>
        <p:txBody>
          <a:bodyPr/>
          <a:lstStyle/>
          <a:p>
            <a:endParaRPr lang="de-CH"/>
          </a:p>
        </p:txBody>
      </p:sp>
      <p:sp>
        <p:nvSpPr>
          <p:cNvPr id="3" name="Text Placeholder 2">
            <a:extLst>
              <a:ext uri="{FF2B5EF4-FFF2-40B4-BE49-F238E27FC236}">
                <a16:creationId xmlns:a16="http://schemas.microsoft.com/office/drawing/2014/main" id="{0385407C-E2C8-4C5F-96A8-31179E2EC63F}"/>
              </a:ext>
            </a:extLst>
          </p:cNvPr>
          <p:cNvSpPr>
            <a:spLocks noGrp="1"/>
          </p:cNvSpPr>
          <p:nvPr>
            <p:ph type="body" sz="quarter" idx="11"/>
          </p:nvPr>
        </p:nvSpPr>
        <p:spPr/>
        <p:txBody>
          <a:bodyPr/>
          <a:lstStyle/>
          <a:p>
            <a:endParaRPr lang="de-CH"/>
          </a:p>
        </p:txBody>
      </p:sp>
      <p:sp>
        <p:nvSpPr>
          <p:cNvPr id="4" name="Text Placeholder 3">
            <a:extLst>
              <a:ext uri="{FF2B5EF4-FFF2-40B4-BE49-F238E27FC236}">
                <a16:creationId xmlns:a16="http://schemas.microsoft.com/office/drawing/2014/main" id="{C2F7494C-6573-44BA-B16A-5655F48D7920}"/>
              </a:ext>
            </a:extLst>
          </p:cNvPr>
          <p:cNvSpPr>
            <a:spLocks noGrp="1"/>
          </p:cNvSpPr>
          <p:nvPr>
            <p:ph type="body" sz="quarter" idx="12"/>
          </p:nvPr>
        </p:nvSpPr>
        <p:spPr>
          <a:xfrm>
            <a:off x="4079876" y="5861053"/>
            <a:ext cx="6084887" cy="241299"/>
          </a:xfrm>
        </p:spPr>
        <p:txBody>
          <a:bodyPr/>
          <a:lstStyle/>
          <a:p>
            <a:r>
              <a:rPr lang="de-CH" dirty="0"/>
              <a:t>AO Trauma Course </a:t>
            </a:r>
            <a:r>
              <a:rPr lang="de-CH" dirty="0" err="1"/>
              <a:t>Fragility</a:t>
            </a:r>
            <a:r>
              <a:rPr lang="de-CH" dirty="0"/>
              <a:t> </a:t>
            </a:r>
            <a:r>
              <a:rPr lang="de-CH" dirty="0" err="1"/>
              <a:t>Fractures</a:t>
            </a:r>
            <a:r>
              <a:rPr lang="de-CH" dirty="0"/>
              <a:t> and </a:t>
            </a:r>
            <a:r>
              <a:rPr lang="de-CH" dirty="0" err="1"/>
              <a:t>Orthogeriatrics</a:t>
            </a:r>
            <a:endParaRPr lang="de-CH" dirty="0"/>
          </a:p>
          <a:p>
            <a:endParaRPr lang="de-CH" dirty="0"/>
          </a:p>
          <a:p>
            <a:endParaRPr lang="de-CH" dirty="0"/>
          </a:p>
        </p:txBody>
      </p:sp>
      <p:sp>
        <p:nvSpPr>
          <p:cNvPr id="6" name="Text Placeholder 5">
            <a:extLst>
              <a:ext uri="{FF2B5EF4-FFF2-40B4-BE49-F238E27FC236}">
                <a16:creationId xmlns:a16="http://schemas.microsoft.com/office/drawing/2014/main" id="{B8F58C0B-F357-40EB-82A9-3AFA354D6AC2}"/>
              </a:ext>
            </a:extLst>
          </p:cNvPr>
          <p:cNvSpPr>
            <a:spLocks noGrp="1"/>
          </p:cNvSpPr>
          <p:nvPr>
            <p:ph type="body" sz="quarter" idx="13"/>
          </p:nvPr>
        </p:nvSpPr>
        <p:spPr/>
        <p:txBody>
          <a:bodyPr/>
          <a:lstStyle/>
          <a:p>
            <a:endParaRPr lang="de-CH" dirty="0"/>
          </a:p>
        </p:txBody>
      </p:sp>
      <p:sp>
        <p:nvSpPr>
          <p:cNvPr id="7" name="Text Placeholder 6">
            <a:extLst>
              <a:ext uri="{FF2B5EF4-FFF2-40B4-BE49-F238E27FC236}">
                <a16:creationId xmlns:a16="http://schemas.microsoft.com/office/drawing/2014/main" id="{E8B74A8D-B432-4CDE-A85A-A067BF4E01F4}"/>
              </a:ext>
            </a:extLst>
          </p:cNvPr>
          <p:cNvSpPr>
            <a:spLocks noGrp="1"/>
          </p:cNvSpPr>
          <p:nvPr>
            <p:ph type="body" sz="quarter" idx="14"/>
          </p:nvPr>
        </p:nvSpPr>
        <p:spPr/>
        <p:txBody>
          <a:bodyPr/>
          <a:lstStyle/>
          <a:p>
            <a:r>
              <a:rPr lang="de-CH" dirty="0"/>
              <a:t>Case 4 </a:t>
            </a:r>
          </a:p>
        </p:txBody>
      </p:sp>
      <p:sp>
        <p:nvSpPr>
          <p:cNvPr id="8" name="Text Placeholder 7">
            <a:extLst>
              <a:ext uri="{FF2B5EF4-FFF2-40B4-BE49-F238E27FC236}">
                <a16:creationId xmlns:a16="http://schemas.microsoft.com/office/drawing/2014/main" id="{C7A89E0F-05EA-463D-84F2-2A93C1AAEE04}"/>
              </a:ext>
            </a:extLst>
          </p:cNvPr>
          <p:cNvSpPr>
            <a:spLocks noGrp="1"/>
          </p:cNvSpPr>
          <p:nvPr>
            <p:ph type="body" sz="quarter" idx="15"/>
          </p:nvPr>
        </p:nvSpPr>
        <p:spPr/>
        <p:txBody>
          <a:bodyPr/>
          <a:lstStyle/>
          <a:p>
            <a:r>
              <a:rPr lang="de-CH" dirty="0" err="1"/>
              <a:t>Unstable</a:t>
            </a:r>
            <a:r>
              <a:rPr lang="de-CH" dirty="0"/>
              <a:t> </a:t>
            </a:r>
            <a:r>
              <a:rPr lang="de-CH" dirty="0" err="1"/>
              <a:t>pertrochanteric</a:t>
            </a:r>
            <a:r>
              <a:rPr lang="de-CH" dirty="0"/>
              <a:t> </a:t>
            </a:r>
            <a:r>
              <a:rPr lang="de-CH" dirty="0" err="1"/>
              <a:t>fracture</a:t>
            </a:r>
            <a:r>
              <a:rPr lang="de-CH" dirty="0"/>
              <a:t> and </a:t>
            </a:r>
            <a:r>
              <a:rPr lang="de-CH" dirty="0" err="1"/>
              <a:t>augmentation</a:t>
            </a:r>
            <a:endParaRPr lang="de-CH" dirty="0"/>
          </a:p>
        </p:txBody>
      </p:sp>
    </p:spTree>
    <p:extLst>
      <p:ext uri="{BB962C8B-B14F-4D97-AF65-F5344CB8AC3E}">
        <p14:creationId xmlns:p14="http://schemas.microsoft.com/office/powerpoint/2010/main" val="18758153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de-DE" noProof="0" dirty="0"/>
              <a:t>Case description</a:t>
            </a:r>
          </a:p>
        </p:txBody>
      </p:sp>
      <p:sp>
        <p:nvSpPr>
          <p:cNvPr id="21507" name="Inhaltsplatzhalter 5"/>
          <p:cNvSpPr>
            <a:spLocks noGrp="1"/>
          </p:cNvSpPr>
          <p:nvPr>
            <p:ph type="body" sz="quarter" idx="13"/>
          </p:nvPr>
        </p:nvSpPr>
        <p:spPr>
          <a:xfrm>
            <a:off x="658812" y="1727200"/>
            <a:ext cx="10428287"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altLang="de-DE" dirty="0"/>
              <a:t>82-year-old woman</a:t>
            </a:r>
          </a:p>
          <a:p>
            <a:pPr marL="457200" indent="-457200">
              <a:buFont typeface="Arial" panose="020B0604020202020204" pitchFamily="34" charset="0"/>
              <a:buChar char="•"/>
            </a:pPr>
            <a:r>
              <a:rPr lang="en-US" altLang="de-DE" dirty="0"/>
              <a:t>Stumbled on carpet at home</a:t>
            </a:r>
          </a:p>
          <a:p>
            <a:pPr marL="457200" indent="-457200">
              <a:buFont typeface="Arial" panose="020B0604020202020204" pitchFamily="34" charset="0"/>
              <a:buChar char="•"/>
            </a:pPr>
            <a:r>
              <a:rPr lang="en-US" altLang="de-DE" dirty="0"/>
              <a:t>Has lived alone there for 2 months following the death of her husband</a:t>
            </a:r>
          </a:p>
          <a:p>
            <a:pPr marL="457200" indent="-457200">
              <a:buFont typeface="Arial" panose="020B0604020202020204" pitchFamily="34" charset="0"/>
              <a:buChar char="•"/>
            </a:pPr>
            <a:r>
              <a:rPr lang="en-US" altLang="de-DE" dirty="0"/>
              <a:t>Was mobile with walker</a:t>
            </a:r>
          </a:p>
          <a:p>
            <a:pPr marL="457200" indent="-457200">
              <a:buFont typeface="Arial" panose="020B0604020202020204" pitchFamily="34" charset="0"/>
              <a:buChar char="•"/>
            </a:pPr>
            <a:r>
              <a:rPr lang="en-US" altLang="de-DE" dirty="0"/>
              <a:t>Parker-Score of 5, ADL Barthel 75 pts, in an older chart a Mini-Mental-Score of 23 is mentioned</a:t>
            </a:r>
          </a:p>
          <a:p>
            <a:pPr marL="457200" indent="-457200">
              <a:buFont typeface="Arial" panose="020B0604020202020204" pitchFamily="34" charset="0"/>
              <a:buChar char="•"/>
            </a:pPr>
            <a:endParaRPr lang="en-US" altLang="de-DE" dirty="0"/>
          </a:p>
        </p:txBody>
      </p:sp>
    </p:spTree>
    <p:extLst>
      <p:ext uri="{BB962C8B-B14F-4D97-AF65-F5344CB8AC3E}">
        <p14:creationId xmlns:p14="http://schemas.microsoft.com/office/powerpoint/2010/main" val="3177980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noProof="0" dirty="0"/>
              <a:t>Case description</a:t>
            </a:r>
            <a:br>
              <a:rPr lang="en-US" noProof="0" dirty="0"/>
            </a:br>
            <a:endParaRPr lang="en-US" noProof="0" dirty="0"/>
          </a:p>
        </p:txBody>
      </p:sp>
      <p:sp>
        <p:nvSpPr>
          <p:cNvPr id="28675" name="Content Placeholder 2"/>
          <p:cNvSpPr>
            <a:spLocks noGrp="1"/>
          </p:cNvSpPr>
          <p:nvPr>
            <p:ph type="body" sz="quarter" idx="13"/>
          </p:nvPr>
        </p:nvSpPr>
        <p:spPr/>
        <p:txBody>
          <a:bodyPr/>
          <a:lstStyle/>
          <a:p>
            <a:pPr marL="432000" indent="-432000">
              <a:spcBef>
                <a:spcPts val="600"/>
              </a:spcBef>
              <a:buFont typeface="Arial" panose="020B0604020202020204" pitchFamily="34" charset="0"/>
              <a:buChar char="•"/>
            </a:pPr>
            <a:r>
              <a:rPr lang="en-US" dirty="0"/>
              <a:t>65-year-old woman</a:t>
            </a:r>
          </a:p>
          <a:p>
            <a:pPr marL="432000" indent="-432000">
              <a:spcBef>
                <a:spcPts val="600"/>
              </a:spcBef>
              <a:buFont typeface="Arial" panose="020B0604020202020204" pitchFamily="34" charset="0"/>
              <a:buChar char="•"/>
            </a:pPr>
            <a:r>
              <a:rPr lang="en-US" dirty="0"/>
              <a:t>Right thigh pain after fall from a few steps</a:t>
            </a:r>
          </a:p>
          <a:p>
            <a:pPr marL="432000" indent="-432000">
              <a:spcBef>
                <a:spcPts val="600"/>
              </a:spcBef>
              <a:buFont typeface="Arial" panose="020B0604020202020204" pitchFamily="34" charset="0"/>
              <a:buChar char="•"/>
            </a:pPr>
            <a:r>
              <a:rPr lang="en-US" dirty="0"/>
              <a:t>Mechanism uncertain, landed on her left thigh</a:t>
            </a:r>
          </a:p>
          <a:p>
            <a:pPr marL="432000" indent="-432000">
              <a:spcBef>
                <a:spcPts val="600"/>
              </a:spcBef>
              <a:buFont typeface="Arial" panose="020B0604020202020204" pitchFamily="34" charset="0"/>
              <a:buChar char="•"/>
            </a:pPr>
            <a:r>
              <a:rPr lang="en-US" dirty="0"/>
              <a:t>In the emergency department she received 1 g  metamizol iv</a:t>
            </a:r>
          </a:p>
          <a:p>
            <a:pPr marL="432000" indent="-432000">
              <a:spcBef>
                <a:spcPts val="600"/>
              </a:spcBef>
              <a:buFont typeface="Arial" panose="020B0604020202020204" pitchFamily="34" charset="0"/>
              <a:buChar char="•"/>
            </a:pPr>
            <a:endParaRPr lang="en-US" dirty="0"/>
          </a:p>
        </p:txBody>
      </p:sp>
    </p:spTree>
    <p:extLst>
      <p:ext uri="{BB962C8B-B14F-4D97-AF65-F5344CB8AC3E}">
        <p14:creationId xmlns:p14="http://schemas.microsoft.com/office/powerpoint/2010/main" val="6748505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de-DE" noProof="0" dirty="0"/>
              <a:t>Medical history</a:t>
            </a:r>
          </a:p>
        </p:txBody>
      </p:sp>
      <p:sp>
        <p:nvSpPr>
          <p:cNvPr id="22531" name="Rectangle 3"/>
          <p:cNvSpPr>
            <a:spLocks noGrp="1" noChangeArrowheads="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32000" indent="-432000">
              <a:buFont typeface="Arial" panose="020B0604020202020204" pitchFamily="34" charset="0"/>
              <a:buChar char="•"/>
            </a:pPr>
            <a:r>
              <a:rPr lang="en-US" altLang="de-DE" dirty="0"/>
              <a:t>Heart failure</a:t>
            </a:r>
          </a:p>
          <a:p>
            <a:pPr marL="432000" indent="-432000">
              <a:buFont typeface="Arial" panose="020B0604020202020204" pitchFamily="34" charset="0"/>
              <a:buChar char="•"/>
            </a:pPr>
            <a:r>
              <a:rPr lang="en-US" altLang="de-DE" dirty="0"/>
              <a:t>Hypertension</a:t>
            </a:r>
          </a:p>
          <a:p>
            <a:pPr marL="432000" indent="-432000">
              <a:buFont typeface="Arial" panose="020B0604020202020204" pitchFamily="34" charset="0"/>
              <a:buChar char="•"/>
            </a:pPr>
            <a:r>
              <a:rPr lang="en-US" altLang="de-DE" dirty="0"/>
              <a:t>Dementia</a:t>
            </a:r>
          </a:p>
          <a:p>
            <a:pPr marL="432000" indent="-432000">
              <a:buFont typeface="Arial" panose="020B0604020202020204" pitchFamily="34" charset="0"/>
              <a:buChar char="•"/>
            </a:pPr>
            <a:r>
              <a:rPr lang="en-US" altLang="de-DE" dirty="0"/>
              <a:t>Coronary heart disease</a:t>
            </a:r>
          </a:p>
          <a:p>
            <a:pPr marL="432000" indent="-432000">
              <a:buFont typeface="Arial" panose="020B0604020202020204" pitchFamily="34" charset="0"/>
              <a:buChar char="•"/>
            </a:pPr>
            <a:r>
              <a:rPr lang="en-US" altLang="de-DE" dirty="0"/>
              <a:t>Hypoacusis</a:t>
            </a:r>
          </a:p>
          <a:p>
            <a:pPr marL="432000" indent="-432000">
              <a:buFont typeface="Arial" panose="020B0604020202020204" pitchFamily="34" charset="0"/>
              <a:buChar char="•"/>
            </a:pPr>
            <a:r>
              <a:rPr lang="en-US" altLang="de-DE" dirty="0"/>
              <a:t>Macular degeneration</a:t>
            </a:r>
          </a:p>
          <a:p>
            <a:pPr marL="432000" indent="-432000">
              <a:buFont typeface="Arial" panose="020B0604020202020204" pitchFamily="34" charset="0"/>
              <a:buChar char="•"/>
            </a:pPr>
            <a:r>
              <a:rPr lang="en-US" altLang="de-DE" dirty="0"/>
              <a:t>Gastroesophageal reflux</a:t>
            </a:r>
          </a:p>
          <a:p>
            <a:pPr marL="432000" indent="-432000">
              <a:buFont typeface="Arial" panose="020B0604020202020204" pitchFamily="34" charset="0"/>
              <a:buChar char="•"/>
            </a:pPr>
            <a:endParaRPr lang="en-US" altLang="de-DE" dirty="0"/>
          </a:p>
          <a:p>
            <a:pPr marL="432000" indent="-432000">
              <a:buFont typeface="Arial" panose="020B0604020202020204" pitchFamily="34" charset="0"/>
              <a:buChar char="•"/>
            </a:pPr>
            <a:endParaRPr lang="en-US" altLang="de-DE" dirty="0"/>
          </a:p>
        </p:txBody>
      </p:sp>
    </p:spTree>
    <p:extLst>
      <p:ext uri="{BB962C8B-B14F-4D97-AF65-F5344CB8AC3E}">
        <p14:creationId xmlns:p14="http://schemas.microsoft.com/office/powerpoint/2010/main" val="7058240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de-DE" noProof="0" dirty="0"/>
              <a:t>Medication</a:t>
            </a:r>
          </a:p>
        </p:txBody>
      </p:sp>
      <p:sp>
        <p:nvSpPr>
          <p:cNvPr id="2" name="Text Placeholder 1">
            <a:extLst>
              <a:ext uri="{FF2B5EF4-FFF2-40B4-BE49-F238E27FC236}">
                <a16:creationId xmlns:a16="http://schemas.microsoft.com/office/drawing/2014/main" id="{03549568-B401-4657-8CA4-1638705E3FE8}"/>
              </a:ext>
            </a:extLst>
          </p:cNvPr>
          <p:cNvSpPr>
            <a:spLocks noGrp="1"/>
          </p:cNvSpPr>
          <p:nvPr>
            <p:ph type="body" sz="quarter" idx="13"/>
          </p:nvPr>
        </p:nvSpPr>
        <p:spPr/>
        <p:txBody>
          <a:bodyPr/>
          <a:lstStyle/>
          <a:p>
            <a:pPr marL="457200" indent="-457200">
              <a:buFont typeface="Arial" panose="020B0604020202020204" pitchFamily="34" charset="0"/>
              <a:buChar char="•"/>
            </a:pPr>
            <a:r>
              <a:rPr lang="de-CH" dirty="0" err="1"/>
              <a:t>Lansoprazol</a:t>
            </a:r>
            <a:endParaRPr lang="de-CH" dirty="0"/>
          </a:p>
          <a:p>
            <a:pPr marL="457200" indent="-457200">
              <a:buFont typeface="Arial" panose="020B0604020202020204" pitchFamily="34" charset="0"/>
              <a:buChar char="•"/>
            </a:pPr>
            <a:r>
              <a:rPr lang="de-CH" dirty="0"/>
              <a:t>Lisinopril</a:t>
            </a:r>
          </a:p>
          <a:p>
            <a:pPr marL="457200" indent="-457200">
              <a:buFont typeface="Arial" panose="020B0604020202020204" pitchFamily="34" charset="0"/>
              <a:buChar char="•"/>
            </a:pPr>
            <a:r>
              <a:rPr lang="de-CH" dirty="0" err="1"/>
              <a:t>Nicorandil</a:t>
            </a:r>
            <a:endParaRPr lang="de-CH" dirty="0"/>
          </a:p>
          <a:p>
            <a:pPr marL="457200" indent="-457200">
              <a:buFont typeface="Arial" panose="020B0604020202020204" pitchFamily="34" charset="0"/>
              <a:buChar char="•"/>
            </a:pPr>
            <a:r>
              <a:rPr lang="de-CH" dirty="0"/>
              <a:t>Furosemid</a:t>
            </a:r>
          </a:p>
          <a:p>
            <a:pPr marL="457200" indent="-457200">
              <a:buFont typeface="Arial" panose="020B0604020202020204" pitchFamily="34" charset="0"/>
              <a:buChar char="•"/>
            </a:pPr>
            <a:r>
              <a:rPr lang="de-CH" dirty="0" err="1"/>
              <a:t>Oxazepam</a:t>
            </a:r>
            <a:endParaRPr lang="de-CH" dirty="0"/>
          </a:p>
          <a:p>
            <a:pPr marL="457200" indent="-457200">
              <a:buFont typeface="Arial" panose="020B0604020202020204" pitchFamily="34" charset="0"/>
              <a:buChar char="•"/>
            </a:pPr>
            <a:r>
              <a:rPr lang="de-CH" dirty="0"/>
              <a:t>Aspirin</a:t>
            </a:r>
          </a:p>
          <a:p>
            <a:pPr marL="457200" indent="-457200">
              <a:buFont typeface="Arial" panose="020B0604020202020204" pitchFamily="34" charset="0"/>
              <a:buChar char="•"/>
            </a:pPr>
            <a:r>
              <a:rPr lang="de-CH" dirty="0"/>
              <a:t>Potassium </a:t>
            </a:r>
            <a:r>
              <a:rPr lang="de-CH" dirty="0" err="1"/>
              <a:t>chloride</a:t>
            </a:r>
            <a:endParaRPr lang="de-CH" dirty="0"/>
          </a:p>
          <a:p>
            <a:pPr marL="457200" indent="-457200">
              <a:buFont typeface="Arial" panose="020B0604020202020204" pitchFamily="34" charset="0"/>
              <a:buChar char="•"/>
            </a:pPr>
            <a:r>
              <a:rPr lang="de-CH" dirty="0"/>
              <a:t>Zolpidem</a:t>
            </a:r>
          </a:p>
          <a:p>
            <a:pPr marL="457200" indent="-457200">
              <a:buFont typeface="Arial" panose="020B0604020202020204" pitchFamily="34" charset="0"/>
              <a:buChar char="•"/>
            </a:pPr>
            <a:r>
              <a:rPr lang="de-CH" dirty="0"/>
              <a:t>Mirtazapin</a:t>
            </a:r>
          </a:p>
          <a:p>
            <a:pPr marL="457200" indent="-457200">
              <a:buFont typeface="Arial" panose="020B0604020202020204" pitchFamily="34" charset="0"/>
              <a:buChar char="•"/>
            </a:pPr>
            <a:endParaRPr lang="de-CH" dirty="0"/>
          </a:p>
          <a:p>
            <a:pPr marL="457200" indent="-457200">
              <a:buFont typeface="Arial" panose="020B0604020202020204" pitchFamily="34" charset="0"/>
              <a:buChar char="•"/>
            </a:pPr>
            <a:endParaRPr lang="de-CH" dirty="0"/>
          </a:p>
        </p:txBody>
      </p:sp>
    </p:spTree>
    <p:extLst>
      <p:ext uri="{BB962C8B-B14F-4D97-AF65-F5344CB8AC3E}">
        <p14:creationId xmlns:p14="http://schemas.microsoft.com/office/powerpoint/2010/main" val="13424252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G:\Papers\FERTIG\0 Kammerlander AO TK Augmentation PFNa\case Schwanzer\case augmentation\präop.jpg">
            <a:extLst>
              <a:ext uri="{FF2B5EF4-FFF2-40B4-BE49-F238E27FC236}">
                <a16:creationId xmlns:a16="http://schemas.microsoft.com/office/drawing/2014/main" id="{5C470419-FF74-4BEF-B1E5-FF65546C03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3265"/>
          <a:stretch>
            <a:fillRect/>
          </a:stretch>
        </p:blipFill>
        <p:spPr bwMode="auto">
          <a:xfrm>
            <a:off x="2274268" y="517525"/>
            <a:ext cx="7667397" cy="6084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36300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de-DE" noProof="0" dirty="0"/>
              <a:t>Preoperative examinations</a:t>
            </a:r>
            <a:endParaRPr lang="en-US" noProof="0" dirty="0"/>
          </a:p>
        </p:txBody>
      </p:sp>
      <p:sp>
        <p:nvSpPr>
          <p:cNvPr id="3" name="Content Placeholder 2"/>
          <p:cNvSpPr>
            <a:spLocks noGrp="1"/>
          </p:cNvSpPr>
          <p:nvPr>
            <p:ph type="body" sz="quarter" idx="13"/>
          </p:nvPr>
        </p:nvSpPr>
        <p:spPr/>
        <p:txBody>
          <a:bodyPr/>
          <a:lstStyle/>
          <a:p>
            <a:pPr marL="457200" indent="-457200">
              <a:buFont typeface="Arial" panose="020B0604020202020204" pitchFamily="34" charset="0"/>
              <a:buChar char="•"/>
            </a:pPr>
            <a:r>
              <a:rPr lang="en-US" dirty="0"/>
              <a:t>X-rays</a:t>
            </a:r>
          </a:p>
          <a:p>
            <a:pPr marL="457200" indent="-457200">
              <a:buFont typeface="Arial" panose="020B0604020202020204" pitchFamily="34" charset="0"/>
              <a:buChar char="•"/>
            </a:pPr>
            <a:r>
              <a:rPr lang="en-US" dirty="0"/>
              <a:t>Thoracic X-ray </a:t>
            </a:r>
          </a:p>
          <a:p>
            <a:pPr marL="457200" indent="-457200">
              <a:buFont typeface="Arial" panose="020B0604020202020204" pitchFamily="34" charset="0"/>
              <a:buChar char="•"/>
            </a:pPr>
            <a:r>
              <a:rPr lang="en-US" dirty="0"/>
              <a:t>ECG</a:t>
            </a:r>
          </a:p>
          <a:p>
            <a:pPr marL="457200" indent="-457200">
              <a:buFont typeface="Arial" panose="020B0604020202020204" pitchFamily="34" charset="0"/>
              <a:buChar char="•"/>
            </a:pPr>
            <a:r>
              <a:rPr lang="en-US" dirty="0"/>
              <a:t>Lab</a:t>
            </a:r>
          </a:p>
          <a:p>
            <a:pPr marL="457200" indent="-457200">
              <a:buFont typeface="Arial" panose="020B0604020202020204" pitchFamily="34" charset="0"/>
              <a:buChar char="•"/>
            </a:pPr>
            <a:r>
              <a:rPr lang="en-US" dirty="0"/>
              <a:t>Seen by internal specialist </a:t>
            </a:r>
          </a:p>
          <a:p>
            <a:pPr marL="889200" lvl="1"/>
            <a:r>
              <a:rPr lang="en-US" dirty="0"/>
              <a:t>Intermediate risk</a:t>
            </a:r>
          </a:p>
          <a:p>
            <a:pPr marL="457200" indent="-457200">
              <a:buFont typeface="Arial" panose="020B0604020202020204" pitchFamily="34" charset="0"/>
              <a:buChar char="•"/>
            </a:pPr>
            <a:r>
              <a:rPr lang="en-US" dirty="0"/>
              <a:t>Seen by anesthesiologist </a:t>
            </a:r>
          </a:p>
          <a:p>
            <a:pPr marL="889200" lvl="1"/>
            <a:r>
              <a:rPr lang="en-US" dirty="0"/>
              <a:t>ASA III</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6279196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lstStyle/>
          <a:p>
            <a:pPr eaLnBrk="1" hangingPunct="1"/>
            <a:r>
              <a:rPr lang="en-US" altLang="de-DE" noProof="0" dirty="0"/>
              <a:t>What’s next?</a:t>
            </a:r>
          </a:p>
        </p:txBody>
      </p:sp>
      <p:sp>
        <p:nvSpPr>
          <p:cNvPr id="29700" name="Rectangle 3"/>
          <p:cNvSpPr>
            <a:spLocks noGrp="1" noChangeArrowheads="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32000" indent="-432000">
              <a:buFont typeface="Arial" panose="020B0604020202020204" pitchFamily="34" charset="0"/>
              <a:buChar char="•"/>
            </a:pPr>
            <a:r>
              <a:rPr lang="en-US" altLang="de-DE" dirty="0"/>
              <a:t>DHS		</a:t>
            </a:r>
          </a:p>
          <a:p>
            <a:pPr marL="432000" indent="-432000">
              <a:buFont typeface="Arial" panose="020B0604020202020204" pitchFamily="34" charset="0"/>
              <a:buChar char="•"/>
            </a:pPr>
            <a:r>
              <a:rPr lang="en-US" altLang="de-DE" dirty="0"/>
              <a:t>PFN(a)</a:t>
            </a:r>
          </a:p>
          <a:p>
            <a:pPr marL="432000" indent="-432000">
              <a:buFont typeface="Arial" panose="020B0604020202020204" pitchFamily="34" charset="0"/>
              <a:buChar char="•"/>
            </a:pPr>
            <a:r>
              <a:rPr lang="en-US" altLang="de-DE" dirty="0"/>
              <a:t>Blade plate</a:t>
            </a:r>
          </a:p>
          <a:p>
            <a:pPr marL="432000" indent="-432000">
              <a:buFont typeface="Arial" panose="020B0604020202020204" pitchFamily="34" charset="0"/>
              <a:buChar char="•"/>
            </a:pPr>
            <a:r>
              <a:rPr lang="en-US" altLang="de-DE" dirty="0"/>
              <a:t>... ???</a:t>
            </a:r>
          </a:p>
          <a:p>
            <a:pPr marL="432000" indent="-432000">
              <a:buFont typeface="Arial" panose="020B0604020202020204" pitchFamily="34" charset="0"/>
              <a:buChar char="•"/>
            </a:pPr>
            <a:endParaRPr lang="en-US" altLang="de-DE" dirty="0"/>
          </a:p>
        </p:txBody>
      </p:sp>
    </p:spTree>
    <p:extLst>
      <p:ext uri="{BB962C8B-B14F-4D97-AF65-F5344CB8AC3E}">
        <p14:creationId xmlns:p14="http://schemas.microsoft.com/office/powerpoint/2010/main" val="21424094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de-DE" noProof="0" dirty="0"/>
              <a:t>Treatment</a:t>
            </a:r>
          </a:p>
        </p:txBody>
      </p:sp>
      <p:sp>
        <p:nvSpPr>
          <p:cNvPr id="30723" name="Rectangle 3"/>
          <p:cNvSpPr>
            <a:spLocks noGrp="1" noChangeArrowheads="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altLang="de-DE" dirty="0"/>
              <a:t>Cleared for surgery within 8 hours</a:t>
            </a:r>
          </a:p>
          <a:p>
            <a:pPr marL="457200" indent="-457200">
              <a:buFont typeface="Arial" panose="020B0604020202020204" pitchFamily="34" charset="0"/>
              <a:buChar char="•"/>
            </a:pPr>
            <a:r>
              <a:rPr lang="en-US" altLang="de-DE" dirty="0"/>
              <a:t>PFNA</a:t>
            </a:r>
          </a:p>
          <a:p>
            <a:pPr marL="457200" indent="-457200">
              <a:buFont typeface="Arial" panose="020B0604020202020204" pitchFamily="34" charset="0"/>
              <a:buChar char="•"/>
            </a:pPr>
            <a:r>
              <a:rPr lang="en-US" altLang="de-DE" dirty="0"/>
              <a:t>General anesthesia</a:t>
            </a:r>
          </a:p>
        </p:txBody>
      </p:sp>
    </p:spTree>
    <p:extLst>
      <p:ext uri="{BB962C8B-B14F-4D97-AF65-F5344CB8AC3E}">
        <p14:creationId xmlns:p14="http://schemas.microsoft.com/office/powerpoint/2010/main" val="37281384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G:\Papers\FERTIG\0 Kammerlander AO TK Augmentation PFNa\case Schwanzer\case augmentation\postop ap.jpg">
            <a:extLst>
              <a:ext uri="{FF2B5EF4-FFF2-40B4-BE49-F238E27FC236}">
                <a16:creationId xmlns:a16="http://schemas.microsoft.com/office/drawing/2014/main" id="{20361975-8CF5-4F7E-9FB1-EDE35F3B71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9791" t="5904" r="24432" b="8487"/>
          <a:stretch>
            <a:fillRect/>
          </a:stretch>
        </p:blipFill>
        <p:spPr bwMode="auto">
          <a:xfrm>
            <a:off x="658813" y="260351"/>
            <a:ext cx="338723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G:\Papers\FERTIG\0 Kammerlander AO TK Augmentation PFNa\case Schwanzer\case augmentation\postop axial.jpg">
            <a:extLst>
              <a:ext uri="{FF2B5EF4-FFF2-40B4-BE49-F238E27FC236}">
                <a16:creationId xmlns:a16="http://schemas.microsoft.com/office/drawing/2014/main" id="{3FB0F8C7-DA32-491A-9561-81C9FF72D3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3045" b="20988"/>
          <a:stretch>
            <a:fillRect/>
          </a:stretch>
        </p:blipFill>
        <p:spPr bwMode="auto">
          <a:xfrm>
            <a:off x="4764088" y="1377305"/>
            <a:ext cx="6084887" cy="415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4153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G:\Papers\FERTIG\0 Kammerlander AO TK Augmentation PFNa\case Schwanzer\case augmentation\typisches Bild bei KM-Applikation.jpg">
            <a:extLst>
              <a:ext uri="{FF2B5EF4-FFF2-40B4-BE49-F238E27FC236}">
                <a16:creationId xmlns:a16="http://schemas.microsoft.com/office/drawing/2014/main" id="{893628A5-70FF-4F82-8E42-545295760F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3368" b="9357"/>
          <a:stretch>
            <a:fillRect/>
          </a:stretch>
        </p:blipFill>
        <p:spPr bwMode="auto">
          <a:xfrm>
            <a:off x="658812" y="260350"/>
            <a:ext cx="5564899"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4">
            <a:extLst>
              <a:ext uri="{FF2B5EF4-FFF2-40B4-BE49-F238E27FC236}">
                <a16:creationId xmlns:a16="http://schemas.microsoft.com/office/drawing/2014/main" id="{2D295FCC-A960-42C2-B790-7D46B9A39B11}"/>
              </a:ext>
            </a:extLst>
          </p:cNvPr>
          <p:cNvSpPr txBox="1"/>
          <p:nvPr/>
        </p:nvSpPr>
        <p:spPr>
          <a:xfrm>
            <a:off x="6729255" y="2305615"/>
            <a:ext cx="4323826" cy="2154436"/>
          </a:xfrm>
          <a:prstGeom prst="rect">
            <a:avLst/>
          </a:prstGeom>
          <a:noFill/>
        </p:spPr>
        <p:txBody>
          <a:bodyPr wrap="square" lIns="0" tIns="0" rIns="0" bIns="0">
            <a:spAutoFit/>
          </a:bodyPr>
          <a:lstStyle/>
          <a:p>
            <a:pPr>
              <a:defRPr/>
            </a:pPr>
            <a:r>
              <a:rPr lang="en-US" sz="2800" dirty="0">
                <a:solidFill>
                  <a:schemeClr val="bg1"/>
                </a:solidFill>
                <a:ea typeface="ＭＳ Ｐゴシック" pitchFamily="1" charset="-128"/>
              </a:rPr>
              <a:t>Typical distribution of contrast fluid</a:t>
            </a:r>
          </a:p>
          <a:p>
            <a:pPr>
              <a:defRPr/>
            </a:pPr>
            <a:endParaRPr lang="en-US" sz="2800" dirty="0">
              <a:solidFill>
                <a:schemeClr val="bg1"/>
              </a:solidFill>
              <a:ea typeface="ＭＳ Ｐゴシック" pitchFamily="1" charset="-128"/>
            </a:endParaRPr>
          </a:p>
          <a:p>
            <a:pPr>
              <a:defRPr/>
            </a:pPr>
            <a:r>
              <a:rPr lang="en-US" sz="2800" dirty="0">
                <a:solidFill>
                  <a:schemeClr val="bg1"/>
                </a:solidFill>
                <a:ea typeface="ＭＳ Ｐゴシック" pitchFamily="1" charset="-128"/>
              </a:rPr>
              <a:t>Note: no contrast dye within the hip joint</a:t>
            </a:r>
          </a:p>
        </p:txBody>
      </p:sp>
    </p:spTree>
    <p:extLst>
      <p:ext uri="{BB962C8B-B14F-4D97-AF65-F5344CB8AC3E}">
        <p14:creationId xmlns:p14="http://schemas.microsoft.com/office/powerpoint/2010/main" val="39287580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4F9F1A0A-2E24-4153-AE1D-66832333F88E}"/>
              </a:ext>
            </a:extLst>
          </p:cNvPr>
          <p:cNvSpPr>
            <a:spLocks noGrp="1"/>
          </p:cNvSpPr>
          <p:nvPr>
            <p:ph type="title"/>
          </p:nvPr>
        </p:nvSpPr>
        <p:spPr>
          <a:xfrm>
            <a:off x="658800" y="518400"/>
            <a:ext cx="8277225" cy="914400"/>
          </a:xfrm>
        </p:spPr>
        <p:txBody>
          <a:bodyPr/>
          <a:lstStyle/>
          <a:p>
            <a:r>
              <a:rPr lang="en-US" altLang="de-DE" noProof="0" dirty="0"/>
              <a:t>3 months later</a:t>
            </a:r>
          </a:p>
        </p:txBody>
      </p:sp>
      <p:sp>
        <p:nvSpPr>
          <p:cNvPr id="11" name="Inhaltsplatzhalter 2">
            <a:extLst>
              <a:ext uri="{FF2B5EF4-FFF2-40B4-BE49-F238E27FC236}">
                <a16:creationId xmlns:a16="http://schemas.microsoft.com/office/drawing/2014/main" id="{5A5EF871-BDEA-40FE-BBCB-E6F4B6482DFB}"/>
              </a:ext>
            </a:extLst>
          </p:cNvPr>
          <p:cNvSpPr txBox="1">
            <a:spLocks/>
          </p:cNvSpPr>
          <p:nvPr/>
        </p:nvSpPr>
        <p:spPr>
          <a:xfrm>
            <a:off x="658800" y="1728000"/>
            <a:ext cx="5252889"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914400" rtl="0" eaLnBrk="1" latinLnBrk="0" hangingPunct="1">
              <a:lnSpc>
                <a:spcPct val="100000"/>
              </a:lnSpc>
              <a:spcBef>
                <a:spcPts val="600"/>
              </a:spcBef>
              <a:buFont typeface="Arial" panose="020B0604020202020204" pitchFamily="34" charset="0"/>
              <a:buNone/>
              <a:defRPr sz="2800" kern="1200">
                <a:solidFill>
                  <a:schemeClr val="tx1"/>
                </a:solidFill>
                <a:latin typeface="+mn-lt"/>
                <a:ea typeface="+mn-ea"/>
                <a:cs typeface="+mn-cs"/>
              </a:defRPr>
            </a:lvl1pPr>
            <a:lvl2pPr marL="457200" indent="-457200" algn="l" defTabSz="9144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799200" indent="-457200" algn="l" defTabSz="9144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3pPr>
            <a:lvl4pPr marL="1141200" indent="-4572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4pPr>
            <a:lvl5pPr marL="1483200" indent="-457200" algn="l" defTabSz="914400" rtl="0" eaLnBrk="1" latinLnBrk="0" hangingPunct="1">
              <a:lnSpc>
                <a:spcPct val="100000"/>
              </a:lnSpc>
              <a:spcBef>
                <a:spcPts val="600"/>
              </a:spcBef>
              <a:buFont typeface="Symbol" panose="05050102010706020507" pitchFamily="18"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altLang="de-DE" dirty="0">
                <a:solidFill>
                  <a:schemeClr val="bg1"/>
                </a:solidFill>
              </a:rPr>
              <a:t>Back home after 4 weeks rehabilitation</a:t>
            </a:r>
          </a:p>
          <a:p>
            <a:pPr marL="457200" indent="-457200">
              <a:buFont typeface="Arial" panose="020B0604020202020204" pitchFamily="34" charset="0"/>
              <a:buChar char="•"/>
            </a:pPr>
            <a:r>
              <a:rPr lang="en-US" altLang="de-DE" dirty="0">
                <a:solidFill>
                  <a:schemeClr val="bg1"/>
                </a:solidFill>
              </a:rPr>
              <a:t>Mobile with walker alone</a:t>
            </a:r>
          </a:p>
          <a:p>
            <a:pPr marL="457200" indent="-457200">
              <a:buFont typeface="Arial" panose="020B0604020202020204" pitchFamily="34" charset="0"/>
              <a:buChar char="•"/>
            </a:pPr>
            <a:r>
              <a:rPr lang="en-US" altLang="de-DE" dirty="0">
                <a:solidFill>
                  <a:schemeClr val="bg1"/>
                </a:solidFill>
              </a:rPr>
              <a:t>Better mood</a:t>
            </a:r>
          </a:p>
          <a:p>
            <a:pPr marL="457200" indent="-457200">
              <a:buFont typeface="Arial" panose="020B0604020202020204" pitchFamily="34" charset="0"/>
              <a:buChar char="•"/>
            </a:pPr>
            <a:endParaRPr lang="en-US" altLang="de-DE" dirty="0">
              <a:solidFill>
                <a:schemeClr val="bg1"/>
              </a:solidFill>
            </a:endParaRPr>
          </a:p>
        </p:txBody>
      </p:sp>
      <p:pic>
        <p:nvPicPr>
          <p:cNvPr id="12" name="Picture 2" descr="G:\Papers\FERTIG\0 Kammerlander AO TK Augmentation PFNa\case Schwanzer\SE nu 19_05_2010.jpg">
            <a:extLst>
              <a:ext uri="{FF2B5EF4-FFF2-40B4-BE49-F238E27FC236}">
                <a16:creationId xmlns:a16="http://schemas.microsoft.com/office/drawing/2014/main" id="{22DB87F3-6D95-448C-AC7D-095227AA655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663" t="6145" r="26685" b="1702"/>
          <a:stretch/>
        </p:blipFill>
        <p:spPr bwMode="auto">
          <a:xfrm>
            <a:off x="6150237" y="517526"/>
            <a:ext cx="3823946" cy="6080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1888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Papers\FERTIG\0 Kammerlander AO TK Augmentation PFNa\case Schwanzer\case augmentation\1-year-FU ap.jpg">
            <a:extLst>
              <a:ext uri="{FF2B5EF4-FFF2-40B4-BE49-F238E27FC236}">
                <a16:creationId xmlns:a16="http://schemas.microsoft.com/office/drawing/2014/main" id="{57BE912E-AB0F-4C3B-9DA9-A4E6A26E53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31625" t="22394" r="24451"/>
          <a:stretch>
            <a:fillRect/>
          </a:stretch>
        </p:blipFill>
        <p:spPr bwMode="auto">
          <a:xfrm>
            <a:off x="656146" y="1243013"/>
            <a:ext cx="4544314"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G:\Papers\FERTIG\0 Kammerlander AO TK Augmentation PFNa\case Schwanzer\case augmentation\1-year-FU axial.jpg">
            <a:extLst>
              <a:ext uri="{FF2B5EF4-FFF2-40B4-BE49-F238E27FC236}">
                <a16:creationId xmlns:a16="http://schemas.microsoft.com/office/drawing/2014/main" id="{DDEB8E9C-2A51-4178-A6C2-A65E433E60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b="6769"/>
          <a:stretch>
            <a:fillRect/>
          </a:stretch>
        </p:blipFill>
        <p:spPr bwMode="auto">
          <a:xfrm>
            <a:off x="5615583" y="1259124"/>
            <a:ext cx="4866271" cy="53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el 1">
            <a:extLst>
              <a:ext uri="{FF2B5EF4-FFF2-40B4-BE49-F238E27FC236}">
                <a16:creationId xmlns:a16="http://schemas.microsoft.com/office/drawing/2014/main" id="{F059D204-B10F-434C-9C97-D1C51FAF1F42}"/>
              </a:ext>
            </a:extLst>
          </p:cNvPr>
          <p:cNvSpPr>
            <a:spLocks noGrp="1"/>
          </p:cNvSpPr>
          <p:nvPr>
            <p:ph type="title"/>
          </p:nvPr>
        </p:nvSpPr>
        <p:spPr>
          <a:xfrm>
            <a:off x="658800" y="518400"/>
            <a:ext cx="8277225" cy="685800"/>
          </a:xfrm>
        </p:spPr>
        <p:txBody>
          <a:bodyPr/>
          <a:lstStyle/>
          <a:p>
            <a:r>
              <a:rPr lang="en-US" altLang="de-DE" noProof="0" dirty="0"/>
              <a:t>1-year follow-up</a:t>
            </a:r>
          </a:p>
        </p:txBody>
      </p:sp>
    </p:spTree>
    <p:extLst>
      <p:ext uri="{BB962C8B-B14F-4D97-AF65-F5344CB8AC3E}">
        <p14:creationId xmlns:p14="http://schemas.microsoft.com/office/powerpoint/2010/main" val="2864581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t>Medical </a:t>
            </a:r>
            <a:r>
              <a:rPr lang="en-US" noProof="0" dirty="0"/>
              <a:t>history</a:t>
            </a:r>
          </a:p>
        </p:txBody>
      </p:sp>
      <p:sp>
        <p:nvSpPr>
          <p:cNvPr id="29699" name="Content Placeholder 2"/>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32000" indent="-432000">
              <a:spcBef>
                <a:spcPts val="600"/>
              </a:spcBef>
              <a:buFont typeface="Arial" panose="020B0604020202020204" pitchFamily="34" charset="0"/>
              <a:buChar char="•"/>
            </a:pPr>
            <a:r>
              <a:rPr lang="en-US" dirty="0"/>
              <a:t>Walked unaided</a:t>
            </a:r>
          </a:p>
          <a:p>
            <a:pPr marL="432000" indent="-432000">
              <a:spcBef>
                <a:spcPts val="600"/>
              </a:spcBef>
              <a:buFont typeface="Arial" panose="020B0604020202020204" pitchFamily="34" charset="0"/>
              <a:buChar char="•"/>
            </a:pPr>
            <a:r>
              <a:rPr lang="en-US" dirty="0"/>
              <a:t>Gastroesophageal reflux disease, Raynaud’s disease</a:t>
            </a:r>
          </a:p>
          <a:p>
            <a:pPr marL="432000" indent="-432000">
              <a:spcBef>
                <a:spcPts val="600"/>
              </a:spcBef>
              <a:buFont typeface="Arial" panose="020B0604020202020204" pitchFamily="34" charset="0"/>
              <a:buChar char="•"/>
            </a:pPr>
            <a:r>
              <a:rPr lang="en-US" dirty="0"/>
              <a:t>Alendronate for 5 years</a:t>
            </a:r>
          </a:p>
          <a:p>
            <a:pPr marL="432000" indent="-432000">
              <a:spcBef>
                <a:spcPts val="600"/>
              </a:spcBef>
              <a:buFont typeface="Arial" panose="020B0604020202020204" pitchFamily="34" charset="0"/>
              <a:buChar char="•"/>
            </a:pPr>
            <a:r>
              <a:rPr lang="en-US" dirty="0"/>
              <a:t>Aspirin and proton pump inhibitor</a:t>
            </a:r>
          </a:p>
          <a:p>
            <a:pPr marL="432000" indent="-432000">
              <a:spcBef>
                <a:spcPts val="600"/>
              </a:spcBef>
              <a:buFont typeface="Arial" panose="020B0604020202020204" pitchFamily="34" charset="0"/>
              <a:buChar char="•"/>
            </a:pPr>
            <a:endParaRPr lang="en-US" dirty="0"/>
          </a:p>
          <a:p>
            <a:pPr marL="432000" indent="-432000">
              <a:spcBef>
                <a:spcPts val="600"/>
              </a:spcBef>
              <a:buFont typeface="Arial" panose="020B0604020202020204" pitchFamily="34" charset="0"/>
              <a:buChar char="•"/>
            </a:pPr>
            <a:endParaRPr lang="en-US" dirty="0"/>
          </a:p>
        </p:txBody>
      </p:sp>
    </p:spTree>
    <p:extLst>
      <p:ext uri="{BB962C8B-B14F-4D97-AF65-F5344CB8AC3E}">
        <p14:creationId xmlns:p14="http://schemas.microsoft.com/office/powerpoint/2010/main" val="2553269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a:spLocks noGrp="1"/>
          </p:cNvSpPr>
          <p:nvPr>
            <p:ph type="title"/>
          </p:nvPr>
        </p:nvSpPr>
        <p:spPr/>
        <p:txBody>
          <a:bodyPr/>
          <a:lstStyle/>
          <a:p>
            <a:r>
              <a:rPr lang="en-US" altLang="de-DE" noProof="0" dirty="0"/>
              <a:t>Take-home messages</a:t>
            </a:r>
          </a:p>
        </p:txBody>
      </p:sp>
      <p:sp>
        <p:nvSpPr>
          <p:cNvPr id="38915" name="Inhaltsplatzhalter 2"/>
          <p:cNvSpPr>
            <a:spLocks noGrp="1"/>
          </p:cNvSpPr>
          <p:nvPr>
            <p:ph type="body" sz="quarter" idx="13"/>
          </p:nvPr>
        </p:nvSpPr>
        <p:spPr>
          <a:xfrm>
            <a:off x="658812" y="1727200"/>
            <a:ext cx="10874375"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altLang="de-DE" dirty="0"/>
              <a:t>Standardized augmentation is an option in unstable hip fractures</a:t>
            </a:r>
          </a:p>
          <a:p>
            <a:pPr marL="457200" indent="-457200">
              <a:buFont typeface="Arial" panose="020B0604020202020204" pitchFamily="34" charset="0"/>
              <a:buChar char="•"/>
            </a:pPr>
            <a:r>
              <a:rPr lang="en-US" altLang="de-DE" dirty="0"/>
              <a:t>Comorbidities and assessment of functional status are essential to avoid peri- and postoperative complications (eg, delirium)</a:t>
            </a:r>
          </a:p>
          <a:p>
            <a:pPr marL="457200" indent="-457200">
              <a:buFont typeface="Arial" panose="020B0604020202020204" pitchFamily="34" charset="0"/>
              <a:buChar char="•"/>
            </a:pPr>
            <a:r>
              <a:rPr lang="en-US" altLang="de-DE" dirty="0"/>
              <a:t>Preoperative tests have to be used appropriately and after individual decisions</a:t>
            </a:r>
          </a:p>
          <a:p>
            <a:pPr marL="457200" indent="-457200">
              <a:buFont typeface="Arial" panose="020B0604020202020204" pitchFamily="34" charset="0"/>
              <a:buChar char="•"/>
            </a:pPr>
            <a:endParaRPr lang="en-US" altLang="de-DE" dirty="0"/>
          </a:p>
        </p:txBody>
      </p:sp>
    </p:spTree>
    <p:extLst>
      <p:ext uri="{BB962C8B-B14F-4D97-AF65-F5344CB8AC3E}">
        <p14:creationId xmlns:p14="http://schemas.microsoft.com/office/powerpoint/2010/main" val="19455648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Thank you</a:t>
            </a:r>
          </a:p>
        </p:txBody>
      </p:sp>
      <p:sp>
        <p:nvSpPr>
          <p:cNvPr id="3" name="Content Placeholder 2"/>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r>
              <a:rPr lang="en-US" dirty="0">
                <a:hlinkClick r:id="rId3" action="ppaction://hlinksldjump"/>
              </a:rPr>
              <a:t>Return to list of cases</a:t>
            </a:r>
            <a:endParaRPr lang="en-US" dirty="0"/>
          </a:p>
        </p:txBody>
      </p:sp>
    </p:spTree>
    <p:extLst>
      <p:ext uri="{BB962C8B-B14F-4D97-AF65-F5344CB8AC3E}">
        <p14:creationId xmlns:p14="http://schemas.microsoft.com/office/powerpoint/2010/main" val="25575597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EB7606-F80E-4080-BE55-950A45E0144B}"/>
              </a:ext>
            </a:extLst>
          </p:cNvPr>
          <p:cNvSpPr>
            <a:spLocks noGrp="1"/>
          </p:cNvSpPr>
          <p:nvPr>
            <p:ph type="body" sz="quarter" idx="10"/>
          </p:nvPr>
        </p:nvSpPr>
        <p:spPr/>
        <p:txBody>
          <a:bodyPr/>
          <a:lstStyle/>
          <a:p>
            <a:endParaRPr lang="de-CH"/>
          </a:p>
        </p:txBody>
      </p:sp>
      <p:sp>
        <p:nvSpPr>
          <p:cNvPr id="3" name="Text Placeholder 2">
            <a:extLst>
              <a:ext uri="{FF2B5EF4-FFF2-40B4-BE49-F238E27FC236}">
                <a16:creationId xmlns:a16="http://schemas.microsoft.com/office/drawing/2014/main" id="{021C0002-7BCA-4D94-9381-51EC34B10A3C}"/>
              </a:ext>
            </a:extLst>
          </p:cNvPr>
          <p:cNvSpPr>
            <a:spLocks noGrp="1"/>
          </p:cNvSpPr>
          <p:nvPr>
            <p:ph type="body" sz="quarter" idx="11"/>
          </p:nvPr>
        </p:nvSpPr>
        <p:spPr/>
        <p:txBody>
          <a:bodyPr/>
          <a:lstStyle/>
          <a:p>
            <a:endParaRPr lang="de-CH"/>
          </a:p>
        </p:txBody>
      </p:sp>
      <p:sp>
        <p:nvSpPr>
          <p:cNvPr id="4" name="Text Placeholder 3">
            <a:extLst>
              <a:ext uri="{FF2B5EF4-FFF2-40B4-BE49-F238E27FC236}">
                <a16:creationId xmlns:a16="http://schemas.microsoft.com/office/drawing/2014/main" id="{0798BDDB-57D3-40C7-A34B-6EA383A00005}"/>
              </a:ext>
            </a:extLst>
          </p:cNvPr>
          <p:cNvSpPr>
            <a:spLocks noGrp="1"/>
          </p:cNvSpPr>
          <p:nvPr>
            <p:ph type="body" sz="quarter" idx="12"/>
          </p:nvPr>
        </p:nvSpPr>
        <p:spPr>
          <a:xfrm>
            <a:off x="4079876" y="5861053"/>
            <a:ext cx="5832548" cy="241299"/>
          </a:xfrm>
        </p:spPr>
        <p:txBody>
          <a:bodyPr/>
          <a:lstStyle/>
          <a:p>
            <a:r>
              <a:rPr lang="de-CH" dirty="0"/>
              <a:t>AO Trauma Course </a:t>
            </a:r>
            <a:r>
              <a:rPr lang="de-CH" dirty="0" err="1"/>
              <a:t>Fragility</a:t>
            </a:r>
            <a:r>
              <a:rPr lang="de-CH" dirty="0"/>
              <a:t> </a:t>
            </a:r>
            <a:r>
              <a:rPr lang="de-CH" dirty="0" err="1"/>
              <a:t>Fractures</a:t>
            </a:r>
            <a:r>
              <a:rPr lang="de-CH" dirty="0"/>
              <a:t> and </a:t>
            </a:r>
            <a:r>
              <a:rPr lang="de-CH" dirty="0" err="1"/>
              <a:t>Orthogeriatrics</a:t>
            </a:r>
            <a:endParaRPr lang="de-CH" dirty="0"/>
          </a:p>
          <a:p>
            <a:r>
              <a:rPr lang="de-CH" dirty="0"/>
              <a:t> </a:t>
            </a:r>
          </a:p>
          <a:p>
            <a:endParaRPr lang="de-CH" dirty="0"/>
          </a:p>
        </p:txBody>
      </p:sp>
      <p:sp>
        <p:nvSpPr>
          <p:cNvPr id="6" name="Text Placeholder 5">
            <a:extLst>
              <a:ext uri="{FF2B5EF4-FFF2-40B4-BE49-F238E27FC236}">
                <a16:creationId xmlns:a16="http://schemas.microsoft.com/office/drawing/2014/main" id="{43DE7125-C572-41CD-894B-D9A1BD762F07}"/>
              </a:ext>
            </a:extLst>
          </p:cNvPr>
          <p:cNvSpPr>
            <a:spLocks noGrp="1"/>
          </p:cNvSpPr>
          <p:nvPr>
            <p:ph type="body" sz="quarter" idx="13"/>
          </p:nvPr>
        </p:nvSpPr>
        <p:spPr/>
        <p:txBody>
          <a:bodyPr/>
          <a:lstStyle/>
          <a:p>
            <a:endParaRPr lang="de-CH" dirty="0"/>
          </a:p>
        </p:txBody>
      </p:sp>
      <p:sp>
        <p:nvSpPr>
          <p:cNvPr id="7" name="Text Placeholder 6">
            <a:extLst>
              <a:ext uri="{FF2B5EF4-FFF2-40B4-BE49-F238E27FC236}">
                <a16:creationId xmlns:a16="http://schemas.microsoft.com/office/drawing/2014/main" id="{DC9D0011-DFBA-46BB-B9AA-B9F08A456E42}"/>
              </a:ext>
            </a:extLst>
          </p:cNvPr>
          <p:cNvSpPr>
            <a:spLocks noGrp="1"/>
          </p:cNvSpPr>
          <p:nvPr>
            <p:ph type="body" sz="quarter" idx="14"/>
          </p:nvPr>
        </p:nvSpPr>
        <p:spPr/>
        <p:txBody>
          <a:bodyPr/>
          <a:lstStyle/>
          <a:p>
            <a:r>
              <a:rPr lang="de-CH" dirty="0"/>
              <a:t>Case 5</a:t>
            </a:r>
          </a:p>
        </p:txBody>
      </p:sp>
      <p:sp>
        <p:nvSpPr>
          <p:cNvPr id="8" name="Text Placeholder 7">
            <a:extLst>
              <a:ext uri="{FF2B5EF4-FFF2-40B4-BE49-F238E27FC236}">
                <a16:creationId xmlns:a16="http://schemas.microsoft.com/office/drawing/2014/main" id="{31AA98B6-7121-4300-988A-DB9AF3279A65}"/>
              </a:ext>
            </a:extLst>
          </p:cNvPr>
          <p:cNvSpPr>
            <a:spLocks noGrp="1"/>
          </p:cNvSpPr>
          <p:nvPr>
            <p:ph type="body" sz="quarter" idx="15"/>
          </p:nvPr>
        </p:nvSpPr>
        <p:spPr/>
        <p:txBody>
          <a:bodyPr/>
          <a:lstStyle/>
          <a:p>
            <a:r>
              <a:rPr lang="en-US" dirty="0"/>
              <a:t>Revision surgery after </a:t>
            </a:r>
            <a:r>
              <a:rPr lang="en-US" dirty="0" err="1"/>
              <a:t>pertrochanteric</a:t>
            </a:r>
            <a:r>
              <a:rPr lang="en-US" dirty="0"/>
              <a:t> fracture</a:t>
            </a:r>
            <a:endParaRPr lang="de-CH" dirty="0"/>
          </a:p>
        </p:txBody>
      </p:sp>
    </p:spTree>
    <p:extLst>
      <p:ext uri="{BB962C8B-B14F-4D97-AF65-F5344CB8AC3E}">
        <p14:creationId xmlns:p14="http://schemas.microsoft.com/office/powerpoint/2010/main" val="5723611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de-DE" noProof="0" dirty="0"/>
              <a:t>Case description</a:t>
            </a:r>
          </a:p>
        </p:txBody>
      </p:sp>
      <p:sp>
        <p:nvSpPr>
          <p:cNvPr id="49155" name="Content Placeholder 2"/>
          <p:cNvSpPr>
            <a:spLocks noGrp="1"/>
          </p:cNvSpPr>
          <p:nvPr>
            <p:ph type="body" sz="quarter" idx="13"/>
          </p:nvPr>
        </p:nvSpPr>
        <p:spPr>
          <a:xfrm>
            <a:off x="658813" y="1727200"/>
            <a:ext cx="11212058"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altLang="de-DE" dirty="0"/>
              <a:t>89-year-old woman</a:t>
            </a:r>
          </a:p>
          <a:p>
            <a:pPr marL="457200" indent="-457200">
              <a:buFont typeface="Arial" panose="020B0604020202020204" pitchFamily="34" charset="0"/>
              <a:buChar char="•"/>
            </a:pPr>
            <a:r>
              <a:rPr lang="en-US" altLang="de-DE" dirty="0"/>
              <a:t>Slipped on a rug and fell when leaving her home to go to the bakery at 07:45</a:t>
            </a:r>
          </a:p>
          <a:p>
            <a:pPr marL="457200" indent="-457200">
              <a:buFont typeface="Arial" panose="020B0604020202020204" pitchFamily="34" charset="0"/>
              <a:buChar char="•"/>
            </a:pPr>
            <a:r>
              <a:rPr lang="en-US" altLang="de-DE" dirty="0"/>
              <a:t>Found by her son 10 minutes later (on his daily visit)</a:t>
            </a:r>
          </a:p>
          <a:p>
            <a:pPr marL="457200" indent="-457200">
              <a:buFont typeface="Arial" panose="020B0604020202020204" pitchFamily="34" charset="0"/>
              <a:buChar char="•"/>
            </a:pPr>
            <a:r>
              <a:rPr lang="en-US" altLang="de-DE" dirty="0"/>
              <a:t>Due to severe pain at the left hip, she could not sit up or stand</a:t>
            </a:r>
          </a:p>
          <a:p>
            <a:pPr marL="457200" indent="-457200">
              <a:buFont typeface="Arial" panose="020B0604020202020204" pitchFamily="34" charset="0"/>
              <a:buChar char="•"/>
            </a:pPr>
            <a:r>
              <a:rPr lang="en-US" altLang="de-DE" dirty="0"/>
              <a:t>Admitted to the ER at 08:20, brought in by ambulance</a:t>
            </a:r>
          </a:p>
          <a:p>
            <a:pPr marL="457200" indent="-457200">
              <a:buFont typeface="Arial" panose="020B0604020202020204" pitchFamily="34" charset="0"/>
              <a:buChar char="•"/>
            </a:pPr>
            <a:r>
              <a:rPr lang="en-US" altLang="de-DE" dirty="0"/>
              <a:t>Clinical examination and x-rays showed a pertrochanteric fracture of the left femur, AO 31-A2</a:t>
            </a:r>
          </a:p>
        </p:txBody>
      </p:sp>
    </p:spTree>
    <p:extLst>
      <p:ext uri="{BB962C8B-B14F-4D97-AF65-F5344CB8AC3E}">
        <p14:creationId xmlns:p14="http://schemas.microsoft.com/office/powerpoint/2010/main" val="21881006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542EE8-75C1-4933-8B57-45C35B243C9E}"/>
              </a:ext>
            </a:extLst>
          </p:cNvPr>
          <p:cNvSpPr>
            <a:spLocks noGrp="1"/>
          </p:cNvSpPr>
          <p:nvPr>
            <p:ph type="title"/>
          </p:nvPr>
        </p:nvSpPr>
        <p:spPr/>
        <p:txBody>
          <a:bodyPr/>
          <a:lstStyle/>
          <a:p>
            <a:r>
              <a:rPr lang="de-CH" dirty="0"/>
              <a:t>Case </a:t>
            </a:r>
            <a:r>
              <a:rPr lang="de-CH" dirty="0" err="1"/>
              <a:t>description</a:t>
            </a:r>
            <a:endParaRPr lang="de-CH" dirty="0"/>
          </a:p>
        </p:txBody>
      </p:sp>
      <p:pic>
        <p:nvPicPr>
          <p:cNvPr id="8" name="Picture 2">
            <a:extLst>
              <a:ext uri="{FF2B5EF4-FFF2-40B4-BE49-F238E27FC236}">
                <a16:creationId xmlns:a16="http://schemas.microsoft.com/office/drawing/2014/main" id="{B99A7764-9330-45B9-96DA-233F3C8940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6732" y="1248404"/>
            <a:ext cx="5152248" cy="5060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50025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1"/>
          <p:cNvSpPr>
            <a:spLocks noGrp="1"/>
          </p:cNvSpPr>
          <p:nvPr>
            <p:ph type="title"/>
          </p:nvPr>
        </p:nvSpPr>
        <p:spPr/>
        <p:txBody>
          <a:bodyPr/>
          <a:lstStyle/>
          <a:p>
            <a:pPr eaLnBrk="1" hangingPunct="1"/>
            <a:r>
              <a:rPr lang="en-US" altLang="de-DE" noProof="0" dirty="0"/>
              <a:t>Medical history</a:t>
            </a:r>
          </a:p>
        </p:txBody>
      </p:sp>
      <p:sp>
        <p:nvSpPr>
          <p:cNvPr id="51203" name="Inhaltsplatzhalter 12"/>
          <p:cNvSpPr>
            <a:spLocks noGrp="1"/>
          </p:cNvSpPr>
          <p:nvPr>
            <p:ph type="body" sz="quarter" idx="13"/>
          </p:nvPr>
        </p:nvSpPr>
        <p:spPr>
          <a:xfrm>
            <a:off x="658812" y="1727200"/>
            <a:ext cx="10874373"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Chronic kidney disease (CKD) stage 2</a:t>
            </a:r>
          </a:p>
          <a:p>
            <a:pPr marL="457200" indent="-457200">
              <a:buFont typeface="Arial" panose="020B0604020202020204" pitchFamily="34" charset="0"/>
              <a:buChar char="•"/>
            </a:pPr>
            <a:r>
              <a:rPr lang="en-US" dirty="0"/>
              <a:t>Paroxysmal atrial fibrillation (AF), takes rivaroxaban 20 mg daily</a:t>
            </a:r>
          </a:p>
          <a:p>
            <a:pPr marL="457200" indent="-457200">
              <a:buFont typeface="Arial" panose="020B0604020202020204" pitchFamily="34" charset="0"/>
              <a:buChar char="•"/>
            </a:pPr>
            <a:r>
              <a:rPr lang="en-US" dirty="0"/>
              <a:t>Aortic insufficiency II°, mitral insufficiency III°,</a:t>
            </a:r>
            <a:br>
              <a:rPr lang="en-US" dirty="0"/>
            </a:br>
            <a:r>
              <a:rPr lang="en-US" dirty="0"/>
              <a:t>tricuspid insufficiency III°, pulmonary hypertension (PHT)</a:t>
            </a:r>
          </a:p>
          <a:p>
            <a:pPr marL="457200" indent="-457200">
              <a:buFont typeface="Arial" panose="020B0604020202020204" pitchFamily="34" charset="0"/>
              <a:buChar char="•"/>
            </a:pPr>
            <a:r>
              <a:rPr lang="en-US" dirty="0"/>
              <a:t>Heart failure (HF) NYHA III°, arterial hypertension</a:t>
            </a:r>
          </a:p>
          <a:p>
            <a:pPr marL="457200" indent="-457200">
              <a:buFont typeface="Arial" panose="020B0604020202020204" pitchFamily="34" charset="0"/>
              <a:buChar char="•"/>
            </a:pPr>
            <a:r>
              <a:rPr lang="en-US" dirty="0"/>
              <a:t>Recurrent urinary tract infections (UTI), urge incontinence</a:t>
            </a:r>
          </a:p>
        </p:txBody>
      </p:sp>
    </p:spTree>
    <p:extLst>
      <p:ext uri="{BB962C8B-B14F-4D97-AF65-F5344CB8AC3E}">
        <p14:creationId xmlns:p14="http://schemas.microsoft.com/office/powerpoint/2010/main" val="7685221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de-DE" noProof="0" dirty="0"/>
              <a:t>Operative and postoperative </a:t>
            </a:r>
            <a:r>
              <a:rPr lang="en-US" altLang="de-DE" dirty="0"/>
              <a:t>treatment</a:t>
            </a:r>
            <a:endParaRPr lang="en-US" altLang="de-DE" noProof="0" dirty="0"/>
          </a:p>
        </p:txBody>
      </p:sp>
      <p:sp>
        <p:nvSpPr>
          <p:cNvPr id="53251" name="Content Placeholder 2"/>
          <p:cNvSpPr>
            <a:spLocks noGrp="1"/>
          </p:cNvSpPr>
          <p:nvPr>
            <p:ph type="body" sz="quarter" idx="13"/>
          </p:nvPr>
        </p:nvSpPr>
        <p:spPr>
          <a:xfrm>
            <a:off x="658813" y="1727200"/>
            <a:ext cx="10261600"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Optimization of her medication preoperatively by geriatrician; enters OR for surgery 36h post admission</a:t>
            </a:r>
          </a:p>
          <a:p>
            <a:pPr marL="457200" indent="-457200">
              <a:buFont typeface="Arial" panose="020B0604020202020204" pitchFamily="34" charset="0"/>
              <a:buChar char="•"/>
            </a:pPr>
            <a:r>
              <a:rPr lang="en-US" dirty="0"/>
              <a:t>Last intake of rivaroxaban was 12 hours before admission, no bridging therapy was done, postoperatively Enoxaparin 60 mg s.c. twice daily</a:t>
            </a:r>
          </a:p>
          <a:p>
            <a:pPr marL="457200" indent="-457200">
              <a:buFont typeface="Arial" panose="020B0604020202020204" pitchFamily="34" charset="0"/>
              <a:buChar char="•"/>
            </a:pPr>
            <a:r>
              <a:rPr lang="en-US" dirty="0"/>
              <a:t>Closed reduction, PFNa 240/10 mm, 130°</a:t>
            </a:r>
          </a:p>
          <a:p>
            <a:pPr marL="457200" indent="-457200">
              <a:buFont typeface="Arial" panose="020B0604020202020204" pitchFamily="34" charset="0"/>
              <a:buChar char="•"/>
            </a:pPr>
            <a:r>
              <a:rPr lang="en-US" dirty="0"/>
              <a:t>Mobilization on postoperative day 2 with the aid of walking frame, physiotherapy</a:t>
            </a:r>
          </a:p>
          <a:p>
            <a:pPr marL="457200" indent="-457200">
              <a:buFont typeface="Arial" panose="020B0604020202020204" pitchFamily="34" charset="0"/>
              <a:buChar char="•"/>
            </a:pPr>
            <a:r>
              <a:rPr lang="en-US" dirty="0"/>
              <a:t>Transfer to geriatric rehabilitation center on postoperative day 11 for further mobilization and geriatric care</a:t>
            </a:r>
          </a:p>
        </p:txBody>
      </p:sp>
    </p:spTree>
    <p:extLst>
      <p:ext uri="{BB962C8B-B14F-4D97-AF65-F5344CB8AC3E}">
        <p14:creationId xmlns:p14="http://schemas.microsoft.com/office/powerpoint/2010/main" val="38294783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FD26AF4-634A-4312-A6B6-D9ECFCFA7CA4}"/>
              </a:ext>
            </a:extLst>
          </p:cNvPr>
          <p:cNvSpPr>
            <a:spLocks noGrp="1"/>
          </p:cNvSpPr>
          <p:nvPr>
            <p:ph type="title"/>
          </p:nvPr>
        </p:nvSpPr>
        <p:spPr/>
        <p:txBody>
          <a:bodyPr/>
          <a:lstStyle/>
          <a:p>
            <a:r>
              <a:rPr lang="de-CH" dirty="0"/>
              <a:t>Postoperative x-</a:t>
            </a:r>
            <a:r>
              <a:rPr lang="de-CH" dirty="0" err="1"/>
              <a:t>ray</a:t>
            </a:r>
            <a:br>
              <a:rPr lang="de-CH" dirty="0"/>
            </a:br>
            <a:endParaRPr lang="de-CH" dirty="0"/>
          </a:p>
        </p:txBody>
      </p:sp>
      <p:pic>
        <p:nvPicPr>
          <p:cNvPr id="12" name="Imagen 4">
            <a:extLst>
              <a:ext uri="{FF2B5EF4-FFF2-40B4-BE49-F238E27FC236}">
                <a16:creationId xmlns:a16="http://schemas.microsoft.com/office/drawing/2014/main" id="{F2B6DDBF-E53C-4317-A782-20BC1BCF92EA}"/>
              </a:ext>
            </a:extLst>
          </p:cNvPr>
          <p:cNvPicPr>
            <a:picLocks noChangeAspect="1"/>
          </p:cNvPicPr>
          <p:nvPr/>
        </p:nvPicPr>
        <p:blipFill rotWithShape="1">
          <a:blip r:embed="rId3" cstate="print"/>
          <a:srcRect t="1514" b="2797"/>
          <a:stretch/>
        </p:blipFill>
        <p:spPr>
          <a:xfrm>
            <a:off x="3802938" y="1250248"/>
            <a:ext cx="4584306" cy="5347402"/>
          </a:xfrm>
          <a:prstGeom prst="rect">
            <a:avLst/>
          </a:prstGeom>
        </p:spPr>
      </p:pic>
    </p:spTree>
    <p:extLst>
      <p:ext uri="{BB962C8B-B14F-4D97-AF65-F5344CB8AC3E}">
        <p14:creationId xmlns:p14="http://schemas.microsoft.com/office/powerpoint/2010/main" val="10783059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913F7F33-19D4-4CF2-A3E6-D5F6142578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2920" y="514952"/>
            <a:ext cx="7839075" cy="6076950"/>
          </a:xfrm>
          <a:prstGeom prst="rect">
            <a:avLst/>
          </a:prstGeom>
        </p:spPr>
      </p:pic>
      <p:sp>
        <p:nvSpPr>
          <p:cNvPr id="55301" name="Titel 11"/>
          <p:cNvSpPr>
            <a:spLocks noGrp="1"/>
          </p:cNvSpPr>
          <p:nvPr>
            <p:ph type="title"/>
          </p:nvPr>
        </p:nvSpPr>
        <p:spPr>
          <a:noFill/>
        </p:spPr>
        <p:txBody>
          <a:bodyPr/>
          <a:lstStyle/>
          <a:p>
            <a:pPr eaLnBrk="1" hangingPunct="1"/>
            <a:r>
              <a:rPr lang="en-US" altLang="de-DE" noProof="0" dirty="0"/>
              <a:t>DEXA</a:t>
            </a:r>
          </a:p>
        </p:txBody>
      </p:sp>
      <p:sp>
        <p:nvSpPr>
          <p:cNvPr id="12" name="Ellipse 11"/>
          <p:cNvSpPr>
            <a:spLocks noChangeArrowheads="1"/>
          </p:cNvSpPr>
          <p:nvPr/>
        </p:nvSpPr>
        <p:spPr bwMode="auto">
          <a:xfrm>
            <a:off x="7508507" y="5467951"/>
            <a:ext cx="1284288" cy="1295400"/>
          </a:xfrm>
          <a:prstGeom prst="ellipse">
            <a:avLst/>
          </a:prstGeom>
          <a:noFill/>
          <a:ln w="76200">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400">
                <a:solidFill>
                  <a:schemeClr val="tx1"/>
                </a:solidFill>
                <a:latin typeface="Arial" charset="0"/>
                <a:ea typeface="ＭＳ Ｐゴシック" charset="-128"/>
              </a:defRPr>
            </a:lvl1pPr>
            <a:lvl2pPr marL="742950" indent="-285750" eaLnBrk="0" hangingPunct="0">
              <a:defRPr sz="1400">
                <a:solidFill>
                  <a:schemeClr val="tx1"/>
                </a:solidFill>
                <a:latin typeface="Arial" charset="0"/>
                <a:ea typeface="ＭＳ Ｐゴシック" charset="-128"/>
              </a:defRPr>
            </a:lvl2pPr>
            <a:lvl3pPr marL="1143000" indent="-228600" eaLnBrk="0" hangingPunct="0">
              <a:defRPr sz="1400">
                <a:solidFill>
                  <a:schemeClr val="tx1"/>
                </a:solidFill>
                <a:latin typeface="Arial" charset="0"/>
                <a:ea typeface="ＭＳ Ｐゴシック" charset="-128"/>
              </a:defRPr>
            </a:lvl3pPr>
            <a:lvl4pPr marL="1600200" indent="-228600" eaLnBrk="0" hangingPunct="0">
              <a:defRPr sz="1400">
                <a:solidFill>
                  <a:schemeClr val="tx1"/>
                </a:solidFill>
                <a:latin typeface="Arial" charset="0"/>
                <a:ea typeface="ＭＳ Ｐゴシック" charset="-128"/>
              </a:defRPr>
            </a:lvl4pPr>
            <a:lvl5pPr marL="2057400" indent="-228600" eaLnBrk="0" hangingPunct="0">
              <a:defRPr sz="1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128"/>
              </a:defRPr>
            </a:lvl9pPr>
          </a:lstStyle>
          <a:p>
            <a:pPr eaLnBrk="1" hangingPunct="1"/>
            <a:endParaRPr lang="en-US" altLang="de-DE" dirty="0"/>
          </a:p>
        </p:txBody>
      </p:sp>
    </p:spTree>
    <p:extLst>
      <p:ext uri="{BB962C8B-B14F-4D97-AF65-F5344CB8AC3E}">
        <p14:creationId xmlns:p14="http://schemas.microsoft.com/office/powerpoint/2010/main" val="19187496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de-DE" noProof="0" dirty="0"/>
              <a:t>Geriatric rehabilitation</a:t>
            </a:r>
          </a:p>
        </p:txBody>
      </p:sp>
      <p:sp>
        <p:nvSpPr>
          <p:cNvPr id="57347" name="Content Placeholder 2"/>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altLang="de-DE" dirty="0"/>
              <a:t>In spite of her medical problems, the patient mobilized well and was able to walk with the aid of a walking stick and to climb stairs</a:t>
            </a:r>
          </a:p>
          <a:p>
            <a:pPr marL="457200" indent="-457200">
              <a:buFont typeface="Arial" panose="020B0604020202020204" pitchFamily="34" charset="0"/>
              <a:buChar char="•"/>
            </a:pPr>
            <a:r>
              <a:rPr lang="en-US" altLang="de-DE" dirty="0"/>
              <a:t>Discharged back home after 6 weeks of in-hospital stay</a:t>
            </a:r>
          </a:p>
          <a:p>
            <a:pPr marL="457200" indent="-457200">
              <a:buFont typeface="Arial" panose="020B0604020202020204" pitchFamily="34" charset="0"/>
              <a:buChar char="•"/>
            </a:pPr>
            <a:endParaRPr lang="en-US" altLang="de-DE" dirty="0"/>
          </a:p>
          <a:p>
            <a:pPr marL="457200" indent="-457200">
              <a:buFont typeface="Arial" panose="020B0604020202020204" pitchFamily="34" charset="0"/>
              <a:buChar char="•"/>
            </a:pPr>
            <a:endParaRPr lang="en-US" altLang="de-DE" dirty="0"/>
          </a:p>
        </p:txBody>
      </p:sp>
    </p:spTree>
    <p:extLst>
      <p:ext uri="{BB962C8B-B14F-4D97-AF65-F5344CB8AC3E}">
        <p14:creationId xmlns:p14="http://schemas.microsoft.com/office/powerpoint/2010/main" val="2642947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Users\Guest\Desktop\100_0103.JPG"/>
          <p:cNvPicPr>
            <a:picLocks noChangeAspect="1" noChangeArrowheads="1"/>
          </p:cNvPicPr>
          <p:nvPr/>
        </p:nvPicPr>
        <p:blipFill rotWithShape="1">
          <a:blip r:embed="rId2" cstate="print">
            <a:grayscl/>
            <a:lum bright="-28000" contrast="-1000"/>
          </a:blip>
          <a:srcRect b="6668"/>
          <a:stretch/>
        </p:blipFill>
        <p:spPr bwMode="auto">
          <a:xfrm rot="5400000">
            <a:off x="4971751" y="1757845"/>
            <a:ext cx="6000668" cy="3150289"/>
          </a:xfrm>
          <a:prstGeom prst="rect">
            <a:avLst/>
          </a:prstGeom>
          <a:noFill/>
        </p:spPr>
      </p:pic>
      <p:pic>
        <p:nvPicPr>
          <p:cNvPr id="54275" name="Picture 3" descr="C:\Users\Guest\Desktop\100_0102.JPG"/>
          <p:cNvPicPr>
            <a:picLocks noChangeAspect="1" noChangeArrowheads="1"/>
          </p:cNvPicPr>
          <p:nvPr/>
        </p:nvPicPr>
        <p:blipFill rotWithShape="1">
          <a:blip r:embed="rId3" cstate="print">
            <a:grayscl/>
            <a:lum bright="-10000" contrast="-2000"/>
          </a:blip>
          <a:srcRect l="2928" b="4286"/>
          <a:stretch/>
        </p:blipFill>
        <p:spPr bwMode="auto">
          <a:xfrm rot="5400000">
            <a:off x="870643" y="1668920"/>
            <a:ext cx="6000670" cy="3328143"/>
          </a:xfrm>
          <a:prstGeom prst="rect">
            <a:avLst/>
          </a:prstGeom>
          <a:noFill/>
        </p:spPr>
      </p:pic>
    </p:spTree>
    <p:extLst>
      <p:ext uri="{BB962C8B-B14F-4D97-AF65-F5344CB8AC3E}">
        <p14:creationId xmlns:p14="http://schemas.microsoft.com/office/powerpoint/2010/main" val="24562290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87B4DA9-3C04-4D04-A987-BDB23D6026BA}"/>
              </a:ext>
            </a:extLst>
          </p:cNvPr>
          <p:cNvSpPr>
            <a:spLocks noGrp="1"/>
          </p:cNvSpPr>
          <p:nvPr>
            <p:ph type="title"/>
          </p:nvPr>
        </p:nvSpPr>
        <p:spPr/>
        <p:txBody>
          <a:bodyPr/>
          <a:lstStyle/>
          <a:p>
            <a:r>
              <a:rPr lang="de-CH"/>
              <a:t>2 weeks later</a:t>
            </a:r>
          </a:p>
        </p:txBody>
      </p:sp>
      <p:pic>
        <p:nvPicPr>
          <p:cNvPr id="11" name="Imagen 3">
            <a:extLst>
              <a:ext uri="{FF2B5EF4-FFF2-40B4-BE49-F238E27FC236}">
                <a16:creationId xmlns:a16="http://schemas.microsoft.com/office/drawing/2014/main" id="{F39A883B-BDA2-45A7-A485-38C8A9CED543}"/>
              </a:ext>
            </a:extLst>
          </p:cNvPr>
          <p:cNvPicPr>
            <a:picLocks noChangeAspect="1"/>
          </p:cNvPicPr>
          <p:nvPr/>
        </p:nvPicPr>
        <p:blipFill rotWithShape="1">
          <a:blip r:embed="rId2" cstate="print"/>
          <a:srcRect t="4099"/>
          <a:stretch/>
        </p:blipFill>
        <p:spPr>
          <a:xfrm>
            <a:off x="3443790" y="2700338"/>
            <a:ext cx="5299292" cy="4167287"/>
          </a:xfrm>
          <a:prstGeom prst="rect">
            <a:avLst/>
          </a:prstGeom>
        </p:spPr>
      </p:pic>
      <p:sp>
        <p:nvSpPr>
          <p:cNvPr id="12" name="Content Placeholder 2">
            <a:extLst>
              <a:ext uri="{FF2B5EF4-FFF2-40B4-BE49-F238E27FC236}">
                <a16:creationId xmlns:a16="http://schemas.microsoft.com/office/drawing/2014/main" id="{D432B301-AFD4-418F-AD5F-699BD63327C8}"/>
              </a:ext>
            </a:extLst>
          </p:cNvPr>
          <p:cNvSpPr txBox="1">
            <a:spLocks/>
          </p:cNvSpPr>
          <p:nvPr/>
        </p:nvSpPr>
        <p:spPr>
          <a:xfrm>
            <a:off x="658800" y="1728000"/>
            <a:ext cx="8305800" cy="1116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914400" rtl="0" eaLnBrk="1" latinLnBrk="0" hangingPunct="1">
              <a:lnSpc>
                <a:spcPct val="100000"/>
              </a:lnSpc>
              <a:spcBef>
                <a:spcPts val="600"/>
              </a:spcBef>
              <a:buFont typeface="Arial" panose="020B0604020202020204" pitchFamily="34" charset="0"/>
              <a:buNone/>
              <a:defRPr sz="2800" kern="1200">
                <a:solidFill>
                  <a:schemeClr val="tx1"/>
                </a:solidFill>
                <a:latin typeface="+mn-lt"/>
                <a:ea typeface="+mn-ea"/>
                <a:cs typeface="+mn-cs"/>
              </a:defRPr>
            </a:lvl1pPr>
            <a:lvl2pPr marL="457200" indent="-457200" algn="l" defTabSz="9144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799200" indent="-457200" algn="l" defTabSz="9144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3pPr>
            <a:lvl4pPr marL="1141200" indent="-4572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4pPr>
            <a:lvl5pPr marL="1483200" indent="-457200" algn="l" defTabSz="914400" rtl="0" eaLnBrk="1" latinLnBrk="0" hangingPunct="1">
              <a:lnSpc>
                <a:spcPct val="100000"/>
              </a:lnSpc>
              <a:spcBef>
                <a:spcPts val="600"/>
              </a:spcBef>
              <a:buFont typeface="Symbol" panose="05050102010706020507" pitchFamily="18"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altLang="de-DE" dirty="0">
                <a:solidFill>
                  <a:schemeClr val="bg1"/>
                </a:solidFill>
              </a:rPr>
              <a:t>At the 8-week follow up, the patient complained of progressively worsening pain in the left hip</a:t>
            </a:r>
          </a:p>
        </p:txBody>
      </p:sp>
      <p:sp>
        <p:nvSpPr>
          <p:cNvPr id="13" name="Content Placeholder 2">
            <a:extLst>
              <a:ext uri="{FF2B5EF4-FFF2-40B4-BE49-F238E27FC236}">
                <a16:creationId xmlns:a16="http://schemas.microsoft.com/office/drawing/2014/main" id="{BC201D5A-4E03-4280-BD9B-988E2E6A0C6B}"/>
              </a:ext>
            </a:extLst>
          </p:cNvPr>
          <p:cNvSpPr txBox="1">
            <a:spLocks/>
          </p:cNvSpPr>
          <p:nvPr/>
        </p:nvSpPr>
        <p:spPr bwMode="auto">
          <a:xfrm>
            <a:off x="1928771" y="3577649"/>
            <a:ext cx="2088232"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3400" indent="-533400" algn="l" rtl="0" eaLnBrk="1" fontAlgn="base" hangingPunct="1">
              <a:spcBef>
                <a:spcPct val="20000"/>
              </a:spcBef>
              <a:spcAft>
                <a:spcPct val="0"/>
              </a:spcAft>
              <a:buChar char="•"/>
              <a:defRPr sz="2800">
                <a:solidFill>
                  <a:schemeClr val="tx1"/>
                </a:solidFill>
                <a:latin typeface="+mn-lt"/>
                <a:ea typeface="+mn-ea"/>
                <a:cs typeface="+mn-cs"/>
              </a:defRPr>
            </a:lvl1pPr>
            <a:lvl2pPr marL="952500" indent="-428625" algn="l" rtl="0" eaLnBrk="1" fontAlgn="base" hangingPunct="1">
              <a:spcBef>
                <a:spcPct val="20000"/>
              </a:spcBef>
              <a:spcAft>
                <a:spcPct val="0"/>
              </a:spcAft>
              <a:buChar char="•"/>
              <a:defRPr sz="2600">
                <a:solidFill>
                  <a:schemeClr val="tx1"/>
                </a:solidFill>
                <a:latin typeface="+mn-lt"/>
              </a:defRPr>
            </a:lvl2pPr>
            <a:lvl3pPr marL="1371600" indent="-409575" algn="l" rtl="0" eaLnBrk="1" fontAlgn="base" hangingPunct="1">
              <a:spcBef>
                <a:spcPct val="20000"/>
              </a:spcBef>
              <a:spcAft>
                <a:spcPct val="0"/>
              </a:spcAft>
              <a:buChar char="•"/>
              <a:defRPr sz="2400">
                <a:solidFill>
                  <a:schemeClr val="tx1"/>
                </a:solidFill>
                <a:latin typeface="+mn-lt"/>
              </a:defRPr>
            </a:lvl3pPr>
            <a:lvl4pPr marL="1752600" indent="-361950" algn="l" rtl="0" eaLnBrk="1" fontAlgn="base" hangingPunct="1">
              <a:spcBef>
                <a:spcPct val="20000"/>
              </a:spcBef>
              <a:spcAft>
                <a:spcPct val="0"/>
              </a:spcAft>
              <a:buChar char="•"/>
              <a:defRPr sz="2000">
                <a:solidFill>
                  <a:schemeClr val="tx1"/>
                </a:solidFill>
                <a:latin typeface="+mn-lt"/>
              </a:defRPr>
            </a:lvl4pPr>
            <a:lvl5pPr marL="2209800" indent="-463550" algn="l" rtl="0" eaLnBrk="1" fontAlgn="base" hangingPunct="1">
              <a:spcBef>
                <a:spcPct val="20000"/>
              </a:spcBef>
              <a:spcAft>
                <a:spcPct val="0"/>
              </a:spcAft>
              <a:buChar char="•"/>
              <a:defRPr sz="2000">
                <a:solidFill>
                  <a:schemeClr val="tx1"/>
                </a:solidFill>
                <a:latin typeface="+mn-lt"/>
              </a:defRPr>
            </a:lvl5pPr>
            <a:lvl6pPr marL="2667000" indent="-381000" algn="l" rtl="0" eaLnBrk="1" fontAlgn="base" hangingPunct="1">
              <a:spcBef>
                <a:spcPct val="20000"/>
              </a:spcBef>
              <a:spcAft>
                <a:spcPct val="0"/>
              </a:spcAft>
              <a:buChar char="•"/>
              <a:defRPr sz="2000">
                <a:solidFill>
                  <a:schemeClr val="tx1"/>
                </a:solidFill>
                <a:latin typeface="+mn-lt"/>
              </a:defRPr>
            </a:lvl6pPr>
            <a:lvl7pPr marL="3124200" indent="-381000" algn="l" rtl="0" eaLnBrk="1" fontAlgn="base" hangingPunct="1">
              <a:spcBef>
                <a:spcPct val="20000"/>
              </a:spcBef>
              <a:spcAft>
                <a:spcPct val="0"/>
              </a:spcAft>
              <a:buChar char="•"/>
              <a:defRPr sz="2000">
                <a:solidFill>
                  <a:schemeClr val="tx1"/>
                </a:solidFill>
                <a:latin typeface="+mn-lt"/>
              </a:defRPr>
            </a:lvl7pPr>
            <a:lvl8pPr marL="3581400" indent="-381000" algn="l" rtl="0" eaLnBrk="1" fontAlgn="base" hangingPunct="1">
              <a:spcBef>
                <a:spcPct val="20000"/>
              </a:spcBef>
              <a:spcAft>
                <a:spcPct val="0"/>
              </a:spcAft>
              <a:buChar char="•"/>
              <a:defRPr sz="2000">
                <a:solidFill>
                  <a:schemeClr val="tx1"/>
                </a:solidFill>
                <a:latin typeface="+mn-lt"/>
              </a:defRPr>
            </a:lvl8pPr>
            <a:lvl9pPr marL="4038600" indent="-381000" algn="l" rtl="0" eaLnBrk="1" fontAlgn="base" hangingPunct="1">
              <a:spcBef>
                <a:spcPct val="20000"/>
              </a:spcBef>
              <a:spcAft>
                <a:spcPct val="0"/>
              </a:spcAft>
              <a:buChar char="•"/>
              <a:defRPr sz="2000">
                <a:solidFill>
                  <a:schemeClr val="tx1"/>
                </a:solidFill>
                <a:latin typeface="+mn-lt"/>
              </a:defRPr>
            </a:lvl9pPr>
          </a:lstStyle>
          <a:p>
            <a:pPr marL="0" indent="0">
              <a:buNone/>
            </a:pPr>
            <a:r>
              <a:rPr lang="en-US" altLang="de-DE" sz="2400" kern="0" dirty="0">
                <a:solidFill>
                  <a:schemeClr val="bg1"/>
                </a:solidFill>
              </a:rPr>
              <a:t>X-rays show collapse of fracture line</a:t>
            </a:r>
          </a:p>
        </p:txBody>
      </p:sp>
    </p:spTree>
    <p:extLst>
      <p:ext uri="{BB962C8B-B14F-4D97-AF65-F5344CB8AC3E}">
        <p14:creationId xmlns:p14="http://schemas.microsoft.com/office/powerpoint/2010/main" val="4433021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5543EE22-32F9-4A95-BBAF-751D7A4119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6125" y="527150"/>
            <a:ext cx="3836572" cy="607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73122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altLang="de-DE" noProof="0" dirty="0"/>
              <a:t>Geriatric rehabilitation center II</a:t>
            </a:r>
          </a:p>
        </p:txBody>
      </p:sp>
      <p:sp>
        <p:nvSpPr>
          <p:cNvPr id="61443" name="Content Placeholder 2"/>
          <p:cNvSpPr>
            <a:spLocks noGrp="1"/>
          </p:cNvSpPr>
          <p:nvPr>
            <p:ph type="body" sz="quarter" idx="13"/>
          </p:nvPr>
        </p:nvSpPr>
        <p:spPr>
          <a:xfrm>
            <a:off x="658812" y="1727200"/>
            <a:ext cx="9765347"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altLang="de-DE" dirty="0"/>
              <a:t>Transfer to the geriatric rehabilitation center </a:t>
            </a:r>
          </a:p>
          <a:p>
            <a:pPr marL="457200" indent="-457200">
              <a:buFont typeface="Arial" panose="020B0604020202020204" pitchFamily="34" charset="0"/>
              <a:buChar char="•"/>
            </a:pPr>
            <a:r>
              <a:rPr lang="en-US" altLang="de-DE" dirty="0"/>
              <a:t>After a few weeks, hip pain appeared when turning around on her left leg</a:t>
            </a:r>
          </a:p>
          <a:p>
            <a:pPr marL="457200" indent="-457200">
              <a:buFont typeface="Arial" panose="020B0604020202020204" pitchFamily="34" charset="0"/>
              <a:buChar char="•"/>
            </a:pPr>
            <a:r>
              <a:rPr lang="en-US" altLang="de-DE" dirty="0"/>
              <a:t>No history of fall or trauma</a:t>
            </a:r>
          </a:p>
        </p:txBody>
      </p:sp>
    </p:spTree>
    <p:extLst>
      <p:ext uri="{BB962C8B-B14F-4D97-AF65-F5344CB8AC3E}">
        <p14:creationId xmlns:p14="http://schemas.microsoft.com/office/powerpoint/2010/main" val="24762439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3">
            <a:extLst>
              <a:ext uri="{FF2B5EF4-FFF2-40B4-BE49-F238E27FC236}">
                <a16:creationId xmlns:a16="http://schemas.microsoft.com/office/drawing/2014/main" id="{745BECCA-21F7-4458-82E1-5448EA46690D}"/>
              </a:ext>
            </a:extLst>
          </p:cNvPr>
          <p:cNvPicPr>
            <a:picLocks noChangeAspect="1"/>
          </p:cNvPicPr>
          <p:nvPr/>
        </p:nvPicPr>
        <p:blipFill>
          <a:blip r:embed="rId2" cstate="print"/>
          <a:stretch>
            <a:fillRect/>
          </a:stretch>
        </p:blipFill>
        <p:spPr>
          <a:xfrm>
            <a:off x="1530414" y="-27384"/>
            <a:ext cx="9144000" cy="6886694"/>
          </a:xfrm>
          <a:prstGeom prst="rect">
            <a:avLst/>
          </a:prstGeom>
        </p:spPr>
      </p:pic>
    </p:spTree>
    <p:extLst>
      <p:ext uri="{BB962C8B-B14F-4D97-AF65-F5344CB8AC3E}">
        <p14:creationId xmlns:p14="http://schemas.microsoft.com/office/powerpoint/2010/main" val="41069104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de-DE" noProof="0" dirty="0"/>
              <a:t>Admission to ER II</a:t>
            </a:r>
          </a:p>
        </p:txBody>
      </p:sp>
      <p:sp>
        <p:nvSpPr>
          <p:cNvPr id="64515" name="Content Placeholder 2"/>
          <p:cNvSpPr>
            <a:spLocks noGrp="1"/>
          </p:cNvSpPr>
          <p:nvPr>
            <p:ph type="body" sz="quarter" idx="13"/>
          </p:nvPr>
        </p:nvSpPr>
        <p:spPr>
          <a:xfrm>
            <a:off x="658813" y="1727200"/>
            <a:ext cx="9938602"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altLang="de-DE" dirty="0"/>
              <a:t>Clinical examination and x-rays showed a cut out of TFN</a:t>
            </a:r>
          </a:p>
          <a:p>
            <a:pPr marL="457200" indent="-457200">
              <a:buFont typeface="Arial" panose="020B0604020202020204" pitchFamily="34" charset="0"/>
              <a:buChar char="•"/>
            </a:pPr>
            <a:r>
              <a:rPr lang="en-US" altLang="de-DE" dirty="0"/>
              <a:t>After preoperative optimization, the patient underwent surgery again</a:t>
            </a:r>
          </a:p>
        </p:txBody>
      </p:sp>
    </p:spTree>
    <p:extLst>
      <p:ext uri="{BB962C8B-B14F-4D97-AF65-F5344CB8AC3E}">
        <p14:creationId xmlns:p14="http://schemas.microsoft.com/office/powerpoint/2010/main" val="35648466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3">
            <a:extLst>
              <a:ext uri="{FF2B5EF4-FFF2-40B4-BE49-F238E27FC236}">
                <a16:creationId xmlns:a16="http://schemas.microsoft.com/office/drawing/2014/main" id="{26A33407-3188-40FF-B4B4-0EDC21D02C4B}"/>
              </a:ext>
            </a:extLst>
          </p:cNvPr>
          <p:cNvPicPr>
            <a:picLocks noChangeAspect="1"/>
          </p:cNvPicPr>
          <p:nvPr/>
        </p:nvPicPr>
        <p:blipFill>
          <a:blip r:embed="rId2" cstate="print"/>
          <a:stretch>
            <a:fillRect/>
          </a:stretch>
        </p:blipFill>
        <p:spPr>
          <a:xfrm>
            <a:off x="1922498" y="48879"/>
            <a:ext cx="8351938" cy="6858000"/>
          </a:xfrm>
          <a:prstGeom prst="rect">
            <a:avLst/>
          </a:prstGeom>
        </p:spPr>
      </p:pic>
    </p:spTree>
    <p:extLst>
      <p:ext uri="{BB962C8B-B14F-4D97-AF65-F5344CB8AC3E}">
        <p14:creationId xmlns:p14="http://schemas.microsoft.com/office/powerpoint/2010/main" val="34296663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1"/>
          <p:cNvSpPr>
            <a:spLocks noGrp="1"/>
          </p:cNvSpPr>
          <p:nvPr>
            <p:ph type="title"/>
          </p:nvPr>
        </p:nvSpPr>
        <p:spPr/>
        <p:txBody>
          <a:bodyPr/>
          <a:lstStyle/>
          <a:p>
            <a:pPr eaLnBrk="1" hangingPunct="1"/>
            <a:r>
              <a:rPr lang="en-US" altLang="de-DE" noProof="0" dirty="0"/>
              <a:t>Geriatric rehabilitation center III</a:t>
            </a:r>
          </a:p>
        </p:txBody>
      </p:sp>
      <p:sp>
        <p:nvSpPr>
          <p:cNvPr id="67587" name="Inhaltsplatzhalter 3"/>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Overall hospital stay this time 8 weeks</a:t>
            </a:r>
          </a:p>
          <a:p>
            <a:pPr marL="457200" indent="-457200">
              <a:buFont typeface="Arial" panose="020B0604020202020204" pitchFamily="34" charset="0"/>
              <a:buChar char="•"/>
            </a:pPr>
            <a:r>
              <a:rPr lang="en-US" dirty="0"/>
              <a:t>At discharge, the patient was mobile with a walking frame but lost most of her independence in ADLs</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4599277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1"/>
          <p:cNvSpPr>
            <a:spLocks noGrp="1"/>
          </p:cNvSpPr>
          <p:nvPr>
            <p:ph type="title"/>
          </p:nvPr>
        </p:nvSpPr>
        <p:spPr/>
        <p:txBody>
          <a:bodyPr/>
          <a:lstStyle/>
          <a:p>
            <a:pPr eaLnBrk="1" hangingPunct="1"/>
            <a:r>
              <a:rPr lang="en-US" altLang="de-DE" noProof="0" dirty="0"/>
              <a:t>Take-home messages</a:t>
            </a:r>
          </a:p>
        </p:txBody>
      </p:sp>
      <p:sp>
        <p:nvSpPr>
          <p:cNvPr id="69635" name="Inhaltsplatzhalter 3"/>
          <p:cNvSpPr>
            <a:spLocks noGrp="1"/>
          </p:cNvSpPr>
          <p:nvPr>
            <p:ph type="body" sz="quarter" idx="13"/>
          </p:nvPr>
        </p:nvSpPr>
        <p:spPr>
          <a:xfrm>
            <a:off x="658812" y="1727200"/>
            <a:ext cx="10874375"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altLang="de-DE" dirty="0"/>
              <a:t>Optimization may help to improve the outcome, however, it doesn’t guarantee a good outcome</a:t>
            </a:r>
          </a:p>
          <a:p>
            <a:pPr marL="457200" indent="-457200">
              <a:buFont typeface="Arial" panose="020B0604020202020204" pitchFamily="34" charset="0"/>
              <a:buChar char="•"/>
            </a:pPr>
            <a:r>
              <a:rPr lang="en-US" altLang="de-DE" dirty="0"/>
              <a:t>Usually an echocardiogram has no impact on the outcome</a:t>
            </a:r>
          </a:p>
          <a:p>
            <a:pPr marL="457200" indent="-457200">
              <a:buFont typeface="Arial" panose="020B0604020202020204" pitchFamily="34" charset="0"/>
              <a:buChar char="•"/>
            </a:pPr>
            <a:r>
              <a:rPr lang="en-US" altLang="de-DE" dirty="0"/>
              <a:t>DOACs are even easier to manage than vitamin K antagonists</a:t>
            </a:r>
          </a:p>
          <a:p>
            <a:pPr marL="457200" indent="-457200">
              <a:buFont typeface="Arial" panose="020B0604020202020204" pitchFamily="34" charset="0"/>
              <a:buChar char="•"/>
            </a:pPr>
            <a:r>
              <a:rPr lang="en-US" altLang="de-DE" dirty="0"/>
              <a:t>DEXA is not necessary in this case </a:t>
            </a:r>
          </a:p>
          <a:p>
            <a:pPr marL="457200" indent="-457200">
              <a:buFont typeface="Arial" panose="020B0604020202020204" pitchFamily="34" charset="0"/>
              <a:buChar char="•"/>
            </a:pPr>
            <a:r>
              <a:rPr lang="en-US" altLang="de-DE" dirty="0"/>
              <a:t>One complication often provokes others</a:t>
            </a:r>
          </a:p>
          <a:p>
            <a:pPr marL="457200" indent="-457200">
              <a:buFont typeface="Arial" panose="020B0604020202020204" pitchFamily="34" charset="0"/>
              <a:buChar char="•"/>
            </a:pPr>
            <a:endParaRPr lang="en-US" altLang="de-DE" dirty="0"/>
          </a:p>
        </p:txBody>
      </p:sp>
    </p:spTree>
    <p:extLst>
      <p:ext uri="{BB962C8B-B14F-4D97-AF65-F5344CB8AC3E}">
        <p14:creationId xmlns:p14="http://schemas.microsoft.com/office/powerpoint/2010/main" val="29381693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Thank you</a:t>
            </a:r>
          </a:p>
        </p:txBody>
      </p:sp>
      <p:sp>
        <p:nvSpPr>
          <p:cNvPr id="3" name="Content Placeholder 2"/>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r>
              <a:rPr lang="en-US" dirty="0">
                <a:hlinkClick r:id="rId3" action="ppaction://hlinksldjump"/>
              </a:rPr>
              <a:t>Return to list of cases</a:t>
            </a:r>
            <a:endParaRPr lang="en-US" dirty="0"/>
          </a:p>
        </p:txBody>
      </p:sp>
    </p:spTree>
    <p:extLst>
      <p:ext uri="{BB962C8B-B14F-4D97-AF65-F5344CB8AC3E}">
        <p14:creationId xmlns:p14="http://schemas.microsoft.com/office/powerpoint/2010/main" val="19540156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0B04A3-B12A-4466-946F-0078F5DEED54}"/>
              </a:ext>
            </a:extLst>
          </p:cNvPr>
          <p:cNvSpPr>
            <a:spLocks noGrp="1"/>
          </p:cNvSpPr>
          <p:nvPr>
            <p:ph type="body" sz="quarter" idx="10"/>
          </p:nvPr>
        </p:nvSpPr>
        <p:spPr/>
        <p:txBody>
          <a:bodyPr/>
          <a:lstStyle/>
          <a:p>
            <a:endParaRPr lang="de-CH"/>
          </a:p>
        </p:txBody>
      </p:sp>
      <p:sp>
        <p:nvSpPr>
          <p:cNvPr id="3" name="Text Placeholder 2">
            <a:extLst>
              <a:ext uri="{FF2B5EF4-FFF2-40B4-BE49-F238E27FC236}">
                <a16:creationId xmlns:a16="http://schemas.microsoft.com/office/drawing/2014/main" id="{B7777CC7-E273-4308-A42A-21A23AA32E8C}"/>
              </a:ext>
            </a:extLst>
          </p:cNvPr>
          <p:cNvSpPr>
            <a:spLocks noGrp="1"/>
          </p:cNvSpPr>
          <p:nvPr>
            <p:ph type="body" sz="quarter" idx="11"/>
          </p:nvPr>
        </p:nvSpPr>
        <p:spPr/>
        <p:txBody>
          <a:bodyPr/>
          <a:lstStyle/>
          <a:p>
            <a:endParaRPr lang="de-CH"/>
          </a:p>
        </p:txBody>
      </p:sp>
      <p:sp>
        <p:nvSpPr>
          <p:cNvPr id="4" name="Text Placeholder 3">
            <a:extLst>
              <a:ext uri="{FF2B5EF4-FFF2-40B4-BE49-F238E27FC236}">
                <a16:creationId xmlns:a16="http://schemas.microsoft.com/office/drawing/2014/main" id="{2C45FE59-3F5C-4D1D-BDC3-2A3EC2AA81B1}"/>
              </a:ext>
            </a:extLst>
          </p:cNvPr>
          <p:cNvSpPr>
            <a:spLocks noGrp="1"/>
          </p:cNvSpPr>
          <p:nvPr>
            <p:ph type="body" sz="quarter" idx="12"/>
          </p:nvPr>
        </p:nvSpPr>
        <p:spPr>
          <a:xfrm>
            <a:off x="4079876" y="5861053"/>
            <a:ext cx="6156324" cy="241299"/>
          </a:xfrm>
        </p:spPr>
        <p:txBody>
          <a:bodyPr/>
          <a:lstStyle/>
          <a:p>
            <a:r>
              <a:rPr lang="de-CH" dirty="0"/>
              <a:t>AO Trauma Course </a:t>
            </a:r>
            <a:r>
              <a:rPr lang="de-CH" dirty="0" err="1"/>
              <a:t>Fragility</a:t>
            </a:r>
            <a:r>
              <a:rPr lang="de-CH" dirty="0"/>
              <a:t> </a:t>
            </a:r>
            <a:r>
              <a:rPr lang="de-CH" dirty="0" err="1"/>
              <a:t>Fractures</a:t>
            </a:r>
            <a:r>
              <a:rPr lang="de-CH" dirty="0"/>
              <a:t> and </a:t>
            </a:r>
            <a:r>
              <a:rPr lang="de-CH" dirty="0" err="1"/>
              <a:t>Orthogeriatrics</a:t>
            </a:r>
            <a:r>
              <a:rPr lang="de-CH" dirty="0"/>
              <a:t> </a:t>
            </a:r>
          </a:p>
          <a:p>
            <a:endParaRPr lang="de-CH" dirty="0"/>
          </a:p>
          <a:p>
            <a:endParaRPr lang="de-CH" dirty="0"/>
          </a:p>
        </p:txBody>
      </p:sp>
      <p:sp>
        <p:nvSpPr>
          <p:cNvPr id="6" name="Text Placeholder 5">
            <a:extLst>
              <a:ext uri="{FF2B5EF4-FFF2-40B4-BE49-F238E27FC236}">
                <a16:creationId xmlns:a16="http://schemas.microsoft.com/office/drawing/2014/main" id="{6A7F9ACE-9E5A-4AA0-80A3-3FF73C30A758}"/>
              </a:ext>
            </a:extLst>
          </p:cNvPr>
          <p:cNvSpPr>
            <a:spLocks noGrp="1"/>
          </p:cNvSpPr>
          <p:nvPr>
            <p:ph type="body" sz="quarter" idx="13"/>
          </p:nvPr>
        </p:nvSpPr>
        <p:spPr/>
        <p:txBody>
          <a:bodyPr/>
          <a:lstStyle/>
          <a:p>
            <a:endParaRPr lang="de-CH" dirty="0"/>
          </a:p>
        </p:txBody>
      </p:sp>
      <p:sp>
        <p:nvSpPr>
          <p:cNvPr id="7" name="Text Placeholder 6">
            <a:extLst>
              <a:ext uri="{FF2B5EF4-FFF2-40B4-BE49-F238E27FC236}">
                <a16:creationId xmlns:a16="http://schemas.microsoft.com/office/drawing/2014/main" id="{DD7CED9E-7D44-4143-B5D4-1DBE0747D98B}"/>
              </a:ext>
            </a:extLst>
          </p:cNvPr>
          <p:cNvSpPr>
            <a:spLocks noGrp="1"/>
          </p:cNvSpPr>
          <p:nvPr>
            <p:ph type="body" sz="quarter" idx="14"/>
          </p:nvPr>
        </p:nvSpPr>
        <p:spPr/>
        <p:txBody>
          <a:bodyPr/>
          <a:lstStyle/>
          <a:p>
            <a:r>
              <a:rPr lang="de-CH" dirty="0"/>
              <a:t>Case 6</a:t>
            </a:r>
          </a:p>
        </p:txBody>
      </p:sp>
      <p:sp>
        <p:nvSpPr>
          <p:cNvPr id="8" name="Text Placeholder 7">
            <a:extLst>
              <a:ext uri="{FF2B5EF4-FFF2-40B4-BE49-F238E27FC236}">
                <a16:creationId xmlns:a16="http://schemas.microsoft.com/office/drawing/2014/main" id="{47D41A6B-7B0C-4F03-A8F1-B44FD34BFBAE}"/>
              </a:ext>
            </a:extLst>
          </p:cNvPr>
          <p:cNvSpPr>
            <a:spLocks noGrp="1"/>
          </p:cNvSpPr>
          <p:nvPr>
            <p:ph type="body" sz="quarter" idx="15"/>
          </p:nvPr>
        </p:nvSpPr>
        <p:spPr/>
        <p:txBody>
          <a:bodyPr/>
          <a:lstStyle/>
          <a:p>
            <a:r>
              <a:rPr lang="de-CH" dirty="0"/>
              <a:t>Vertebral </a:t>
            </a:r>
            <a:r>
              <a:rPr lang="de-CH" dirty="0" err="1"/>
              <a:t>fracture</a:t>
            </a:r>
            <a:endParaRPr lang="de-CH" dirty="0"/>
          </a:p>
        </p:txBody>
      </p:sp>
    </p:spTree>
    <p:extLst>
      <p:ext uri="{BB962C8B-B14F-4D97-AF65-F5344CB8AC3E}">
        <p14:creationId xmlns:p14="http://schemas.microsoft.com/office/powerpoint/2010/main" val="357105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431705" y="365940"/>
            <a:ext cx="5518445" cy="601538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latin typeface="Arial" charset="0"/>
            </a:endParaRPr>
          </a:p>
        </p:txBody>
      </p:sp>
      <p:pic>
        <p:nvPicPr>
          <p:cNvPr id="30724" name="Content Placeholder 3" descr="bis 2.jpg"/>
          <p:cNvPicPr>
            <a:picLocks noChangeAspect="1"/>
          </p:cNvPicPr>
          <p:nvPr/>
        </p:nvPicPr>
        <p:blipFill rotWithShape="1">
          <a:blip r:embed="rId2" cstate="print"/>
          <a:srcRect l="15790" r="7018" b="2863"/>
          <a:stretch/>
        </p:blipFill>
        <p:spPr bwMode="auto">
          <a:xfrm rot="20442538">
            <a:off x="4346489" y="365940"/>
            <a:ext cx="3741219" cy="6015389"/>
          </a:xfrm>
          <a:prstGeom prst="rect">
            <a:avLst/>
          </a:prstGeom>
          <a:noFill/>
          <a:ln w="9525">
            <a:noFill/>
            <a:miter lim="800000"/>
            <a:headEnd/>
            <a:tailEnd/>
          </a:ln>
        </p:spPr>
      </p:pic>
      <p:sp>
        <p:nvSpPr>
          <p:cNvPr id="4" name="Rectangle 3"/>
          <p:cNvSpPr/>
          <p:nvPr/>
        </p:nvSpPr>
        <p:spPr bwMode="auto">
          <a:xfrm>
            <a:off x="7320136" y="620688"/>
            <a:ext cx="1224136" cy="561662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latin typeface="Arial" charset="0"/>
            </a:endParaRPr>
          </a:p>
        </p:txBody>
      </p:sp>
      <p:sp>
        <p:nvSpPr>
          <p:cNvPr id="7" name="Rectangle 6"/>
          <p:cNvSpPr/>
          <p:nvPr/>
        </p:nvSpPr>
        <p:spPr bwMode="auto">
          <a:xfrm>
            <a:off x="3863752" y="476672"/>
            <a:ext cx="1224136" cy="561662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latin typeface="Arial" charset="0"/>
            </a:endParaRPr>
          </a:p>
        </p:txBody>
      </p:sp>
      <p:sp>
        <p:nvSpPr>
          <p:cNvPr id="6" name="Title 5">
            <a:extLst>
              <a:ext uri="{FF2B5EF4-FFF2-40B4-BE49-F238E27FC236}">
                <a16:creationId xmlns:a16="http://schemas.microsoft.com/office/drawing/2014/main" id="{067DE08D-0001-463D-9D54-D79CA6C8810F}"/>
              </a:ext>
            </a:extLst>
          </p:cNvPr>
          <p:cNvSpPr>
            <a:spLocks noGrp="1"/>
          </p:cNvSpPr>
          <p:nvPr>
            <p:ph type="title"/>
          </p:nvPr>
        </p:nvSpPr>
        <p:spPr/>
        <p:txBody>
          <a:bodyPr/>
          <a:lstStyle/>
          <a:p>
            <a:endParaRPr lang="de-CH"/>
          </a:p>
        </p:txBody>
      </p:sp>
    </p:spTree>
    <p:extLst>
      <p:ext uri="{BB962C8B-B14F-4D97-AF65-F5344CB8AC3E}">
        <p14:creationId xmlns:p14="http://schemas.microsoft.com/office/powerpoint/2010/main" val="30406135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B6E6A3-0390-4C5B-8548-1F7FB3127A18}"/>
              </a:ext>
            </a:extLst>
          </p:cNvPr>
          <p:cNvSpPr>
            <a:spLocks noGrp="1"/>
          </p:cNvSpPr>
          <p:nvPr>
            <p:ph type="title"/>
          </p:nvPr>
        </p:nvSpPr>
        <p:spPr/>
        <p:txBody>
          <a:bodyPr/>
          <a:lstStyle/>
          <a:p>
            <a:r>
              <a:rPr lang="de-CH" dirty="0"/>
              <a:t>Subsequent vertebral </a:t>
            </a:r>
            <a:r>
              <a:rPr lang="de-CH" dirty="0" err="1"/>
              <a:t>fractures</a:t>
            </a:r>
            <a:endParaRPr lang="de-CH" dirty="0"/>
          </a:p>
        </p:txBody>
      </p:sp>
      <p:pic>
        <p:nvPicPr>
          <p:cNvPr id="11" name="Picture 3">
            <a:extLst>
              <a:ext uri="{FF2B5EF4-FFF2-40B4-BE49-F238E27FC236}">
                <a16:creationId xmlns:a16="http://schemas.microsoft.com/office/drawing/2014/main" id="{921D6639-CF06-4AB1-AFBB-069F548EAA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58813" y="1485558"/>
            <a:ext cx="2828298" cy="5112091"/>
          </a:xfrm>
          <a:prstGeom prst="rect">
            <a:avLst/>
          </a:prstGeom>
        </p:spPr>
      </p:pic>
      <p:pic>
        <p:nvPicPr>
          <p:cNvPr id="12" name="Picture 5">
            <a:extLst>
              <a:ext uri="{FF2B5EF4-FFF2-40B4-BE49-F238E27FC236}">
                <a16:creationId xmlns:a16="http://schemas.microsoft.com/office/drawing/2014/main" id="{ADBF36B1-EA86-4BB0-B34C-393F92DE20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7854184" y="1484312"/>
            <a:ext cx="2315007" cy="5112091"/>
          </a:xfrm>
          <a:prstGeom prst="rect">
            <a:avLst/>
          </a:prstGeom>
        </p:spPr>
      </p:pic>
      <p:pic>
        <p:nvPicPr>
          <p:cNvPr id="13" name="Picture 4">
            <a:extLst>
              <a:ext uri="{FF2B5EF4-FFF2-40B4-BE49-F238E27FC236}">
                <a16:creationId xmlns:a16="http://schemas.microsoft.com/office/drawing/2014/main" id="{7C9145BB-FEFB-430E-B134-25E6BE4876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9793" y="1485559"/>
            <a:ext cx="2701710" cy="511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50103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el 1"/>
          <p:cNvSpPr>
            <a:spLocks noGrp="1"/>
          </p:cNvSpPr>
          <p:nvPr>
            <p:ph type="title"/>
          </p:nvPr>
        </p:nvSpPr>
        <p:spPr/>
        <p:txBody>
          <a:bodyPr/>
          <a:lstStyle/>
          <a:p>
            <a:r>
              <a:rPr lang="en-US" noProof="0" dirty="0">
                <a:latin typeface="Arial" charset="0"/>
              </a:rPr>
              <a:t>Medical </a:t>
            </a:r>
            <a:r>
              <a:rPr lang="en-US" dirty="0">
                <a:latin typeface="Arial" charset="0"/>
              </a:rPr>
              <a:t>history</a:t>
            </a:r>
            <a:endParaRPr lang="en-US" noProof="0" dirty="0">
              <a:latin typeface="Arial" charset="0"/>
            </a:endParaRPr>
          </a:p>
        </p:txBody>
      </p:sp>
      <p:sp>
        <p:nvSpPr>
          <p:cNvPr id="79875" name="Inhaltsplatzhalter 2"/>
          <p:cNvSpPr>
            <a:spLocks noGrp="1"/>
          </p:cNvSpPr>
          <p:nvPr>
            <p:ph type="body" sz="quarter" idx="13"/>
          </p:nvPr>
        </p:nvSpPr>
        <p:spPr>
          <a:xfrm>
            <a:off x="658813" y="1727200"/>
            <a:ext cx="11266888"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79-year-old man</a:t>
            </a:r>
          </a:p>
          <a:p>
            <a:pPr marL="457200" indent="-457200">
              <a:buFont typeface="Arial" panose="020B0604020202020204" pitchFamily="34" charset="0"/>
              <a:buChar char="•"/>
            </a:pPr>
            <a:r>
              <a:rPr lang="en-US" dirty="0"/>
              <a:t>Low lumbar back pain for 2 weeks: after entering backseat of a car </a:t>
            </a:r>
          </a:p>
          <a:p>
            <a:pPr marL="457200" indent="-457200">
              <a:buFont typeface="Arial" panose="020B0604020202020204" pitchFamily="34" charset="0"/>
              <a:buChar char="•"/>
            </a:pPr>
            <a:r>
              <a:rPr lang="en-US" dirty="0"/>
              <a:t>Previous back pain for 4 weeks: after lifting a heavy weight </a:t>
            </a:r>
          </a:p>
          <a:p>
            <a:pPr marL="457200" indent="-457200">
              <a:buFont typeface="Arial" panose="020B0604020202020204" pitchFamily="34" charset="0"/>
              <a:buChar char="•"/>
            </a:pPr>
            <a:r>
              <a:rPr lang="en-US" dirty="0"/>
              <a:t>In poor health </a:t>
            </a:r>
          </a:p>
          <a:p>
            <a:pPr marL="457200" indent="-457200">
              <a:buFont typeface="Arial" panose="020B0604020202020204" pitchFamily="34" charset="0"/>
              <a:buChar char="•"/>
            </a:pPr>
            <a:r>
              <a:rPr lang="en-US" dirty="0"/>
              <a:t>Mild cognitive impairment</a:t>
            </a:r>
          </a:p>
        </p:txBody>
      </p:sp>
    </p:spTree>
    <p:extLst>
      <p:ext uri="{BB962C8B-B14F-4D97-AF65-F5344CB8AC3E}">
        <p14:creationId xmlns:p14="http://schemas.microsoft.com/office/powerpoint/2010/main" val="37642436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0F3CB1-7B29-4E45-94BC-2FEE6BF8CFAC}"/>
              </a:ext>
            </a:extLst>
          </p:cNvPr>
          <p:cNvSpPr>
            <a:spLocks noGrp="1"/>
          </p:cNvSpPr>
          <p:nvPr>
            <p:ph type="title"/>
          </p:nvPr>
        </p:nvSpPr>
        <p:spPr/>
        <p:txBody>
          <a:bodyPr/>
          <a:lstStyle/>
          <a:p>
            <a:r>
              <a:rPr lang="de-CH" dirty="0"/>
              <a:t>Diagnosis?</a:t>
            </a:r>
          </a:p>
        </p:txBody>
      </p:sp>
      <p:grpSp>
        <p:nvGrpSpPr>
          <p:cNvPr id="13" name="Group 2">
            <a:extLst>
              <a:ext uri="{FF2B5EF4-FFF2-40B4-BE49-F238E27FC236}">
                <a16:creationId xmlns:a16="http://schemas.microsoft.com/office/drawing/2014/main" id="{01B8ECED-FBE0-465C-8C94-2BC6861F616D}"/>
              </a:ext>
            </a:extLst>
          </p:cNvPr>
          <p:cNvGrpSpPr>
            <a:grpSpLocks noChangeAspect="1"/>
          </p:cNvGrpSpPr>
          <p:nvPr/>
        </p:nvGrpSpPr>
        <p:grpSpPr bwMode="auto">
          <a:xfrm>
            <a:off x="652762" y="1233388"/>
            <a:ext cx="10023675" cy="5364262"/>
            <a:chOff x="467544" y="1340767"/>
            <a:chExt cx="9666650" cy="5152849"/>
          </a:xfrm>
        </p:grpSpPr>
        <p:pic>
          <p:nvPicPr>
            <p:cNvPr id="14" name="Grafik 5">
              <a:extLst>
                <a:ext uri="{FF2B5EF4-FFF2-40B4-BE49-F238E27FC236}">
                  <a16:creationId xmlns:a16="http://schemas.microsoft.com/office/drawing/2014/main" id="{B183A214-3080-4E37-83EB-019981E4040A}"/>
                </a:ext>
              </a:extLst>
            </p:cNvPr>
            <p:cNvPicPr>
              <a:picLocks noChangeAspect="1"/>
            </p:cNvPicPr>
            <p:nvPr/>
          </p:nvPicPr>
          <p:blipFill>
            <a:blip r:embed="rId3" cstate="print">
              <a:extLst>
                <a:ext uri="{28A0092B-C50C-407E-A947-70E740481C1C}">
                  <a14:useLocalDpi xmlns:a14="http://schemas.microsoft.com/office/drawing/2010/main" val="0"/>
                </a:ext>
              </a:extLst>
            </a:blip>
            <a:srcRect l="6837" r="9058"/>
            <a:stretch>
              <a:fillRect/>
            </a:stretch>
          </p:blipFill>
          <p:spPr bwMode="auto">
            <a:xfrm>
              <a:off x="467544" y="1340768"/>
              <a:ext cx="2062162" cy="515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4">
              <a:extLst>
                <a:ext uri="{FF2B5EF4-FFF2-40B4-BE49-F238E27FC236}">
                  <a16:creationId xmlns:a16="http://schemas.microsoft.com/office/drawing/2014/main" id="{4F4D6FC5-D558-4345-9916-E1D5737E511D}"/>
                </a:ext>
              </a:extLst>
            </p:cNvPr>
            <p:cNvPicPr>
              <a:picLocks noChangeAspect="1"/>
            </p:cNvPicPr>
            <p:nvPr/>
          </p:nvPicPr>
          <p:blipFill>
            <a:blip r:embed="rId4" cstate="print">
              <a:extLst>
                <a:ext uri="{28A0092B-C50C-407E-A947-70E740481C1C}">
                  <a14:useLocalDpi xmlns:a14="http://schemas.microsoft.com/office/drawing/2010/main" val="0"/>
                </a:ext>
              </a:extLst>
            </a:blip>
            <a:srcRect l="4201" r="5766"/>
            <a:stretch>
              <a:fillRect/>
            </a:stretch>
          </p:blipFill>
          <p:spPr bwMode="auto">
            <a:xfrm>
              <a:off x="2627784" y="1340768"/>
              <a:ext cx="2345490" cy="5144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fik 1">
              <a:extLst>
                <a:ext uri="{FF2B5EF4-FFF2-40B4-BE49-F238E27FC236}">
                  <a16:creationId xmlns:a16="http://schemas.microsoft.com/office/drawing/2014/main" id="{EB04F711-08F4-4196-B0DC-DF8B01ACA390}"/>
                </a:ext>
              </a:extLst>
            </p:cNvPr>
            <p:cNvPicPr>
              <a:picLocks noChangeAspect="1"/>
            </p:cNvPicPr>
            <p:nvPr/>
          </p:nvPicPr>
          <p:blipFill>
            <a:blip r:embed="rId5" cstate="print">
              <a:extLst>
                <a:ext uri="{28A0092B-C50C-407E-A947-70E740481C1C}">
                  <a14:useLocalDpi xmlns:a14="http://schemas.microsoft.com/office/drawing/2010/main" val="0"/>
                </a:ext>
              </a:extLst>
            </a:blip>
            <a:srcRect l="13960" t="2299" r="19324" b="5478"/>
            <a:stretch>
              <a:fillRect/>
            </a:stretch>
          </p:blipFill>
          <p:spPr bwMode="auto">
            <a:xfrm>
              <a:off x="7281658" y="1342779"/>
              <a:ext cx="2852536" cy="51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rafik 2">
              <a:extLst>
                <a:ext uri="{FF2B5EF4-FFF2-40B4-BE49-F238E27FC236}">
                  <a16:creationId xmlns:a16="http://schemas.microsoft.com/office/drawing/2014/main" id="{F75807FA-F7C8-45AC-BAC6-217DEC1D0D75}"/>
                </a:ext>
              </a:extLst>
            </p:cNvPr>
            <p:cNvPicPr>
              <a:picLocks noChangeAspect="1"/>
            </p:cNvPicPr>
            <p:nvPr/>
          </p:nvPicPr>
          <p:blipFill>
            <a:blip r:embed="rId6" cstate="print">
              <a:extLst>
                <a:ext uri="{28A0092B-C50C-407E-A947-70E740481C1C}">
                  <a14:useLocalDpi xmlns:a14="http://schemas.microsoft.com/office/drawing/2010/main" val="0"/>
                </a:ext>
              </a:extLst>
            </a:blip>
            <a:srcRect l="15813" r="11642" b="1164"/>
            <a:stretch>
              <a:fillRect/>
            </a:stretch>
          </p:blipFill>
          <p:spPr bwMode="auto">
            <a:xfrm>
              <a:off x="5076056" y="1340767"/>
              <a:ext cx="2111114" cy="5144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93563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5471A-8793-4668-A24E-D55526FF211A}"/>
              </a:ext>
            </a:extLst>
          </p:cNvPr>
          <p:cNvSpPr>
            <a:spLocks noGrp="1"/>
          </p:cNvSpPr>
          <p:nvPr>
            <p:ph type="title"/>
          </p:nvPr>
        </p:nvSpPr>
        <p:spPr/>
        <p:txBody>
          <a:bodyPr/>
          <a:lstStyle/>
          <a:p>
            <a:r>
              <a:rPr lang="de-CH" dirty="0" err="1"/>
              <a:t>Diagnostics</a:t>
            </a:r>
            <a:br>
              <a:rPr lang="de-CH" dirty="0"/>
            </a:br>
            <a:endParaRPr lang="de-CH" dirty="0"/>
          </a:p>
        </p:txBody>
      </p:sp>
      <p:sp>
        <p:nvSpPr>
          <p:cNvPr id="81923" name="Inhaltsplatzhalter 3"/>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dirty="0"/>
              <a:t>(Osteoporotic) T10 and L4 fractures</a:t>
            </a:r>
          </a:p>
          <a:p>
            <a:pPr marL="457200" indent="-457200">
              <a:buFont typeface="Arial" panose="020B0604020202020204" pitchFamily="34" charset="0"/>
              <a:buChar char="•"/>
            </a:pPr>
            <a:r>
              <a:rPr lang="en-US" dirty="0"/>
              <a:t>Further diagnostics?</a:t>
            </a:r>
          </a:p>
          <a:p>
            <a:pPr marL="895350" lvl="1" indent="-447675"/>
            <a:r>
              <a:rPr lang="en-US" dirty="0"/>
              <a:t>MRI</a:t>
            </a:r>
          </a:p>
          <a:p>
            <a:pPr marL="895350" lvl="1" indent="-447675"/>
            <a:r>
              <a:rPr lang="en-US" dirty="0"/>
              <a:t>DEXA</a:t>
            </a:r>
          </a:p>
        </p:txBody>
      </p:sp>
    </p:spTree>
    <p:extLst>
      <p:ext uri="{BB962C8B-B14F-4D97-AF65-F5344CB8AC3E}">
        <p14:creationId xmlns:p14="http://schemas.microsoft.com/office/powerpoint/2010/main" val="12112922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601803-7A5C-40AE-8B74-4BF52DA99698}"/>
              </a:ext>
            </a:extLst>
          </p:cNvPr>
          <p:cNvSpPr>
            <a:spLocks noGrp="1"/>
          </p:cNvSpPr>
          <p:nvPr>
            <p:ph type="title"/>
          </p:nvPr>
        </p:nvSpPr>
        <p:spPr/>
        <p:txBody>
          <a:bodyPr/>
          <a:lstStyle/>
          <a:p>
            <a:r>
              <a:rPr lang="de-CH" dirty="0" err="1"/>
              <a:t>Diagnostics</a:t>
            </a:r>
            <a:endParaRPr lang="de-CH" dirty="0"/>
          </a:p>
        </p:txBody>
      </p:sp>
      <p:grpSp>
        <p:nvGrpSpPr>
          <p:cNvPr id="14" name="Group 4">
            <a:extLst>
              <a:ext uri="{FF2B5EF4-FFF2-40B4-BE49-F238E27FC236}">
                <a16:creationId xmlns:a16="http://schemas.microsoft.com/office/drawing/2014/main" id="{401212F8-6F4D-464C-AE7C-FCB77CAF35C3}"/>
              </a:ext>
            </a:extLst>
          </p:cNvPr>
          <p:cNvGrpSpPr>
            <a:grpSpLocks/>
          </p:cNvGrpSpPr>
          <p:nvPr/>
        </p:nvGrpSpPr>
        <p:grpSpPr bwMode="auto">
          <a:xfrm>
            <a:off x="658963" y="1242782"/>
            <a:ext cx="8924781" cy="5354867"/>
            <a:chOff x="1547664" y="1966813"/>
            <a:chExt cx="7127688" cy="4054475"/>
          </a:xfrm>
        </p:grpSpPr>
        <p:pic>
          <p:nvPicPr>
            <p:cNvPr id="15" name="Bild 7" descr="Frede LWS MRI sag T2.jpg">
              <a:extLst>
                <a:ext uri="{FF2B5EF4-FFF2-40B4-BE49-F238E27FC236}">
                  <a16:creationId xmlns:a16="http://schemas.microsoft.com/office/drawing/2014/main" id="{6009ABD4-CF34-467B-884E-60FCF093BF53}"/>
                </a:ext>
              </a:extLst>
            </p:cNvPr>
            <p:cNvPicPr>
              <a:picLocks noChangeAspect="1"/>
            </p:cNvPicPr>
            <p:nvPr/>
          </p:nvPicPr>
          <p:blipFill>
            <a:blip r:embed="rId3" cstate="print">
              <a:extLst>
                <a:ext uri="{28A0092B-C50C-407E-A947-70E740481C1C}">
                  <a14:useLocalDpi xmlns:a14="http://schemas.microsoft.com/office/drawing/2010/main" val="0"/>
                </a:ext>
              </a:extLst>
            </a:blip>
            <a:srcRect l="37094" r="26010" b="15491"/>
            <a:stretch>
              <a:fillRect/>
            </a:stretch>
          </p:blipFill>
          <p:spPr bwMode="auto">
            <a:xfrm>
              <a:off x="6907918" y="1966813"/>
              <a:ext cx="1767434" cy="4048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a:extLst>
                <a:ext uri="{FF2B5EF4-FFF2-40B4-BE49-F238E27FC236}">
                  <a16:creationId xmlns:a16="http://schemas.microsoft.com/office/drawing/2014/main" id="{3F09D648-2E99-4A7B-BCAE-4C9789D297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5094" y="1966813"/>
              <a:ext cx="1851025"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a:extLst>
                <a:ext uri="{FF2B5EF4-FFF2-40B4-BE49-F238E27FC236}">
                  <a16:creationId xmlns:a16="http://schemas.microsoft.com/office/drawing/2014/main" id="{22C955A9-2412-43DE-9390-5FA6458599C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34146" r="11729" b="49855"/>
            <a:stretch>
              <a:fillRect/>
            </a:stretch>
          </p:blipFill>
          <p:spPr bwMode="auto">
            <a:xfrm>
              <a:off x="1547664" y="3630949"/>
              <a:ext cx="3311525"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Textfeld 5">
            <a:extLst>
              <a:ext uri="{FF2B5EF4-FFF2-40B4-BE49-F238E27FC236}">
                <a16:creationId xmlns:a16="http://schemas.microsoft.com/office/drawing/2014/main" id="{34046240-68E9-4346-B828-21A326A14569}"/>
              </a:ext>
            </a:extLst>
          </p:cNvPr>
          <p:cNvSpPr txBox="1">
            <a:spLocks noChangeArrowheads="1"/>
          </p:cNvSpPr>
          <p:nvPr/>
        </p:nvSpPr>
        <p:spPr bwMode="auto">
          <a:xfrm>
            <a:off x="658800" y="1728000"/>
            <a:ext cx="3893063"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marL="360000" indent="-360000" fontAlgn="auto">
              <a:spcBef>
                <a:spcPts val="600"/>
              </a:spcBef>
              <a:spcAft>
                <a:spcPts val="0"/>
              </a:spcAft>
              <a:buFont typeface="Arial" panose="020B0604020202020204" pitchFamily="34" charset="0"/>
              <a:buChar char="•"/>
              <a:defRPr/>
            </a:pPr>
            <a:r>
              <a:rPr lang="de-CH" sz="2800" dirty="0">
                <a:solidFill>
                  <a:schemeClr val="bg1"/>
                </a:solidFill>
                <a:latin typeface="Arial"/>
                <a:cs typeface="Arial"/>
              </a:rPr>
              <a:t>DEXA: Dual-energy x-ray absorptiometry</a:t>
            </a:r>
            <a:endParaRPr lang="en-GB" sz="2800" kern="0" dirty="0">
              <a:solidFill>
                <a:schemeClr val="bg1"/>
              </a:solidFill>
              <a:latin typeface="Arial"/>
              <a:cs typeface="Arial"/>
            </a:endParaRPr>
          </a:p>
        </p:txBody>
      </p:sp>
    </p:spTree>
    <p:extLst>
      <p:ext uri="{BB962C8B-B14F-4D97-AF65-F5344CB8AC3E}">
        <p14:creationId xmlns:p14="http://schemas.microsoft.com/office/powerpoint/2010/main" val="42654117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6362A8-C644-4CD8-907B-31C765EED7C7}"/>
              </a:ext>
            </a:extLst>
          </p:cNvPr>
          <p:cNvSpPr>
            <a:spLocks noGrp="1"/>
          </p:cNvSpPr>
          <p:nvPr>
            <p:ph type="title"/>
          </p:nvPr>
        </p:nvSpPr>
        <p:spPr/>
        <p:txBody>
          <a:bodyPr/>
          <a:lstStyle/>
          <a:p>
            <a:r>
              <a:rPr lang="de-CH" dirty="0" err="1"/>
              <a:t>Diagnostics</a:t>
            </a:r>
            <a:endParaRPr lang="de-CH" dirty="0"/>
          </a:p>
        </p:txBody>
      </p:sp>
      <p:grpSp>
        <p:nvGrpSpPr>
          <p:cNvPr id="11" name="Group 10">
            <a:extLst>
              <a:ext uri="{FF2B5EF4-FFF2-40B4-BE49-F238E27FC236}">
                <a16:creationId xmlns:a16="http://schemas.microsoft.com/office/drawing/2014/main" id="{46A09FF0-A25D-4D43-A74B-F898663F6780}"/>
              </a:ext>
            </a:extLst>
          </p:cNvPr>
          <p:cNvGrpSpPr/>
          <p:nvPr/>
        </p:nvGrpSpPr>
        <p:grpSpPr>
          <a:xfrm>
            <a:off x="685800" y="1484313"/>
            <a:ext cx="9770146" cy="4824412"/>
            <a:chOff x="484188" y="1837085"/>
            <a:chExt cx="8181975" cy="4040187"/>
          </a:xfrm>
        </p:grpSpPr>
        <p:grpSp>
          <p:nvGrpSpPr>
            <p:cNvPr id="15" name="Group 1">
              <a:extLst>
                <a:ext uri="{FF2B5EF4-FFF2-40B4-BE49-F238E27FC236}">
                  <a16:creationId xmlns:a16="http://schemas.microsoft.com/office/drawing/2014/main" id="{B84650CD-836A-4FDD-A3A0-1C00246F5177}"/>
                </a:ext>
              </a:extLst>
            </p:cNvPr>
            <p:cNvGrpSpPr>
              <a:grpSpLocks noChangeAspect="1"/>
            </p:cNvGrpSpPr>
            <p:nvPr/>
          </p:nvGrpSpPr>
          <p:grpSpPr bwMode="auto">
            <a:xfrm>
              <a:off x="484188" y="1837085"/>
              <a:ext cx="8175625" cy="4040187"/>
              <a:chOff x="-2717800" y="836712"/>
              <a:chExt cx="10998955" cy="5437347"/>
            </a:xfrm>
          </p:grpSpPr>
          <p:pic>
            <p:nvPicPr>
              <p:cNvPr id="16" name="Grafik 3">
                <a:extLst>
                  <a:ext uri="{FF2B5EF4-FFF2-40B4-BE49-F238E27FC236}">
                    <a16:creationId xmlns:a16="http://schemas.microsoft.com/office/drawing/2014/main" id="{8EE5B5C0-F0D2-4569-82CF-DC71043954F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836712"/>
                <a:ext cx="5437347" cy="5437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rafik 6">
                <a:extLst>
                  <a:ext uri="{FF2B5EF4-FFF2-40B4-BE49-F238E27FC236}">
                    <a16:creationId xmlns:a16="http://schemas.microsoft.com/office/drawing/2014/main" id="{FB461A1E-7643-4B58-8025-087779AC860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7800" y="836712"/>
                <a:ext cx="543560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hteck 3">
              <a:extLst>
                <a:ext uri="{FF2B5EF4-FFF2-40B4-BE49-F238E27FC236}">
                  <a16:creationId xmlns:a16="http://schemas.microsoft.com/office/drawing/2014/main" id="{7B5D8FD0-CCE1-4144-AE83-2D0B0DCA8B29}"/>
                </a:ext>
              </a:extLst>
            </p:cNvPr>
            <p:cNvSpPr/>
            <p:nvPr/>
          </p:nvSpPr>
          <p:spPr>
            <a:xfrm>
              <a:off x="3491880" y="1892127"/>
              <a:ext cx="1016620" cy="6007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solidFill>
                  <a:srgbClr val="000000"/>
                </a:solidFill>
              </a:endParaRPr>
            </a:p>
          </p:txBody>
        </p:sp>
        <p:sp>
          <p:nvSpPr>
            <p:cNvPr id="19" name="Rechteck 3">
              <a:extLst>
                <a:ext uri="{FF2B5EF4-FFF2-40B4-BE49-F238E27FC236}">
                  <a16:creationId xmlns:a16="http://schemas.microsoft.com/office/drawing/2014/main" id="{A046830A-334E-4F0B-A9E3-7E7E8DF43384}"/>
                </a:ext>
              </a:extLst>
            </p:cNvPr>
            <p:cNvSpPr/>
            <p:nvPr/>
          </p:nvSpPr>
          <p:spPr>
            <a:xfrm>
              <a:off x="7596336" y="1890539"/>
              <a:ext cx="1069827" cy="6023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solidFill>
                  <a:srgbClr val="000000"/>
                </a:solidFill>
              </a:endParaRPr>
            </a:p>
          </p:txBody>
        </p:sp>
        <p:sp>
          <p:nvSpPr>
            <p:cNvPr id="20" name="Rechteck 3">
              <a:extLst>
                <a:ext uri="{FF2B5EF4-FFF2-40B4-BE49-F238E27FC236}">
                  <a16:creationId xmlns:a16="http://schemas.microsoft.com/office/drawing/2014/main" id="{06B98E96-C6FC-48E2-9BF7-5860DEF74F96}"/>
                </a:ext>
              </a:extLst>
            </p:cNvPr>
            <p:cNvSpPr/>
            <p:nvPr/>
          </p:nvSpPr>
          <p:spPr>
            <a:xfrm>
              <a:off x="510827" y="1890539"/>
              <a:ext cx="1016620" cy="6007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solidFill>
                  <a:srgbClr val="000000"/>
                </a:solidFill>
              </a:endParaRPr>
            </a:p>
          </p:txBody>
        </p:sp>
        <p:sp>
          <p:nvSpPr>
            <p:cNvPr id="21" name="Rechteck 3">
              <a:extLst>
                <a:ext uri="{FF2B5EF4-FFF2-40B4-BE49-F238E27FC236}">
                  <a16:creationId xmlns:a16="http://schemas.microsoft.com/office/drawing/2014/main" id="{0B805C08-1995-44C3-BEA7-FCE9D04240CD}"/>
                </a:ext>
              </a:extLst>
            </p:cNvPr>
            <p:cNvSpPr/>
            <p:nvPr/>
          </p:nvSpPr>
          <p:spPr>
            <a:xfrm>
              <a:off x="4644008" y="1892127"/>
              <a:ext cx="1016620" cy="6007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solidFill>
                  <a:srgbClr val="000000"/>
                </a:solidFill>
              </a:endParaRPr>
            </a:p>
          </p:txBody>
        </p:sp>
      </p:grpSp>
    </p:spTree>
    <p:extLst>
      <p:ext uri="{BB962C8B-B14F-4D97-AF65-F5344CB8AC3E}">
        <p14:creationId xmlns:p14="http://schemas.microsoft.com/office/powerpoint/2010/main" val="22086030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A1083C-0199-4F42-A1A0-A78299DDBDF9}"/>
              </a:ext>
            </a:extLst>
          </p:cNvPr>
          <p:cNvSpPr>
            <a:spLocks noGrp="1"/>
          </p:cNvSpPr>
          <p:nvPr>
            <p:ph type="title"/>
          </p:nvPr>
        </p:nvSpPr>
        <p:spPr/>
        <p:txBody>
          <a:bodyPr/>
          <a:lstStyle/>
          <a:p>
            <a:r>
              <a:rPr lang="de-CH" dirty="0" err="1"/>
              <a:t>Diagnostics</a:t>
            </a:r>
            <a:endParaRPr lang="de-CH" dirty="0"/>
          </a:p>
        </p:txBody>
      </p:sp>
      <p:grpSp>
        <p:nvGrpSpPr>
          <p:cNvPr id="11" name="Group 10">
            <a:extLst>
              <a:ext uri="{FF2B5EF4-FFF2-40B4-BE49-F238E27FC236}">
                <a16:creationId xmlns:a16="http://schemas.microsoft.com/office/drawing/2014/main" id="{5F881405-4972-42B6-ABBC-69C0D60F83EC}"/>
              </a:ext>
            </a:extLst>
          </p:cNvPr>
          <p:cNvGrpSpPr/>
          <p:nvPr/>
        </p:nvGrpSpPr>
        <p:grpSpPr>
          <a:xfrm>
            <a:off x="3414010" y="1229742"/>
            <a:ext cx="5369586" cy="5367907"/>
            <a:chOff x="1979847" y="1090066"/>
            <a:chExt cx="5076825" cy="5075238"/>
          </a:xfrm>
        </p:grpSpPr>
        <p:grpSp>
          <p:nvGrpSpPr>
            <p:cNvPr id="13" name="Group 2">
              <a:extLst>
                <a:ext uri="{FF2B5EF4-FFF2-40B4-BE49-F238E27FC236}">
                  <a16:creationId xmlns:a16="http://schemas.microsoft.com/office/drawing/2014/main" id="{20BD9E7B-2111-4D93-B476-EDA9E627FE98}"/>
                </a:ext>
              </a:extLst>
            </p:cNvPr>
            <p:cNvGrpSpPr>
              <a:grpSpLocks noChangeAspect="1"/>
            </p:cNvGrpSpPr>
            <p:nvPr/>
          </p:nvGrpSpPr>
          <p:grpSpPr bwMode="auto">
            <a:xfrm>
              <a:off x="1979847" y="1090066"/>
              <a:ext cx="5076825" cy="5075238"/>
              <a:chOff x="1403648" y="764704"/>
              <a:chExt cx="6913563" cy="6913563"/>
            </a:xfrm>
          </p:grpSpPr>
          <p:pic>
            <p:nvPicPr>
              <p:cNvPr id="14" name="Grafik 1">
                <a:extLst>
                  <a:ext uri="{FF2B5EF4-FFF2-40B4-BE49-F238E27FC236}">
                    <a16:creationId xmlns:a16="http://schemas.microsoft.com/office/drawing/2014/main" id="{61BC9A29-A25A-4A75-B6F5-CEEEF9F669D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764704"/>
                <a:ext cx="6913563"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hteck 1">
                <a:extLst>
                  <a:ext uri="{FF2B5EF4-FFF2-40B4-BE49-F238E27FC236}">
                    <a16:creationId xmlns:a16="http://schemas.microsoft.com/office/drawing/2014/main" id="{77956351-C18E-4CC9-A7C7-9C92095C6202}"/>
                  </a:ext>
                </a:extLst>
              </p:cNvPr>
              <p:cNvSpPr/>
              <p:nvPr/>
            </p:nvSpPr>
            <p:spPr>
              <a:xfrm>
                <a:off x="7020107" y="836068"/>
                <a:ext cx="1234410" cy="6617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solidFill>
                    <a:srgbClr val="000000"/>
                  </a:solidFill>
                </a:endParaRPr>
              </a:p>
            </p:txBody>
          </p:sp>
        </p:grpSp>
        <p:sp>
          <p:nvSpPr>
            <p:cNvPr id="16" name="Rechteck 3">
              <a:extLst>
                <a:ext uri="{FF2B5EF4-FFF2-40B4-BE49-F238E27FC236}">
                  <a16:creationId xmlns:a16="http://schemas.microsoft.com/office/drawing/2014/main" id="{8951597A-8F26-4C64-B397-3166294059DE}"/>
                </a:ext>
              </a:extLst>
            </p:cNvPr>
            <p:cNvSpPr/>
            <p:nvPr/>
          </p:nvSpPr>
          <p:spPr>
            <a:xfrm>
              <a:off x="5986845" y="1628800"/>
              <a:ext cx="1069827" cy="6023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solidFill>
                  <a:srgbClr val="000000"/>
                </a:solidFill>
              </a:endParaRPr>
            </a:p>
          </p:txBody>
        </p:sp>
        <p:sp>
          <p:nvSpPr>
            <p:cNvPr id="17" name="Rechteck 3">
              <a:extLst>
                <a:ext uri="{FF2B5EF4-FFF2-40B4-BE49-F238E27FC236}">
                  <a16:creationId xmlns:a16="http://schemas.microsoft.com/office/drawing/2014/main" id="{962DFE4B-6937-4131-BB28-7211D5909BCC}"/>
                </a:ext>
              </a:extLst>
            </p:cNvPr>
            <p:cNvSpPr/>
            <p:nvPr/>
          </p:nvSpPr>
          <p:spPr>
            <a:xfrm>
              <a:off x="1979847" y="1196752"/>
              <a:ext cx="1069827" cy="6023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solidFill>
                  <a:srgbClr val="000000"/>
                </a:solidFill>
              </a:endParaRPr>
            </a:p>
          </p:txBody>
        </p:sp>
      </p:grpSp>
    </p:spTree>
    <p:extLst>
      <p:ext uri="{BB962C8B-B14F-4D97-AF65-F5344CB8AC3E}">
        <p14:creationId xmlns:p14="http://schemas.microsoft.com/office/powerpoint/2010/main" val="22747017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8" name="Group 2"/>
          <p:cNvGrpSpPr>
            <a:grpSpLocks noChangeAspect="1"/>
          </p:cNvGrpSpPr>
          <p:nvPr/>
        </p:nvGrpSpPr>
        <p:grpSpPr bwMode="auto">
          <a:xfrm>
            <a:off x="2293504" y="1252638"/>
            <a:ext cx="7606078" cy="5345012"/>
            <a:chOff x="1406026" y="940875"/>
            <a:chExt cx="6320446" cy="4440772"/>
          </a:xfrm>
        </p:grpSpPr>
        <p:pic>
          <p:nvPicPr>
            <p:cNvPr id="86021" name="Grafik 3"/>
            <p:cNvPicPr>
              <a:picLocks noChangeAspect="1"/>
            </p:cNvPicPr>
            <p:nvPr/>
          </p:nvPicPr>
          <p:blipFill>
            <a:blip r:embed="rId3" cstate="print">
              <a:extLst>
                <a:ext uri="{28A0092B-C50C-407E-A947-70E740481C1C}">
                  <a14:useLocalDpi xmlns:a14="http://schemas.microsoft.com/office/drawing/2010/main" val="0"/>
                </a:ext>
              </a:extLst>
            </a:blip>
            <a:srcRect t="4298" r="2374" b="27090"/>
            <a:stretch>
              <a:fillRect/>
            </a:stretch>
          </p:blipFill>
          <p:spPr bwMode="auto">
            <a:xfrm>
              <a:off x="1406026" y="940875"/>
              <a:ext cx="6320446" cy="4440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19288" y="1004007"/>
              <a:ext cx="620648" cy="129343"/>
            </a:xfrm>
            <a:prstGeom prst="rect">
              <a:avLst/>
            </a:prstGeom>
            <a:solidFill>
              <a:srgbClr val="D4D4D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grpSp>
      <p:sp>
        <p:nvSpPr>
          <p:cNvPr id="86019" name="Title 3"/>
          <p:cNvSpPr>
            <a:spLocks noGrp="1"/>
          </p:cNvSpPr>
          <p:nvPr>
            <p:ph type="title"/>
          </p:nvPr>
        </p:nvSpPr>
        <p:spPr/>
        <p:txBody>
          <a:bodyPr/>
          <a:lstStyle/>
          <a:p>
            <a:r>
              <a:rPr lang="en-US" noProof="0" dirty="0">
                <a:latin typeface="Arial" charset="0"/>
              </a:rPr>
              <a:t>DEXA on 27 January</a:t>
            </a:r>
          </a:p>
        </p:txBody>
      </p:sp>
    </p:spTree>
    <p:extLst>
      <p:ext uri="{BB962C8B-B14F-4D97-AF65-F5344CB8AC3E}">
        <p14:creationId xmlns:p14="http://schemas.microsoft.com/office/powerpoint/2010/main" val="17546338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Grafik 1"/>
          <p:cNvPicPr>
            <a:picLocks noChangeAspect="1"/>
          </p:cNvPicPr>
          <p:nvPr/>
        </p:nvPicPr>
        <p:blipFill>
          <a:blip r:embed="rId3" cstate="print">
            <a:extLst>
              <a:ext uri="{28A0092B-C50C-407E-A947-70E740481C1C}">
                <a14:useLocalDpi xmlns:a14="http://schemas.microsoft.com/office/drawing/2010/main" val="0"/>
              </a:ext>
            </a:extLst>
          </a:blip>
          <a:srcRect l="33450" t="4510" r="2663" b="35767"/>
          <a:stretch>
            <a:fillRect/>
          </a:stretch>
        </p:blipFill>
        <p:spPr bwMode="auto">
          <a:xfrm>
            <a:off x="3230299" y="1243013"/>
            <a:ext cx="5727382" cy="535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a:spLocks noGrp="1"/>
          </p:cNvSpPr>
          <p:nvPr>
            <p:ph type="title"/>
          </p:nvPr>
        </p:nvSpPr>
        <p:spPr/>
        <p:txBody>
          <a:bodyPr/>
          <a:lstStyle/>
          <a:p>
            <a:r>
              <a:rPr lang="en-US" noProof="0" dirty="0">
                <a:latin typeface="Arial" charset="0"/>
              </a:rPr>
              <a:t>DEXA on 27 January</a:t>
            </a:r>
          </a:p>
        </p:txBody>
      </p:sp>
    </p:spTree>
    <p:extLst>
      <p:ext uri="{BB962C8B-B14F-4D97-AF65-F5344CB8AC3E}">
        <p14:creationId xmlns:p14="http://schemas.microsoft.com/office/powerpoint/2010/main" val="16211853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E63DCA-E82A-4896-B00E-A2D9D54FF768}"/>
              </a:ext>
            </a:extLst>
          </p:cNvPr>
          <p:cNvSpPr>
            <a:spLocks noGrp="1"/>
          </p:cNvSpPr>
          <p:nvPr>
            <p:ph type="title"/>
          </p:nvPr>
        </p:nvSpPr>
        <p:spPr/>
        <p:txBody>
          <a:bodyPr/>
          <a:lstStyle/>
          <a:p>
            <a:r>
              <a:rPr lang="de-CH" dirty="0" err="1"/>
              <a:t>Vertebroplasty</a:t>
            </a:r>
            <a:r>
              <a:rPr lang="de-CH" dirty="0"/>
              <a:t> 31 </a:t>
            </a:r>
            <a:r>
              <a:rPr lang="de-CH" dirty="0" err="1"/>
              <a:t>January</a:t>
            </a:r>
            <a:endParaRPr lang="de-CH" dirty="0"/>
          </a:p>
        </p:txBody>
      </p:sp>
      <p:grpSp>
        <p:nvGrpSpPr>
          <p:cNvPr id="11" name="Group 2">
            <a:extLst>
              <a:ext uri="{FF2B5EF4-FFF2-40B4-BE49-F238E27FC236}">
                <a16:creationId xmlns:a16="http://schemas.microsoft.com/office/drawing/2014/main" id="{0E6251AE-6097-4433-ABF5-D6687B256EED}"/>
              </a:ext>
            </a:extLst>
          </p:cNvPr>
          <p:cNvGrpSpPr>
            <a:grpSpLocks noChangeAspect="1"/>
          </p:cNvGrpSpPr>
          <p:nvPr/>
        </p:nvGrpSpPr>
        <p:grpSpPr bwMode="auto">
          <a:xfrm>
            <a:off x="652763" y="1484314"/>
            <a:ext cx="9554794" cy="5113336"/>
            <a:chOff x="539552" y="1340768"/>
            <a:chExt cx="8996362" cy="4815275"/>
          </a:xfrm>
        </p:grpSpPr>
        <p:pic>
          <p:nvPicPr>
            <p:cNvPr id="12" name="Grafik 1">
              <a:extLst>
                <a:ext uri="{FF2B5EF4-FFF2-40B4-BE49-F238E27FC236}">
                  <a16:creationId xmlns:a16="http://schemas.microsoft.com/office/drawing/2014/main" id="{581FB1E8-D00D-4E31-A516-EDB8D1AC4354}"/>
                </a:ext>
              </a:extLst>
            </p:cNvPr>
            <p:cNvPicPr>
              <a:picLocks noChangeAspect="1"/>
            </p:cNvPicPr>
            <p:nvPr/>
          </p:nvPicPr>
          <p:blipFill>
            <a:blip r:embed="rId3" cstate="print">
              <a:extLst>
                <a:ext uri="{28A0092B-C50C-407E-A947-70E740481C1C}">
                  <a14:useLocalDpi xmlns:a14="http://schemas.microsoft.com/office/drawing/2010/main" val="0"/>
                </a:ext>
              </a:extLst>
            </a:blip>
            <a:srcRect l="8807" r="10510"/>
            <a:stretch>
              <a:fillRect/>
            </a:stretch>
          </p:blipFill>
          <p:spPr bwMode="auto">
            <a:xfrm>
              <a:off x="4197152" y="1344330"/>
              <a:ext cx="5338762" cy="481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a:extLst>
                <a:ext uri="{FF2B5EF4-FFF2-40B4-BE49-F238E27FC236}">
                  <a16:creationId xmlns:a16="http://schemas.microsoft.com/office/drawing/2014/main" id="{332DB5F0-86B1-4B6D-8119-188C581376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1340768"/>
              <a:ext cx="3522662" cy="480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61378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bis 1.jpg">
            <a:extLst>
              <a:ext uri="{FF2B5EF4-FFF2-40B4-BE49-F238E27FC236}">
                <a16:creationId xmlns:a16="http://schemas.microsoft.com/office/drawing/2014/main" id="{97C8A853-78B8-4B66-8224-9C8EA2CE5FED}"/>
              </a:ext>
            </a:extLst>
          </p:cNvPr>
          <p:cNvPicPr>
            <a:picLocks noChangeAspect="1"/>
          </p:cNvPicPr>
          <p:nvPr/>
        </p:nvPicPr>
        <p:blipFill rotWithShape="1">
          <a:blip r:embed="rId2" cstate="print"/>
          <a:srcRect t="1810"/>
          <a:stretch/>
        </p:blipFill>
        <p:spPr>
          <a:xfrm>
            <a:off x="2369284" y="260648"/>
            <a:ext cx="7460516" cy="6041360"/>
          </a:xfrm>
          <a:prstGeom prst="rect">
            <a:avLst/>
          </a:prstGeom>
        </p:spPr>
      </p:pic>
      <p:cxnSp>
        <p:nvCxnSpPr>
          <p:cNvPr id="9" name="Straight Arrow Connector 7">
            <a:extLst>
              <a:ext uri="{FF2B5EF4-FFF2-40B4-BE49-F238E27FC236}">
                <a16:creationId xmlns:a16="http://schemas.microsoft.com/office/drawing/2014/main" id="{CC360051-83AB-4A1D-A675-56241DCC6E14}"/>
              </a:ext>
            </a:extLst>
          </p:cNvPr>
          <p:cNvCxnSpPr>
            <a:cxnSpLocks noChangeShapeType="1"/>
          </p:cNvCxnSpPr>
          <p:nvPr/>
        </p:nvCxnSpPr>
        <p:spPr bwMode="auto">
          <a:xfrm rot="10800000" flipV="1">
            <a:off x="8763000" y="5181600"/>
            <a:ext cx="457200" cy="76200"/>
          </a:xfrm>
          <a:prstGeom prst="straightConnector1">
            <a:avLst/>
          </a:prstGeom>
          <a:noFill/>
          <a:ln w="22225">
            <a:solidFill>
              <a:srgbClr val="FFFF00"/>
            </a:solidFill>
            <a:round/>
            <a:headEnd/>
            <a:tailEnd type="arrow" w="med" len="med"/>
          </a:ln>
        </p:spPr>
      </p:cxnSp>
    </p:spTree>
    <p:extLst>
      <p:ext uri="{BB962C8B-B14F-4D97-AF65-F5344CB8AC3E}">
        <p14:creationId xmlns:p14="http://schemas.microsoft.com/office/powerpoint/2010/main" val="34787943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3F6FD6-014E-4A9B-AE4F-3E54FF3BA741}"/>
              </a:ext>
            </a:extLst>
          </p:cNvPr>
          <p:cNvSpPr>
            <a:spLocks noGrp="1"/>
          </p:cNvSpPr>
          <p:nvPr>
            <p:ph type="title"/>
          </p:nvPr>
        </p:nvSpPr>
        <p:spPr/>
        <p:txBody>
          <a:bodyPr/>
          <a:lstStyle/>
          <a:p>
            <a:r>
              <a:rPr lang="de-CH" dirty="0"/>
              <a:t>Follow-</a:t>
            </a:r>
            <a:r>
              <a:rPr lang="de-CH" dirty="0" err="1"/>
              <a:t>up</a:t>
            </a:r>
            <a:r>
              <a:rPr lang="de-CH" dirty="0"/>
              <a:t> x-</a:t>
            </a:r>
            <a:r>
              <a:rPr lang="de-CH" dirty="0" err="1"/>
              <a:t>ray</a:t>
            </a:r>
            <a:r>
              <a:rPr lang="de-CH" dirty="0"/>
              <a:t> 2 </a:t>
            </a:r>
            <a:r>
              <a:rPr lang="de-CH" dirty="0" err="1"/>
              <a:t>February</a:t>
            </a:r>
            <a:endParaRPr lang="de-CH" dirty="0"/>
          </a:p>
        </p:txBody>
      </p:sp>
      <p:grpSp>
        <p:nvGrpSpPr>
          <p:cNvPr id="12" name="Group 2">
            <a:extLst>
              <a:ext uri="{FF2B5EF4-FFF2-40B4-BE49-F238E27FC236}">
                <a16:creationId xmlns:a16="http://schemas.microsoft.com/office/drawing/2014/main" id="{7B2B9A01-AC52-444E-B330-12A9D78ABEC0}"/>
              </a:ext>
            </a:extLst>
          </p:cNvPr>
          <p:cNvGrpSpPr>
            <a:grpSpLocks/>
          </p:cNvGrpSpPr>
          <p:nvPr/>
        </p:nvGrpSpPr>
        <p:grpSpPr bwMode="auto">
          <a:xfrm>
            <a:off x="2199369" y="1249950"/>
            <a:ext cx="7797984" cy="5347700"/>
            <a:chOff x="-5868322" y="1770427"/>
            <a:chExt cx="9488504" cy="6508535"/>
          </a:xfrm>
        </p:grpSpPr>
        <p:pic>
          <p:nvPicPr>
            <p:cNvPr id="13" name="Grafik 1">
              <a:extLst>
                <a:ext uri="{FF2B5EF4-FFF2-40B4-BE49-F238E27FC236}">
                  <a16:creationId xmlns:a16="http://schemas.microsoft.com/office/drawing/2014/main" id="{103C1F68-1580-4533-B3A8-93D19F5D1B4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4512" y="1773387"/>
              <a:ext cx="2936875" cy="650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2">
              <a:extLst>
                <a:ext uri="{FF2B5EF4-FFF2-40B4-BE49-F238E27FC236}">
                  <a16:creationId xmlns:a16="http://schemas.microsoft.com/office/drawing/2014/main" id="{4E2B7400-7CE4-4A74-9AC0-A4FF8222585A}"/>
                </a:ext>
              </a:extLst>
            </p:cNvPr>
            <p:cNvPicPr>
              <a:picLocks noChangeAspect="1"/>
            </p:cNvPicPr>
            <p:nvPr/>
          </p:nvPicPr>
          <p:blipFill>
            <a:blip r:embed="rId4" cstate="print">
              <a:extLst>
                <a:ext uri="{28A0092B-C50C-407E-A947-70E740481C1C}">
                  <a14:useLocalDpi xmlns:a14="http://schemas.microsoft.com/office/drawing/2010/main" val="0"/>
                </a:ext>
              </a:extLst>
            </a:blip>
            <a:srcRect l="10887" r="17599"/>
            <a:stretch>
              <a:fillRect/>
            </a:stretch>
          </p:blipFill>
          <p:spPr bwMode="auto">
            <a:xfrm>
              <a:off x="-5868322" y="1775297"/>
              <a:ext cx="2856661" cy="650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3">
              <a:extLst>
                <a:ext uri="{FF2B5EF4-FFF2-40B4-BE49-F238E27FC236}">
                  <a16:creationId xmlns:a16="http://schemas.microsoft.com/office/drawing/2014/main" id="{CD502061-BA9E-4F93-83BE-4841847AB777}"/>
                </a:ext>
              </a:extLst>
            </p:cNvPr>
            <p:cNvPicPr>
              <a:picLocks noChangeAspect="1"/>
            </p:cNvPicPr>
            <p:nvPr/>
          </p:nvPicPr>
          <p:blipFill>
            <a:blip r:embed="rId5" cstate="print">
              <a:extLst>
                <a:ext uri="{28A0092B-C50C-407E-A947-70E740481C1C}">
                  <a14:useLocalDpi xmlns:a14="http://schemas.microsoft.com/office/drawing/2010/main" val="0"/>
                </a:ext>
              </a:extLst>
            </a:blip>
            <a:srcRect r="16026" b="2460"/>
            <a:stretch>
              <a:fillRect/>
            </a:stretch>
          </p:blipFill>
          <p:spPr bwMode="auto">
            <a:xfrm>
              <a:off x="179511" y="1770427"/>
              <a:ext cx="3440671" cy="650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152277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7">
            <a:extLst>
              <a:ext uri="{FF2B5EF4-FFF2-40B4-BE49-F238E27FC236}">
                <a16:creationId xmlns:a16="http://schemas.microsoft.com/office/drawing/2014/main" id="{FEC98915-0FED-4D93-A82F-50CB92577498}"/>
              </a:ext>
            </a:extLst>
          </p:cNvPr>
          <p:cNvSpPr txBox="1">
            <a:spLocks/>
          </p:cNvSpPr>
          <p:nvPr/>
        </p:nvSpPr>
        <p:spPr>
          <a:xfrm>
            <a:off x="658813" y="1728000"/>
            <a:ext cx="5732362"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914400" rtl="0" eaLnBrk="1" latinLnBrk="0" hangingPunct="1">
              <a:lnSpc>
                <a:spcPct val="100000"/>
              </a:lnSpc>
              <a:spcBef>
                <a:spcPts val="600"/>
              </a:spcBef>
              <a:buFont typeface="Arial" panose="020B0604020202020204" pitchFamily="34" charset="0"/>
              <a:buNone/>
              <a:defRPr sz="2800" kern="1200">
                <a:solidFill>
                  <a:schemeClr val="tx1"/>
                </a:solidFill>
                <a:latin typeface="+mn-lt"/>
                <a:ea typeface="+mn-ea"/>
                <a:cs typeface="+mn-cs"/>
              </a:defRPr>
            </a:lvl1pPr>
            <a:lvl2pPr marL="457200" indent="-457200" algn="l" defTabSz="9144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799200" indent="-457200" algn="l" defTabSz="9144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3pPr>
            <a:lvl4pPr marL="1141200" indent="-4572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4pPr>
            <a:lvl5pPr marL="1483200" indent="-457200" algn="l" defTabSz="914400" rtl="0" eaLnBrk="1" latinLnBrk="0" hangingPunct="1">
              <a:lnSpc>
                <a:spcPct val="100000"/>
              </a:lnSpc>
              <a:spcBef>
                <a:spcPts val="600"/>
              </a:spcBef>
              <a:buFont typeface="Symbol" panose="05050102010706020507" pitchFamily="18"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altLang="de-DE" dirty="0">
                <a:solidFill>
                  <a:schemeClr val="bg1"/>
                </a:solidFill>
              </a:rPr>
              <a:t>Postoperative, VAS 2</a:t>
            </a:r>
          </a:p>
          <a:p>
            <a:pPr marL="457200" indent="-457200">
              <a:buFont typeface="Arial" panose="020B0604020202020204" pitchFamily="34" charset="0"/>
              <a:buChar char="•"/>
            </a:pPr>
            <a:r>
              <a:rPr lang="en-US" altLang="de-DE" dirty="0">
                <a:solidFill>
                  <a:schemeClr val="bg1"/>
                </a:solidFill>
              </a:rPr>
              <a:t>Discharge postoperative day 3</a:t>
            </a:r>
          </a:p>
          <a:p>
            <a:pPr marL="457200" indent="-457200">
              <a:buFont typeface="Arial" panose="020B0604020202020204" pitchFamily="34" charset="0"/>
              <a:buChar char="•"/>
            </a:pPr>
            <a:r>
              <a:rPr lang="en-US" altLang="de-DE" dirty="0">
                <a:solidFill>
                  <a:schemeClr val="bg1"/>
                </a:solidFill>
              </a:rPr>
              <a:t>Osteoanabolic therapy</a:t>
            </a:r>
          </a:p>
          <a:p>
            <a:pPr marL="457200" indent="-457200">
              <a:buFont typeface="Arial" panose="020B0604020202020204" pitchFamily="34" charset="0"/>
              <a:buChar char="•"/>
            </a:pPr>
            <a:r>
              <a:rPr lang="en-US" altLang="de-DE" dirty="0">
                <a:solidFill>
                  <a:schemeClr val="bg1"/>
                </a:solidFill>
              </a:rPr>
              <a:t>3 weeks later: increasing pain </a:t>
            </a:r>
          </a:p>
          <a:p>
            <a:pPr marL="457200" indent="-457200">
              <a:buFont typeface="Arial" panose="020B0604020202020204" pitchFamily="34" charset="0"/>
              <a:buChar char="•"/>
            </a:pPr>
            <a:r>
              <a:rPr lang="en-US" altLang="de-DE" dirty="0">
                <a:solidFill>
                  <a:schemeClr val="bg1"/>
                </a:solidFill>
                <a:sym typeface="Wingdings"/>
              </a:rPr>
              <a:t>→</a:t>
            </a:r>
            <a:r>
              <a:rPr lang="en-US" altLang="de-DE" dirty="0">
                <a:solidFill>
                  <a:schemeClr val="bg1"/>
                </a:solidFill>
                <a:sym typeface="Wingdings" pitchFamily="2" charset="2"/>
              </a:rPr>
              <a:t> T9 compression fracture </a:t>
            </a:r>
            <a:endParaRPr lang="en-US" altLang="de-DE" dirty="0">
              <a:solidFill>
                <a:schemeClr val="bg1"/>
              </a:solidFill>
            </a:endParaRPr>
          </a:p>
        </p:txBody>
      </p:sp>
      <p:pic>
        <p:nvPicPr>
          <p:cNvPr id="10" name="Bild 5" descr="Frede po lat 4 wks.jpg">
            <a:extLst>
              <a:ext uri="{FF2B5EF4-FFF2-40B4-BE49-F238E27FC236}">
                <a16:creationId xmlns:a16="http://schemas.microsoft.com/office/drawing/2014/main" id="{2C259286-6230-4AB1-B9E4-3358D9A14638}"/>
              </a:ext>
            </a:extLst>
          </p:cNvPr>
          <p:cNvPicPr>
            <a:picLocks noChangeAspect="1"/>
          </p:cNvPicPr>
          <p:nvPr/>
        </p:nvPicPr>
        <p:blipFill>
          <a:blip r:embed="rId3" cstate="print">
            <a:extLst>
              <a:ext uri="{28A0092B-C50C-407E-A947-70E740481C1C}">
                <a14:useLocalDpi xmlns:a14="http://schemas.microsoft.com/office/drawing/2010/main" val="0"/>
              </a:ext>
            </a:extLst>
          </a:blip>
          <a:srcRect l="29398" t="17819" r="19170" b="24005"/>
          <a:stretch>
            <a:fillRect/>
          </a:stretch>
        </p:blipFill>
        <p:spPr bwMode="auto">
          <a:xfrm>
            <a:off x="6785600" y="517525"/>
            <a:ext cx="3415914" cy="579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47308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57DC47-1BD0-4DD1-AF78-B745B56B3C81}"/>
              </a:ext>
            </a:extLst>
          </p:cNvPr>
          <p:cNvSpPr>
            <a:spLocks noGrp="1"/>
          </p:cNvSpPr>
          <p:nvPr>
            <p:ph type="title"/>
          </p:nvPr>
        </p:nvSpPr>
        <p:spPr/>
        <p:txBody>
          <a:bodyPr/>
          <a:lstStyle/>
          <a:p>
            <a:r>
              <a:rPr lang="de-CH" dirty="0"/>
              <a:t>Follow-</a:t>
            </a:r>
            <a:r>
              <a:rPr lang="de-CH" dirty="0" err="1"/>
              <a:t>up</a:t>
            </a:r>
            <a:r>
              <a:rPr lang="de-CH" dirty="0"/>
              <a:t> x-</a:t>
            </a:r>
            <a:r>
              <a:rPr lang="de-CH" dirty="0" err="1"/>
              <a:t>ray</a:t>
            </a:r>
            <a:r>
              <a:rPr lang="de-CH" dirty="0"/>
              <a:t> 1 March</a:t>
            </a:r>
          </a:p>
        </p:txBody>
      </p:sp>
      <p:grpSp>
        <p:nvGrpSpPr>
          <p:cNvPr id="11" name="Group 2">
            <a:extLst>
              <a:ext uri="{FF2B5EF4-FFF2-40B4-BE49-F238E27FC236}">
                <a16:creationId xmlns:a16="http://schemas.microsoft.com/office/drawing/2014/main" id="{D05E93A4-228A-4E85-8563-AD84603FED32}"/>
              </a:ext>
            </a:extLst>
          </p:cNvPr>
          <p:cNvGrpSpPr>
            <a:grpSpLocks/>
          </p:cNvGrpSpPr>
          <p:nvPr/>
        </p:nvGrpSpPr>
        <p:grpSpPr bwMode="auto">
          <a:xfrm>
            <a:off x="3343343" y="1243013"/>
            <a:ext cx="5516320" cy="5354637"/>
            <a:chOff x="2020241" y="1345735"/>
            <a:chExt cx="4722480" cy="4600591"/>
          </a:xfrm>
        </p:grpSpPr>
        <p:pic>
          <p:nvPicPr>
            <p:cNvPr id="12" name="Grafik 1">
              <a:extLst>
                <a:ext uri="{FF2B5EF4-FFF2-40B4-BE49-F238E27FC236}">
                  <a16:creationId xmlns:a16="http://schemas.microsoft.com/office/drawing/2014/main" id="{3D26C9F0-9067-4DEB-BB84-DE7B961715A1}"/>
                </a:ext>
              </a:extLst>
            </p:cNvPr>
            <p:cNvPicPr>
              <a:picLocks noChangeAspect="1"/>
            </p:cNvPicPr>
            <p:nvPr/>
          </p:nvPicPr>
          <p:blipFill>
            <a:blip r:embed="rId3" cstate="print">
              <a:extLst>
                <a:ext uri="{28A0092B-C50C-407E-A947-70E740481C1C}">
                  <a14:useLocalDpi xmlns:a14="http://schemas.microsoft.com/office/drawing/2010/main" val="0"/>
                </a:ext>
              </a:extLst>
            </a:blip>
            <a:srcRect l="5522" t="1978" r="10341" b="2747"/>
            <a:stretch>
              <a:fillRect/>
            </a:stretch>
          </p:blipFill>
          <p:spPr bwMode="auto">
            <a:xfrm>
              <a:off x="2020241" y="1351621"/>
              <a:ext cx="2705771" cy="4594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2">
              <a:extLst>
                <a:ext uri="{FF2B5EF4-FFF2-40B4-BE49-F238E27FC236}">
                  <a16:creationId xmlns:a16="http://schemas.microsoft.com/office/drawing/2014/main" id="{0E014152-4DEA-4220-AAA0-17E903A2055C}"/>
                </a:ext>
              </a:extLst>
            </p:cNvPr>
            <p:cNvPicPr>
              <a:picLocks noChangeAspect="1"/>
            </p:cNvPicPr>
            <p:nvPr/>
          </p:nvPicPr>
          <p:blipFill>
            <a:blip r:embed="rId4" cstate="print">
              <a:extLst>
                <a:ext uri="{28A0092B-C50C-407E-A947-70E740481C1C}">
                  <a14:useLocalDpi xmlns:a14="http://schemas.microsoft.com/office/drawing/2010/main" val="0"/>
                </a:ext>
              </a:extLst>
            </a:blip>
            <a:srcRect l="7021" r="5399"/>
            <a:stretch>
              <a:fillRect/>
            </a:stretch>
          </p:blipFill>
          <p:spPr bwMode="auto">
            <a:xfrm>
              <a:off x="4945083" y="1345735"/>
              <a:ext cx="1797638" cy="460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814193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A947AE-CA0D-4F2D-B03E-E5E32C4322C7}"/>
              </a:ext>
            </a:extLst>
          </p:cNvPr>
          <p:cNvSpPr>
            <a:spLocks noGrp="1"/>
          </p:cNvSpPr>
          <p:nvPr>
            <p:ph type="title"/>
          </p:nvPr>
        </p:nvSpPr>
        <p:spPr/>
        <p:txBody>
          <a:bodyPr/>
          <a:lstStyle/>
          <a:p>
            <a:r>
              <a:rPr lang="de-CH" dirty="0"/>
              <a:t>Follow-</a:t>
            </a:r>
            <a:r>
              <a:rPr lang="de-CH" dirty="0" err="1"/>
              <a:t>up</a:t>
            </a:r>
            <a:r>
              <a:rPr lang="de-CH" dirty="0"/>
              <a:t> x-</a:t>
            </a:r>
            <a:r>
              <a:rPr lang="de-CH" dirty="0" err="1"/>
              <a:t>rays</a:t>
            </a:r>
            <a:r>
              <a:rPr lang="de-CH" dirty="0"/>
              <a:t> in March</a:t>
            </a:r>
          </a:p>
        </p:txBody>
      </p:sp>
      <p:grpSp>
        <p:nvGrpSpPr>
          <p:cNvPr id="14" name="Group 3">
            <a:extLst>
              <a:ext uri="{FF2B5EF4-FFF2-40B4-BE49-F238E27FC236}">
                <a16:creationId xmlns:a16="http://schemas.microsoft.com/office/drawing/2014/main" id="{09713776-D782-46DD-8588-6F333816F5FE}"/>
              </a:ext>
            </a:extLst>
          </p:cNvPr>
          <p:cNvGrpSpPr>
            <a:grpSpLocks/>
          </p:cNvGrpSpPr>
          <p:nvPr/>
        </p:nvGrpSpPr>
        <p:grpSpPr bwMode="auto">
          <a:xfrm>
            <a:off x="659914" y="1734738"/>
            <a:ext cx="9136489" cy="4862912"/>
            <a:chOff x="-13539" y="1340768"/>
            <a:chExt cx="9147401" cy="4868771"/>
          </a:xfrm>
        </p:grpSpPr>
        <p:pic>
          <p:nvPicPr>
            <p:cNvPr id="15" name="Grafik 1">
              <a:extLst>
                <a:ext uri="{FF2B5EF4-FFF2-40B4-BE49-F238E27FC236}">
                  <a16:creationId xmlns:a16="http://schemas.microsoft.com/office/drawing/2014/main" id="{0DD5AAF8-35E0-47E7-AC22-965044DF63B7}"/>
                </a:ext>
              </a:extLst>
            </p:cNvPr>
            <p:cNvPicPr>
              <a:picLocks noChangeAspect="1"/>
            </p:cNvPicPr>
            <p:nvPr/>
          </p:nvPicPr>
          <p:blipFill>
            <a:blip r:embed="rId3" cstate="print">
              <a:extLst>
                <a:ext uri="{28A0092B-C50C-407E-A947-70E740481C1C}">
                  <a14:useLocalDpi xmlns:a14="http://schemas.microsoft.com/office/drawing/2010/main" val="0"/>
                </a:ext>
              </a:extLst>
            </a:blip>
            <a:srcRect l="12108" t="2176" r="21742" b="8749"/>
            <a:stretch>
              <a:fillRect/>
            </a:stretch>
          </p:blipFill>
          <p:spPr bwMode="auto">
            <a:xfrm>
              <a:off x="-13539" y="1342080"/>
              <a:ext cx="2192325" cy="486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fik 2">
              <a:extLst>
                <a:ext uri="{FF2B5EF4-FFF2-40B4-BE49-F238E27FC236}">
                  <a16:creationId xmlns:a16="http://schemas.microsoft.com/office/drawing/2014/main" id="{D321117E-5B83-4901-8FD3-3B99777742E1}"/>
                </a:ext>
              </a:extLst>
            </p:cNvPr>
            <p:cNvPicPr>
              <a:picLocks noChangeAspect="1"/>
            </p:cNvPicPr>
            <p:nvPr/>
          </p:nvPicPr>
          <p:blipFill>
            <a:blip r:embed="rId4" cstate="print">
              <a:extLst>
                <a:ext uri="{28A0092B-C50C-407E-A947-70E740481C1C}">
                  <a14:useLocalDpi xmlns:a14="http://schemas.microsoft.com/office/drawing/2010/main" val="0"/>
                </a:ext>
              </a:extLst>
            </a:blip>
            <a:srcRect l="6090" t="346" r="11172" b="2061"/>
            <a:stretch>
              <a:fillRect/>
            </a:stretch>
          </p:blipFill>
          <p:spPr bwMode="auto">
            <a:xfrm>
              <a:off x="2322983" y="1340768"/>
              <a:ext cx="1864328" cy="4868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rafik 5">
              <a:extLst>
                <a:ext uri="{FF2B5EF4-FFF2-40B4-BE49-F238E27FC236}">
                  <a16:creationId xmlns:a16="http://schemas.microsoft.com/office/drawing/2014/main" id="{35ADF772-1E97-4710-92B7-5D4A5A91C077}"/>
                </a:ext>
              </a:extLst>
            </p:cNvPr>
            <p:cNvPicPr>
              <a:picLocks noChangeAspect="1"/>
            </p:cNvPicPr>
            <p:nvPr/>
          </p:nvPicPr>
          <p:blipFill>
            <a:blip r:embed="rId5" cstate="print">
              <a:extLst>
                <a:ext uri="{28A0092B-C50C-407E-A947-70E740481C1C}">
                  <a14:useLocalDpi xmlns:a14="http://schemas.microsoft.com/office/drawing/2010/main" val="0"/>
                </a:ext>
              </a:extLst>
            </a:blip>
            <a:srcRect l="4912" t="2199" r="20453" b="4376"/>
            <a:stretch>
              <a:fillRect/>
            </a:stretch>
          </p:blipFill>
          <p:spPr bwMode="auto">
            <a:xfrm>
              <a:off x="5173107" y="1349953"/>
              <a:ext cx="2086054" cy="485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rafik 4">
              <a:extLst>
                <a:ext uri="{FF2B5EF4-FFF2-40B4-BE49-F238E27FC236}">
                  <a16:creationId xmlns:a16="http://schemas.microsoft.com/office/drawing/2014/main" id="{C8C3A77C-682D-4E67-BECF-FDD60CB55ED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03357" y="1340768"/>
              <a:ext cx="1730505" cy="4868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a:extLst>
              <a:ext uri="{FF2B5EF4-FFF2-40B4-BE49-F238E27FC236}">
                <a16:creationId xmlns:a16="http://schemas.microsoft.com/office/drawing/2014/main" id="{48C86AD1-98A5-4380-9016-51A4E03716DC}"/>
              </a:ext>
            </a:extLst>
          </p:cNvPr>
          <p:cNvSpPr/>
          <p:nvPr/>
        </p:nvSpPr>
        <p:spPr>
          <a:xfrm>
            <a:off x="658813" y="1134232"/>
            <a:ext cx="4196940" cy="461665"/>
          </a:xfrm>
          <a:prstGeom prst="rect">
            <a:avLst/>
          </a:prstGeom>
        </p:spPr>
        <p:txBody>
          <a:bodyPr wrap="square">
            <a:spAutoFit/>
          </a:bodyPr>
          <a:lstStyle/>
          <a:p>
            <a:pPr algn="ctr">
              <a:defRPr/>
            </a:pPr>
            <a:r>
              <a:rPr lang="en-US" sz="2400" dirty="0">
                <a:solidFill>
                  <a:schemeClr val="bg1"/>
                </a:solidFill>
              </a:rPr>
              <a:t>8 March</a:t>
            </a:r>
          </a:p>
        </p:txBody>
      </p:sp>
      <p:sp>
        <p:nvSpPr>
          <p:cNvPr id="9" name="Rectangle 8">
            <a:extLst>
              <a:ext uri="{FF2B5EF4-FFF2-40B4-BE49-F238E27FC236}">
                <a16:creationId xmlns:a16="http://schemas.microsoft.com/office/drawing/2014/main" id="{B96E4991-310A-4336-AB00-06323AF2989D}"/>
              </a:ext>
            </a:extLst>
          </p:cNvPr>
          <p:cNvSpPr/>
          <p:nvPr/>
        </p:nvSpPr>
        <p:spPr>
          <a:xfrm>
            <a:off x="6059488" y="1134232"/>
            <a:ext cx="3736915" cy="461665"/>
          </a:xfrm>
          <a:prstGeom prst="rect">
            <a:avLst/>
          </a:prstGeom>
        </p:spPr>
        <p:txBody>
          <a:bodyPr wrap="square">
            <a:spAutoFit/>
          </a:bodyPr>
          <a:lstStyle/>
          <a:p>
            <a:pPr algn="ctr">
              <a:defRPr/>
            </a:pPr>
            <a:r>
              <a:rPr lang="en-US" sz="2400" dirty="0">
                <a:solidFill>
                  <a:schemeClr val="bg1"/>
                </a:solidFill>
              </a:rPr>
              <a:t>13 March</a:t>
            </a:r>
          </a:p>
        </p:txBody>
      </p:sp>
    </p:spTree>
    <p:extLst>
      <p:ext uri="{BB962C8B-B14F-4D97-AF65-F5344CB8AC3E}">
        <p14:creationId xmlns:p14="http://schemas.microsoft.com/office/powerpoint/2010/main" val="35672530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492E48-1A7B-411E-96B7-B7F6E377F417}"/>
              </a:ext>
            </a:extLst>
          </p:cNvPr>
          <p:cNvSpPr>
            <a:spLocks noGrp="1"/>
          </p:cNvSpPr>
          <p:nvPr>
            <p:ph type="title"/>
          </p:nvPr>
        </p:nvSpPr>
        <p:spPr>
          <a:xfrm>
            <a:off x="658814" y="517526"/>
            <a:ext cx="10874374" cy="725488"/>
          </a:xfrm>
        </p:spPr>
        <p:txBody>
          <a:bodyPr/>
          <a:lstStyle/>
          <a:p>
            <a:r>
              <a:rPr lang="de-CH" dirty="0"/>
              <a:t>Follow-</a:t>
            </a:r>
            <a:r>
              <a:rPr lang="de-CH" dirty="0" err="1"/>
              <a:t>up</a:t>
            </a:r>
            <a:r>
              <a:rPr lang="de-CH" dirty="0"/>
              <a:t> x-</a:t>
            </a:r>
            <a:r>
              <a:rPr lang="de-CH" dirty="0" err="1"/>
              <a:t>rays</a:t>
            </a:r>
            <a:endParaRPr lang="de-CH" dirty="0"/>
          </a:p>
        </p:txBody>
      </p:sp>
      <p:grpSp>
        <p:nvGrpSpPr>
          <p:cNvPr id="14" name="Group 2">
            <a:extLst>
              <a:ext uri="{FF2B5EF4-FFF2-40B4-BE49-F238E27FC236}">
                <a16:creationId xmlns:a16="http://schemas.microsoft.com/office/drawing/2014/main" id="{9979410F-ED64-4642-A739-7764050EB5BD}"/>
              </a:ext>
            </a:extLst>
          </p:cNvPr>
          <p:cNvGrpSpPr>
            <a:grpSpLocks/>
          </p:cNvGrpSpPr>
          <p:nvPr/>
        </p:nvGrpSpPr>
        <p:grpSpPr bwMode="auto">
          <a:xfrm>
            <a:off x="658814" y="1727200"/>
            <a:ext cx="9948226" cy="6149883"/>
            <a:chOff x="179512" y="1768325"/>
            <a:chExt cx="8788274" cy="5433792"/>
          </a:xfrm>
        </p:grpSpPr>
        <p:pic>
          <p:nvPicPr>
            <p:cNvPr id="15" name="Grafik 1">
              <a:extLst>
                <a:ext uri="{FF2B5EF4-FFF2-40B4-BE49-F238E27FC236}">
                  <a16:creationId xmlns:a16="http://schemas.microsoft.com/office/drawing/2014/main" id="{5BCC129C-3919-4D87-83EE-3020EDEB2FD4}"/>
                </a:ext>
              </a:extLst>
            </p:cNvPr>
            <p:cNvPicPr>
              <a:picLocks noChangeAspect="1"/>
            </p:cNvPicPr>
            <p:nvPr/>
          </p:nvPicPr>
          <p:blipFill>
            <a:blip r:embed="rId3" cstate="print">
              <a:extLst>
                <a:ext uri="{28A0092B-C50C-407E-A947-70E740481C1C}">
                  <a14:useLocalDpi xmlns:a14="http://schemas.microsoft.com/office/drawing/2010/main" val="0"/>
                </a:ext>
              </a:extLst>
            </a:blip>
            <a:srcRect l="5797" t="2176" r="8522" b="7777"/>
            <a:stretch>
              <a:fillRect/>
            </a:stretch>
          </p:blipFill>
          <p:spPr bwMode="auto">
            <a:xfrm>
              <a:off x="179512" y="1772816"/>
              <a:ext cx="2471801" cy="430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fik 2">
              <a:extLst>
                <a:ext uri="{FF2B5EF4-FFF2-40B4-BE49-F238E27FC236}">
                  <a16:creationId xmlns:a16="http://schemas.microsoft.com/office/drawing/2014/main" id="{1E27313C-40FC-427F-8114-620A2C99307F}"/>
                </a:ext>
              </a:extLst>
            </p:cNvPr>
            <p:cNvPicPr>
              <a:picLocks noChangeAspect="1"/>
            </p:cNvPicPr>
            <p:nvPr/>
          </p:nvPicPr>
          <p:blipFill>
            <a:blip r:embed="rId4" cstate="print">
              <a:extLst>
                <a:ext uri="{28A0092B-C50C-407E-A947-70E740481C1C}">
                  <a14:useLocalDpi xmlns:a14="http://schemas.microsoft.com/office/drawing/2010/main" val="0"/>
                </a:ext>
              </a:extLst>
            </a:blip>
            <a:srcRect l="-42345" t="2843" r="9357" b="-25253"/>
            <a:stretch>
              <a:fillRect/>
            </a:stretch>
          </p:blipFill>
          <p:spPr bwMode="auto">
            <a:xfrm>
              <a:off x="1776247" y="1768325"/>
              <a:ext cx="3073400" cy="5433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rafik 4">
              <a:extLst>
                <a:ext uri="{FF2B5EF4-FFF2-40B4-BE49-F238E27FC236}">
                  <a16:creationId xmlns:a16="http://schemas.microsoft.com/office/drawing/2014/main" id="{46CE7C9A-3756-497E-8155-E2012479939F}"/>
                </a:ext>
              </a:extLst>
            </p:cNvPr>
            <p:cNvPicPr>
              <a:picLocks noChangeAspect="1"/>
            </p:cNvPicPr>
            <p:nvPr/>
          </p:nvPicPr>
          <p:blipFill>
            <a:blip r:embed="rId5" cstate="print">
              <a:extLst>
                <a:ext uri="{28A0092B-C50C-407E-A947-70E740481C1C}">
                  <a14:useLocalDpi xmlns:a14="http://schemas.microsoft.com/office/drawing/2010/main" val="0"/>
                </a:ext>
              </a:extLst>
            </a:blip>
            <a:srcRect t="2666" r="9711" b="4555"/>
            <a:stretch>
              <a:fillRect/>
            </a:stretch>
          </p:blipFill>
          <p:spPr bwMode="auto">
            <a:xfrm>
              <a:off x="5005903" y="1772816"/>
              <a:ext cx="1959831" cy="432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rafik 1">
              <a:extLst>
                <a:ext uri="{FF2B5EF4-FFF2-40B4-BE49-F238E27FC236}">
                  <a16:creationId xmlns:a16="http://schemas.microsoft.com/office/drawing/2014/main" id="{74A21712-DFDC-4CCD-9801-9FB54A774941}"/>
                </a:ext>
              </a:extLst>
            </p:cNvPr>
            <p:cNvPicPr>
              <a:picLocks noChangeAspect="1"/>
            </p:cNvPicPr>
            <p:nvPr/>
          </p:nvPicPr>
          <p:blipFill>
            <a:blip r:embed="rId6" cstate="print">
              <a:extLst>
                <a:ext uri="{28A0092B-C50C-407E-A947-70E740481C1C}">
                  <a14:useLocalDpi xmlns:a14="http://schemas.microsoft.com/office/drawing/2010/main" val="0"/>
                </a:ext>
              </a:extLst>
            </a:blip>
            <a:srcRect l="6313" r="11826"/>
            <a:stretch>
              <a:fillRect/>
            </a:stretch>
          </p:blipFill>
          <p:spPr bwMode="auto">
            <a:xfrm>
              <a:off x="7064778" y="1772816"/>
              <a:ext cx="1903008" cy="430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ectangle 18">
            <a:extLst>
              <a:ext uri="{FF2B5EF4-FFF2-40B4-BE49-F238E27FC236}">
                <a16:creationId xmlns:a16="http://schemas.microsoft.com/office/drawing/2014/main" id="{CCA52549-0139-4D10-BA34-686D18097D55}"/>
              </a:ext>
            </a:extLst>
          </p:cNvPr>
          <p:cNvSpPr/>
          <p:nvPr/>
        </p:nvSpPr>
        <p:spPr>
          <a:xfrm>
            <a:off x="1429921" y="1134000"/>
            <a:ext cx="8820472" cy="461665"/>
          </a:xfrm>
          <a:prstGeom prst="rect">
            <a:avLst/>
          </a:prstGeom>
        </p:spPr>
        <p:txBody>
          <a:bodyPr numCol="2">
            <a:spAutoFit/>
          </a:bodyPr>
          <a:lstStyle/>
          <a:p>
            <a:pPr algn="ctr">
              <a:defRPr/>
            </a:pPr>
            <a:r>
              <a:rPr lang="en-US" sz="2400" dirty="0">
                <a:solidFill>
                  <a:schemeClr val="bg1"/>
                </a:solidFill>
              </a:rPr>
              <a:t>26 April</a:t>
            </a:r>
          </a:p>
          <a:p>
            <a:pPr algn="ctr">
              <a:defRPr/>
            </a:pPr>
            <a:r>
              <a:rPr lang="en-US" sz="2400" dirty="0">
                <a:solidFill>
                  <a:schemeClr val="bg1"/>
                </a:solidFill>
                <a:ea typeface="+mn-ea"/>
                <a:cs typeface="+mn-cs"/>
              </a:rPr>
              <a:t>27 September</a:t>
            </a:r>
          </a:p>
        </p:txBody>
      </p:sp>
    </p:spTree>
    <p:extLst>
      <p:ext uri="{BB962C8B-B14F-4D97-AF65-F5344CB8AC3E}">
        <p14:creationId xmlns:p14="http://schemas.microsoft.com/office/powerpoint/2010/main" val="12441206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1"/>
          <p:cNvSpPr>
            <a:spLocks noGrp="1"/>
          </p:cNvSpPr>
          <p:nvPr>
            <p:ph type="title"/>
          </p:nvPr>
        </p:nvSpPr>
        <p:spPr/>
        <p:txBody>
          <a:bodyPr/>
          <a:lstStyle/>
          <a:p>
            <a:pPr eaLnBrk="1" hangingPunct="1"/>
            <a:r>
              <a:rPr lang="en-US" altLang="de-DE" noProof="0" dirty="0"/>
              <a:t>Take-home messages</a:t>
            </a:r>
          </a:p>
        </p:txBody>
      </p:sp>
      <p:sp>
        <p:nvSpPr>
          <p:cNvPr id="69635" name="Inhaltsplatzhalter 3"/>
          <p:cNvSpPr>
            <a:spLocks noGrp="1"/>
          </p:cNvSpPr>
          <p:nvPr>
            <p:ph type="body" sz="quarter" idx="13"/>
          </p:nvPr>
        </p:nvSpPr>
        <p:spPr>
          <a:xfrm>
            <a:off x="658812" y="1727200"/>
            <a:ext cx="10874375"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altLang="de-DE" dirty="0"/>
              <a:t>The indication for vertebroplasty is pain relief</a:t>
            </a:r>
          </a:p>
          <a:p>
            <a:pPr marL="457200" indent="-457200">
              <a:buFont typeface="Arial" panose="020B0604020202020204" pitchFamily="34" charset="0"/>
              <a:buChar char="•"/>
            </a:pPr>
            <a:r>
              <a:rPr lang="en-US" altLang="de-DE" dirty="0"/>
              <a:t>Subsequent vertebral fractures are an unsolved problem</a:t>
            </a:r>
          </a:p>
          <a:p>
            <a:pPr marL="457200" indent="-457200">
              <a:buFont typeface="Arial" panose="020B0604020202020204" pitchFamily="34" charset="0"/>
              <a:buChar char="•"/>
            </a:pPr>
            <a:r>
              <a:rPr lang="en-US" altLang="de-DE" dirty="0"/>
              <a:t>Treatment of osteoporosis is essential, anabolic drugs (teriparatide are an option)</a:t>
            </a:r>
          </a:p>
          <a:p>
            <a:pPr marL="457200" indent="-457200">
              <a:buFont typeface="Arial" panose="020B0604020202020204" pitchFamily="34" charset="0"/>
              <a:buChar char="•"/>
            </a:pPr>
            <a:r>
              <a:rPr lang="en-US" altLang="de-DE" dirty="0"/>
              <a:t>Immobilization quickly leads to sarcopenia</a:t>
            </a:r>
          </a:p>
          <a:p>
            <a:pPr marL="457200" indent="-457200">
              <a:buFont typeface="Arial" panose="020B0604020202020204" pitchFamily="34" charset="0"/>
              <a:buChar char="•"/>
            </a:pPr>
            <a:r>
              <a:rPr lang="en-US" altLang="de-DE" dirty="0"/>
              <a:t>Sufficient pain assessment and treatment is required to avoid immobilization</a:t>
            </a:r>
          </a:p>
          <a:p>
            <a:pPr marL="457200" indent="-457200">
              <a:buFont typeface="Arial" panose="020B0604020202020204" pitchFamily="34" charset="0"/>
              <a:buChar char="•"/>
            </a:pPr>
            <a:endParaRPr lang="en-US" altLang="de-DE" dirty="0"/>
          </a:p>
          <a:p>
            <a:pPr marL="457200" indent="-457200">
              <a:buFont typeface="Arial" panose="020B0604020202020204" pitchFamily="34" charset="0"/>
              <a:buChar char="•"/>
            </a:pPr>
            <a:endParaRPr lang="en-US" altLang="de-DE" dirty="0"/>
          </a:p>
        </p:txBody>
      </p:sp>
    </p:spTree>
    <p:extLst>
      <p:ext uri="{BB962C8B-B14F-4D97-AF65-F5344CB8AC3E}">
        <p14:creationId xmlns:p14="http://schemas.microsoft.com/office/powerpoint/2010/main" val="21683139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Thank you</a:t>
            </a:r>
          </a:p>
        </p:txBody>
      </p:sp>
      <p:sp>
        <p:nvSpPr>
          <p:cNvPr id="3" name="Content Placeholder 2"/>
          <p:cNvSpPr>
            <a:spLocks noGrp="1"/>
          </p:cNvSpPr>
          <p:nvPr>
            <p:ph type="body" sz="quarter" idx="1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r>
              <a:rPr lang="en-US" dirty="0">
                <a:hlinkClick r:id="rId3" action="ppaction://hlinksldjump"/>
              </a:rPr>
              <a:t>Return to list of cases</a:t>
            </a:r>
            <a:endParaRPr lang="en-US" dirty="0"/>
          </a:p>
        </p:txBody>
      </p:sp>
    </p:spTree>
    <p:extLst>
      <p:ext uri="{BB962C8B-B14F-4D97-AF65-F5344CB8AC3E}">
        <p14:creationId xmlns:p14="http://schemas.microsoft.com/office/powerpoint/2010/main" val="17666215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CC425B-0347-4FF8-B2ED-15719F8409E3}"/>
              </a:ext>
            </a:extLst>
          </p:cNvPr>
          <p:cNvSpPr>
            <a:spLocks noGrp="1"/>
          </p:cNvSpPr>
          <p:nvPr>
            <p:ph type="body" sz="quarter" idx="10"/>
          </p:nvPr>
        </p:nvSpPr>
        <p:spPr/>
        <p:txBody>
          <a:bodyPr/>
          <a:lstStyle/>
          <a:p>
            <a:endParaRPr lang="de-CH"/>
          </a:p>
        </p:txBody>
      </p:sp>
      <p:sp>
        <p:nvSpPr>
          <p:cNvPr id="3" name="Text Placeholder 2">
            <a:extLst>
              <a:ext uri="{FF2B5EF4-FFF2-40B4-BE49-F238E27FC236}">
                <a16:creationId xmlns:a16="http://schemas.microsoft.com/office/drawing/2014/main" id="{549A3E5B-0317-4374-837B-F5573F886EB8}"/>
              </a:ext>
            </a:extLst>
          </p:cNvPr>
          <p:cNvSpPr>
            <a:spLocks noGrp="1"/>
          </p:cNvSpPr>
          <p:nvPr>
            <p:ph type="body" sz="quarter" idx="11"/>
          </p:nvPr>
        </p:nvSpPr>
        <p:spPr/>
        <p:txBody>
          <a:bodyPr/>
          <a:lstStyle/>
          <a:p>
            <a:endParaRPr lang="de-CH"/>
          </a:p>
        </p:txBody>
      </p:sp>
      <p:sp>
        <p:nvSpPr>
          <p:cNvPr id="5" name="Text Placeholder 4">
            <a:extLst>
              <a:ext uri="{FF2B5EF4-FFF2-40B4-BE49-F238E27FC236}">
                <a16:creationId xmlns:a16="http://schemas.microsoft.com/office/drawing/2014/main" id="{FA81F0B4-5CC0-4A65-8623-73476D796225}"/>
              </a:ext>
            </a:extLst>
          </p:cNvPr>
          <p:cNvSpPr>
            <a:spLocks noGrp="1"/>
          </p:cNvSpPr>
          <p:nvPr>
            <p:ph type="body" sz="quarter" idx="12"/>
          </p:nvPr>
        </p:nvSpPr>
        <p:spPr>
          <a:xfrm>
            <a:off x="4079876" y="5861053"/>
            <a:ext cx="5904556" cy="241299"/>
          </a:xfrm>
        </p:spPr>
        <p:txBody>
          <a:bodyPr/>
          <a:lstStyle/>
          <a:p>
            <a:r>
              <a:rPr lang="de-CH" dirty="0"/>
              <a:t>AO Trauma Course </a:t>
            </a:r>
            <a:r>
              <a:rPr lang="de-CH" dirty="0" err="1"/>
              <a:t>Fragility</a:t>
            </a:r>
            <a:r>
              <a:rPr lang="de-CH" dirty="0"/>
              <a:t> </a:t>
            </a:r>
            <a:r>
              <a:rPr lang="de-CH" dirty="0" err="1"/>
              <a:t>Fractures</a:t>
            </a:r>
            <a:r>
              <a:rPr lang="de-CH" dirty="0"/>
              <a:t> and </a:t>
            </a:r>
            <a:r>
              <a:rPr lang="de-CH" dirty="0" err="1"/>
              <a:t>Orthogeriatrics</a:t>
            </a:r>
            <a:endParaRPr lang="de-CH" dirty="0"/>
          </a:p>
          <a:p>
            <a:endParaRPr lang="de-CH" dirty="0"/>
          </a:p>
          <a:p>
            <a:endParaRPr lang="de-CH" dirty="0"/>
          </a:p>
        </p:txBody>
      </p:sp>
      <p:sp>
        <p:nvSpPr>
          <p:cNvPr id="6" name="Text Placeholder 5">
            <a:extLst>
              <a:ext uri="{FF2B5EF4-FFF2-40B4-BE49-F238E27FC236}">
                <a16:creationId xmlns:a16="http://schemas.microsoft.com/office/drawing/2014/main" id="{29AF5D18-05B0-44C2-975B-4FDE5559C363}"/>
              </a:ext>
            </a:extLst>
          </p:cNvPr>
          <p:cNvSpPr>
            <a:spLocks noGrp="1"/>
          </p:cNvSpPr>
          <p:nvPr>
            <p:ph type="body" sz="quarter" idx="13"/>
          </p:nvPr>
        </p:nvSpPr>
        <p:spPr/>
        <p:txBody>
          <a:bodyPr/>
          <a:lstStyle/>
          <a:p>
            <a:endParaRPr lang="de-CH" dirty="0"/>
          </a:p>
        </p:txBody>
      </p:sp>
      <p:sp>
        <p:nvSpPr>
          <p:cNvPr id="7" name="Text Placeholder 6">
            <a:extLst>
              <a:ext uri="{FF2B5EF4-FFF2-40B4-BE49-F238E27FC236}">
                <a16:creationId xmlns:a16="http://schemas.microsoft.com/office/drawing/2014/main" id="{8147F6CF-ECA9-4374-ADFC-065F9DEC1B01}"/>
              </a:ext>
            </a:extLst>
          </p:cNvPr>
          <p:cNvSpPr>
            <a:spLocks noGrp="1"/>
          </p:cNvSpPr>
          <p:nvPr>
            <p:ph type="body" sz="quarter" idx="14"/>
          </p:nvPr>
        </p:nvSpPr>
        <p:spPr/>
        <p:txBody>
          <a:bodyPr/>
          <a:lstStyle/>
          <a:p>
            <a:r>
              <a:rPr lang="de-CH" dirty="0"/>
              <a:t>Case 7</a:t>
            </a:r>
          </a:p>
        </p:txBody>
      </p:sp>
      <p:sp>
        <p:nvSpPr>
          <p:cNvPr id="8" name="Text Placeholder 7">
            <a:extLst>
              <a:ext uri="{FF2B5EF4-FFF2-40B4-BE49-F238E27FC236}">
                <a16:creationId xmlns:a16="http://schemas.microsoft.com/office/drawing/2014/main" id="{4E9AD268-4604-40DE-84BF-3120DAAB1845}"/>
              </a:ext>
            </a:extLst>
          </p:cNvPr>
          <p:cNvSpPr>
            <a:spLocks noGrp="1"/>
          </p:cNvSpPr>
          <p:nvPr>
            <p:ph type="body" sz="quarter" idx="15"/>
          </p:nvPr>
        </p:nvSpPr>
        <p:spPr/>
        <p:txBody>
          <a:bodyPr/>
          <a:lstStyle/>
          <a:p>
            <a:r>
              <a:rPr lang="de-CH" dirty="0"/>
              <a:t>Total hip </a:t>
            </a:r>
            <a:r>
              <a:rPr lang="de-CH" dirty="0" err="1"/>
              <a:t>periprosthetic</a:t>
            </a:r>
            <a:r>
              <a:rPr lang="de-CH" dirty="0"/>
              <a:t> </a:t>
            </a:r>
            <a:r>
              <a:rPr lang="de-CH" dirty="0" err="1"/>
              <a:t>fracture</a:t>
            </a:r>
            <a:endParaRPr lang="de-CH" dirty="0"/>
          </a:p>
        </p:txBody>
      </p:sp>
    </p:spTree>
    <p:extLst>
      <p:ext uri="{BB962C8B-B14F-4D97-AF65-F5344CB8AC3E}">
        <p14:creationId xmlns:p14="http://schemas.microsoft.com/office/powerpoint/2010/main" val="15349801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de-DE" noProof="0" dirty="0"/>
              <a:t>Case description</a:t>
            </a:r>
          </a:p>
        </p:txBody>
      </p:sp>
      <p:sp>
        <p:nvSpPr>
          <p:cNvPr id="49155" name="Content Placeholder 2"/>
          <p:cNvSpPr>
            <a:spLocks noGrp="1"/>
          </p:cNvSpPr>
          <p:nvPr>
            <p:ph type="body" sz="quarter" idx="13"/>
          </p:nvPr>
        </p:nvSpPr>
        <p:spPr>
          <a:xfrm>
            <a:off x="658812" y="1727200"/>
            <a:ext cx="11030679"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altLang="de-DE" dirty="0"/>
              <a:t>84-year-old woman</a:t>
            </a:r>
          </a:p>
          <a:p>
            <a:pPr marL="457200" indent="-457200">
              <a:buFont typeface="Arial" panose="020B0604020202020204" pitchFamily="34" charset="0"/>
              <a:buChar char="•"/>
            </a:pPr>
            <a:r>
              <a:rPr lang="en-US" altLang="de-DE" dirty="0"/>
              <a:t>Stumbled and fell down stairs between 1st and 2nd floor</a:t>
            </a:r>
          </a:p>
          <a:p>
            <a:pPr marL="457200" indent="-457200">
              <a:buFont typeface="Arial" panose="020B0604020202020204" pitchFamily="34" charset="0"/>
              <a:buChar char="•"/>
            </a:pPr>
            <a:r>
              <a:rPr lang="en-US" altLang="de-DE" dirty="0"/>
              <a:t>Possible short loss of consciousness, found by son </a:t>
            </a:r>
          </a:p>
          <a:p>
            <a:pPr marL="457200" indent="-457200">
              <a:buFont typeface="Arial" panose="020B0604020202020204" pitchFamily="34" charset="0"/>
              <a:buChar char="•"/>
            </a:pPr>
            <a:r>
              <a:rPr lang="en-US" altLang="de-DE" dirty="0"/>
              <a:t>Arrived at ER via ambulance at 10 pm, accompanied by her son and daughter-in-law</a:t>
            </a:r>
          </a:p>
          <a:p>
            <a:pPr marL="457200" indent="-457200">
              <a:buFont typeface="Arial" panose="020B0604020202020204" pitchFamily="34" charset="0"/>
              <a:buChar char="•"/>
            </a:pPr>
            <a:r>
              <a:rPr lang="en-US" altLang="de-DE" dirty="0"/>
              <a:t>Pain in right hip</a:t>
            </a:r>
          </a:p>
          <a:p>
            <a:pPr marL="457200" indent="-457200">
              <a:buFont typeface="Arial" panose="020B0604020202020204" pitchFamily="34" charset="0"/>
              <a:buChar char="•"/>
            </a:pPr>
            <a:r>
              <a:rPr lang="en-US" altLang="de-DE" dirty="0"/>
              <a:t>Lived with husband in own apartment in the son’s house</a:t>
            </a:r>
          </a:p>
          <a:p>
            <a:pPr marL="457200" indent="-457200">
              <a:buFont typeface="Arial" panose="020B0604020202020204" pitchFamily="34" charset="0"/>
              <a:buChar char="•"/>
            </a:pPr>
            <a:r>
              <a:rPr lang="en-US" altLang="de-DE" dirty="0"/>
              <a:t>Till this day independently mobile, no help needed</a:t>
            </a:r>
          </a:p>
        </p:txBody>
      </p:sp>
    </p:spTree>
    <p:extLst>
      <p:ext uri="{BB962C8B-B14F-4D97-AF65-F5344CB8AC3E}">
        <p14:creationId xmlns:p14="http://schemas.microsoft.com/office/powerpoint/2010/main" val="4763309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de-DE" noProof="0" dirty="0"/>
              <a:t>Clinical examination</a:t>
            </a:r>
          </a:p>
        </p:txBody>
      </p:sp>
      <p:sp>
        <p:nvSpPr>
          <p:cNvPr id="5" name="Content Placeholder 2"/>
          <p:cNvSpPr>
            <a:spLocks noGrp="1"/>
          </p:cNvSpPr>
          <p:nvPr>
            <p:ph type="body" sz="quarter" idx="13"/>
          </p:nvPr>
        </p:nvSpPr>
        <p:spPr>
          <a:xfrm>
            <a:off x="658812" y="1727200"/>
            <a:ext cx="10874375" cy="4129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457200" indent="-457200">
              <a:buFont typeface="Arial" panose="020B0604020202020204" pitchFamily="34" charset="0"/>
              <a:buChar char="•"/>
            </a:pPr>
            <a:r>
              <a:rPr lang="en-US" altLang="de-DE" dirty="0"/>
              <a:t>158 cm, 63 kg</a:t>
            </a:r>
          </a:p>
          <a:p>
            <a:pPr marL="457200" indent="-457200">
              <a:buFont typeface="Arial" panose="020B0604020202020204" pitchFamily="34" charset="0"/>
              <a:buChar char="•"/>
            </a:pPr>
            <a:r>
              <a:rPr lang="en-US" altLang="de-DE" dirty="0"/>
              <a:t>RR 136/77 mmHg, HR ~ 95 bpm, SO2 94%</a:t>
            </a:r>
          </a:p>
          <a:p>
            <a:pPr marL="457200" indent="-457200">
              <a:buFont typeface="Arial" panose="020B0604020202020204" pitchFamily="34" charset="0"/>
              <a:buChar char="•"/>
            </a:pPr>
            <a:r>
              <a:rPr lang="en-US" altLang="de-DE" dirty="0"/>
              <a:t>Conscious, partially disoriented, antero- and retrograde amnesia, appears anxious and unsettled </a:t>
            </a:r>
          </a:p>
          <a:p>
            <a:pPr marL="457200" indent="-457200">
              <a:buFont typeface="Arial" panose="020B0604020202020204" pitchFamily="34" charset="0"/>
              <a:buChar char="•"/>
            </a:pPr>
            <a:r>
              <a:rPr lang="en-US" altLang="de-DE" dirty="0"/>
              <a:t>Neurological exam showed no pathological findings</a:t>
            </a:r>
          </a:p>
          <a:p>
            <a:pPr marL="457200" indent="-457200">
              <a:buFont typeface="Arial" panose="020B0604020202020204" pitchFamily="34" charset="0"/>
              <a:buChar char="•"/>
            </a:pPr>
            <a:r>
              <a:rPr lang="en-US" altLang="de-DE" dirty="0"/>
              <a:t>Slightly bleeding wound in the occipital region (~ 6 cm)</a:t>
            </a:r>
          </a:p>
          <a:p>
            <a:pPr marL="457200" indent="-457200">
              <a:buFont typeface="Arial" panose="020B0604020202020204" pitchFamily="34" charset="0"/>
              <a:buChar char="•"/>
            </a:pPr>
            <a:r>
              <a:rPr lang="en-US" altLang="de-DE" dirty="0"/>
              <a:t>Not able to lift right leg</a:t>
            </a:r>
          </a:p>
          <a:p>
            <a:pPr marL="457200" indent="-457200">
              <a:buFont typeface="Arial" panose="020B0604020202020204" pitchFamily="34" charset="0"/>
              <a:buChar char="•"/>
            </a:pPr>
            <a:r>
              <a:rPr lang="en-US" altLang="de-DE" dirty="0"/>
              <a:t>Scar right hip – previous THA</a:t>
            </a:r>
          </a:p>
        </p:txBody>
      </p:sp>
    </p:spTree>
    <p:extLst>
      <p:ext uri="{BB962C8B-B14F-4D97-AF65-F5344CB8AC3E}">
        <p14:creationId xmlns:p14="http://schemas.microsoft.com/office/powerpoint/2010/main" val="105922178"/>
      </p:ext>
    </p:extLst>
  </p:cSld>
  <p:clrMapOvr>
    <a:masterClrMapping/>
  </p:clrMapOvr>
</p:sld>
</file>

<file path=ppt/theme/theme1.xml><?xml version="1.0" encoding="utf-8"?>
<a:theme xmlns:a="http://schemas.openxmlformats.org/drawingml/2006/main" name="Office">
  <a:themeElements>
    <a:clrScheme name="AO">
      <a:dk1>
        <a:srgbClr val="000000"/>
      </a:dk1>
      <a:lt1>
        <a:srgbClr val="FFFFFF"/>
      </a:lt1>
      <a:dk2>
        <a:srgbClr val="042D98"/>
      </a:dk2>
      <a:lt2>
        <a:srgbClr val="F6F4F2"/>
      </a:lt2>
      <a:accent1>
        <a:srgbClr val="001B62"/>
      </a:accent1>
      <a:accent2>
        <a:srgbClr val="3B7FF6"/>
      </a:accent2>
      <a:accent3>
        <a:srgbClr val="04F1FE"/>
      </a:accent3>
      <a:accent4>
        <a:srgbClr val="00293A"/>
      </a:accent4>
      <a:accent5>
        <a:srgbClr val="00765C"/>
      </a:accent5>
      <a:accent6>
        <a:srgbClr val="00EB9B"/>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AO blue">
      <a:srgbClr val="042D98"/>
    </a:custClr>
    <a:custClr name="AO light grey">
      <a:srgbClr val="DCD4CB"/>
    </a:custClr>
    <a:custClr name="AO dark blue">
      <a:srgbClr val="001B62"/>
    </a:custClr>
    <a:custClr name="Dark purple">
      <a:srgbClr val="3F0343"/>
    </a:custClr>
    <a:custClr name="Dark green">
      <a:srgbClr val="00293A"/>
    </a:custClr>
    <a:custClr name="White">
      <a:srgbClr val="FFFFFF"/>
    </a:custClr>
    <a:custClr name="White">
      <a:srgbClr val="FFFFFF"/>
    </a:custClr>
    <a:custClr name="White">
      <a:srgbClr val="FFFFFF"/>
    </a:custClr>
    <a:custClr name="White">
      <a:srgbClr val="FFFFFF"/>
    </a:custClr>
    <a:custClr name="White">
      <a:srgbClr val="FFFFFF"/>
    </a:custClr>
    <a:custClr name="AO yellow">
      <a:srgbClr val="FFF500"/>
    </a:custClr>
    <a:custClr name="AO light grey 75%">
      <a:srgbClr val="E5DFD8"/>
    </a:custClr>
    <a:custClr name="Blue">
      <a:srgbClr val="1E4DAC"/>
    </a:custClr>
    <a:custClr name="Purple">
      <a:srgbClr val="5D0255"/>
    </a:custClr>
    <a:custClr name="Green">
      <a:srgbClr val="00504B"/>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AO light grey 50%">
      <a:srgbClr val="EEEAE5"/>
    </a:custClr>
    <a:custClr name="AO active blue">
      <a:srgbClr val="3B7FF6"/>
    </a:custClr>
    <a:custClr name="Purple">
      <a:srgbClr val="7B0067"/>
    </a:custClr>
    <a:custClr name="Green">
      <a:srgbClr val="00765C"/>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AO light grey 25%">
      <a:srgbClr val="F6F4F2"/>
    </a:custClr>
    <a:custClr name="Blue">
      <a:srgbClr val="20B8FA"/>
    </a:custClr>
    <a:custClr name="Red">
      <a:srgbClr val="BA125E"/>
    </a:custClr>
    <a:custClr name="Green">
      <a:srgbClr val="00B17B"/>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Bright blue">
      <a:srgbClr val="04F1FE"/>
    </a:custClr>
    <a:custClr name="Bright red">
      <a:srgbClr val="F92355"/>
    </a:custClr>
    <a:custClr name="Bright green">
      <a:srgbClr val="00EB9B"/>
    </a:custClr>
    <a:custClr name="White">
      <a:srgbClr val="FFFFFF"/>
    </a:custClr>
    <a:custClr name="White">
      <a:srgbClr val="FFFFFF"/>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ao_davoscourses_16_9.potx" id="{27C62C7E-5F84-4BD5-87EB-D5974C46EFFF}" vid="{9EE5B033-753F-4135-BEB1-C62427851B43}"/>
    </a:ext>
  </a:extLst>
</a:theme>
</file>

<file path=ppt/theme/theme2.xml><?xml version="1.0" encoding="utf-8"?>
<a:theme xmlns:a="http://schemas.openxmlformats.org/drawingml/2006/main" name="AOT_Presentation_white">
  <a:themeElements>
    <a:clrScheme name="AO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O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CH"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CH" sz="1400" b="0" i="0" u="none" strike="noStrike" cap="none" normalizeH="0" baseline="0" smtClean="0">
            <a:ln>
              <a:noFill/>
            </a:ln>
            <a:solidFill>
              <a:schemeClr val="tx1"/>
            </a:solidFill>
            <a:effectLst/>
            <a:latin typeface="Arial" charset="0"/>
          </a:defRPr>
        </a:defPPr>
      </a:lstStyle>
    </a:lnDef>
  </a:objectDefaults>
  <a:extraClrSchemeLst>
    <a:extraClrScheme>
      <a:clrScheme name="AO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O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O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O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O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O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OF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O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O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O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O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O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resentation_AOTRAUMA_w">
  <a:themeElements>
    <a:clrScheme name="AO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O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CH"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CH" sz="1400" b="0" i="0" u="none" strike="noStrike" cap="none" normalizeH="0" baseline="0" smtClean="0">
            <a:ln>
              <a:noFill/>
            </a:ln>
            <a:solidFill>
              <a:schemeClr val="tx1"/>
            </a:solidFill>
            <a:effectLst/>
            <a:latin typeface="Arial" charset="0"/>
          </a:defRPr>
        </a:defPPr>
      </a:lstStyle>
    </a:lnDef>
  </a:objectDefaults>
  <a:extraClrSchemeLst>
    <a:extraClrScheme>
      <a:clrScheme name="AO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O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O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O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O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O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OF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O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O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O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O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O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AOT_Presentation_cases 2015 CCC">
  <a:themeElements>
    <a:clrScheme name="AO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O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CH"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CH" sz="1400" b="0" i="0" u="none" strike="noStrike" cap="none" normalizeH="0" baseline="0" smtClean="0">
            <a:ln>
              <a:noFill/>
            </a:ln>
            <a:solidFill>
              <a:schemeClr val="tx1"/>
            </a:solidFill>
            <a:effectLst/>
            <a:latin typeface="Arial" charset="0"/>
          </a:defRPr>
        </a:defPPr>
      </a:lstStyle>
    </a:lnDef>
  </a:objectDefaults>
  <a:extraClrSchemeLst>
    <a:extraClrScheme>
      <a:clrScheme name="AO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O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O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O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O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O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OF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O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O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O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O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O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AOT_Presentation_white">
  <a:themeElements>
    <a:clrScheme name="AO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O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CH"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CH" sz="1400" b="0" i="0" u="none" strike="noStrike" cap="none" normalizeH="0" baseline="0" smtClean="0">
            <a:ln>
              <a:noFill/>
            </a:ln>
            <a:solidFill>
              <a:schemeClr val="tx1"/>
            </a:solidFill>
            <a:effectLst/>
            <a:latin typeface="Arial" charset="0"/>
          </a:defRPr>
        </a:defPPr>
      </a:lstStyle>
    </a:lnDef>
  </a:objectDefaults>
  <a:extraClrSchemeLst>
    <a:extraClrScheme>
      <a:clrScheme name="AO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O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O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O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O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O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OF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O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O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O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O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O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AOT_Presentation_cases 2015 CCC">
  <a:themeElements>
    <a:clrScheme name="AO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O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CH"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CH" sz="1400" b="0" i="0" u="none" strike="noStrike" cap="none" normalizeH="0" baseline="0" smtClean="0">
            <a:ln>
              <a:noFill/>
            </a:ln>
            <a:solidFill>
              <a:schemeClr val="tx1"/>
            </a:solidFill>
            <a:effectLst/>
            <a:latin typeface="Arial" charset="0"/>
          </a:defRPr>
        </a:defPPr>
      </a:lstStyle>
    </a:lnDef>
  </a:objectDefaults>
  <a:extraClrSchemeLst>
    <a:extraClrScheme>
      <a:clrScheme name="AO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O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O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O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O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O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OF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O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O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O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O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O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AOT_Presentation_cases 2015 CCC">
  <a:themeElements>
    <a:clrScheme name="AO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O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CH"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CH" sz="1400" b="0" i="0" u="none" strike="noStrike" cap="none" normalizeH="0" baseline="0" smtClean="0">
            <a:ln>
              <a:noFill/>
            </a:ln>
            <a:solidFill>
              <a:schemeClr val="tx1"/>
            </a:solidFill>
            <a:effectLst/>
            <a:latin typeface="Arial" charset="0"/>
          </a:defRPr>
        </a:defPPr>
      </a:lstStyle>
    </a:lnDef>
  </a:objectDefaults>
  <a:extraClrSchemeLst>
    <a:extraClrScheme>
      <a:clrScheme name="AO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O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O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O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O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O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OF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O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O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O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O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O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8573</Words>
  <Application>Microsoft Office PowerPoint</Application>
  <PresentationFormat>Widescreen</PresentationFormat>
  <Paragraphs>1504</Paragraphs>
  <Slides>284</Slides>
  <Notes>193</Notes>
  <HiddenSlides>0</HiddenSlides>
  <MMClips>2</MMClips>
  <ScaleCrop>false</ScaleCrop>
  <HeadingPairs>
    <vt:vector size="8" baseType="variant">
      <vt:variant>
        <vt:lpstr>Fonts Used</vt:lpstr>
      </vt:variant>
      <vt:variant>
        <vt:i4>6</vt:i4>
      </vt:variant>
      <vt:variant>
        <vt:lpstr>Theme</vt:lpstr>
      </vt:variant>
      <vt:variant>
        <vt:i4>7</vt:i4>
      </vt:variant>
      <vt:variant>
        <vt:lpstr>Embedded OLE Servers</vt:lpstr>
      </vt:variant>
      <vt:variant>
        <vt:i4>1</vt:i4>
      </vt:variant>
      <vt:variant>
        <vt:lpstr>Slide Titles</vt:lpstr>
      </vt:variant>
      <vt:variant>
        <vt:i4>284</vt:i4>
      </vt:variant>
    </vt:vector>
  </HeadingPairs>
  <TitlesOfParts>
    <vt:vector size="298" baseType="lpstr">
      <vt:lpstr>Arial</vt:lpstr>
      <vt:lpstr>Arial Narrow</vt:lpstr>
      <vt:lpstr>Calibri</vt:lpstr>
      <vt:lpstr>Courier New</vt:lpstr>
      <vt:lpstr>Symbol</vt:lpstr>
      <vt:lpstr>Wingdings</vt:lpstr>
      <vt:lpstr>Office</vt:lpstr>
      <vt:lpstr>AOT_Presentation_white</vt:lpstr>
      <vt:lpstr>Presentation_AOTRAUMA_w</vt:lpstr>
      <vt:lpstr>AOT_Presentation_cases 2015 CCC</vt:lpstr>
      <vt:lpstr>1_AOT_Presentation_white</vt:lpstr>
      <vt:lpstr>1_AOT_Presentation_cases 2015 CCC</vt:lpstr>
      <vt:lpstr>2_AOT_Presentation_cases 2015 CCC</vt:lpstr>
      <vt:lpstr>Image</vt:lpstr>
      <vt:lpstr>PowerPoint Presentation</vt:lpstr>
      <vt:lpstr>List of cases</vt:lpstr>
      <vt:lpstr>Acknowledgements for all cases</vt:lpstr>
      <vt:lpstr>PowerPoint Presentation</vt:lpstr>
      <vt:lpstr>Case description </vt:lpstr>
      <vt:lpstr>Medical history</vt:lpstr>
      <vt:lpstr>PowerPoint Presentation</vt:lpstr>
      <vt:lpstr>PowerPoint Presentation</vt:lpstr>
      <vt:lpstr>PowerPoint Presentation</vt:lpstr>
      <vt:lpstr>Treatment</vt:lpstr>
      <vt:lpstr>Patient</vt:lpstr>
      <vt:lpstr>Immediate postoperative</vt:lpstr>
      <vt:lpstr>Immediate postoperative</vt:lpstr>
      <vt:lpstr>Immediate postoperative</vt:lpstr>
      <vt:lpstr>Postoperative rehabilitation</vt:lpstr>
      <vt:lpstr>8 months postoperative</vt:lpstr>
      <vt:lpstr>8 months postoperative</vt:lpstr>
      <vt:lpstr>Further osteoporosis treatment</vt:lpstr>
      <vt:lpstr>Take-home messages</vt:lpstr>
      <vt:lpstr>References</vt:lpstr>
      <vt:lpstr>Thank you</vt:lpstr>
      <vt:lpstr>PowerPoint Presentation</vt:lpstr>
      <vt:lpstr>Case description</vt:lpstr>
      <vt:lpstr>X-rays before injury</vt:lpstr>
      <vt:lpstr>X-rays after fall</vt:lpstr>
      <vt:lpstr>Lateral position</vt:lpstr>
      <vt:lpstr>PowerPoint Presentation</vt:lpstr>
      <vt:lpstr>PowerPoint Presentation</vt:lpstr>
      <vt:lpstr>TTD walking</vt:lpstr>
      <vt:lpstr>3 months postoperative</vt:lpstr>
      <vt:lpstr>Techniques</vt:lpstr>
      <vt:lpstr>Take-home messages</vt:lpstr>
      <vt:lpstr>Thank you</vt:lpstr>
      <vt:lpstr>PowerPoint Presentation</vt:lpstr>
      <vt:lpstr>Case description</vt:lpstr>
      <vt:lpstr>Medication</vt:lpstr>
      <vt:lpstr>PowerPoint Presentation</vt:lpstr>
      <vt:lpstr>Current situation</vt:lpstr>
      <vt:lpstr>PowerPoint Presentation</vt:lpstr>
      <vt:lpstr>PowerPoint Presentation</vt:lpstr>
      <vt:lpstr>PowerPoint Presentation</vt:lpstr>
      <vt:lpstr>PowerPoint Presentation</vt:lpstr>
      <vt:lpstr>Follow-up </vt:lpstr>
      <vt:lpstr>PowerPoint Presentation</vt:lpstr>
      <vt:lpstr>1-year follow-up  </vt:lpstr>
      <vt:lpstr>Take-home messages</vt:lpstr>
      <vt:lpstr>Thank you</vt:lpstr>
      <vt:lpstr>PowerPoint Presentation</vt:lpstr>
      <vt:lpstr>Case description</vt:lpstr>
      <vt:lpstr>Medical history</vt:lpstr>
      <vt:lpstr>Medication</vt:lpstr>
      <vt:lpstr>PowerPoint Presentation</vt:lpstr>
      <vt:lpstr>Preoperative examinations</vt:lpstr>
      <vt:lpstr>What’s next?</vt:lpstr>
      <vt:lpstr>Treatment</vt:lpstr>
      <vt:lpstr>PowerPoint Presentation</vt:lpstr>
      <vt:lpstr>PowerPoint Presentation</vt:lpstr>
      <vt:lpstr>3 months later</vt:lpstr>
      <vt:lpstr>1-year follow-up</vt:lpstr>
      <vt:lpstr>Take-home messages</vt:lpstr>
      <vt:lpstr>Thank you</vt:lpstr>
      <vt:lpstr>PowerPoint Presentation</vt:lpstr>
      <vt:lpstr>Case description</vt:lpstr>
      <vt:lpstr>Case description</vt:lpstr>
      <vt:lpstr>Medical history</vt:lpstr>
      <vt:lpstr>Operative and postoperative treatment</vt:lpstr>
      <vt:lpstr>Postoperative x-ray </vt:lpstr>
      <vt:lpstr>DEXA</vt:lpstr>
      <vt:lpstr>Geriatric rehabilitation</vt:lpstr>
      <vt:lpstr>2 weeks later</vt:lpstr>
      <vt:lpstr>PowerPoint Presentation</vt:lpstr>
      <vt:lpstr>Geriatric rehabilitation center II</vt:lpstr>
      <vt:lpstr>PowerPoint Presentation</vt:lpstr>
      <vt:lpstr>Admission to ER II</vt:lpstr>
      <vt:lpstr>PowerPoint Presentation</vt:lpstr>
      <vt:lpstr>Geriatric rehabilitation center III</vt:lpstr>
      <vt:lpstr>Take-home messages</vt:lpstr>
      <vt:lpstr>Thank you</vt:lpstr>
      <vt:lpstr>PowerPoint Presentation</vt:lpstr>
      <vt:lpstr>Subsequent vertebral fractures</vt:lpstr>
      <vt:lpstr>Medical history</vt:lpstr>
      <vt:lpstr>Diagnosis?</vt:lpstr>
      <vt:lpstr>Diagnostics </vt:lpstr>
      <vt:lpstr>Diagnostics</vt:lpstr>
      <vt:lpstr>Diagnostics</vt:lpstr>
      <vt:lpstr>Diagnostics</vt:lpstr>
      <vt:lpstr>DEXA on 27 January</vt:lpstr>
      <vt:lpstr>DEXA on 27 January</vt:lpstr>
      <vt:lpstr>Vertebroplasty 31 January</vt:lpstr>
      <vt:lpstr>Follow-up x-ray 2 February</vt:lpstr>
      <vt:lpstr>PowerPoint Presentation</vt:lpstr>
      <vt:lpstr>Follow-up x-ray 1 March</vt:lpstr>
      <vt:lpstr>Follow-up x-rays in March</vt:lpstr>
      <vt:lpstr>Follow-up x-rays</vt:lpstr>
      <vt:lpstr>Take-home messages</vt:lpstr>
      <vt:lpstr>Thank you</vt:lpstr>
      <vt:lpstr>PowerPoint Presentation</vt:lpstr>
      <vt:lpstr>Case description</vt:lpstr>
      <vt:lpstr>Clinical examination</vt:lpstr>
      <vt:lpstr>Medical history</vt:lpstr>
      <vt:lpstr>Medication</vt:lpstr>
      <vt:lpstr>Examinations</vt:lpstr>
      <vt:lpstr>ER examinations</vt:lpstr>
      <vt:lpstr>CT scan</vt:lpstr>
      <vt:lpstr>X-ray</vt:lpstr>
      <vt:lpstr>Chest x-ray</vt:lpstr>
      <vt:lpstr>ECG</vt:lpstr>
      <vt:lpstr>Current situation</vt:lpstr>
      <vt:lpstr>Treatment</vt:lpstr>
      <vt:lpstr>Treatment</vt:lpstr>
      <vt:lpstr>Further treatment</vt:lpstr>
      <vt:lpstr>Surgical options</vt:lpstr>
      <vt:lpstr>Surgical treatment - MIPO</vt:lpstr>
      <vt:lpstr>Surgical treatment - plate</vt:lpstr>
      <vt:lpstr>Postoperative</vt:lpstr>
      <vt:lpstr>Postoperative</vt:lpstr>
      <vt:lpstr>Further treatment</vt:lpstr>
      <vt:lpstr>3-month follow-up</vt:lpstr>
      <vt:lpstr>Take-home messages</vt:lpstr>
      <vt:lpstr>Thank you</vt:lpstr>
      <vt:lpstr>PowerPoint Presentation</vt:lpstr>
      <vt:lpstr>Case description</vt:lpstr>
      <vt:lpstr>Medication</vt:lpstr>
      <vt:lpstr>Fracture of right distal femur 4 years previously</vt:lpstr>
      <vt:lpstr>MIPO with DF-LCP</vt:lpstr>
      <vt:lpstr>1 year after fixation Screws loosened but fracture heals</vt:lpstr>
      <vt:lpstr>X-rays this time</vt:lpstr>
      <vt:lpstr>How would you treat it?</vt:lpstr>
      <vt:lpstr>Post slab-splint immobilization x-ray</vt:lpstr>
      <vt:lpstr>For MIPO</vt:lpstr>
      <vt:lpstr>1 month later Allow free mobilization </vt:lpstr>
      <vt:lpstr>3 months later Increase in pain</vt:lpstr>
      <vt:lpstr>3 months later Increase in pain</vt:lpstr>
      <vt:lpstr>Revision fixation ORIF with bone substitute</vt:lpstr>
      <vt:lpstr>1 year post revision fixation Pain free left arm with some shoulder stiffness</vt:lpstr>
      <vt:lpstr>Back to the medical aspects</vt:lpstr>
      <vt:lpstr>Take-home messages</vt:lpstr>
      <vt:lpstr>Thank you</vt:lpstr>
      <vt:lpstr>PowerPoint Presentation</vt:lpstr>
      <vt:lpstr>Case description</vt:lpstr>
      <vt:lpstr>X-rays</vt:lpstr>
      <vt:lpstr>Medical history</vt:lpstr>
      <vt:lpstr>What is the ideal management? </vt:lpstr>
      <vt:lpstr>PowerPoint Presentation</vt:lpstr>
      <vt:lpstr>Post manipulation and reduction</vt:lpstr>
      <vt:lpstr>If surgical option considered</vt:lpstr>
      <vt:lpstr>Intraoperative images</vt:lpstr>
      <vt:lpstr>Postoperative images </vt:lpstr>
      <vt:lpstr>Take-home messages</vt:lpstr>
      <vt:lpstr>Thank you</vt:lpstr>
      <vt:lpstr> </vt:lpstr>
      <vt:lpstr>Case description</vt:lpstr>
      <vt:lpstr>X-rays of left shoulder</vt:lpstr>
      <vt:lpstr>X-rays of pelvis</vt:lpstr>
      <vt:lpstr>Patient information</vt:lpstr>
      <vt:lpstr>CT scan of left shoulder</vt:lpstr>
      <vt:lpstr>CT scan of pelvis</vt:lpstr>
      <vt:lpstr>Geriatric consultation</vt:lpstr>
      <vt:lpstr>Medication</vt:lpstr>
      <vt:lpstr>Daughter demands further investigation</vt:lpstr>
      <vt:lpstr>The next night</vt:lpstr>
      <vt:lpstr>Lab tests</vt:lpstr>
      <vt:lpstr>Geriatric ward</vt:lpstr>
      <vt:lpstr>Updated medication</vt:lpstr>
      <vt:lpstr>Next day</vt:lpstr>
      <vt:lpstr>6 days later</vt:lpstr>
      <vt:lpstr>6 days later</vt:lpstr>
      <vt:lpstr>Interdisciplinary team meeting</vt:lpstr>
      <vt:lpstr>A further 4 days later</vt:lpstr>
      <vt:lpstr>Discharged day 12</vt:lpstr>
      <vt:lpstr>A further 3 weeks later</vt:lpstr>
      <vt:lpstr>Take-home messages</vt:lpstr>
      <vt:lpstr>Thank you</vt:lpstr>
      <vt:lpstr>PowerPoint Presentation</vt:lpstr>
      <vt:lpstr>Case description</vt:lpstr>
      <vt:lpstr>Case description</vt:lpstr>
      <vt:lpstr>Simple fall at home</vt:lpstr>
      <vt:lpstr>Pain is acceptable</vt:lpstr>
      <vt:lpstr>Moderate function</vt:lpstr>
      <vt:lpstr>Radiological outcome</vt:lpstr>
      <vt:lpstr>Clinical outcome</vt:lpstr>
      <vt:lpstr>Take-home messages</vt:lpstr>
      <vt:lpstr>References</vt:lpstr>
      <vt:lpstr>Thank you</vt:lpstr>
      <vt:lpstr>PowerPoint Presentation</vt:lpstr>
      <vt:lpstr>Case description</vt:lpstr>
      <vt:lpstr>Medication</vt:lpstr>
      <vt:lpstr>X-rays</vt:lpstr>
      <vt:lpstr>PowerPoint Presentation</vt:lpstr>
      <vt:lpstr>Current situation</vt:lpstr>
      <vt:lpstr>PowerPoint Presentation</vt:lpstr>
      <vt:lpstr>PowerPoint Presentation</vt:lpstr>
      <vt:lpstr>PowerPoint Presentation</vt:lpstr>
      <vt:lpstr>Follow-up </vt:lpstr>
      <vt:lpstr>PowerPoint Presentation</vt:lpstr>
      <vt:lpstr>Take-home messages</vt:lpstr>
      <vt:lpstr>Thank you</vt:lpstr>
      <vt:lpstr>PowerPoint Presentation</vt:lpstr>
      <vt:lpstr>Case description</vt:lpstr>
      <vt:lpstr>Case description</vt:lpstr>
      <vt:lpstr>Case history</vt:lpstr>
      <vt:lpstr>Medication list</vt:lpstr>
      <vt:lpstr>One year prior to the humerus fracture</vt:lpstr>
      <vt:lpstr>In 2006 (age 81 years) ‒ unstable, painful, two-part fracture with severe osteoporosis</vt:lpstr>
      <vt:lpstr>PowerPoint Presentation</vt:lpstr>
      <vt:lpstr>PowerPoint Presentation</vt:lpstr>
      <vt:lpstr>Pain-adapted mobilization and shoulder sling </vt:lpstr>
      <vt:lpstr>Osteoporosis treatment</vt:lpstr>
      <vt:lpstr>Follow-up at 9 weeks</vt:lpstr>
      <vt:lpstr>Follow-up at 5 months</vt:lpstr>
      <vt:lpstr>6 months after fracture the patient had only minor complaints</vt:lpstr>
      <vt:lpstr>4 years later (age 86)</vt:lpstr>
      <vt:lpstr>4 years later</vt:lpstr>
      <vt:lpstr>Postoperative</vt:lpstr>
      <vt:lpstr>Lab results</vt:lpstr>
      <vt:lpstr>Further treatment</vt:lpstr>
      <vt:lpstr>Further treatment</vt:lpstr>
      <vt:lpstr>Take-home messages</vt:lpstr>
      <vt:lpstr>Thank you</vt:lpstr>
      <vt:lpstr>PowerPoint Presentation</vt:lpstr>
      <vt:lpstr>Case description </vt:lpstr>
      <vt:lpstr>X-rays</vt:lpstr>
      <vt:lpstr>Intraoperative images</vt:lpstr>
      <vt:lpstr>Intraoperative images</vt:lpstr>
      <vt:lpstr>3 months postoperatively</vt:lpstr>
      <vt:lpstr>Take-home messages</vt:lpstr>
      <vt:lpstr>Thank you</vt:lpstr>
      <vt:lpstr>PowerPoint Presentation</vt:lpstr>
      <vt:lpstr>Case description</vt:lpstr>
      <vt:lpstr>Preoperative x-rays</vt:lpstr>
      <vt:lpstr>Preoperative x-rays</vt:lpstr>
      <vt:lpstr>Postoperative x-rays </vt:lpstr>
      <vt:lpstr>3 months postoperative</vt:lpstr>
      <vt:lpstr>Take-home messages</vt:lpstr>
      <vt:lpstr>Thank you</vt:lpstr>
      <vt:lpstr>PowerPoint Presentation</vt:lpstr>
      <vt:lpstr>Case description</vt:lpstr>
      <vt:lpstr>X-rays</vt:lpstr>
      <vt:lpstr>X-rays</vt:lpstr>
      <vt:lpstr>X-rays</vt:lpstr>
      <vt:lpstr>X-rays</vt:lpstr>
      <vt:lpstr>PowerPoint Presentation</vt:lpstr>
      <vt:lpstr>PowerPoint Presentation</vt:lpstr>
      <vt:lpstr>PowerPoint Presentation</vt:lpstr>
      <vt:lpstr>Mio techniques</vt:lpstr>
      <vt:lpstr>Mio techniques</vt:lpstr>
      <vt:lpstr>PowerPoint Presentation</vt:lpstr>
      <vt:lpstr>PowerPoint Presentation</vt:lpstr>
      <vt:lpstr>PowerPoint Presentation</vt:lpstr>
      <vt:lpstr>PowerPoint Presentation</vt:lpstr>
      <vt:lpstr>PowerPoint Presentation</vt:lpstr>
      <vt:lpstr>PowerPoint Presentation</vt:lpstr>
      <vt:lpstr>Postoperative</vt:lpstr>
      <vt:lpstr>Postoperative</vt:lpstr>
      <vt:lpstr>Postoperative</vt:lpstr>
      <vt:lpstr>Postoperative week 5</vt:lpstr>
      <vt:lpstr>PowerPoint Presentation</vt:lpstr>
      <vt:lpstr>Take-home messages </vt:lpstr>
      <vt:lpstr>References </vt:lpstr>
      <vt:lpstr>Thank you</vt:lpstr>
      <vt:lpstr>PowerPoint Presentation</vt:lpstr>
      <vt:lpstr>Case description</vt:lpstr>
      <vt:lpstr>Medical history</vt:lpstr>
      <vt:lpstr>X-ray </vt:lpstr>
      <vt:lpstr>X-ray </vt:lpstr>
      <vt:lpstr>Classification</vt:lpstr>
      <vt:lpstr>Classification</vt:lpstr>
      <vt:lpstr>Classification</vt:lpstr>
      <vt:lpstr>Classification</vt:lpstr>
      <vt:lpstr>Defects?</vt:lpstr>
      <vt:lpstr>Osteoporosis?</vt:lpstr>
      <vt:lpstr>Patient and injury related considerations</vt:lpstr>
      <vt:lpstr>Treatment options</vt:lpstr>
      <vt:lpstr>Risk factors for failure after ORIF</vt:lpstr>
      <vt:lpstr>Treatment choice</vt:lpstr>
      <vt:lpstr>Technique</vt:lpstr>
      <vt:lpstr>Technique</vt:lpstr>
      <vt:lpstr>Technique</vt:lpstr>
      <vt:lpstr>Technique</vt:lpstr>
      <vt:lpstr>Follow-up x-rays</vt:lpstr>
      <vt:lpstr>Follow-up x-rays</vt:lpstr>
      <vt:lpstr>Take-home messages</vt:lpstr>
      <vt:lpstr>References</vt:lpstr>
      <vt:lpstr>Thank you</vt:lpstr>
    </vt:vector>
  </TitlesOfParts>
  <Company>USB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AOTrauma Orthogeriatrics Case Library</dc:title>
  <dc:creator>MGLEESON</dc:creator>
  <cp:lastModifiedBy>Claire Thorndyke</cp:lastModifiedBy>
  <cp:revision>320</cp:revision>
  <dcterms:created xsi:type="dcterms:W3CDTF">2015-05-01T15:26:32Z</dcterms:created>
  <dcterms:modified xsi:type="dcterms:W3CDTF">2020-08-27T10:20:11Z</dcterms:modified>
</cp:coreProperties>
</file>