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handoutMasterIdLst>
    <p:handoutMasterId r:id="rId60"/>
  </p:handoutMasterIdLst>
  <p:sldIdLst>
    <p:sldId id="256" r:id="rId5"/>
    <p:sldId id="262" r:id="rId6"/>
    <p:sldId id="263" r:id="rId7"/>
    <p:sldId id="353" r:id="rId8"/>
    <p:sldId id="266" r:id="rId9"/>
    <p:sldId id="267" r:id="rId10"/>
    <p:sldId id="268" r:id="rId11"/>
    <p:sldId id="270" r:id="rId12"/>
    <p:sldId id="271" r:id="rId13"/>
    <p:sldId id="305" r:id="rId14"/>
    <p:sldId id="273" r:id="rId15"/>
    <p:sldId id="358" r:id="rId16"/>
    <p:sldId id="359" r:id="rId17"/>
    <p:sldId id="275" r:id="rId18"/>
    <p:sldId id="276" r:id="rId19"/>
    <p:sldId id="395" r:id="rId20"/>
    <p:sldId id="364" r:id="rId21"/>
    <p:sldId id="277" r:id="rId22"/>
    <p:sldId id="278" r:id="rId23"/>
    <p:sldId id="279" r:id="rId24"/>
    <p:sldId id="280" r:id="rId25"/>
    <p:sldId id="281" r:id="rId26"/>
    <p:sldId id="282" r:id="rId27"/>
    <p:sldId id="283" r:id="rId28"/>
    <p:sldId id="284" r:id="rId29"/>
    <p:sldId id="285" r:id="rId30"/>
    <p:sldId id="286" r:id="rId31"/>
    <p:sldId id="368" r:id="rId32"/>
    <p:sldId id="369" r:id="rId33"/>
    <p:sldId id="287" r:id="rId34"/>
    <p:sldId id="288" r:id="rId35"/>
    <p:sldId id="393" r:id="rId36"/>
    <p:sldId id="289" r:id="rId37"/>
    <p:sldId id="290" r:id="rId38"/>
    <p:sldId id="291" r:id="rId39"/>
    <p:sldId id="388" r:id="rId40"/>
    <p:sldId id="389" r:id="rId41"/>
    <p:sldId id="394" r:id="rId42"/>
    <p:sldId id="391" r:id="rId43"/>
    <p:sldId id="390" r:id="rId44"/>
    <p:sldId id="293" r:id="rId45"/>
    <p:sldId id="292" r:id="rId46"/>
    <p:sldId id="294" r:id="rId47"/>
    <p:sldId id="295" r:id="rId48"/>
    <p:sldId id="296" r:id="rId49"/>
    <p:sldId id="297" r:id="rId50"/>
    <p:sldId id="298" r:id="rId51"/>
    <p:sldId id="396" r:id="rId52"/>
    <p:sldId id="306" r:id="rId53"/>
    <p:sldId id="301" r:id="rId54"/>
    <p:sldId id="302" r:id="rId55"/>
    <p:sldId id="304" r:id="rId56"/>
    <p:sldId id="397" r:id="rId57"/>
    <p:sldId id="303" r:id="rId5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86395"/>
  </p:normalViewPr>
  <p:slideViewPr>
    <p:cSldViewPr snapToGrid="0" showGuides="1">
      <p:cViewPr varScale="1">
        <p:scale>
          <a:sx n="99" d="100"/>
          <a:sy n="99" d="100"/>
        </p:scale>
        <p:origin x="72" y="696"/>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21" d="100"/>
          <a:sy n="121" d="100"/>
        </p:scale>
        <p:origin x="308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C53A6C1-6705-CD44-9A49-2641DAF20B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umsplatzhalter 2">
            <a:extLst>
              <a:ext uri="{FF2B5EF4-FFF2-40B4-BE49-F238E27FC236}">
                <a16:creationId xmlns:a16="http://schemas.microsoft.com/office/drawing/2014/main" id="{CD48D91B-1B61-B149-814D-3B695DF5F2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169A33-71D9-824F-ACCD-10987FEE9C21}" type="datetimeFigureOut">
              <a:rPr lang="en-US" smtClean="0"/>
              <a:t>8/11/2020</a:t>
            </a:fld>
            <a:endParaRPr lang="en-US" dirty="0"/>
          </a:p>
        </p:txBody>
      </p:sp>
      <p:sp>
        <p:nvSpPr>
          <p:cNvPr id="4" name="Fußzeilenplatzhalter 3">
            <a:extLst>
              <a:ext uri="{FF2B5EF4-FFF2-40B4-BE49-F238E27FC236}">
                <a16:creationId xmlns:a16="http://schemas.microsoft.com/office/drawing/2014/main" id="{F5F079F5-F931-144F-AFDB-7871D60FF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Foliennummernplatzhalter 4">
            <a:extLst>
              <a:ext uri="{FF2B5EF4-FFF2-40B4-BE49-F238E27FC236}">
                <a16:creationId xmlns:a16="http://schemas.microsoft.com/office/drawing/2014/main" id="{435481EE-B24B-D841-BAEA-FF175140FF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1C47C6-1700-C74A-A11E-4FF6CB3684E7}" type="slidenum">
              <a:rPr lang="en-US" smtClean="0"/>
              <a:t>‹#›</a:t>
            </a:fld>
            <a:endParaRPr lang="en-US" dirty="0"/>
          </a:p>
        </p:txBody>
      </p:sp>
    </p:spTree>
    <p:extLst>
      <p:ext uri="{BB962C8B-B14F-4D97-AF65-F5344CB8AC3E}">
        <p14:creationId xmlns:p14="http://schemas.microsoft.com/office/powerpoint/2010/main" val="1296475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77656-0B12-4DEA-96CF-82550DBD498E}" type="datetimeFigureOut">
              <a:rPr lang="en-GB" smtClean="0"/>
              <a:t>11/08/2020</a:t>
            </a:fld>
            <a:endParaRPr lang="en-GB"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6D991-40E1-4F75-A931-87F401740DFF}" type="slidenum">
              <a:rPr lang="en-GB" smtClean="0"/>
              <a:t>‹#›</a:t>
            </a:fld>
            <a:endParaRPr lang="en-GB" dirty="0"/>
          </a:p>
        </p:txBody>
      </p:sp>
    </p:spTree>
    <p:extLst>
      <p:ext uri="{BB962C8B-B14F-4D97-AF65-F5344CB8AC3E}">
        <p14:creationId xmlns:p14="http://schemas.microsoft.com/office/powerpoint/2010/main" val="1444560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by Christian </a:t>
            </a:r>
            <a:r>
              <a:rPr lang="en-US" dirty="0" err="1"/>
              <a:t>Kammerlander</a:t>
            </a:r>
            <a:r>
              <a:rPr lang="en-US" dirty="0"/>
              <a:t> and Markus </a:t>
            </a:r>
            <a:r>
              <a:rPr lang="en-US" dirty="0" err="1"/>
              <a:t>Gosch</a:t>
            </a:r>
            <a:r>
              <a:rPr lang="en-US" dirty="0"/>
              <a:t> (January 2018)</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a:t>
            </a:fld>
            <a:endParaRPr lang="de-CH"/>
          </a:p>
        </p:txBody>
      </p:sp>
    </p:spTree>
    <p:extLst>
      <p:ext uri="{BB962C8B-B14F-4D97-AF65-F5344CB8AC3E}">
        <p14:creationId xmlns:p14="http://schemas.microsoft.com/office/powerpoint/2010/main" val="76365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80963" y="741363"/>
            <a:ext cx="6573837" cy="3698875"/>
          </a:xfrm>
          <a:ln/>
        </p:spPr>
      </p:sp>
      <p:sp>
        <p:nvSpPr>
          <p:cNvPr id="60419" name="Rectangle 3"/>
          <p:cNvSpPr>
            <a:spLocks noGrp="1" noChangeArrowheads="1"/>
          </p:cNvSpPr>
          <p:nvPr>
            <p:ph type="body" idx="1"/>
          </p:nvPr>
        </p:nvSpPr>
        <p:spPr>
          <a:noFill/>
        </p:spPr>
        <p:txBody>
          <a:bodyPr/>
          <a:lstStyle/>
          <a:p>
            <a:pPr eaLnBrk="1" hangingPunct="1"/>
            <a:r>
              <a:rPr lang="en-US" b="1" dirty="0" err="1"/>
              <a:t>Comanagement</a:t>
            </a:r>
            <a:r>
              <a:rPr lang="en-US" dirty="0"/>
              <a:t> is the most important part of </a:t>
            </a:r>
            <a:r>
              <a:rPr lang="en-US" b="1" dirty="0"/>
              <a:t>interdisciplinary care </a:t>
            </a:r>
            <a:r>
              <a:rPr lang="en-US" dirty="0"/>
              <a:t>of frail elderly patients from admission to completion of rehabilitation. With </a:t>
            </a:r>
            <a:r>
              <a:rPr lang="en-US" b="1" dirty="0"/>
              <a:t>interdisciplinary care</a:t>
            </a:r>
            <a:r>
              <a:rPr lang="en-US" dirty="0"/>
              <a:t>, we take advantage of the expertise of other specialists that the orthopedic surgeon may lack. </a:t>
            </a:r>
          </a:p>
          <a:p>
            <a:pPr eaLnBrk="1" hangingPunct="1"/>
            <a:endParaRPr lang="en-US" dirty="0"/>
          </a:p>
          <a:p>
            <a:pPr eaLnBrk="1" hangingPunct="1"/>
            <a:r>
              <a:rPr lang="en-US" b="1" dirty="0"/>
              <a:t>Co-ownership or shared ownership</a:t>
            </a:r>
            <a:r>
              <a:rPr lang="en-US" b="1" i="1" dirty="0"/>
              <a:t> </a:t>
            </a:r>
            <a:r>
              <a:rPr lang="en-US" dirty="0"/>
              <a:t>means that all team members share the responsibility for the care of patients and rely upon the performance of one another for a successful outcome.</a:t>
            </a:r>
          </a:p>
          <a:p>
            <a:pPr eaLnBrk="1" hangingPunct="1">
              <a:buFontTx/>
              <a:buChar char="•"/>
            </a:pPr>
            <a:r>
              <a:rPr lang="en-US" dirty="0"/>
              <a:t> Seen daily by the orthopedist</a:t>
            </a:r>
          </a:p>
          <a:p>
            <a:pPr eaLnBrk="1" hangingPunct="1">
              <a:spcBef>
                <a:spcPct val="0"/>
              </a:spcBef>
              <a:buFontTx/>
              <a:buChar char="•"/>
            </a:pPr>
            <a:r>
              <a:rPr lang="en-US" dirty="0"/>
              <a:t> Seen daily by the internist (geriatrician)</a:t>
            </a:r>
          </a:p>
          <a:p>
            <a:pPr eaLnBrk="1" hangingPunct="1">
              <a:spcBef>
                <a:spcPct val="0"/>
              </a:spcBef>
              <a:buFontTx/>
              <a:buChar char="•"/>
            </a:pPr>
            <a:r>
              <a:rPr lang="en-US" dirty="0"/>
              <a:t> Daily communication</a:t>
            </a:r>
          </a:p>
          <a:p>
            <a:pPr eaLnBrk="1" hangingPunct="1">
              <a:spcBef>
                <a:spcPct val="0"/>
              </a:spcBef>
              <a:buFontTx/>
              <a:buChar char="•"/>
            </a:pPr>
            <a:r>
              <a:rPr lang="en-US" dirty="0"/>
              <a:t> Equal responsibilities</a:t>
            </a:r>
          </a:p>
          <a:p>
            <a:pPr eaLnBrk="1" hangingPunct="1">
              <a:spcBef>
                <a:spcPct val="0"/>
              </a:spcBef>
              <a:buFontTx/>
              <a:buChar char="•"/>
            </a:pPr>
            <a:endParaRPr lang="en-US" dirty="0"/>
          </a:p>
          <a:p>
            <a:pPr eaLnBrk="1" hangingPunct="1"/>
            <a:r>
              <a:rPr lang="en-US" b="1" dirty="0"/>
              <a:t>Interdisciplinary care</a:t>
            </a:r>
            <a:r>
              <a:rPr lang="en-US" b="1" i="1" dirty="0"/>
              <a:t> </a:t>
            </a:r>
            <a:r>
              <a:rPr lang="en-US" dirty="0"/>
              <a:t>by the team members will benefit the patient. </a:t>
            </a:r>
            <a:r>
              <a:rPr lang="en-US" b="1" dirty="0"/>
              <a:t>Cooperation </a:t>
            </a:r>
            <a:r>
              <a:rPr lang="en-US" dirty="0"/>
              <a:t>allows for a collegial environment in which to provide care for patients, and this helps to avoid errors. The patient and their families sense this close cooperation and find it comforting.</a:t>
            </a:r>
          </a:p>
          <a:p>
            <a:pPr eaLnBrk="1" hangingPunct="1"/>
            <a:endParaRPr lang="en-US" dirty="0"/>
          </a:p>
          <a:p>
            <a:pPr eaLnBrk="1" hangingPunct="1"/>
            <a:r>
              <a:rPr lang="en-US" b="1" dirty="0"/>
              <a:t>Protocols</a:t>
            </a:r>
            <a:r>
              <a:rPr lang="en-US" dirty="0"/>
              <a:t> are co-developed. Local </a:t>
            </a:r>
            <a:r>
              <a:rPr lang="en-US" dirty="0">
                <a:cs typeface="Arial" charset="0"/>
              </a:rPr>
              <a:t>“</a:t>
            </a:r>
            <a:r>
              <a:rPr lang="en-US" dirty="0"/>
              <a:t>best practices” are to be taken into consideration, sensitivity should be paid to reasonable preferences. Protocols are preapproved by all team members, so that all agree upon local best practices and meet hospital policies. Protocols help avoid inappropriate variation and errors.</a:t>
            </a:r>
            <a:r>
              <a:rPr lang="en-US" b="1" dirty="0"/>
              <a:t> </a:t>
            </a:r>
            <a:r>
              <a:rPr lang="en-US" dirty="0"/>
              <a:t>They reduce the hassle factor</a:t>
            </a:r>
            <a:r>
              <a:rPr lang="en-US" b="1" dirty="0"/>
              <a:t> </a:t>
            </a:r>
            <a:r>
              <a:rPr lang="en-US" dirty="0"/>
              <a:t>so common today in medical care. Well-designed protocols make it easier for physicians to follow the correct pathway.</a:t>
            </a:r>
          </a:p>
          <a:p>
            <a:pPr eaLnBrk="1" hangingPunct="1"/>
            <a:endParaRPr lang="en-US" dirty="0"/>
          </a:p>
          <a:p>
            <a:pPr eaLnBrk="1" hangingPunct="1"/>
            <a:r>
              <a:rPr lang="en-US" dirty="0"/>
              <a:t>Like children, old patients need prioritization because they do not have reserves in many senses.</a:t>
            </a:r>
          </a:p>
        </p:txBody>
      </p:sp>
    </p:spTree>
    <p:extLst>
      <p:ext uri="{BB962C8B-B14F-4D97-AF65-F5344CB8AC3E}">
        <p14:creationId xmlns:p14="http://schemas.microsoft.com/office/powerpoint/2010/main" val="374398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Folienbildplatzhalter 1"/>
          <p:cNvSpPr>
            <a:spLocks noGrp="1" noRot="1" noChangeAspect="1" noTextEdit="1"/>
          </p:cNvSpPr>
          <p:nvPr>
            <p:ph type="sldImg"/>
          </p:nvPr>
        </p:nvSpPr>
        <p:spPr>
          <a:ln/>
        </p:spPr>
      </p:sp>
      <p:sp>
        <p:nvSpPr>
          <p:cNvPr id="52226" name="Notizenplatzhalt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de-DE">
                <a:latin typeface="Times New Roman" charset="0"/>
                <a:ea typeface="ＭＳ Ｐゴシック" charset="0"/>
              </a:rPr>
              <a:t>geriatricians – one full time geriatrician out of a pool of 5 geriatricians from a nearby acute geriatric clinic</a:t>
            </a:r>
          </a:p>
        </p:txBody>
      </p:sp>
      <p:sp>
        <p:nvSpPr>
          <p:cNvPr id="52227" name="Foliennummernplatzhalt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0580" eaLnBrk="0" hangingPunct="0">
              <a:defRPr sz="2300">
                <a:solidFill>
                  <a:schemeClr val="bg1"/>
                </a:solidFill>
                <a:latin typeface="Verdana" charset="0"/>
                <a:ea typeface="ＭＳ Ｐゴシック" charset="0"/>
                <a:cs typeface="ＭＳ Ｐゴシック" charset="0"/>
              </a:defRPr>
            </a:lvl1pPr>
            <a:lvl2pPr marL="715758" indent="-275292" defTabSz="940580" eaLnBrk="0" hangingPunct="0">
              <a:defRPr sz="2300">
                <a:solidFill>
                  <a:schemeClr val="bg1"/>
                </a:solidFill>
                <a:latin typeface="Verdana" charset="0"/>
                <a:ea typeface="ＭＳ Ｐゴシック" charset="0"/>
              </a:defRPr>
            </a:lvl2pPr>
            <a:lvl3pPr marL="1101166" indent="-220233" defTabSz="940580" eaLnBrk="0" hangingPunct="0">
              <a:defRPr sz="2300">
                <a:solidFill>
                  <a:schemeClr val="bg1"/>
                </a:solidFill>
                <a:latin typeface="Verdana" charset="0"/>
                <a:ea typeface="ＭＳ Ｐゴシック" charset="0"/>
              </a:defRPr>
            </a:lvl3pPr>
            <a:lvl4pPr marL="1541633" indent="-220233" defTabSz="940580" eaLnBrk="0" hangingPunct="0">
              <a:defRPr sz="2300">
                <a:solidFill>
                  <a:schemeClr val="bg1"/>
                </a:solidFill>
                <a:latin typeface="Verdana" charset="0"/>
                <a:ea typeface="ＭＳ Ｐゴシック" charset="0"/>
              </a:defRPr>
            </a:lvl4pPr>
            <a:lvl5pPr marL="1982099" indent="-220233" defTabSz="940580" eaLnBrk="0" hangingPunct="0">
              <a:defRPr sz="2300">
                <a:solidFill>
                  <a:schemeClr val="bg1"/>
                </a:solidFill>
                <a:latin typeface="Verdana" charset="0"/>
                <a:ea typeface="ＭＳ Ｐゴシック" charset="0"/>
              </a:defRPr>
            </a:lvl5pPr>
            <a:lvl6pPr marL="2422566" indent="-220233" defTabSz="940580" eaLnBrk="0" fontAlgn="base" hangingPunct="0">
              <a:spcBef>
                <a:spcPct val="0"/>
              </a:spcBef>
              <a:spcAft>
                <a:spcPct val="0"/>
              </a:spcAft>
              <a:defRPr sz="2300">
                <a:solidFill>
                  <a:schemeClr val="bg1"/>
                </a:solidFill>
                <a:latin typeface="Verdana" charset="0"/>
                <a:ea typeface="ＭＳ Ｐゴシック" charset="0"/>
              </a:defRPr>
            </a:lvl6pPr>
            <a:lvl7pPr marL="2863032" indent="-220233" defTabSz="940580" eaLnBrk="0" fontAlgn="base" hangingPunct="0">
              <a:spcBef>
                <a:spcPct val="0"/>
              </a:spcBef>
              <a:spcAft>
                <a:spcPct val="0"/>
              </a:spcAft>
              <a:defRPr sz="2300">
                <a:solidFill>
                  <a:schemeClr val="bg1"/>
                </a:solidFill>
                <a:latin typeface="Verdana" charset="0"/>
                <a:ea typeface="ＭＳ Ｐゴシック" charset="0"/>
              </a:defRPr>
            </a:lvl7pPr>
            <a:lvl8pPr marL="3303499" indent="-220233" defTabSz="940580" eaLnBrk="0" fontAlgn="base" hangingPunct="0">
              <a:spcBef>
                <a:spcPct val="0"/>
              </a:spcBef>
              <a:spcAft>
                <a:spcPct val="0"/>
              </a:spcAft>
              <a:defRPr sz="2300">
                <a:solidFill>
                  <a:schemeClr val="bg1"/>
                </a:solidFill>
                <a:latin typeface="Verdana" charset="0"/>
                <a:ea typeface="ＭＳ Ｐゴシック" charset="0"/>
              </a:defRPr>
            </a:lvl8pPr>
            <a:lvl9pPr marL="3743965" indent="-220233" defTabSz="940580" eaLnBrk="0" fontAlgn="base" hangingPunct="0">
              <a:spcBef>
                <a:spcPct val="0"/>
              </a:spcBef>
              <a:spcAft>
                <a:spcPct val="0"/>
              </a:spcAft>
              <a:defRPr sz="2300">
                <a:solidFill>
                  <a:schemeClr val="bg1"/>
                </a:solidFill>
                <a:latin typeface="Verdana" charset="0"/>
                <a:ea typeface="ＭＳ Ｐゴシック" charset="0"/>
              </a:defRPr>
            </a:lvl9pPr>
          </a:lstStyle>
          <a:p>
            <a:pPr eaLnBrk="1" hangingPunct="1"/>
            <a:fld id="{CEADE9A0-762F-794D-B551-CD0B32C26D00}" type="slidenum">
              <a:rPr lang="de-DE" sz="1200">
                <a:solidFill>
                  <a:srgbClr val="FFFFFF"/>
                </a:solidFill>
                <a:latin typeface="Times New Roman" charset="0"/>
              </a:rPr>
              <a:pPr eaLnBrk="1" hangingPunct="1"/>
              <a:t>12</a:t>
            </a:fld>
            <a:endParaRPr lang="de-DE" sz="1200">
              <a:solidFill>
                <a:srgbClr val="FFFFFF"/>
              </a:solidFill>
              <a:latin typeface="Times New Roman" charset="0"/>
            </a:endParaRPr>
          </a:p>
        </p:txBody>
      </p:sp>
    </p:spTree>
    <p:extLst>
      <p:ext uri="{BB962C8B-B14F-4D97-AF65-F5344CB8AC3E}">
        <p14:creationId xmlns:p14="http://schemas.microsoft.com/office/powerpoint/2010/main" val="776141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0580" eaLnBrk="0" hangingPunct="0">
              <a:defRPr sz="2300">
                <a:solidFill>
                  <a:schemeClr val="bg1"/>
                </a:solidFill>
                <a:latin typeface="Verdana" charset="0"/>
                <a:ea typeface="ＭＳ Ｐゴシック" charset="0"/>
                <a:cs typeface="ＭＳ Ｐゴシック" charset="0"/>
              </a:defRPr>
            </a:lvl1pPr>
            <a:lvl2pPr marL="715758" indent="-275292" defTabSz="940580" eaLnBrk="0" hangingPunct="0">
              <a:defRPr sz="2300">
                <a:solidFill>
                  <a:schemeClr val="bg1"/>
                </a:solidFill>
                <a:latin typeface="Verdana" charset="0"/>
                <a:ea typeface="ＭＳ Ｐゴシック" charset="0"/>
              </a:defRPr>
            </a:lvl2pPr>
            <a:lvl3pPr marL="1101166" indent="-220233" defTabSz="940580" eaLnBrk="0" hangingPunct="0">
              <a:defRPr sz="2300">
                <a:solidFill>
                  <a:schemeClr val="bg1"/>
                </a:solidFill>
                <a:latin typeface="Verdana" charset="0"/>
                <a:ea typeface="ＭＳ Ｐゴシック" charset="0"/>
              </a:defRPr>
            </a:lvl3pPr>
            <a:lvl4pPr marL="1541633" indent="-220233" defTabSz="940580" eaLnBrk="0" hangingPunct="0">
              <a:defRPr sz="2300">
                <a:solidFill>
                  <a:schemeClr val="bg1"/>
                </a:solidFill>
                <a:latin typeface="Verdana" charset="0"/>
                <a:ea typeface="ＭＳ Ｐゴシック" charset="0"/>
              </a:defRPr>
            </a:lvl4pPr>
            <a:lvl5pPr marL="1982099" indent="-220233" defTabSz="940580" eaLnBrk="0" hangingPunct="0">
              <a:defRPr sz="2300">
                <a:solidFill>
                  <a:schemeClr val="bg1"/>
                </a:solidFill>
                <a:latin typeface="Verdana" charset="0"/>
                <a:ea typeface="ＭＳ Ｐゴシック" charset="0"/>
              </a:defRPr>
            </a:lvl5pPr>
            <a:lvl6pPr marL="2422566" indent="-220233" defTabSz="940580" eaLnBrk="0" fontAlgn="base" hangingPunct="0">
              <a:spcBef>
                <a:spcPct val="0"/>
              </a:spcBef>
              <a:spcAft>
                <a:spcPct val="0"/>
              </a:spcAft>
              <a:defRPr sz="2300">
                <a:solidFill>
                  <a:schemeClr val="bg1"/>
                </a:solidFill>
                <a:latin typeface="Verdana" charset="0"/>
                <a:ea typeface="ＭＳ Ｐゴシック" charset="0"/>
              </a:defRPr>
            </a:lvl6pPr>
            <a:lvl7pPr marL="2863032" indent="-220233" defTabSz="940580" eaLnBrk="0" fontAlgn="base" hangingPunct="0">
              <a:spcBef>
                <a:spcPct val="0"/>
              </a:spcBef>
              <a:spcAft>
                <a:spcPct val="0"/>
              </a:spcAft>
              <a:defRPr sz="2300">
                <a:solidFill>
                  <a:schemeClr val="bg1"/>
                </a:solidFill>
                <a:latin typeface="Verdana" charset="0"/>
                <a:ea typeface="ＭＳ Ｐゴシック" charset="0"/>
              </a:defRPr>
            </a:lvl7pPr>
            <a:lvl8pPr marL="3303499" indent="-220233" defTabSz="940580" eaLnBrk="0" fontAlgn="base" hangingPunct="0">
              <a:spcBef>
                <a:spcPct val="0"/>
              </a:spcBef>
              <a:spcAft>
                <a:spcPct val="0"/>
              </a:spcAft>
              <a:defRPr sz="2300">
                <a:solidFill>
                  <a:schemeClr val="bg1"/>
                </a:solidFill>
                <a:latin typeface="Verdana" charset="0"/>
                <a:ea typeface="ＭＳ Ｐゴシック" charset="0"/>
              </a:defRPr>
            </a:lvl8pPr>
            <a:lvl9pPr marL="3743965" indent="-220233" defTabSz="940580" eaLnBrk="0" fontAlgn="base" hangingPunct="0">
              <a:spcBef>
                <a:spcPct val="0"/>
              </a:spcBef>
              <a:spcAft>
                <a:spcPct val="0"/>
              </a:spcAft>
              <a:defRPr sz="2300">
                <a:solidFill>
                  <a:schemeClr val="bg1"/>
                </a:solidFill>
                <a:latin typeface="Verdana" charset="0"/>
                <a:ea typeface="ＭＳ Ｐゴシック" charset="0"/>
              </a:defRPr>
            </a:lvl9pPr>
          </a:lstStyle>
          <a:p>
            <a:pPr eaLnBrk="1" hangingPunct="1"/>
            <a:fld id="{58D3ED07-60E7-AF49-ABBA-D2404A774E34}" type="slidenum">
              <a:rPr lang="de-DE" sz="1200">
                <a:solidFill>
                  <a:srgbClr val="FFFFFF"/>
                </a:solidFill>
                <a:latin typeface="Times New Roman" charset="0"/>
              </a:rPr>
              <a:pPr eaLnBrk="1" hangingPunct="1"/>
              <a:t>13</a:t>
            </a:fld>
            <a:endParaRPr lang="de-DE" sz="1200">
              <a:solidFill>
                <a:srgbClr val="FFFFFF"/>
              </a:solidFill>
              <a:latin typeface="Times New Roman" charset="0"/>
            </a:endParaRPr>
          </a:p>
        </p:txBody>
      </p:sp>
      <p:sp>
        <p:nvSpPr>
          <p:cNvPr id="54274" name="Rectangle 2"/>
          <p:cNvSpPr>
            <a:spLocks noGrp="1" noRot="1" noChangeAspect="1" noChangeArrowheads="1" noTextEdit="1"/>
          </p:cNvSpPr>
          <p:nvPr>
            <p:ph type="sldImg"/>
          </p:nvPr>
        </p:nvSpPr>
        <p:spPr>
          <a:xfrm>
            <a:off x="100013" y="742950"/>
            <a:ext cx="6599237" cy="3713163"/>
          </a:xfrm>
          <a:ln/>
        </p:spPr>
      </p:sp>
      <p:sp>
        <p:nvSpPr>
          <p:cNvPr id="54275" name="Rectangle 3"/>
          <p:cNvSpPr>
            <a:spLocks noGrp="1" noChangeArrowheads="1"/>
          </p:cNvSpPr>
          <p:nvPr>
            <p:ph type="body" idx="1"/>
          </p:nvPr>
        </p:nvSpPr>
        <p:spPr>
          <a:xfrm>
            <a:off x="679147" y="4703315"/>
            <a:ext cx="5436208" cy="445900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a:latin typeface="Times New Roman" charset="0"/>
                <a:ea typeface="ＭＳ Ｐゴシック" charset="0"/>
              </a:rPr>
              <a:t>No was, to accomplish this task alone</a:t>
            </a:r>
          </a:p>
          <a:p>
            <a:pPr eaLnBrk="1" hangingPunct="1"/>
            <a:endParaRPr lang="en-US" b="1">
              <a:latin typeface="Times New Roman" charset="0"/>
              <a:ea typeface="ＭＳ Ｐゴシック" charset="0"/>
            </a:endParaRPr>
          </a:p>
          <a:p>
            <a:pPr eaLnBrk="1" hangingPunct="1"/>
            <a:r>
              <a:rPr lang="en-US" b="1">
                <a:latin typeface="Times New Roman" charset="0"/>
                <a:ea typeface="ＭＳ Ｐゴシック" charset="0"/>
              </a:rPr>
              <a:t>Comanagement</a:t>
            </a:r>
            <a:r>
              <a:rPr lang="en-US">
                <a:latin typeface="Times New Roman" charset="0"/>
                <a:ea typeface="ＭＳ Ｐゴシック" charset="0"/>
              </a:rPr>
              <a:t> is the most important part of </a:t>
            </a:r>
            <a:r>
              <a:rPr lang="en-US" b="1">
                <a:latin typeface="Times New Roman" charset="0"/>
                <a:ea typeface="ＭＳ Ｐゴシック" charset="0"/>
              </a:rPr>
              <a:t>interdisciplinary care </a:t>
            </a:r>
            <a:r>
              <a:rPr lang="en-US">
                <a:latin typeface="Times New Roman" charset="0"/>
                <a:ea typeface="ＭＳ Ｐゴシック" charset="0"/>
              </a:rPr>
              <a:t>of frail elderly patients from admission to completion of rehabilitation. With </a:t>
            </a:r>
            <a:r>
              <a:rPr lang="en-US" b="1">
                <a:latin typeface="Times New Roman" charset="0"/>
                <a:ea typeface="ＭＳ Ｐゴシック" charset="0"/>
              </a:rPr>
              <a:t>interdisciplinary care</a:t>
            </a:r>
            <a:r>
              <a:rPr lang="en-US">
                <a:latin typeface="Times New Roman" charset="0"/>
                <a:ea typeface="ＭＳ Ｐゴシック" charset="0"/>
              </a:rPr>
              <a:t>, we take advantage of the expertise of other specialists that the orthopedic surgeon may lack. </a:t>
            </a:r>
          </a:p>
          <a:p>
            <a:pPr eaLnBrk="1" hangingPunct="1"/>
            <a:endParaRPr lang="en-US">
              <a:latin typeface="Times New Roman" charset="0"/>
              <a:ea typeface="ＭＳ Ｐゴシック" charset="0"/>
            </a:endParaRPr>
          </a:p>
          <a:p>
            <a:pPr eaLnBrk="1" hangingPunct="1"/>
            <a:r>
              <a:rPr lang="en-US" b="1">
                <a:latin typeface="Times New Roman" charset="0"/>
                <a:ea typeface="ＭＳ Ｐゴシック" charset="0"/>
              </a:rPr>
              <a:t>Coownership or shared ownership</a:t>
            </a:r>
            <a:r>
              <a:rPr lang="en-US" b="1" i="1">
                <a:latin typeface="Times New Roman" charset="0"/>
                <a:ea typeface="ＭＳ Ｐゴシック" charset="0"/>
              </a:rPr>
              <a:t> </a:t>
            </a:r>
            <a:r>
              <a:rPr lang="en-US">
                <a:latin typeface="Times New Roman" charset="0"/>
                <a:ea typeface="ＭＳ Ｐゴシック" charset="0"/>
              </a:rPr>
              <a:t>means that all team members share the responsibility for the care of patients and rely upon the performance of one another for a successful outcome.</a:t>
            </a:r>
          </a:p>
          <a:p>
            <a:pPr eaLnBrk="1" hangingPunct="1">
              <a:buFontTx/>
              <a:buChar char="•"/>
            </a:pPr>
            <a:r>
              <a:rPr lang="en-US">
                <a:latin typeface="Times New Roman" charset="0"/>
                <a:ea typeface="ＭＳ Ｐゴシック" charset="0"/>
              </a:rPr>
              <a:t> Seen daily by the orthopedist</a:t>
            </a:r>
          </a:p>
          <a:p>
            <a:pPr eaLnBrk="1" hangingPunct="1">
              <a:spcBef>
                <a:spcPct val="0"/>
              </a:spcBef>
              <a:buFontTx/>
              <a:buChar char="•"/>
            </a:pPr>
            <a:r>
              <a:rPr lang="en-US">
                <a:latin typeface="Times New Roman" charset="0"/>
                <a:ea typeface="ＭＳ Ｐゴシック" charset="0"/>
              </a:rPr>
              <a:t> Seen daily by the internist (geriatrician)</a:t>
            </a:r>
          </a:p>
          <a:p>
            <a:pPr eaLnBrk="1" hangingPunct="1">
              <a:spcBef>
                <a:spcPct val="0"/>
              </a:spcBef>
              <a:buFontTx/>
              <a:buChar char="•"/>
            </a:pPr>
            <a:r>
              <a:rPr lang="en-US">
                <a:latin typeface="Times New Roman" charset="0"/>
                <a:ea typeface="ＭＳ Ｐゴシック" charset="0"/>
              </a:rPr>
              <a:t> Daily communication</a:t>
            </a:r>
          </a:p>
          <a:p>
            <a:pPr eaLnBrk="1" hangingPunct="1">
              <a:spcBef>
                <a:spcPct val="0"/>
              </a:spcBef>
              <a:buFontTx/>
              <a:buChar char="•"/>
            </a:pPr>
            <a:r>
              <a:rPr lang="en-US">
                <a:latin typeface="Times New Roman" charset="0"/>
                <a:ea typeface="ＭＳ Ｐゴシック" charset="0"/>
              </a:rPr>
              <a:t> Equal responsibilities</a:t>
            </a:r>
          </a:p>
          <a:p>
            <a:pPr eaLnBrk="1" hangingPunct="1">
              <a:spcBef>
                <a:spcPct val="0"/>
              </a:spcBef>
              <a:buFontTx/>
              <a:buChar char="•"/>
            </a:pPr>
            <a:endParaRPr lang="en-US">
              <a:latin typeface="Times New Roman" charset="0"/>
              <a:ea typeface="ＭＳ Ｐゴシック" charset="0"/>
            </a:endParaRPr>
          </a:p>
          <a:p>
            <a:pPr eaLnBrk="1" hangingPunct="1"/>
            <a:r>
              <a:rPr lang="en-US" b="1">
                <a:latin typeface="Times New Roman" charset="0"/>
                <a:ea typeface="ＭＳ Ｐゴシック" charset="0"/>
              </a:rPr>
              <a:t>Interdisciplinary care</a:t>
            </a:r>
            <a:r>
              <a:rPr lang="en-US" b="1" i="1">
                <a:latin typeface="Times New Roman" charset="0"/>
                <a:ea typeface="ＭＳ Ｐゴシック" charset="0"/>
              </a:rPr>
              <a:t> </a:t>
            </a:r>
            <a:r>
              <a:rPr lang="en-US">
                <a:latin typeface="Times New Roman" charset="0"/>
                <a:ea typeface="ＭＳ Ｐゴシック" charset="0"/>
              </a:rPr>
              <a:t>by the team members will benefit the patient. </a:t>
            </a:r>
            <a:r>
              <a:rPr lang="en-US" b="1">
                <a:latin typeface="Times New Roman" charset="0"/>
                <a:ea typeface="ＭＳ Ｐゴシック" charset="0"/>
              </a:rPr>
              <a:t>Cooperation </a:t>
            </a:r>
            <a:r>
              <a:rPr lang="en-US">
                <a:latin typeface="Times New Roman" charset="0"/>
                <a:ea typeface="ＭＳ Ｐゴシック" charset="0"/>
              </a:rPr>
              <a:t>allows for a collegial environment in which to provide care for patients, and this helps to avoid errors. The patient and their families sense this close cooperation and find it comforting.</a:t>
            </a:r>
          </a:p>
          <a:p>
            <a:pPr eaLnBrk="1" hangingPunct="1"/>
            <a:endParaRPr lang="en-US">
              <a:latin typeface="Times New Roman" charset="0"/>
              <a:ea typeface="ＭＳ Ｐゴシック" charset="0"/>
            </a:endParaRPr>
          </a:p>
          <a:p>
            <a:pPr eaLnBrk="1" hangingPunct="1"/>
            <a:r>
              <a:rPr lang="en-US" b="1">
                <a:latin typeface="Times New Roman" charset="0"/>
                <a:ea typeface="ＭＳ Ｐゴシック" charset="0"/>
              </a:rPr>
              <a:t>Protocols</a:t>
            </a:r>
            <a:r>
              <a:rPr lang="en-US">
                <a:latin typeface="Times New Roman" charset="0"/>
                <a:ea typeface="ＭＳ Ｐゴシック" charset="0"/>
              </a:rPr>
              <a:t> are codeveloped. Local </a:t>
            </a:r>
            <a:r>
              <a:rPr lang="en-US">
                <a:latin typeface="Times New Roman" charset="0"/>
                <a:ea typeface="ＭＳ Ｐゴシック" charset="0"/>
                <a:cs typeface="Arial" charset="0"/>
              </a:rPr>
              <a:t>“</a:t>
            </a:r>
            <a:r>
              <a:rPr lang="en-US" altLang="ja-JP">
                <a:latin typeface="Times New Roman" charset="0"/>
                <a:ea typeface="ＭＳ Ｐゴシック" charset="0"/>
              </a:rPr>
              <a:t>best practices</a:t>
            </a:r>
            <a:r>
              <a:rPr lang="en-US">
                <a:latin typeface="Times New Roman" charset="0"/>
                <a:ea typeface="ＭＳ Ｐゴシック" charset="0"/>
              </a:rPr>
              <a:t>”</a:t>
            </a:r>
            <a:r>
              <a:rPr lang="en-US" altLang="ja-JP">
                <a:latin typeface="Times New Roman" charset="0"/>
                <a:ea typeface="ＭＳ Ｐゴシック" charset="0"/>
              </a:rPr>
              <a:t> are to be taken into consideration, sensitivity should be paid to reasonable preferences. Protocols are preapproved to by all team members, so that all agree upon local best practices and meet hospital policies. Protocols help avoid inappropriate variation and errors.</a:t>
            </a:r>
            <a:r>
              <a:rPr lang="en-US" altLang="ja-JP" b="1">
                <a:latin typeface="Times New Roman" charset="0"/>
                <a:ea typeface="ＭＳ Ｐゴシック" charset="0"/>
              </a:rPr>
              <a:t> </a:t>
            </a:r>
            <a:r>
              <a:rPr lang="en-US" altLang="ja-JP">
                <a:latin typeface="Times New Roman" charset="0"/>
                <a:ea typeface="ＭＳ Ｐゴシック" charset="0"/>
              </a:rPr>
              <a:t>They reduce the hassle factor</a:t>
            </a:r>
            <a:r>
              <a:rPr lang="en-US" altLang="ja-JP" b="1">
                <a:latin typeface="Times New Roman" charset="0"/>
                <a:ea typeface="ＭＳ Ｐゴシック" charset="0"/>
              </a:rPr>
              <a:t> </a:t>
            </a:r>
            <a:r>
              <a:rPr lang="en-US" altLang="ja-JP">
                <a:latin typeface="Times New Roman" charset="0"/>
                <a:ea typeface="ＭＳ Ｐゴシック" charset="0"/>
              </a:rPr>
              <a:t>so common today in medical care. Well-designed protocols make it easier for physicians to follow the correct pathway.</a:t>
            </a:r>
          </a:p>
          <a:p>
            <a:pPr eaLnBrk="1" hangingPunct="1"/>
            <a:endParaRPr lang="en-US">
              <a:latin typeface="Times New Roman" charset="0"/>
              <a:ea typeface="ＭＳ Ｐゴシック" charset="0"/>
            </a:endParaRPr>
          </a:p>
          <a:p>
            <a:pPr eaLnBrk="1" hangingPunct="1"/>
            <a:r>
              <a:rPr lang="en-US">
                <a:latin typeface="Times New Roman" charset="0"/>
                <a:ea typeface="ＭＳ Ｐゴシック" charset="0"/>
              </a:rPr>
              <a:t>Like children, old patients need prioritization because they do not have reserves in many senses.</a:t>
            </a:r>
          </a:p>
        </p:txBody>
      </p:sp>
    </p:spTree>
    <p:extLst>
      <p:ext uri="{BB962C8B-B14F-4D97-AF65-F5344CB8AC3E}">
        <p14:creationId xmlns:p14="http://schemas.microsoft.com/office/powerpoint/2010/main" val="543557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80963" y="741363"/>
            <a:ext cx="6573837" cy="3698875"/>
          </a:xfrm>
          <a:ln/>
        </p:spPr>
      </p:sp>
      <p:sp>
        <p:nvSpPr>
          <p:cNvPr id="62467" name="Rectangle 3"/>
          <p:cNvSpPr>
            <a:spLocks noGrp="1" noChangeArrowheads="1"/>
          </p:cNvSpPr>
          <p:nvPr>
            <p:ph type="body" idx="1"/>
          </p:nvPr>
        </p:nvSpPr>
        <p:spPr>
          <a:noFill/>
        </p:spPr>
        <p:txBody>
          <a:bodyPr/>
          <a:lstStyle/>
          <a:p>
            <a:pPr marL="114281" indent="-114281" eaLnBrk="1" hangingPunct="1">
              <a:spcBef>
                <a:spcPct val="0"/>
              </a:spcBef>
            </a:pPr>
            <a:r>
              <a:rPr lang="en-US" dirty="0"/>
              <a:t>There is much room for improved outcomes in geriatric fracture patients. Goals should include:</a:t>
            </a:r>
          </a:p>
          <a:p>
            <a:pPr marL="114281" indent="-114281" eaLnBrk="1" hangingPunct="1">
              <a:spcBef>
                <a:spcPct val="0"/>
              </a:spcBef>
            </a:pPr>
            <a:endParaRPr lang="en-US" dirty="0"/>
          </a:p>
          <a:p>
            <a:pPr marL="114281" indent="-114281" eaLnBrk="1" hangingPunct="1">
              <a:buFontTx/>
              <a:buChar char="•"/>
            </a:pPr>
            <a:r>
              <a:rPr lang="en-US" dirty="0"/>
              <a:t>Shorter length of stay in the hospital</a:t>
            </a:r>
          </a:p>
          <a:p>
            <a:pPr marL="114281" indent="-114281" eaLnBrk="1" hangingPunct="1">
              <a:buFontTx/>
              <a:buChar char="•"/>
            </a:pPr>
            <a:r>
              <a:rPr lang="en-US" dirty="0"/>
              <a:t>Total quality management with low readmission rates, low complication rates, and restoration of quality of life</a:t>
            </a:r>
          </a:p>
          <a:p>
            <a:pPr marL="114281" indent="-114281" eaLnBrk="1" hangingPunct="1">
              <a:spcBef>
                <a:spcPct val="0"/>
              </a:spcBef>
            </a:pPr>
            <a:endParaRPr lang="en-US" dirty="0"/>
          </a:p>
          <a:p>
            <a:pPr marL="114281" indent="-114281" eaLnBrk="1" hangingPunct="1">
              <a:spcBef>
                <a:spcPct val="0"/>
              </a:spcBef>
            </a:pPr>
            <a:r>
              <a:rPr lang="en-US" dirty="0"/>
              <a:t>The potential for improvement depends largely on the local conditions in a very broad sense.  </a:t>
            </a:r>
          </a:p>
          <a:p>
            <a:pPr marL="114281" indent="-114281" eaLnBrk="1" hangingPunct="1">
              <a:spcBef>
                <a:spcPct val="0"/>
              </a:spcBef>
            </a:pPr>
            <a:r>
              <a:rPr lang="en-US" dirty="0"/>
              <a:t>It may be influenced by:</a:t>
            </a:r>
          </a:p>
          <a:p>
            <a:pPr marL="114281" indent="-114281" eaLnBrk="1" hangingPunct="1">
              <a:spcBef>
                <a:spcPct val="0"/>
              </a:spcBef>
            </a:pPr>
            <a:endParaRPr lang="en-US" dirty="0"/>
          </a:p>
          <a:p>
            <a:pPr marL="114281" indent="-114281" eaLnBrk="1" hangingPunct="1">
              <a:buFontTx/>
              <a:buChar char="•"/>
            </a:pPr>
            <a:r>
              <a:rPr lang="en-US" dirty="0"/>
              <a:t>The health care system</a:t>
            </a:r>
          </a:p>
          <a:p>
            <a:pPr marL="114281" indent="-114281" eaLnBrk="1" hangingPunct="1">
              <a:buFontTx/>
              <a:buChar char="•"/>
            </a:pPr>
            <a:r>
              <a:rPr lang="en-US" dirty="0"/>
              <a:t>Availability of nursing homes and rehabilitation beds</a:t>
            </a:r>
          </a:p>
          <a:p>
            <a:pPr marL="114281" indent="-114281" eaLnBrk="1" hangingPunct="1">
              <a:buFontTx/>
              <a:buChar char="•"/>
            </a:pPr>
            <a:r>
              <a:rPr lang="en-US" dirty="0"/>
              <a:t>The immediate availability of implants</a:t>
            </a:r>
          </a:p>
          <a:p>
            <a:pPr marL="114281" indent="-114281" eaLnBrk="1" hangingPunct="1">
              <a:buFontTx/>
              <a:buChar char="•"/>
            </a:pPr>
            <a:r>
              <a:rPr lang="en-US" dirty="0"/>
              <a:t>Operating room availability and postoperative care capacity</a:t>
            </a:r>
          </a:p>
          <a:p>
            <a:pPr marL="114281" indent="-114281" eaLnBrk="1" hangingPunct="1">
              <a:buFontTx/>
              <a:buChar char="•"/>
            </a:pPr>
            <a:r>
              <a:rPr lang="en-US" dirty="0"/>
              <a:t>And so on…</a:t>
            </a:r>
          </a:p>
        </p:txBody>
      </p:sp>
    </p:spTree>
    <p:extLst>
      <p:ext uri="{BB962C8B-B14F-4D97-AF65-F5344CB8AC3E}">
        <p14:creationId xmlns:p14="http://schemas.microsoft.com/office/powerpoint/2010/main" val="1484418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80963" y="741363"/>
            <a:ext cx="6573837" cy="3698875"/>
          </a:xfrm>
          <a:ln/>
        </p:spPr>
      </p:sp>
      <p:sp>
        <p:nvSpPr>
          <p:cNvPr id="63491" name="Rectangle 3"/>
          <p:cNvSpPr>
            <a:spLocks noGrp="1" noChangeArrowheads="1"/>
          </p:cNvSpPr>
          <p:nvPr>
            <p:ph type="body" idx="1"/>
          </p:nvPr>
        </p:nvSpPr>
        <p:spPr>
          <a:noFill/>
        </p:spPr>
        <p:txBody>
          <a:bodyPr/>
          <a:lstStyle/>
          <a:p>
            <a:pPr eaLnBrk="1" hangingPunct="1"/>
            <a:r>
              <a:rPr lang="en-US" dirty="0"/>
              <a:t>Why are we confident in telling you that </a:t>
            </a:r>
            <a:r>
              <a:rPr lang="en-US" dirty="0" err="1"/>
              <a:t>comanagement</a:t>
            </a:r>
            <a:r>
              <a:rPr lang="en-US" dirty="0"/>
              <a:t> is successful in treating these special patients? There is evidence to support this</a:t>
            </a:r>
            <a:r>
              <a:rPr lang="en-US" dirty="0">
                <a:cs typeface="Arial" charset="0"/>
              </a:rPr>
              <a:t>—some excerpts are shown on this slide.</a:t>
            </a:r>
          </a:p>
          <a:p>
            <a:pPr eaLnBrk="1" hangingPunct="1"/>
            <a:endParaRPr lang="en-US" dirty="0">
              <a:cs typeface="Arial" charset="0"/>
            </a:endParaRPr>
          </a:p>
          <a:p>
            <a:pPr eaLnBrk="1" hangingPunct="1"/>
            <a:r>
              <a:rPr lang="en-US" dirty="0"/>
              <a:t>References:</a:t>
            </a:r>
          </a:p>
          <a:p>
            <a:pPr eaLnBrk="1" hangingPunct="1"/>
            <a:endParaRPr lang="en-US" dirty="0"/>
          </a:p>
          <a:p>
            <a:pPr marL="228600" indent="-228600" eaLnBrk="1" hangingPunct="1">
              <a:buFont typeface="+mj-lt"/>
              <a:buAutoNum type="arabicPeriod"/>
            </a:pPr>
            <a:r>
              <a:rPr lang="en-US" b="1" dirty="0"/>
              <a:t>Friedman SM, </a:t>
            </a:r>
            <a:r>
              <a:rPr lang="en-US" b="1" dirty="0" err="1"/>
              <a:t>Mendelson</a:t>
            </a:r>
            <a:r>
              <a:rPr lang="en-US" b="1" dirty="0"/>
              <a:t> DA, </a:t>
            </a:r>
            <a:r>
              <a:rPr lang="en-US" b="1" dirty="0" err="1"/>
              <a:t>Kates</a:t>
            </a:r>
            <a:r>
              <a:rPr lang="en-US" b="1" dirty="0"/>
              <a:t> SL, et al.</a:t>
            </a:r>
            <a:r>
              <a:rPr lang="en-US" dirty="0"/>
              <a:t> Geriatric Co-Management of Proximal Femur Fractures: Total Quality Management and Protocol-Driven Care Result in Better Outcomes for a Frail Patient Population. </a:t>
            </a:r>
            <a:r>
              <a:rPr lang="de-CH" i="1" dirty="0"/>
              <a:t>J Am </a:t>
            </a:r>
            <a:r>
              <a:rPr lang="de-CH" i="1" dirty="0" err="1"/>
              <a:t>Geriatr</a:t>
            </a:r>
            <a:r>
              <a:rPr lang="de-CH" i="1" dirty="0"/>
              <a:t> </a:t>
            </a:r>
            <a:r>
              <a:rPr lang="de-CH" i="1" dirty="0" err="1"/>
              <a:t>Soc</a:t>
            </a:r>
            <a:r>
              <a:rPr lang="de-CH" i="1" dirty="0"/>
              <a:t>. </a:t>
            </a:r>
            <a:r>
              <a:rPr lang="de-CH" i="0" dirty="0"/>
              <a:t>2008 Jul;56(7):1349–1356. </a:t>
            </a:r>
          </a:p>
          <a:p>
            <a:pPr marL="228600" indent="-228600" eaLnBrk="1" hangingPunct="1">
              <a:buFont typeface="+mj-lt"/>
              <a:buAutoNum type="arabicPeriod"/>
            </a:pPr>
            <a:r>
              <a:rPr lang="en-US" b="1" dirty="0" err="1"/>
              <a:t>Adunsky</a:t>
            </a:r>
            <a:r>
              <a:rPr lang="en-US" b="1" dirty="0"/>
              <a:t> A, Arad M, Levi R, et al. </a:t>
            </a:r>
            <a:r>
              <a:rPr lang="en-US" dirty="0"/>
              <a:t>Five-year experience with the 'Sheba' model of comprehensive </a:t>
            </a:r>
            <a:r>
              <a:rPr lang="en-US" dirty="0" err="1"/>
              <a:t>orthogeriatric</a:t>
            </a:r>
            <a:r>
              <a:rPr lang="en-US" dirty="0"/>
              <a:t> care for elderly hip fracture patients. </a:t>
            </a:r>
            <a:r>
              <a:rPr lang="en-US" i="1" dirty="0" err="1"/>
              <a:t>Disabil</a:t>
            </a:r>
            <a:r>
              <a:rPr lang="en-US" i="1" dirty="0"/>
              <a:t> </a:t>
            </a:r>
            <a:r>
              <a:rPr lang="en-US" i="1" dirty="0" err="1"/>
              <a:t>Rehabil</a:t>
            </a:r>
            <a:r>
              <a:rPr lang="en-US" i="0" dirty="0"/>
              <a:t>.</a:t>
            </a:r>
            <a:r>
              <a:rPr lang="en-US" dirty="0"/>
              <a:t> 2005;27(18</a:t>
            </a:r>
            <a:r>
              <a:rPr lang="en-US" dirty="0">
                <a:cs typeface="Arial" charset="0"/>
              </a:rPr>
              <a:t>–</a:t>
            </a:r>
            <a:r>
              <a:rPr lang="en-US" dirty="0"/>
              <a:t>19):1123</a:t>
            </a:r>
            <a:r>
              <a:rPr lang="en-US" dirty="0">
                <a:cs typeface="Arial" charset="0"/>
              </a:rPr>
              <a:t>–</a:t>
            </a:r>
            <a:r>
              <a:rPr lang="en-US" dirty="0"/>
              <a:t>1127. </a:t>
            </a:r>
          </a:p>
          <a:p>
            <a:pPr marL="228600" indent="-228600" eaLnBrk="1" hangingPunct="1">
              <a:buFont typeface="+mj-lt"/>
              <a:buAutoNum type="arabicPeriod"/>
            </a:pPr>
            <a:r>
              <a:rPr lang="en-US" b="1" dirty="0"/>
              <a:t>Fisher AA, Davis MW, </a:t>
            </a:r>
            <a:r>
              <a:rPr lang="en-US" b="1" dirty="0" err="1"/>
              <a:t>Rubenach</a:t>
            </a:r>
            <a:r>
              <a:rPr lang="en-US" b="1" dirty="0"/>
              <a:t> SE, et al. </a:t>
            </a:r>
            <a:r>
              <a:rPr lang="en-US" dirty="0"/>
              <a:t>Outcomes for older patients with hip fractures: the impact of orthopedic and geriatric medicine </a:t>
            </a:r>
            <a:r>
              <a:rPr lang="en-US" dirty="0" err="1"/>
              <a:t>cocare</a:t>
            </a:r>
            <a:r>
              <a:rPr lang="en-US" dirty="0"/>
              <a:t>. </a:t>
            </a:r>
            <a:r>
              <a:rPr lang="en-US" i="1" dirty="0"/>
              <a:t>J </a:t>
            </a:r>
            <a:r>
              <a:rPr lang="en-US" i="1" dirty="0" err="1"/>
              <a:t>Orthop</a:t>
            </a:r>
            <a:r>
              <a:rPr lang="en-US" i="1" dirty="0"/>
              <a:t> Trauma</a:t>
            </a:r>
            <a:r>
              <a:rPr lang="en-US" i="0" dirty="0"/>
              <a:t>.</a:t>
            </a:r>
            <a:r>
              <a:rPr lang="en-US" dirty="0"/>
              <a:t> 2006 Mar;20(3):172</a:t>
            </a:r>
            <a:r>
              <a:rPr lang="en-US" dirty="0">
                <a:cs typeface="Arial" charset="0"/>
              </a:rPr>
              <a:t>–</a:t>
            </a:r>
            <a:r>
              <a:rPr lang="en-US" dirty="0"/>
              <a:t>178; discussion 179</a:t>
            </a:r>
            <a:r>
              <a:rPr lang="en-US" dirty="0">
                <a:cs typeface="Arial" charset="0"/>
              </a:rPr>
              <a:t>–</a:t>
            </a:r>
            <a:r>
              <a:rPr lang="en-US" dirty="0"/>
              <a:t>180. </a:t>
            </a:r>
          </a:p>
          <a:p>
            <a:pPr marL="228600" indent="-228600" eaLnBrk="1" hangingPunct="1">
              <a:buFont typeface="+mj-lt"/>
              <a:buAutoNum type="arabicPeriod"/>
            </a:pPr>
            <a:r>
              <a:rPr lang="en-US" b="1" dirty="0" err="1"/>
              <a:t>Kates</a:t>
            </a:r>
            <a:r>
              <a:rPr lang="en-US" b="1" dirty="0"/>
              <a:t> SL, </a:t>
            </a:r>
            <a:r>
              <a:rPr lang="en-US" b="1" dirty="0" err="1"/>
              <a:t>Mendelson</a:t>
            </a:r>
            <a:r>
              <a:rPr lang="en-US" b="1" dirty="0"/>
              <a:t> DA, Friedman SM</a:t>
            </a:r>
            <a:r>
              <a:rPr lang="en-US" dirty="0"/>
              <a:t>. The value of an organized fracture program for the elderly: early results. </a:t>
            </a:r>
            <a:r>
              <a:rPr lang="pt-BR" i="1" dirty="0"/>
              <a:t>J Orthop Trauma</a:t>
            </a:r>
            <a:r>
              <a:rPr lang="pt-BR" dirty="0"/>
              <a:t>. 2011 Apr;25(4):233–237. </a:t>
            </a:r>
            <a:endParaRPr lang="en-US" dirty="0"/>
          </a:p>
          <a:p>
            <a:pPr marL="228600" indent="-228600" eaLnBrk="1" hangingPunct="1">
              <a:buFont typeface="+mj-lt"/>
              <a:buAutoNum type="arabicPeriod"/>
            </a:pPr>
            <a:r>
              <a:rPr lang="nb-NO" b="1" dirty="0"/>
              <a:t>Kates SL, Blake D, Bingham KW, et al. </a:t>
            </a:r>
            <a:r>
              <a:rPr lang="en-US" b="0" dirty="0"/>
              <a:t>Comparison of an organized geriatric fracture program to United States government data. </a:t>
            </a:r>
            <a:r>
              <a:rPr lang="sv-SE" b="0" i="1" dirty="0"/>
              <a:t>Geriatr Orthop Surg Rehabil</a:t>
            </a:r>
            <a:r>
              <a:rPr lang="sv-SE" b="0" dirty="0"/>
              <a:t>. 2010 Sep;1(1):15–21.</a:t>
            </a:r>
            <a:endParaRPr lang="en-US" b="0" dirty="0"/>
          </a:p>
          <a:p>
            <a:pPr eaLnBrk="1" hangingPunct="1"/>
            <a:endParaRPr lang="en-US" u="sng" dirty="0"/>
          </a:p>
        </p:txBody>
      </p:sp>
    </p:spTree>
    <p:extLst>
      <p:ext uri="{BB962C8B-B14F-4D97-AF65-F5344CB8AC3E}">
        <p14:creationId xmlns:p14="http://schemas.microsoft.com/office/powerpoint/2010/main" val="1304605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80963" y="741363"/>
            <a:ext cx="6573837" cy="3698875"/>
          </a:xfrm>
          <a:ln/>
        </p:spPr>
      </p:sp>
      <p:sp>
        <p:nvSpPr>
          <p:cNvPr id="64515" name="Rectangle 3"/>
          <p:cNvSpPr>
            <a:spLocks noGrp="1" noChangeArrowheads="1"/>
          </p:cNvSpPr>
          <p:nvPr>
            <p:ph type="body" idx="1"/>
          </p:nvPr>
        </p:nvSpPr>
        <p:spPr>
          <a:noFill/>
        </p:spPr>
        <p:txBody>
          <a:bodyPr/>
          <a:lstStyle/>
          <a:p>
            <a:pPr marL="114281" indent="-114281" eaLnBrk="1" hangingPunct="1">
              <a:spcBef>
                <a:spcPct val="0"/>
              </a:spcBef>
            </a:pPr>
            <a:r>
              <a:rPr lang="en-US" dirty="0"/>
              <a:t>The overall goal is to </a:t>
            </a:r>
            <a:r>
              <a:rPr lang="en-US" b="1" dirty="0"/>
              <a:t>shorten the stay in the emergency department to 2 hours</a:t>
            </a:r>
            <a:r>
              <a:rPr lang="en-US" dirty="0"/>
              <a:t>. </a:t>
            </a:r>
          </a:p>
          <a:p>
            <a:pPr marL="114281" indent="-114281" eaLnBrk="1" hangingPunct="1">
              <a:spcBef>
                <a:spcPct val="0"/>
              </a:spcBef>
            </a:pPr>
            <a:r>
              <a:rPr lang="en-US" dirty="0"/>
              <a:t>This allows for a much more humane experience for the elderly. The most appropriate way to </a:t>
            </a:r>
          </a:p>
          <a:p>
            <a:pPr marL="114281" indent="-114281" eaLnBrk="1" hangingPunct="1">
              <a:spcBef>
                <a:spcPct val="0"/>
              </a:spcBef>
            </a:pPr>
            <a:r>
              <a:rPr lang="en-US" dirty="0"/>
              <a:t>achieve this is through the application of protocols. Previous agreement with the emergency </a:t>
            </a:r>
          </a:p>
          <a:p>
            <a:pPr marL="114281" indent="-114281" eaLnBrk="1" hangingPunct="1">
              <a:spcBef>
                <a:spcPct val="0"/>
              </a:spcBef>
            </a:pPr>
            <a:r>
              <a:rPr lang="en-US" dirty="0"/>
              <a:t>department is needed to handle patients according to defined and standardized protocols. </a:t>
            </a:r>
          </a:p>
          <a:p>
            <a:pPr marL="114281" indent="-114281" eaLnBrk="1" hangingPunct="1">
              <a:spcBef>
                <a:spcPct val="0"/>
              </a:spcBef>
            </a:pPr>
            <a:endParaRPr lang="en-US" dirty="0"/>
          </a:p>
          <a:p>
            <a:pPr marL="114281" indent="-114281" eaLnBrk="1" hangingPunct="1">
              <a:spcBef>
                <a:spcPct val="0"/>
              </a:spcBef>
            </a:pPr>
            <a:r>
              <a:rPr lang="en-US" dirty="0"/>
              <a:t>In general, the time spent in the emergency department is a good measure of how well the </a:t>
            </a:r>
          </a:p>
          <a:p>
            <a:pPr marL="114281" indent="-114281" eaLnBrk="1" hangingPunct="1">
              <a:spcBef>
                <a:spcPct val="0"/>
              </a:spcBef>
            </a:pPr>
            <a:r>
              <a:rPr lang="en-US" dirty="0"/>
              <a:t>system works!</a:t>
            </a:r>
          </a:p>
          <a:p>
            <a:pPr marL="114281" indent="-114281" eaLnBrk="1" hangingPunct="1">
              <a:spcBef>
                <a:spcPct val="0"/>
              </a:spcBef>
            </a:pPr>
            <a:endParaRPr lang="en-US" dirty="0"/>
          </a:p>
          <a:p>
            <a:pPr marL="114281" indent="-114281" eaLnBrk="1" hangingPunct="1">
              <a:spcBef>
                <a:spcPct val="0"/>
              </a:spcBef>
            </a:pPr>
            <a:r>
              <a:rPr lang="en-US" dirty="0"/>
              <a:t>One main goal during this stage is to promptly diagnose the fracture and then ensure and restore the medical stability</a:t>
            </a:r>
            <a:r>
              <a:rPr lang="en-US" b="1" dirty="0"/>
              <a:t> </a:t>
            </a:r>
            <a:r>
              <a:rPr lang="en-US" dirty="0"/>
              <a:t>of the </a:t>
            </a:r>
          </a:p>
          <a:p>
            <a:pPr marL="114281" indent="-114281" eaLnBrk="1" hangingPunct="1">
              <a:spcBef>
                <a:spcPct val="0"/>
              </a:spcBef>
            </a:pPr>
            <a:r>
              <a:rPr lang="en-US" dirty="0"/>
              <a:t>patient to make him/her fit for surgery. This is done by the geriatrician.</a:t>
            </a:r>
            <a:br>
              <a:rPr lang="en-US" dirty="0"/>
            </a:br>
            <a:endParaRPr lang="en-US" dirty="0"/>
          </a:p>
          <a:p>
            <a:pPr marL="114281" indent="-114281" eaLnBrk="1" hangingPunct="1">
              <a:spcBef>
                <a:spcPct val="0"/>
              </a:spcBef>
            </a:pPr>
            <a:r>
              <a:rPr lang="en-US" dirty="0"/>
              <a:t>The following slides will explain preoperative evaluation and optimization within </a:t>
            </a:r>
            <a:r>
              <a:rPr lang="en-US" dirty="0" err="1"/>
              <a:t>orthogeriatric</a:t>
            </a:r>
            <a:r>
              <a:rPr lang="en-US" dirty="0"/>
              <a:t> </a:t>
            </a:r>
          </a:p>
          <a:p>
            <a:pPr marL="114281" indent="-114281" eaLnBrk="1" hangingPunct="1">
              <a:spcBef>
                <a:spcPct val="0"/>
              </a:spcBef>
            </a:pPr>
            <a:r>
              <a:rPr lang="en-US" dirty="0" err="1"/>
              <a:t>comanagement</a:t>
            </a:r>
            <a:r>
              <a:rPr lang="en-US" dirty="0">
                <a:cs typeface="Arial" charset="0"/>
              </a:rPr>
              <a:t>—what it is, and what does it include?</a:t>
            </a:r>
          </a:p>
          <a:p>
            <a:pPr marL="114281" indent="-114281" eaLnBrk="1" hangingPunct="1">
              <a:spcBef>
                <a:spcPct val="0"/>
              </a:spcBef>
            </a:pPr>
            <a:r>
              <a:rPr lang="en-US" dirty="0">
                <a:cs typeface="Arial" charset="0"/>
              </a:rPr>
              <a:t> </a:t>
            </a:r>
          </a:p>
          <a:p>
            <a:pPr marL="114281" indent="-114281" eaLnBrk="1" hangingPunct="1">
              <a:spcBef>
                <a:spcPct val="20000"/>
              </a:spcBef>
            </a:pPr>
            <a:r>
              <a:rPr lang="en-US" b="1" dirty="0">
                <a:cs typeface="Arial" charset="0"/>
              </a:rPr>
              <a:t>Preoperative evaluation and optimization:</a:t>
            </a:r>
            <a:endParaRPr lang="en-US" dirty="0">
              <a:cs typeface="Arial" charset="0"/>
            </a:endParaRPr>
          </a:p>
          <a:p>
            <a:pPr marL="114281" indent="-114281" eaLnBrk="1" hangingPunct="1">
              <a:spcBef>
                <a:spcPct val="20000"/>
              </a:spcBef>
              <a:buFontTx/>
              <a:buChar char="•"/>
            </a:pPr>
            <a:r>
              <a:rPr lang="en-US" dirty="0">
                <a:cs typeface="Arial" charset="0"/>
              </a:rPr>
              <a:t>Pain control </a:t>
            </a:r>
          </a:p>
          <a:p>
            <a:pPr marL="114281" indent="-114281" eaLnBrk="1" hangingPunct="1">
              <a:spcBef>
                <a:spcPct val="20000"/>
              </a:spcBef>
              <a:buFontTx/>
              <a:buChar char="•"/>
            </a:pPr>
            <a:r>
              <a:rPr lang="en-US" dirty="0">
                <a:cs typeface="Arial" charset="0"/>
              </a:rPr>
              <a:t>Fluids and electrolyte management</a:t>
            </a:r>
          </a:p>
          <a:p>
            <a:pPr marL="114281" indent="-114281" eaLnBrk="1" hangingPunct="1">
              <a:spcBef>
                <a:spcPct val="20000"/>
              </a:spcBef>
              <a:buFontTx/>
              <a:buChar char="•"/>
            </a:pPr>
            <a:r>
              <a:rPr lang="en-US" dirty="0">
                <a:cs typeface="Arial" charset="0"/>
              </a:rPr>
              <a:t>Coagulation management </a:t>
            </a:r>
          </a:p>
          <a:p>
            <a:pPr marL="114281" indent="-114281" eaLnBrk="1" hangingPunct="1">
              <a:spcBef>
                <a:spcPct val="20000"/>
              </a:spcBef>
              <a:buFontTx/>
              <a:buChar char="•"/>
            </a:pPr>
            <a:r>
              <a:rPr lang="en-US" dirty="0">
                <a:cs typeface="Arial" charset="0"/>
              </a:rPr>
              <a:t>Timing of surgery</a:t>
            </a:r>
          </a:p>
          <a:p>
            <a:pPr marL="114281" indent="-114281" eaLnBrk="1" hangingPunct="1">
              <a:spcBef>
                <a:spcPct val="20000"/>
              </a:spcBef>
              <a:buFontTx/>
              <a:buChar char="•"/>
            </a:pPr>
            <a:endParaRPr lang="en-US" dirty="0">
              <a:cs typeface="Arial" charset="0"/>
            </a:endParaRPr>
          </a:p>
          <a:p>
            <a:pPr marL="114281" indent="-114281" eaLnBrk="1" hangingPunct="1">
              <a:spcBef>
                <a:spcPct val="20000"/>
              </a:spcBef>
            </a:pPr>
            <a:r>
              <a:rPr lang="en-US" b="1" dirty="0">
                <a:cs typeface="Arial" charset="0"/>
              </a:rPr>
              <a:t>Surgical intervention, and postoperative phase/prevention:</a:t>
            </a:r>
            <a:r>
              <a:rPr lang="en-US" dirty="0">
                <a:cs typeface="Arial" charset="0"/>
              </a:rPr>
              <a:t> </a:t>
            </a:r>
          </a:p>
          <a:p>
            <a:pPr marL="114281" indent="-114281" eaLnBrk="1" hangingPunct="1">
              <a:spcBef>
                <a:spcPct val="20000"/>
              </a:spcBef>
              <a:buFontTx/>
              <a:buChar char="•"/>
            </a:pPr>
            <a:r>
              <a:rPr lang="en-US" dirty="0">
                <a:cs typeface="Arial" charset="0"/>
              </a:rPr>
              <a:t>Delirium  </a:t>
            </a:r>
          </a:p>
          <a:p>
            <a:pPr marL="114281" indent="-114281" eaLnBrk="1" hangingPunct="1">
              <a:spcBef>
                <a:spcPct val="20000"/>
              </a:spcBef>
              <a:buFontTx/>
              <a:buChar char="•"/>
            </a:pPr>
            <a:r>
              <a:rPr lang="en-US" dirty="0">
                <a:cs typeface="Arial" charset="0"/>
              </a:rPr>
              <a:t>Diagnostics </a:t>
            </a:r>
          </a:p>
          <a:p>
            <a:pPr marL="114281" indent="-114281" eaLnBrk="1" hangingPunct="1">
              <a:spcBef>
                <a:spcPct val="20000"/>
              </a:spcBef>
              <a:buFontTx/>
              <a:buChar char="•"/>
            </a:pPr>
            <a:r>
              <a:rPr lang="en-US" dirty="0">
                <a:cs typeface="Arial" charset="0"/>
              </a:rPr>
              <a:t>Basic and specific therapy</a:t>
            </a:r>
          </a:p>
          <a:p>
            <a:pPr marL="114281" indent="-114281" eaLnBrk="1" hangingPunct="1">
              <a:spcBef>
                <a:spcPct val="20000"/>
              </a:spcBef>
              <a:buFontTx/>
              <a:buChar char="•"/>
            </a:pPr>
            <a:r>
              <a:rPr lang="en-US" dirty="0">
                <a:cs typeface="Arial" charset="0"/>
              </a:rPr>
              <a:t>Medication</a:t>
            </a:r>
          </a:p>
          <a:p>
            <a:pPr marL="114281" indent="-114281" eaLnBrk="1" hangingPunct="1">
              <a:spcBef>
                <a:spcPct val="20000"/>
              </a:spcBef>
              <a:buFontTx/>
              <a:buChar char="•"/>
            </a:pPr>
            <a:r>
              <a:rPr lang="en-US" dirty="0">
                <a:cs typeface="Arial" charset="0"/>
              </a:rPr>
              <a:t>Falls prevention</a:t>
            </a:r>
          </a:p>
        </p:txBody>
      </p:sp>
    </p:spTree>
    <p:extLst>
      <p:ext uri="{BB962C8B-B14F-4D97-AF65-F5344CB8AC3E}">
        <p14:creationId xmlns:p14="http://schemas.microsoft.com/office/powerpoint/2010/main" val="699443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80963" y="741363"/>
            <a:ext cx="6573837" cy="3698875"/>
          </a:xfrm>
          <a:ln/>
        </p:spPr>
      </p:sp>
      <p:sp>
        <p:nvSpPr>
          <p:cNvPr id="65539" name="Rectangle 3"/>
          <p:cNvSpPr>
            <a:spLocks noGrp="1" noChangeArrowheads="1"/>
          </p:cNvSpPr>
          <p:nvPr>
            <p:ph type="body" idx="1"/>
          </p:nvPr>
        </p:nvSpPr>
        <p:spPr>
          <a:noFill/>
        </p:spPr>
        <p:txBody>
          <a:bodyPr/>
          <a:lstStyle/>
          <a:p>
            <a:pPr eaLnBrk="1" hangingPunct="1">
              <a:spcBef>
                <a:spcPct val="20000"/>
              </a:spcBef>
            </a:pPr>
            <a:r>
              <a:rPr lang="en-US" dirty="0"/>
              <a:t>This slide shows, why sufficient pain treatment immediately following admission is so important. The elderly often have difficulties reporting or conveying their pain and the improvement after treatment. Discomfort and pain may be confused or mixed up.</a:t>
            </a:r>
          </a:p>
          <a:p>
            <a:pPr eaLnBrk="1" hangingPunct="1">
              <a:spcBef>
                <a:spcPct val="20000"/>
              </a:spcBef>
            </a:pPr>
            <a:endParaRPr lang="en-US" dirty="0"/>
          </a:p>
          <a:p>
            <a:pPr eaLnBrk="1" hangingPunct="1">
              <a:spcBef>
                <a:spcPct val="20000"/>
              </a:spcBef>
            </a:pPr>
            <a:r>
              <a:rPr lang="en-US" dirty="0"/>
              <a:t>The Visual Analog Scale (VAS) usually used in standard evaluation of pain, is of limited use when evaluating pain in the elderly. This is because even cognitive intact elderly patients often need a lot of assistance or are unable to make their choice on this scale. Therefore, an important part to pain evaluation is additional observation by others (third-party observation or external observation).</a:t>
            </a:r>
          </a:p>
          <a:p>
            <a:pPr eaLnBrk="1" hangingPunct="1">
              <a:spcBef>
                <a:spcPct val="20000"/>
              </a:spcBef>
            </a:pPr>
            <a:endParaRPr lang="en-US" dirty="0"/>
          </a:p>
          <a:p>
            <a:pPr eaLnBrk="1" hangingPunct="1">
              <a:spcBef>
                <a:spcPct val="20000"/>
              </a:spcBef>
            </a:pPr>
            <a:r>
              <a:rPr lang="en-US" dirty="0"/>
              <a:t>References:</a:t>
            </a:r>
          </a:p>
          <a:p>
            <a:pPr eaLnBrk="1" hangingPunct="1">
              <a:spcBef>
                <a:spcPct val="20000"/>
              </a:spcBef>
            </a:pPr>
            <a:r>
              <a:rPr lang="en-US" dirty="0"/>
              <a:t>	</a:t>
            </a:r>
          </a:p>
          <a:p>
            <a:pPr marL="228600" indent="-228600" eaLnBrk="1" hangingPunct="1">
              <a:spcBef>
                <a:spcPct val="20000"/>
              </a:spcBef>
              <a:buFont typeface="+mj-lt"/>
              <a:buAutoNum type="arabicPeriod"/>
            </a:pPr>
            <a:r>
              <a:rPr lang="en-US" b="1" dirty="0"/>
              <a:t>Morrison RS, </a:t>
            </a:r>
            <a:r>
              <a:rPr lang="en-US" b="1" dirty="0" err="1"/>
              <a:t>Magaziner</a:t>
            </a:r>
            <a:r>
              <a:rPr lang="en-US" b="1" dirty="0"/>
              <a:t> J, McLaughlin MA, et al. </a:t>
            </a:r>
            <a:r>
              <a:rPr lang="en-US" dirty="0"/>
              <a:t>The impact of postoperative pain on outcomes following hip fracture. </a:t>
            </a:r>
            <a:r>
              <a:rPr lang="en-US" i="1" dirty="0"/>
              <a:t>Pain</a:t>
            </a:r>
            <a:r>
              <a:rPr lang="en-US" dirty="0">
                <a:cs typeface="Arial" charset="0"/>
              </a:rPr>
              <a:t>. 2003;</a:t>
            </a:r>
            <a:r>
              <a:rPr lang="en-US" dirty="0"/>
              <a:t>103(3):303</a:t>
            </a:r>
            <a:r>
              <a:rPr lang="en-US" dirty="0">
                <a:cs typeface="Arial" charset="0"/>
              </a:rPr>
              <a:t>–</a:t>
            </a:r>
            <a:r>
              <a:rPr lang="en-US" dirty="0"/>
              <a:t>11. </a:t>
            </a:r>
          </a:p>
          <a:p>
            <a:pPr marL="228600" indent="-228600" eaLnBrk="1" hangingPunct="1">
              <a:spcBef>
                <a:spcPct val="20000"/>
              </a:spcBef>
              <a:buFont typeface="+mj-lt"/>
              <a:buAutoNum type="arabicPeriod"/>
            </a:pPr>
            <a:r>
              <a:rPr lang="en-US" b="1" dirty="0"/>
              <a:t>Morrison RS, Siu AL. </a:t>
            </a:r>
            <a:r>
              <a:rPr lang="en-US" dirty="0"/>
              <a:t>A comparison of pain and its treatment in advanced dementia and cognitively intact patients with hip fracture. </a:t>
            </a:r>
            <a:r>
              <a:rPr lang="en-US" i="1" dirty="0"/>
              <a:t>J Pain Symptom Manage</a:t>
            </a:r>
            <a:r>
              <a:rPr lang="en-US" i="0" dirty="0"/>
              <a:t>.</a:t>
            </a:r>
            <a:r>
              <a:rPr lang="en-US" dirty="0"/>
              <a:t> 2000;19(4):240</a:t>
            </a:r>
            <a:r>
              <a:rPr lang="en-US" dirty="0">
                <a:cs typeface="Arial" charset="0"/>
              </a:rPr>
              <a:t>–</a:t>
            </a:r>
            <a:r>
              <a:rPr lang="en-US" dirty="0"/>
              <a:t>248.</a:t>
            </a:r>
          </a:p>
          <a:p>
            <a:pPr eaLnBrk="1" hangingPunct="1">
              <a:lnSpc>
                <a:spcPct val="80000"/>
              </a:lnSpc>
            </a:pPr>
            <a:endParaRPr lang="en-US" dirty="0"/>
          </a:p>
        </p:txBody>
      </p:sp>
    </p:spTree>
    <p:extLst>
      <p:ext uri="{BB962C8B-B14F-4D97-AF65-F5344CB8AC3E}">
        <p14:creationId xmlns:p14="http://schemas.microsoft.com/office/powerpoint/2010/main" val="213235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80963" y="741363"/>
            <a:ext cx="6573837" cy="3698875"/>
          </a:xfrm>
          <a:ln/>
        </p:spPr>
      </p:sp>
      <p:sp>
        <p:nvSpPr>
          <p:cNvPr id="66563" name="Rectangle 3"/>
          <p:cNvSpPr>
            <a:spLocks noGrp="1" noChangeArrowheads="1"/>
          </p:cNvSpPr>
          <p:nvPr>
            <p:ph type="body" idx="1"/>
          </p:nvPr>
        </p:nvSpPr>
        <p:spPr>
          <a:noFill/>
        </p:spPr>
        <p:txBody>
          <a:bodyPr/>
          <a:lstStyle/>
          <a:p>
            <a:pPr eaLnBrk="1" hangingPunct="1"/>
            <a:r>
              <a:rPr lang="en-US" dirty="0"/>
              <a:t>This algorithm gives a good and straight-forward overview for pain management. </a:t>
            </a:r>
          </a:p>
          <a:p>
            <a:pPr eaLnBrk="1" hangingPunct="1"/>
            <a:endParaRPr lang="en-US" dirty="0"/>
          </a:p>
          <a:p>
            <a:pPr eaLnBrk="1" hangingPunct="1"/>
            <a:r>
              <a:rPr lang="en-US" dirty="0"/>
              <a:t>Early pain control managed by/together with the anesthesiologist helps lessen delirium. </a:t>
            </a:r>
          </a:p>
          <a:p>
            <a:pPr eaLnBrk="1" hangingPunct="1"/>
            <a:endParaRPr lang="en-US" dirty="0"/>
          </a:p>
          <a:p>
            <a:pPr eaLnBrk="1" hangingPunct="1"/>
            <a:r>
              <a:rPr lang="en-US" dirty="0"/>
              <a:t>No </a:t>
            </a:r>
            <a:r>
              <a:rPr lang="en-US" dirty="0" err="1"/>
              <a:t>meperidine</a:t>
            </a:r>
            <a:r>
              <a:rPr lang="en-US" dirty="0"/>
              <a:t>!</a:t>
            </a:r>
          </a:p>
        </p:txBody>
      </p:sp>
    </p:spTree>
    <p:extLst>
      <p:ext uri="{BB962C8B-B14F-4D97-AF65-F5344CB8AC3E}">
        <p14:creationId xmlns:p14="http://schemas.microsoft.com/office/powerpoint/2010/main" val="1851585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80963" y="741363"/>
            <a:ext cx="6573837" cy="3698875"/>
          </a:xfrm>
          <a:ln/>
        </p:spPr>
      </p:sp>
      <p:sp>
        <p:nvSpPr>
          <p:cNvPr id="67587" name="Rectangle 3"/>
          <p:cNvSpPr>
            <a:spLocks noGrp="1" noChangeArrowheads="1"/>
          </p:cNvSpPr>
          <p:nvPr>
            <p:ph type="body" idx="1"/>
          </p:nvPr>
        </p:nvSpPr>
        <p:spPr>
          <a:noFill/>
        </p:spPr>
        <p:txBody>
          <a:bodyPr/>
          <a:lstStyle/>
          <a:p>
            <a:pPr eaLnBrk="1" hangingPunct="1">
              <a:spcBef>
                <a:spcPct val="20000"/>
              </a:spcBef>
            </a:pPr>
            <a:r>
              <a:rPr lang="en-US" dirty="0"/>
              <a:t>The critical factors that have to be medically stable are related mainly to the vital signs: blood pressure, heart rate, temperature</a:t>
            </a:r>
            <a:r>
              <a:rPr lang="en-US" dirty="0">
                <a:cs typeface="Arial" charset="0"/>
              </a:rPr>
              <a:t>—</a:t>
            </a:r>
            <a:r>
              <a:rPr lang="en-US" dirty="0"/>
              <a:t>a very sensitive indication that is often neglected</a:t>
            </a:r>
            <a:r>
              <a:rPr lang="en-US" dirty="0">
                <a:cs typeface="Arial" charset="0"/>
              </a:rPr>
              <a:t>—</a:t>
            </a:r>
            <a:r>
              <a:rPr lang="en-US" dirty="0"/>
              <a:t>respiratory rate, and pain control which may be seen as the fifth vital sign. </a:t>
            </a:r>
          </a:p>
          <a:p>
            <a:pPr eaLnBrk="1" hangingPunct="1">
              <a:spcBef>
                <a:spcPct val="20000"/>
              </a:spcBef>
            </a:pPr>
            <a:endParaRPr lang="en-US" b="1" dirty="0"/>
          </a:p>
          <a:p>
            <a:pPr eaLnBrk="1" hangingPunct="1">
              <a:spcBef>
                <a:spcPct val="20000"/>
              </a:spcBef>
            </a:pPr>
            <a:r>
              <a:rPr lang="en-US" dirty="0"/>
              <a:t>Fluid and electrolyte management:</a:t>
            </a:r>
            <a:r>
              <a:rPr lang="en-US" b="1" dirty="0"/>
              <a:t> </a:t>
            </a:r>
            <a:r>
              <a:rPr lang="en-US" dirty="0"/>
              <a:t>Hydration is usually required (most hip fracture patients are dehydrated) and initiated in the emergency department. Transfusions are ordered if required.</a:t>
            </a:r>
          </a:p>
          <a:p>
            <a:pPr eaLnBrk="1" hangingPunct="1">
              <a:spcBef>
                <a:spcPct val="20000"/>
              </a:spcBef>
            </a:pPr>
            <a:endParaRPr lang="en-US" dirty="0"/>
          </a:p>
          <a:p>
            <a:pPr eaLnBrk="1" hangingPunct="1">
              <a:spcBef>
                <a:spcPct val="20000"/>
              </a:spcBef>
            </a:pPr>
            <a:r>
              <a:rPr lang="en-US" dirty="0"/>
              <a:t>Furthermore, any medication must be well managed.</a:t>
            </a:r>
            <a:r>
              <a:rPr lang="en-US" b="1" dirty="0"/>
              <a:t> </a:t>
            </a:r>
            <a:r>
              <a:rPr lang="en-US" dirty="0"/>
              <a:t>Is the medication regimen appropriate to the patient‘s current medical condition? </a:t>
            </a:r>
          </a:p>
          <a:p>
            <a:pPr eaLnBrk="1" hangingPunct="1">
              <a:spcBef>
                <a:spcPct val="20000"/>
              </a:spcBef>
            </a:pPr>
            <a:endParaRPr lang="en-US" dirty="0"/>
          </a:p>
          <a:p>
            <a:pPr eaLnBrk="1" hangingPunct="1">
              <a:spcBef>
                <a:spcPct val="20000"/>
              </a:spcBef>
            </a:pPr>
            <a:r>
              <a:rPr lang="en-US" dirty="0"/>
              <a:t>All bad medication should be stopped and the regimen corrected for the present condition of the patient. All unnecessary medication is stopped as well; only the essential should be continued. </a:t>
            </a:r>
          </a:p>
          <a:p>
            <a:pPr eaLnBrk="1" hangingPunct="1">
              <a:spcBef>
                <a:spcPct val="20000"/>
              </a:spcBef>
            </a:pPr>
            <a:endParaRPr lang="en-US" dirty="0"/>
          </a:p>
          <a:p>
            <a:pPr eaLnBrk="1" hangingPunct="1">
              <a:spcBef>
                <a:spcPct val="20000"/>
              </a:spcBef>
            </a:pPr>
            <a:r>
              <a:rPr lang="en-US" dirty="0"/>
              <a:t>Trigger medication that harms the patient should be immediately stopped. Drugs like Darvon, Demerol, Benadryl (Diphenhydramine), and anticholinergic medication may cause delirium because they have psychoactive effects. Most physicians are wary of halting medication, which may result in harm to the patient.</a:t>
            </a:r>
          </a:p>
          <a:p>
            <a:pPr eaLnBrk="1" hangingPunct="1">
              <a:spcBef>
                <a:spcPct val="20000"/>
              </a:spcBef>
            </a:pPr>
            <a:endParaRPr lang="en-US" dirty="0"/>
          </a:p>
          <a:p>
            <a:pPr eaLnBrk="1" hangingPunct="1">
              <a:spcBef>
                <a:spcPct val="20000"/>
              </a:spcBef>
            </a:pPr>
            <a:r>
              <a:rPr lang="en-US" dirty="0"/>
              <a:t>It is recommended to evaluate calcium level and vitamin D status.</a:t>
            </a:r>
          </a:p>
          <a:p>
            <a:pPr eaLnBrk="1" hangingPunct="1">
              <a:spcBef>
                <a:spcPct val="20000"/>
              </a:spcBef>
            </a:pPr>
            <a:endParaRPr lang="en-US" dirty="0"/>
          </a:p>
          <a:p>
            <a:pPr eaLnBrk="1" hangingPunct="1">
              <a:spcBef>
                <a:spcPct val="20000"/>
              </a:spcBef>
            </a:pPr>
            <a:endParaRPr lang="en-US" b="1" dirty="0"/>
          </a:p>
          <a:p>
            <a:pPr eaLnBrk="1" hangingPunct="1">
              <a:spcBef>
                <a:spcPct val="20000"/>
              </a:spcBef>
            </a:pPr>
            <a:endParaRPr lang="en-US" dirty="0"/>
          </a:p>
          <a:p>
            <a:pPr eaLnBrk="1" hangingPunct="1"/>
            <a:endParaRPr lang="en-US" b="1" dirty="0"/>
          </a:p>
        </p:txBody>
      </p:sp>
    </p:spTree>
    <p:extLst>
      <p:ext uri="{BB962C8B-B14F-4D97-AF65-F5344CB8AC3E}">
        <p14:creationId xmlns:p14="http://schemas.microsoft.com/office/powerpoint/2010/main" val="418608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80963" y="741363"/>
            <a:ext cx="6573837" cy="3698875"/>
          </a:xfrm>
          <a:ln/>
        </p:spPr>
      </p:sp>
      <p:sp>
        <p:nvSpPr>
          <p:cNvPr id="68611" name="Rectangle 3"/>
          <p:cNvSpPr>
            <a:spLocks noGrp="1" noChangeArrowheads="1"/>
          </p:cNvSpPr>
          <p:nvPr>
            <p:ph type="body" idx="1"/>
          </p:nvPr>
        </p:nvSpPr>
        <p:spPr>
          <a:noFill/>
        </p:spPr>
        <p:txBody>
          <a:bodyPr/>
          <a:lstStyle/>
          <a:p>
            <a:pPr eaLnBrk="1" hangingPunct="1">
              <a:spcBef>
                <a:spcPct val="20000"/>
              </a:spcBef>
            </a:pPr>
            <a:r>
              <a:rPr lang="en-US"/>
              <a:t>INR </a:t>
            </a:r>
            <a:r>
              <a:rPr lang="de-DE"/>
              <a:t>= </a:t>
            </a:r>
            <a:r>
              <a:rPr lang="en-US"/>
              <a:t>international normalized ratio</a:t>
            </a:r>
            <a:endParaRPr lang="en-US" b="1"/>
          </a:p>
          <a:p>
            <a:pPr eaLnBrk="1" hangingPunct="1">
              <a:spcBef>
                <a:spcPct val="20000"/>
              </a:spcBef>
            </a:pPr>
            <a:endParaRPr lang="en-US"/>
          </a:p>
          <a:p>
            <a:pPr eaLnBrk="1" hangingPunct="1"/>
            <a:endParaRPr lang="en-US" b="1"/>
          </a:p>
        </p:txBody>
      </p:sp>
    </p:spTree>
    <p:extLst>
      <p:ext uri="{BB962C8B-B14F-4D97-AF65-F5344CB8AC3E}">
        <p14:creationId xmlns:p14="http://schemas.microsoft.com/office/powerpoint/2010/main" val="398110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80963" y="741363"/>
            <a:ext cx="6573837" cy="3698875"/>
          </a:xfrm>
          <a:ln/>
        </p:spPr>
      </p:sp>
      <p:sp>
        <p:nvSpPr>
          <p:cNvPr id="49155" name="Rectangle 3"/>
          <p:cNvSpPr>
            <a:spLocks noGrp="1" noChangeArrowheads="1"/>
          </p:cNvSpPr>
          <p:nvPr>
            <p:ph type="body" idx="1"/>
          </p:nvPr>
        </p:nvSpPr>
        <p:spPr>
          <a:noFill/>
        </p:spPr>
        <p:txBody>
          <a:bodyPr/>
          <a:lstStyle/>
          <a:p>
            <a:pPr marL="114281" indent="-114281" eaLnBrk="1" hangingPunct="1">
              <a:spcBef>
                <a:spcPct val="0"/>
              </a:spcBef>
            </a:pPr>
            <a:r>
              <a:rPr lang="en-US" dirty="0"/>
              <a:t>“It’s not just about fracture fixation</a:t>
            </a:r>
            <a:r>
              <a:rPr lang="en-US" dirty="0">
                <a:cs typeface="Arial" charset="0"/>
              </a:rPr>
              <a:t>—</a:t>
            </a:r>
            <a:r>
              <a:rPr lang="en-US" dirty="0"/>
              <a:t>it’s all about </a:t>
            </a:r>
            <a:r>
              <a:rPr lang="en-US" dirty="0" err="1"/>
              <a:t>comanagement</a:t>
            </a:r>
            <a:r>
              <a:rPr lang="en-US" dirty="0"/>
              <a:t>.” </a:t>
            </a:r>
            <a:r>
              <a:rPr lang="en-US" dirty="0" err="1"/>
              <a:t>Comanagement</a:t>
            </a:r>
            <a:r>
              <a:rPr lang="en-US" dirty="0"/>
              <a:t> makes a </a:t>
            </a:r>
          </a:p>
          <a:p>
            <a:pPr marL="114281" indent="-114281" eaLnBrk="1" hangingPunct="1">
              <a:spcBef>
                <a:spcPct val="0"/>
              </a:spcBef>
            </a:pPr>
            <a:r>
              <a:rPr lang="en-US" dirty="0"/>
              <a:t>crucial difference in the treatment of comorbid elderly fracture patients.</a:t>
            </a:r>
          </a:p>
          <a:p>
            <a:pPr marL="114281" indent="-114281" eaLnBrk="1" hangingPunct="1">
              <a:spcBef>
                <a:spcPct val="0"/>
              </a:spcBef>
            </a:pPr>
            <a:endParaRPr lang="en-US" dirty="0"/>
          </a:p>
          <a:p>
            <a:pPr marL="114281" indent="-114281" eaLnBrk="1" hangingPunct="1">
              <a:spcBef>
                <a:spcPct val="0"/>
              </a:spcBef>
            </a:pPr>
            <a:r>
              <a:rPr lang="en-US" dirty="0"/>
              <a:t>Many centers worldwide have already successfully implemented an </a:t>
            </a:r>
            <a:r>
              <a:rPr lang="en-US" dirty="0" err="1"/>
              <a:t>orthogeriatric</a:t>
            </a:r>
            <a:r>
              <a:rPr lang="en-US" dirty="0"/>
              <a:t> </a:t>
            </a:r>
            <a:r>
              <a:rPr lang="en-US" dirty="0" err="1"/>
              <a:t>comanaged</a:t>
            </a:r>
            <a:r>
              <a:rPr lang="en-US" dirty="0"/>
              <a:t> </a:t>
            </a:r>
          </a:p>
          <a:p>
            <a:pPr marL="114281" indent="-114281" eaLnBrk="1" hangingPunct="1">
              <a:spcBef>
                <a:spcPct val="0"/>
              </a:spcBef>
            </a:pPr>
            <a:r>
              <a:rPr lang="en-US" dirty="0"/>
              <a:t>approach. In some areas, there are already fully established Geriatric Fracture Centers </a:t>
            </a:r>
          </a:p>
          <a:p>
            <a:pPr marL="114281" indent="-114281" eaLnBrk="1" hangingPunct="1">
              <a:spcBef>
                <a:spcPct val="0"/>
              </a:spcBef>
            </a:pPr>
            <a:r>
              <a:rPr lang="en-US" dirty="0"/>
              <a:t>(GFCs). </a:t>
            </a:r>
          </a:p>
          <a:p>
            <a:pPr marL="114281" indent="-114281" eaLnBrk="1" hangingPunct="1">
              <a:spcBef>
                <a:spcPct val="0"/>
              </a:spcBef>
            </a:pPr>
            <a:endParaRPr lang="en-US" dirty="0"/>
          </a:p>
          <a:p>
            <a:pPr marL="114281" indent="-114281" eaLnBrk="1" hangingPunct="1">
              <a:spcBef>
                <a:spcPct val="0"/>
              </a:spcBef>
            </a:pPr>
            <a:r>
              <a:rPr lang="en-US" dirty="0"/>
              <a:t>Please note that the last slide in this PowerPoint presentation outlines the structure of a GFC.</a:t>
            </a:r>
          </a:p>
          <a:p>
            <a:pPr marL="114281" indent="-114281" eaLnBrk="1" hangingPunct="1"/>
            <a:endParaRPr lang="en-US" dirty="0"/>
          </a:p>
          <a:p>
            <a:pPr marL="114281" indent="-114281" eaLnBrk="1" hangingPunct="1"/>
            <a:endParaRPr lang="en-US" dirty="0"/>
          </a:p>
          <a:p>
            <a:pPr marL="114281" indent="-114281" eaLnBrk="1" hangingPunct="1"/>
            <a:endParaRPr lang="en-US" b="1" dirty="0"/>
          </a:p>
        </p:txBody>
      </p:sp>
    </p:spTree>
    <p:extLst>
      <p:ext uri="{BB962C8B-B14F-4D97-AF65-F5344CB8AC3E}">
        <p14:creationId xmlns:p14="http://schemas.microsoft.com/office/powerpoint/2010/main" val="2104533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80963" y="741363"/>
            <a:ext cx="6573837" cy="3698875"/>
          </a:xfrm>
          <a:ln/>
        </p:spPr>
      </p:sp>
      <p:sp>
        <p:nvSpPr>
          <p:cNvPr id="69635" name="Rectangle 3"/>
          <p:cNvSpPr>
            <a:spLocks noGrp="1" noChangeArrowheads="1"/>
          </p:cNvSpPr>
          <p:nvPr>
            <p:ph type="body" idx="1"/>
          </p:nvPr>
        </p:nvSpPr>
        <p:spPr>
          <a:noFill/>
        </p:spPr>
        <p:txBody>
          <a:bodyPr/>
          <a:lstStyle/>
          <a:p>
            <a:pPr eaLnBrk="1" hangingPunct="1">
              <a:spcBef>
                <a:spcPct val="20000"/>
              </a:spcBef>
            </a:pPr>
            <a:endParaRPr lang="en-US"/>
          </a:p>
          <a:p>
            <a:pPr eaLnBrk="1" hangingPunct="1"/>
            <a:endParaRPr lang="en-US" b="1"/>
          </a:p>
        </p:txBody>
      </p:sp>
    </p:spTree>
    <p:extLst>
      <p:ext uri="{BB962C8B-B14F-4D97-AF65-F5344CB8AC3E}">
        <p14:creationId xmlns:p14="http://schemas.microsoft.com/office/powerpoint/2010/main" val="1639075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80963" y="741363"/>
            <a:ext cx="6573837" cy="3698875"/>
          </a:xfrm>
          <a:ln/>
        </p:spPr>
      </p:sp>
      <p:sp>
        <p:nvSpPr>
          <p:cNvPr id="70659" name="Rectangle 3"/>
          <p:cNvSpPr>
            <a:spLocks noGrp="1" noChangeArrowheads="1"/>
          </p:cNvSpPr>
          <p:nvPr>
            <p:ph type="body" idx="1"/>
          </p:nvPr>
        </p:nvSpPr>
        <p:spPr>
          <a:noFill/>
        </p:spPr>
        <p:txBody>
          <a:bodyPr/>
          <a:lstStyle/>
          <a:p>
            <a:pPr eaLnBrk="1" hangingPunct="1">
              <a:spcBef>
                <a:spcPct val="20000"/>
              </a:spcBef>
            </a:pPr>
            <a:endParaRPr lang="en-US"/>
          </a:p>
          <a:p>
            <a:pPr eaLnBrk="1" hangingPunct="1"/>
            <a:endParaRPr lang="en-US" b="1"/>
          </a:p>
        </p:txBody>
      </p:sp>
    </p:spTree>
    <p:extLst>
      <p:ext uri="{BB962C8B-B14F-4D97-AF65-F5344CB8AC3E}">
        <p14:creationId xmlns:p14="http://schemas.microsoft.com/office/powerpoint/2010/main" val="20074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80963" y="741363"/>
            <a:ext cx="6573837" cy="3698875"/>
          </a:xfrm>
          <a:ln/>
        </p:spPr>
      </p:sp>
      <p:sp>
        <p:nvSpPr>
          <p:cNvPr id="71683" name="Rectangle 3"/>
          <p:cNvSpPr>
            <a:spLocks noGrp="1" noChangeArrowheads="1"/>
          </p:cNvSpPr>
          <p:nvPr>
            <p:ph type="body" idx="1"/>
          </p:nvPr>
        </p:nvSpPr>
        <p:spPr>
          <a:noFill/>
        </p:spPr>
        <p:txBody>
          <a:bodyPr/>
          <a:lstStyle/>
          <a:p>
            <a:pPr eaLnBrk="1" hangingPunct="1"/>
            <a:r>
              <a:rPr lang="en-US" dirty="0"/>
              <a:t>The 30-day mortality following surgery for a hip fracture was 9%. Patients with medical comorbidities that delayed surgery had 2.5 times the risk of death within 30 days after the surgery compared with patients without comorbidities that delayed surgery. </a:t>
            </a:r>
          </a:p>
          <a:p>
            <a:pPr eaLnBrk="1" hangingPunct="1"/>
            <a:endParaRPr lang="en-US" dirty="0"/>
          </a:p>
          <a:p>
            <a:pPr eaLnBrk="1" hangingPunct="1"/>
            <a:r>
              <a:rPr lang="en-US" dirty="0"/>
              <a:t>Mortality was not increased when the surgery was delayed up to 4 days for patients who were otherwise fit for hip fracture surgery. However, a delay of more than 4 days significantly increased mortality. </a:t>
            </a:r>
          </a:p>
          <a:p>
            <a:pPr eaLnBrk="1" hangingPunct="1"/>
            <a:endParaRPr lang="en-US" dirty="0"/>
          </a:p>
          <a:p>
            <a:pPr eaLnBrk="1" hangingPunct="1"/>
            <a:r>
              <a:rPr lang="en-US" dirty="0"/>
              <a:t>References:</a:t>
            </a:r>
          </a:p>
          <a:p>
            <a:pPr eaLnBrk="1" hangingPunct="1"/>
            <a:endParaRPr lang="en-US" dirty="0"/>
          </a:p>
          <a:p>
            <a:pPr marL="228600" indent="-228600" eaLnBrk="1" hangingPunct="1">
              <a:buFont typeface="+mj-lt"/>
              <a:buAutoNum type="arabicPeriod"/>
            </a:pPr>
            <a:r>
              <a:rPr lang="en-US" b="1" dirty="0"/>
              <a:t>Moran CG, </a:t>
            </a:r>
            <a:r>
              <a:rPr lang="en-US" b="1" dirty="0" err="1"/>
              <a:t>Wenn</a:t>
            </a:r>
            <a:r>
              <a:rPr lang="en-US" b="1" dirty="0"/>
              <a:t> RT, </a:t>
            </a:r>
            <a:r>
              <a:rPr lang="en-US" b="1" dirty="0" err="1"/>
              <a:t>Sikand</a:t>
            </a:r>
            <a:r>
              <a:rPr lang="en-US" b="1" dirty="0"/>
              <a:t> M, et al</a:t>
            </a:r>
            <a:r>
              <a:rPr lang="en-US" dirty="0"/>
              <a:t> (2005) Early mortality after hip fracture: is delay before surgery important? </a:t>
            </a:r>
            <a:r>
              <a:rPr lang="en-US" i="1" dirty="0"/>
              <a:t>J Bone Joint </a:t>
            </a:r>
            <a:r>
              <a:rPr lang="en-US" i="1" dirty="0" err="1"/>
              <a:t>Surg</a:t>
            </a:r>
            <a:r>
              <a:rPr lang="en-US" i="1" dirty="0"/>
              <a:t> Am</a:t>
            </a:r>
            <a:r>
              <a:rPr lang="en-US" dirty="0"/>
              <a:t>; 87(3):483</a:t>
            </a:r>
            <a:r>
              <a:rPr lang="en-US" dirty="0">
                <a:cs typeface="Arial" charset="0"/>
              </a:rPr>
              <a:t>–</a:t>
            </a:r>
            <a:r>
              <a:rPr lang="en-US" dirty="0"/>
              <a:t>489</a:t>
            </a:r>
          </a:p>
          <a:p>
            <a:pPr marL="228600" indent="-228600" eaLnBrk="1" hangingPunct="1">
              <a:buFont typeface="+mj-lt"/>
              <a:buAutoNum type="arabicPeriod"/>
            </a:pPr>
            <a:r>
              <a:rPr lang="en-US" b="1" dirty="0" err="1"/>
              <a:t>Novack</a:t>
            </a:r>
            <a:r>
              <a:rPr lang="en-US" b="1" dirty="0"/>
              <a:t> V, </a:t>
            </a:r>
            <a:r>
              <a:rPr lang="en-US" b="1" dirty="0" err="1"/>
              <a:t>Jotkowitz</a:t>
            </a:r>
            <a:r>
              <a:rPr lang="en-US" b="1" dirty="0"/>
              <a:t> A, </a:t>
            </a:r>
            <a:r>
              <a:rPr lang="en-US" b="1" dirty="0" err="1"/>
              <a:t>Etzion</a:t>
            </a:r>
            <a:r>
              <a:rPr lang="en-US" b="1" dirty="0"/>
              <a:t> O, et al</a:t>
            </a:r>
            <a:r>
              <a:rPr lang="en-US" dirty="0"/>
              <a:t> (2007) Does delay in surgery after hip fracture lead to worse outcomes? A multicenter survey. </a:t>
            </a:r>
            <a:r>
              <a:rPr lang="en-US" i="1" dirty="0" err="1"/>
              <a:t>Int</a:t>
            </a:r>
            <a:r>
              <a:rPr lang="en-US" i="1" dirty="0"/>
              <a:t> J </a:t>
            </a:r>
            <a:r>
              <a:rPr lang="en-US" i="1" dirty="0" err="1"/>
              <a:t>Qual</a:t>
            </a:r>
            <a:r>
              <a:rPr lang="en-US" i="1" dirty="0"/>
              <a:t> Health Care; </a:t>
            </a:r>
            <a:r>
              <a:rPr lang="en-US" dirty="0"/>
              <a:t>19(3):170</a:t>
            </a:r>
            <a:r>
              <a:rPr lang="en-US" dirty="0">
                <a:cs typeface="Arial" charset="0"/>
              </a:rPr>
              <a:t>–</a:t>
            </a:r>
            <a:r>
              <a:rPr lang="en-US" dirty="0"/>
              <a:t>176.</a:t>
            </a:r>
            <a:endParaRPr lang="en-US" b="1" dirty="0"/>
          </a:p>
          <a:p>
            <a:pPr marL="228600" indent="-228600" eaLnBrk="1" hangingPunct="1">
              <a:buFont typeface="+mj-lt"/>
              <a:buAutoNum type="arabicPeriod"/>
            </a:pPr>
            <a:r>
              <a:rPr lang="en-US" b="1" dirty="0"/>
              <a:t>Shiga T, </a:t>
            </a:r>
            <a:r>
              <a:rPr lang="en-US" b="1" dirty="0" err="1"/>
              <a:t>Wajima</a:t>
            </a:r>
            <a:r>
              <a:rPr lang="en-US" b="1" dirty="0"/>
              <a:t> Z, </a:t>
            </a:r>
            <a:r>
              <a:rPr lang="en-US" b="1" dirty="0" err="1"/>
              <a:t>Ohe</a:t>
            </a:r>
            <a:r>
              <a:rPr lang="en-US" b="1" dirty="0"/>
              <a:t> Y </a:t>
            </a:r>
            <a:r>
              <a:rPr lang="en-US" dirty="0"/>
              <a:t>(2008) Is operative delay associated with increased mortality of hip fracture patients? Systematic review, meta-analysis, and meta-regression. </a:t>
            </a:r>
            <a:r>
              <a:rPr lang="en-US" i="1" dirty="0"/>
              <a:t>Can J </a:t>
            </a:r>
            <a:r>
              <a:rPr lang="en-US" i="1" dirty="0" err="1"/>
              <a:t>Anaesth</a:t>
            </a:r>
            <a:r>
              <a:rPr lang="en-US" dirty="0"/>
              <a:t>; 55(3):146</a:t>
            </a:r>
            <a:r>
              <a:rPr lang="en-US" dirty="0">
                <a:cs typeface="Arial" charset="0"/>
              </a:rPr>
              <a:t>–</a:t>
            </a:r>
            <a:r>
              <a:rPr lang="en-US" dirty="0"/>
              <a:t>154.</a:t>
            </a:r>
          </a:p>
          <a:p>
            <a:pPr marL="228600" indent="-228600" eaLnBrk="1" hangingPunct="1">
              <a:buFont typeface="+mj-lt"/>
              <a:buAutoNum type="arabicPeriod"/>
            </a:pPr>
            <a:r>
              <a:rPr lang="en-US" b="1" dirty="0" err="1"/>
              <a:t>Orosz</a:t>
            </a:r>
            <a:r>
              <a:rPr lang="en-US" b="1" dirty="0"/>
              <a:t> GM, </a:t>
            </a:r>
            <a:r>
              <a:rPr lang="en-US" b="1" dirty="0" err="1"/>
              <a:t>Magaziner</a:t>
            </a:r>
            <a:r>
              <a:rPr lang="en-US" b="1" dirty="0"/>
              <a:t> J, </a:t>
            </a:r>
            <a:r>
              <a:rPr lang="en-US" b="1" dirty="0" err="1"/>
              <a:t>Hannan</a:t>
            </a:r>
            <a:r>
              <a:rPr lang="en-US" b="1" dirty="0"/>
              <a:t> EL, et al</a:t>
            </a:r>
            <a:r>
              <a:rPr lang="en-US" dirty="0"/>
              <a:t> (2004) Association of timing of surgery for hip fracture and patient outcomes. </a:t>
            </a:r>
            <a:r>
              <a:rPr lang="en-US" i="1" dirty="0"/>
              <a:t>JAMA</a:t>
            </a:r>
            <a:r>
              <a:rPr lang="en-US" dirty="0"/>
              <a:t>; 291(14):1738</a:t>
            </a:r>
            <a:r>
              <a:rPr lang="en-US" dirty="0">
                <a:cs typeface="Arial" charset="0"/>
              </a:rPr>
              <a:t>–</a:t>
            </a:r>
            <a:r>
              <a:rPr lang="en-US" dirty="0"/>
              <a:t>1743. </a:t>
            </a:r>
          </a:p>
          <a:p>
            <a:pPr eaLnBrk="1" hangingPunct="1">
              <a:spcBef>
                <a:spcPct val="20000"/>
              </a:spcBef>
            </a:pPr>
            <a:endParaRPr lang="en-US" dirty="0"/>
          </a:p>
          <a:p>
            <a:pPr eaLnBrk="1" hangingPunct="1"/>
            <a:endParaRPr lang="en-US" b="1" dirty="0"/>
          </a:p>
        </p:txBody>
      </p:sp>
    </p:spTree>
    <p:extLst>
      <p:ext uri="{BB962C8B-B14F-4D97-AF65-F5344CB8AC3E}">
        <p14:creationId xmlns:p14="http://schemas.microsoft.com/office/powerpoint/2010/main" val="237272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80963" y="741363"/>
            <a:ext cx="6573837" cy="3698875"/>
          </a:xfrm>
          <a:ln/>
        </p:spPr>
      </p:sp>
      <p:sp>
        <p:nvSpPr>
          <p:cNvPr id="72707" name="Rectangle 3"/>
          <p:cNvSpPr>
            <a:spLocks noGrp="1" noChangeArrowheads="1"/>
          </p:cNvSpPr>
          <p:nvPr>
            <p:ph type="body" idx="1"/>
          </p:nvPr>
        </p:nvSpPr>
        <p:spPr>
          <a:noFill/>
        </p:spPr>
        <p:txBody>
          <a:bodyPr/>
          <a:lstStyle/>
          <a:p>
            <a:pPr eaLnBrk="1" hangingPunct="1"/>
            <a:r>
              <a:rPr lang="en-US" dirty="0"/>
              <a:t>No fixed parameters are defined for the “medically unstable patient” in the literature. </a:t>
            </a:r>
          </a:p>
          <a:p>
            <a:pPr eaLnBrk="1" hangingPunct="1"/>
            <a:endParaRPr lang="en-US" dirty="0"/>
          </a:p>
          <a:p>
            <a:pPr eaLnBrk="1" hangingPunct="1"/>
            <a:r>
              <a:rPr lang="en-US" dirty="0"/>
              <a:t>Outlined are three typical examples of situations where general agreement exists that such patients should not go for immediate surgery, but rather first be improved. It depends on local agreements and protocols as to which medical conditions are defined as unstable and thus should be improved prior to surgery.</a:t>
            </a:r>
          </a:p>
          <a:p>
            <a:pPr eaLnBrk="1" hangingPunct="1">
              <a:spcBef>
                <a:spcPct val="20000"/>
              </a:spcBef>
            </a:pPr>
            <a:endParaRPr lang="en-US" dirty="0"/>
          </a:p>
          <a:p>
            <a:pPr eaLnBrk="1" hangingPunct="1"/>
            <a:endParaRPr lang="en-US" b="1" dirty="0"/>
          </a:p>
        </p:txBody>
      </p:sp>
    </p:spTree>
    <p:extLst>
      <p:ext uri="{BB962C8B-B14F-4D97-AF65-F5344CB8AC3E}">
        <p14:creationId xmlns:p14="http://schemas.microsoft.com/office/powerpoint/2010/main" val="2116922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80963" y="739775"/>
            <a:ext cx="6573837" cy="3698875"/>
          </a:xfrm>
          <a:ln/>
        </p:spPr>
      </p:sp>
      <p:sp>
        <p:nvSpPr>
          <p:cNvPr id="73731" name="Rectangle 3"/>
          <p:cNvSpPr>
            <a:spLocks noGrp="1" noChangeArrowheads="1"/>
          </p:cNvSpPr>
          <p:nvPr>
            <p:ph type="body" idx="1"/>
          </p:nvPr>
        </p:nvSpPr>
        <p:spPr>
          <a:noFill/>
        </p:spPr>
        <p:txBody>
          <a:bodyPr/>
          <a:lstStyle/>
          <a:p>
            <a:pPr eaLnBrk="1" hangingPunct="1"/>
            <a:r>
              <a:rPr lang="en-US" dirty="0"/>
              <a:t>Algorithm explanation</a:t>
            </a:r>
          </a:p>
          <a:p>
            <a:pPr eaLnBrk="1" hangingPunct="1"/>
            <a:endParaRPr lang="en-US" dirty="0"/>
          </a:p>
          <a:p>
            <a:pPr eaLnBrk="1" hangingPunct="1"/>
            <a:r>
              <a:rPr lang="en-US" dirty="0"/>
              <a:t>Note: </a:t>
            </a:r>
          </a:p>
          <a:p>
            <a:pPr eaLnBrk="1" hangingPunct="1"/>
            <a:endParaRPr lang="en-US" dirty="0"/>
          </a:p>
          <a:p>
            <a:pPr eaLnBrk="1" hangingPunct="1"/>
            <a:r>
              <a:rPr lang="en-US" dirty="0"/>
              <a:t>1) Preoperative evaluation can be done by the anesthesiologist. Focus on activities of daily life may help to estimate the individual risk and subsequently the need of intensive care treatment.</a:t>
            </a:r>
          </a:p>
          <a:p>
            <a:pPr eaLnBrk="1" hangingPunct="1"/>
            <a:r>
              <a:rPr lang="en-US" dirty="0"/>
              <a:t>2) Early surgery should be attempted if the patient is in a medically stable condition.</a:t>
            </a:r>
          </a:p>
          <a:p>
            <a:pPr eaLnBrk="1" hangingPunct="1"/>
            <a:r>
              <a:rPr lang="en-US" dirty="0"/>
              <a:t>3) If there is potential for improvement of the patient’s condition, surgery should be postponed.</a:t>
            </a:r>
          </a:p>
          <a:p>
            <a:pPr eaLnBrk="1" hangingPunct="1"/>
            <a:r>
              <a:rPr lang="en-US" dirty="0"/>
              <a:t>4) If the patient‘s condition cannot be optimized, surgery should be performed as early as possible, but advanced intra- and postoperative care is mandatory.</a:t>
            </a:r>
          </a:p>
          <a:p>
            <a:pPr eaLnBrk="1" hangingPunct="1"/>
            <a:endParaRPr lang="en-US" dirty="0"/>
          </a:p>
        </p:txBody>
      </p:sp>
    </p:spTree>
    <p:extLst>
      <p:ext uri="{BB962C8B-B14F-4D97-AF65-F5344CB8AC3E}">
        <p14:creationId xmlns:p14="http://schemas.microsoft.com/office/powerpoint/2010/main" val="1757566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lienbildplatzhalter 1"/>
          <p:cNvSpPr>
            <a:spLocks noGrp="1" noRot="1" noChangeAspect="1" noTextEdit="1"/>
          </p:cNvSpPr>
          <p:nvPr>
            <p:ph type="sldImg"/>
          </p:nvPr>
        </p:nvSpPr>
        <p:spPr>
          <a:ln/>
        </p:spPr>
      </p:sp>
      <p:sp>
        <p:nvSpPr>
          <p:cNvPr id="33794" name="Notizenplatzhalt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latin typeface="Times New Roman" charset="0"/>
              <a:ea typeface="ＭＳ Ｐゴシック" charset="0"/>
            </a:endParaRPr>
          </a:p>
        </p:txBody>
      </p:sp>
      <p:sp>
        <p:nvSpPr>
          <p:cNvPr id="33795" name="Foliennummernplatzhalt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0580" eaLnBrk="0" hangingPunct="0">
              <a:defRPr sz="2300">
                <a:solidFill>
                  <a:schemeClr val="bg1"/>
                </a:solidFill>
                <a:latin typeface="Verdana" charset="0"/>
                <a:ea typeface="ＭＳ Ｐゴシック" charset="0"/>
                <a:cs typeface="ＭＳ Ｐゴシック" charset="0"/>
              </a:defRPr>
            </a:lvl1pPr>
            <a:lvl2pPr marL="715758" indent="-275292" defTabSz="940580" eaLnBrk="0" hangingPunct="0">
              <a:defRPr sz="2300">
                <a:solidFill>
                  <a:schemeClr val="bg1"/>
                </a:solidFill>
                <a:latin typeface="Verdana" charset="0"/>
                <a:ea typeface="ＭＳ Ｐゴシック" charset="0"/>
              </a:defRPr>
            </a:lvl2pPr>
            <a:lvl3pPr marL="1101166" indent="-220233" defTabSz="940580" eaLnBrk="0" hangingPunct="0">
              <a:defRPr sz="2300">
                <a:solidFill>
                  <a:schemeClr val="bg1"/>
                </a:solidFill>
                <a:latin typeface="Verdana" charset="0"/>
                <a:ea typeface="ＭＳ Ｐゴシック" charset="0"/>
              </a:defRPr>
            </a:lvl3pPr>
            <a:lvl4pPr marL="1541633" indent="-220233" defTabSz="940580" eaLnBrk="0" hangingPunct="0">
              <a:defRPr sz="2300">
                <a:solidFill>
                  <a:schemeClr val="bg1"/>
                </a:solidFill>
                <a:latin typeface="Verdana" charset="0"/>
                <a:ea typeface="ＭＳ Ｐゴシック" charset="0"/>
              </a:defRPr>
            </a:lvl4pPr>
            <a:lvl5pPr marL="1982099" indent="-220233" defTabSz="940580" eaLnBrk="0" hangingPunct="0">
              <a:defRPr sz="2300">
                <a:solidFill>
                  <a:schemeClr val="bg1"/>
                </a:solidFill>
                <a:latin typeface="Verdana" charset="0"/>
                <a:ea typeface="ＭＳ Ｐゴシック" charset="0"/>
              </a:defRPr>
            </a:lvl5pPr>
            <a:lvl6pPr marL="2422566" indent="-220233" defTabSz="940580" eaLnBrk="0" fontAlgn="base" hangingPunct="0">
              <a:spcBef>
                <a:spcPct val="0"/>
              </a:spcBef>
              <a:spcAft>
                <a:spcPct val="0"/>
              </a:spcAft>
              <a:defRPr sz="2300">
                <a:solidFill>
                  <a:schemeClr val="bg1"/>
                </a:solidFill>
                <a:latin typeface="Verdana" charset="0"/>
                <a:ea typeface="ＭＳ Ｐゴシック" charset="0"/>
              </a:defRPr>
            </a:lvl6pPr>
            <a:lvl7pPr marL="2863032" indent="-220233" defTabSz="940580" eaLnBrk="0" fontAlgn="base" hangingPunct="0">
              <a:spcBef>
                <a:spcPct val="0"/>
              </a:spcBef>
              <a:spcAft>
                <a:spcPct val="0"/>
              </a:spcAft>
              <a:defRPr sz="2300">
                <a:solidFill>
                  <a:schemeClr val="bg1"/>
                </a:solidFill>
                <a:latin typeface="Verdana" charset="0"/>
                <a:ea typeface="ＭＳ Ｐゴシック" charset="0"/>
              </a:defRPr>
            </a:lvl7pPr>
            <a:lvl8pPr marL="3303499" indent="-220233" defTabSz="940580" eaLnBrk="0" fontAlgn="base" hangingPunct="0">
              <a:spcBef>
                <a:spcPct val="0"/>
              </a:spcBef>
              <a:spcAft>
                <a:spcPct val="0"/>
              </a:spcAft>
              <a:defRPr sz="2300">
                <a:solidFill>
                  <a:schemeClr val="bg1"/>
                </a:solidFill>
                <a:latin typeface="Verdana" charset="0"/>
                <a:ea typeface="ＭＳ Ｐゴシック" charset="0"/>
              </a:defRPr>
            </a:lvl8pPr>
            <a:lvl9pPr marL="3743965" indent="-220233" defTabSz="940580" eaLnBrk="0" fontAlgn="base" hangingPunct="0">
              <a:spcBef>
                <a:spcPct val="0"/>
              </a:spcBef>
              <a:spcAft>
                <a:spcPct val="0"/>
              </a:spcAft>
              <a:defRPr sz="2300">
                <a:solidFill>
                  <a:schemeClr val="bg1"/>
                </a:solidFill>
                <a:latin typeface="Verdana" charset="0"/>
                <a:ea typeface="ＭＳ Ｐゴシック" charset="0"/>
              </a:defRPr>
            </a:lvl9pPr>
          </a:lstStyle>
          <a:p>
            <a:pPr eaLnBrk="1" hangingPunct="1"/>
            <a:fld id="{AADF32FA-4834-5C41-8BA6-CEE9313EAB45}" type="slidenum">
              <a:rPr lang="de-DE" sz="1200">
                <a:solidFill>
                  <a:schemeClr val="tx1"/>
                </a:solidFill>
                <a:latin typeface="Times New Roman" charset="0"/>
              </a:rPr>
              <a:pPr eaLnBrk="1" hangingPunct="1"/>
              <a:t>28</a:t>
            </a:fld>
            <a:endParaRPr lang="de-DE" sz="1200">
              <a:solidFill>
                <a:schemeClr val="tx1"/>
              </a:solidFill>
              <a:latin typeface="Times New Roman" charset="0"/>
            </a:endParaRPr>
          </a:p>
        </p:txBody>
      </p:sp>
    </p:spTree>
    <p:extLst>
      <p:ext uri="{BB962C8B-B14F-4D97-AF65-F5344CB8AC3E}">
        <p14:creationId xmlns:p14="http://schemas.microsoft.com/office/powerpoint/2010/main" val="209044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80963" y="741363"/>
            <a:ext cx="6573837" cy="3698875"/>
          </a:xfrm>
          <a:ln/>
        </p:spPr>
      </p:sp>
      <p:sp>
        <p:nvSpPr>
          <p:cNvPr id="74755" name="Rectangle 3"/>
          <p:cNvSpPr>
            <a:spLocks noGrp="1" noChangeArrowheads="1"/>
          </p:cNvSpPr>
          <p:nvPr>
            <p:ph type="body" idx="1"/>
          </p:nvPr>
        </p:nvSpPr>
        <p:spPr>
          <a:noFill/>
        </p:spPr>
        <p:txBody>
          <a:bodyPr/>
          <a:lstStyle/>
          <a:p>
            <a:pPr eaLnBrk="1" hangingPunct="1"/>
            <a:r>
              <a:rPr lang="en-US" dirty="0"/>
              <a:t>The most important thing in these patients is to stabilize the fracture. Treatment should allow for early mobilization with full weight bearing. </a:t>
            </a:r>
          </a:p>
          <a:p>
            <a:pPr eaLnBrk="1" hangingPunct="1"/>
            <a:endParaRPr lang="en-US" dirty="0"/>
          </a:p>
          <a:p>
            <a:pPr eaLnBrk="1" hangingPunct="1"/>
            <a:r>
              <a:rPr lang="en-US" dirty="0"/>
              <a:t>Once the fracture is stabilized, it is the comorbidities that become the real challenge when treating these patients.</a:t>
            </a:r>
            <a:endParaRPr lang="de-CH" dirty="0"/>
          </a:p>
        </p:txBody>
      </p:sp>
    </p:spTree>
    <p:extLst>
      <p:ext uri="{BB962C8B-B14F-4D97-AF65-F5344CB8AC3E}">
        <p14:creationId xmlns:p14="http://schemas.microsoft.com/office/powerpoint/2010/main" val="787155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80963" y="741363"/>
            <a:ext cx="6573837" cy="3698875"/>
          </a:xfrm>
          <a:ln/>
        </p:spPr>
      </p:sp>
      <p:sp>
        <p:nvSpPr>
          <p:cNvPr id="75779" name="Rectangle 3"/>
          <p:cNvSpPr>
            <a:spLocks noGrp="1" noChangeArrowheads="1"/>
          </p:cNvSpPr>
          <p:nvPr>
            <p:ph type="body" idx="1"/>
          </p:nvPr>
        </p:nvSpPr>
        <p:spPr>
          <a:noFill/>
        </p:spPr>
        <p:txBody>
          <a:bodyPr/>
          <a:lstStyle/>
          <a:p>
            <a:pPr marL="114281" indent="-114281" eaLnBrk="1" hangingPunct="1">
              <a:spcBef>
                <a:spcPct val="0"/>
              </a:spcBef>
            </a:pPr>
            <a:r>
              <a:rPr lang="en-US" dirty="0"/>
              <a:t>The members of the team coordinate daily rounds and visits of the patients</a:t>
            </a:r>
            <a:r>
              <a:rPr lang="en-US" dirty="0">
                <a:cs typeface="Arial" charset="0"/>
              </a:rPr>
              <a:t>—d</a:t>
            </a:r>
            <a:r>
              <a:rPr lang="en-US" dirty="0"/>
              <a:t>aily communication improves patient care.</a:t>
            </a:r>
          </a:p>
          <a:p>
            <a:pPr marL="114281" indent="-114281" eaLnBrk="1" hangingPunct="1"/>
            <a:endParaRPr lang="en-US" dirty="0"/>
          </a:p>
          <a:p>
            <a:pPr marL="114281" indent="-114281" eaLnBrk="1" hangingPunct="1"/>
            <a:r>
              <a:rPr lang="en-US" dirty="0"/>
              <a:t>The</a:t>
            </a:r>
            <a:r>
              <a:rPr lang="en-US" b="1" dirty="0"/>
              <a:t> standardized order set </a:t>
            </a:r>
            <a:r>
              <a:rPr lang="en-US" dirty="0"/>
              <a:t>comprises of:</a:t>
            </a:r>
          </a:p>
          <a:p>
            <a:pPr marL="114281" indent="-114281" eaLnBrk="1" hangingPunct="1">
              <a:buFontTx/>
              <a:buChar char="•"/>
            </a:pPr>
            <a:r>
              <a:rPr lang="en-US" dirty="0"/>
              <a:t>Pain control</a:t>
            </a:r>
          </a:p>
          <a:p>
            <a:pPr marL="114281" indent="-114281" eaLnBrk="1" hangingPunct="1">
              <a:buFontTx/>
              <a:buChar char="•"/>
            </a:pPr>
            <a:r>
              <a:rPr lang="en-US" dirty="0"/>
              <a:t>DVT prophylaxis</a:t>
            </a:r>
          </a:p>
          <a:p>
            <a:pPr marL="114281" indent="-114281" eaLnBrk="1" hangingPunct="1">
              <a:buFontTx/>
              <a:buChar char="•"/>
            </a:pPr>
            <a:r>
              <a:rPr lang="en-US" dirty="0"/>
              <a:t>Beta blockers</a:t>
            </a:r>
          </a:p>
          <a:p>
            <a:pPr marL="114281" indent="-114281" eaLnBrk="1" hangingPunct="1">
              <a:buFontTx/>
              <a:buChar char="•"/>
            </a:pPr>
            <a:r>
              <a:rPr lang="en-US" dirty="0"/>
              <a:t>Acetaminophen (</a:t>
            </a:r>
            <a:r>
              <a:rPr lang="en-US" dirty="0" err="1"/>
              <a:t>paracetamol</a:t>
            </a:r>
            <a:r>
              <a:rPr lang="en-US" dirty="0"/>
              <a:t>) around the clock </a:t>
            </a:r>
          </a:p>
          <a:p>
            <a:pPr marL="114281" indent="-114281" eaLnBrk="1" hangingPunct="1"/>
            <a:endParaRPr lang="en-US" dirty="0"/>
          </a:p>
          <a:p>
            <a:pPr marL="114281" indent="-114281" eaLnBrk="1" hangingPunct="1"/>
            <a:r>
              <a:rPr lang="en-US" dirty="0"/>
              <a:t>Limitations, for example, are: Removal of the Foley catheter on postoperative day 1, avoiding troublesome medications like </a:t>
            </a:r>
            <a:r>
              <a:rPr lang="en-US" dirty="0" err="1"/>
              <a:t>nonsteroidal</a:t>
            </a:r>
            <a:r>
              <a:rPr lang="en-US" dirty="0"/>
              <a:t> </a:t>
            </a:r>
            <a:r>
              <a:rPr lang="en-US" dirty="0" err="1"/>
              <a:t>antiinflammatory</a:t>
            </a:r>
            <a:r>
              <a:rPr lang="en-US" dirty="0"/>
              <a:t> drugs because of renal function, and peptic ulcer disease. Narcotics (opioids) break through pain.</a:t>
            </a:r>
          </a:p>
          <a:p>
            <a:pPr marL="114281" indent="-114281" eaLnBrk="1" hangingPunct="1">
              <a:spcBef>
                <a:spcPct val="0"/>
              </a:spcBef>
            </a:pPr>
            <a:endParaRPr lang="en-US" dirty="0"/>
          </a:p>
          <a:p>
            <a:pPr marL="114281" indent="-114281" eaLnBrk="1" hangingPunct="1">
              <a:spcBef>
                <a:spcPct val="0"/>
              </a:spcBef>
            </a:pPr>
            <a:r>
              <a:rPr lang="en-US" dirty="0"/>
              <a:t>Weight-bearing status: weight bearing as tolerated is preferred to facilitate better outcomes.</a:t>
            </a:r>
          </a:p>
          <a:p>
            <a:pPr marL="114281" indent="-114281" eaLnBrk="1" hangingPunct="1">
              <a:spcBef>
                <a:spcPct val="0"/>
              </a:spcBef>
            </a:pPr>
            <a:endParaRPr lang="en-US" dirty="0"/>
          </a:p>
          <a:p>
            <a:pPr marL="114281" indent="-114281" eaLnBrk="1" hangingPunct="1">
              <a:spcBef>
                <a:spcPct val="0"/>
              </a:spcBef>
            </a:pPr>
            <a:r>
              <a:rPr lang="en-US" b="1" dirty="0"/>
              <a:t>A standardized nursing care plan</a:t>
            </a:r>
            <a:r>
              <a:rPr lang="en-US" dirty="0"/>
              <a:t> or map is coordinated with the surgeons and geriatricians to make sure that a coordinated team approach to care occurs. Thus, goals are set and will likely be met by the team.</a:t>
            </a:r>
            <a:endParaRPr lang="en-US" b="1" dirty="0"/>
          </a:p>
        </p:txBody>
      </p:sp>
    </p:spTree>
    <p:extLst>
      <p:ext uri="{BB962C8B-B14F-4D97-AF65-F5344CB8AC3E}">
        <p14:creationId xmlns:p14="http://schemas.microsoft.com/office/powerpoint/2010/main" val="1226786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80963" y="741363"/>
            <a:ext cx="6573837" cy="3698875"/>
          </a:xfrm>
          <a:ln/>
        </p:spPr>
      </p:sp>
      <p:sp>
        <p:nvSpPr>
          <p:cNvPr id="76803" name="Rectangle 3"/>
          <p:cNvSpPr>
            <a:spLocks noGrp="1" noChangeArrowheads="1"/>
          </p:cNvSpPr>
          <p:nvPr>
            <p:ph type="body" idx="1"/>
          </p:nvPr>
        </p:nvSpPr>
        <p:spPr>
          <a:xfrm>
            <a:off x="669925" y="4684713"/>
            <a:ext cx="5387975" cy="4984750"/>
          </a:xfrm>
          <a:noFill/>
        </p:spPr>
        <p:txBody>
          <a:bodyPr/>
          <a:lstStyle/>
          <a:p>
            <a:pPr eaLnBrk="1" hangingPunct="1"/>
            <a:r>
              <a:rPr lang="en-US" dirty="0"/>
              <a:t>Avoiding opioids or using very low doses of opioids increased the risk of delirium. Cognitively intact patients with undertreated pain were nine times more likely to develop delirium than patients whose pain was adequately treated. Undertreated pain and inadequate analgesia appear to be risk factors for delirium in frail older adults. </a:t>
            </a:r>
          </a:p>
          <a:p>
            <a:pPr eaLnBrk="1" hangingPunct="1"/>
            <a:r>
              <a:rPr lang="en-US" dirty="0"/>
              <a:t>[</a:t>
            </a:r>
            <a:r>
              <a:rPr lang="en-US" b="1" dirty="0"/>
              <a:t>Morrison RS, </a:t>
            </a:r>
            <a:r>
              <a:rPr lang="en-US" b="1" dirty="0" err="1"/>
              <a:t>Magaziner</a:t>
            </a:r>
            <a:r>
              <a:rPr lang="en-US" b="1" dirty="0"/>
              <a:t> J, Gilbert M, et al.</a:t>
            </a:r>
            <a:r>
              <a:rPr lang="en-US" dirty="0"/>
              <a:t> Relationship between pain and opioid analgesics on the development of delirium following hip fracture. </a:t>
            </a:r>
            <a:r>
              <a:rPr lang="en-US" i="1" dirty="0"/>
              <a:t>J </a:t>
            </a:r>
            <a:r>
              <a:rPr lang="en-US" i="1" dirty="0" err="1"/>
              <a:t>Gerontol</a:t>
            </a:r>
            <a:r>
              <a:rPr lang="en-US" i="1" dirty="0"/>
              <a:t> A </a:t>
            </a:r>
            <a:r>
              <a:rPr lang="en-US" i="1" dirty="0" err="1"/>
              <a:t>Biol</a:t>
            </a:r>
            <a:r>
              <a:rPr lang="en-US" i="1" dirty="0"/>
              <a:t> </a:t>
            </a:r>
            <a:r>
              <a:rPr lang="en-US" i="1" dirty="0" err="1"/>
              <a:t>Sci</a:t>
            </a:r>
            <a:r>
              <a:rPr lang="en-US" i="1" dirty="0"/>
              <a:t> Med Sci</a:t>
            </a:r>
            <a:r>
              <a:rPr lang="en-US" i="0" dirty="0"/>
              <a:t>.</a:t>
            </a:r>
            <a:r>
              <a:rPr lang="en-US" dirty="0"/>
              <a:t> 2003;58(1):76</a:t>
            </a:r>
            <a:r>
              <a:rPr lang="en-US" dirty="0">
                <a:cs typeface="Arial" charset="0"/>
              </a:rPr>
              <a:t>–</a:t>
            </a:r>
            <a:r>
              <a:rPr lang="en-US" dirty="0"/>
              <a:t>-81.] </a:t>
            </a:r>
          </a:p>
          <a:p>
            <a:pPr eaLnBrk="1" hangingPunct="1"/>
            <a:endParaRPr lang="en-US" dirty="0"/>
          </a:p>
          <a:p>
            <a:pPr eaLnBrk="1" hangingPunct="1"/>
            <a:r>
              <a:rPr lang="en-US" dirty="0"/>
              <a:t>Of the total amount of medication ordered that was received, the mean percentage was 27.67%. Individuals admitted with a risk factor of hearing loss received significantly less amount of pain medication than those with other risk factors (</a:t>
            </a:r>
            <a:r>
              <a:rPr lang="en-US" i="1" dirty="0"/>
              <a:t>P</a:t>
            </a:r>
            <a:r>
              <a:rPr lang="en-US" dirty="0"/>
              <a:t> = .023). Nurses should carefully assess pain management in their older patients. If using a PCA pump, the older patient's ability to manage the pump should be reassessed often. If a patient is admitted with risk factors for development of delirium, unmanaged pain might be the additional factor that precipitates delirium. </a:t>
            </a:r>
          </a:p>
          <a:p>
            <a:pPr eaLnBrk="1" hangingPunct="1"/>
            <a:r>
              <a:rPr lang="en-US" dirty="0"/>
              <a:t>[</a:t>
            </a:r>
            <a:r>
              <a:rPr lang="en-US" b="1" dirty="0">
                <a:cs typeface="Arial" charset="0"/>
              </a:rPr>
              <a:t>R</a:t>
            </a:r>
            <a:r>
              <a:rPr lang="en-US" b="1" dirty="0"/>
              <a:t>obinson S, Vollmer C, </a:t>
            </a:r>
            <a:r>
              <a:rPr lang="en-US" b="1" dirty="0" err="1"/>
              <a:t>Jirka</a:t>
            </a:r>
            <a:r>
              <a:rPr lang="en-US" b="1" dirty="0"/>
              <a:t> H, et al.</a:t>
            </a:r>
            <a:r>
              <a:rPr lang="en-US" b="1" baseline="0" dirty="0"/>
              <a:t> </a:t>
            </a:r>
            <a:r>
              <a:rPr lang="en-US" dirty="0"/>
              <a:t>Aging and delirium: too much or too little pain medication? </a:t>
            </a:r>
            <a:r>
              <a:rPr lang="en-US" i="1" dirty="0"/>
              <a:t>Pain </a:t>
            </a:r>
            <a:r>
              <a:rPr lang="en-US" i="1" dirty="0" err="1"/>
              <a:t>Manag</a:t>
            </a:r>
            <a:r>
              <a:rPr lang="en-US" i="1" dirty="0"/>
              <a:t> </a:t>
            </a:r>
            <a:r>
              <a:rPr lang="en-US" i="1" dirty="0" err="1"/>
              <a:t>Nurs</a:t>
            </a:r>
            <a:r>
              <a:rPr lang="en-US" i="0" dirty="0"/>
              <a:t>.</a:t>
            </a:r>
            <a:r>
              <a:rPr lang="en-US" dirty="0"/>
              <a:t> 2008;9(2):66</a:t>
            </a:r>
            <a:r>
              <a:rPr lang="en-US" dirty="0">
                <a:cs typeface="Arial" charset="0"/>
              </a:rPr>
              <a:t>–</a:t>
            </a:r>
            <a:r>
              <a:rPr lang="en-US" dirty="0"/>
              <a:t>72.] </a:t>
            </a:r>
            <a:endParaRPr lang="en-US" i="1" dirty="0"/>
          </a:p>
          <a:p>
            <a:pPr eaLnBrk="1" hangingPunct="1"/>
            <a:endParaRPr lang="en-US" dirty="0"/>
          </a:p>
          <a:p>
            <a:pPr eaLnBrk="1" hangingPunct="1"/>
            <a:r>
              <a:rPr lang="en-US" dirty="0"/>
              <a:t>Delirium at admission (</a:t>
            </a:r>
            <a:r>
              <a:rPr lang="en-US" dirty="0" err="1"/>
              <a:t>ie</a:t>
            </a:r>
            <a:r>
              <a:rPr lang="en-US" dirty="0"/>
              <a:t>, prior to surgery) was associated with poorer functioning in physical, cognitive, and affective domains at 6 months </a:t>
            </a:r>
            <a:r>
              <a:rPr lang="en-US" dirty="0" err="1"/>
              <a:t>postfracture</a:t>
            </a:r>
            <a:r>
              <a:rPr lang="en-US" dirty="0"/>
              <a:t> and slower rates of recovery. Impairment and delays in recovery may be further exacerbated by increased depressive symptoms in confused patients over time. </a:t>
            </a:r>
          </a:p>
          <a:p>
            <a:pPr eaLnBrk="1" hangingPunct="1"/>
            <a:r>
              <a:rPr lang="en-US" dirty="0"/>
              <a:t>[</a:t>
            </a:r>
            <a:r>
              <a:rPr lang="en-US" b="1" dirty="0"/>
              <a:t>Gruber-</a:t>
            </a:r>
            <a:r>
              <a:rPr lang="en-US" b="1" dirty="0" err="1"/>
              <a:t>Baldini</a:t>
            </a:r>
            <a:r>
              <a:rPr lang="en-US" b="1" dirty="0"/>
              <a:t> AL, Dolan MM, Hawkes W, et al. </a:t>
            </a:r>
            <a:r>
              <a:rPr lang="en-US" dirty="0"/>
              <a:t>Cognitive impairment in hip fracture patients: timing of detection and longitudinal follow-up. </a:t>
            </a:r>
            <a:r>
              <a:rPr lang="en-US" i="1" dirty="0"/>
              <a:t>J Am </a:t>
            </a:r>
            <a:r>
              <a:rPr lang="en-US" i="1" dirty="0" err="1"/>
              <a:t>Geriatr</a:t>
            </a:r>
            <a:r>
              <a:rPr lang="en-US" i="1" dirty="0"/>
              <a:t> Soc</a:t>
            </a:r>
            <a:r>
              <a:rPr lang="en-US" i="0" dirty="0"/>
              <a:t>.</a:t>
            </a:r>
            <a:r>
              <a:rPr lang="en-US" dirty="0"/>
              <a:t> 2003;51(9):1227</a:t>
            </a:r>
            <a:r>
              <a:rPr lang="en-US" dirty="0">
                <a:cs typeface="Arial" charset="0"/>
              </a:rPr>
              <a:t>–</a:t>
            </a:r>
            <a:r>
              <a:rPr lang="en-US" dirty="0"/>
              <a:t>1236.] </a:t>
            </a:r>
          </a:p>
          <a:p>
            <a:pPr eaLnBrk="1" hangingPunct="1"/>
            <a:endParaRPr lang="en-US" dirty="0"/>
          </a:p>
          <a:p>
            <a:pPr>
              <a:spcBef>
                <a:spcPct val="50000"/>
              </a:spcBef>
            </a:pPr>
            <a:r>
              <a:rPr lang="en-US" dirty="0"/>
              <a:t>References:</a:t>
            </a:r>
            <a:br>
              <a:rPr lang="en-US" dirty="0"/>
            </a:br>
            <a:endParaRPr lang="en-US" dirty="0"/>
          </a:p>
          <a:p>
            <a:pPr>
              <a:spcBef>
                <a:spcPct val="50000"/>
              </a:spcBef>
            </a:pPr>
            <a:r>
              <a:rPr lang="en-US" b="1" dirty="0" err="1"/>
              <a:t>Marcantonio</a:t>
            </a:r>
            <a:r>
              <a:rPr lang="en-US" b="1" dirty="0"/>
              <a:t> ER, </a:t>
            </a:r>
            <a:r>
              <a:rPr lang="en-US" b="1" dirty="0" err="1"/>
              <a:t>Flacker</a:t>
            </a:r>
            <a:r>
              <a:rPr lang="en-US" b="1" dirty="0"/>
              <a:t> JM, Wright RJ, et al. </a:t>
            </a:r>
            <a:r>
              <a:rPr lang="en-US" dirty="0"/>
              <a:t>Reducing delirium after hip fracture: a randomized trial. </a:t>
            </a:r>
            <a:r>
              <a:rPr lang="en-US" i="1" dirty="0"/>
              <a:t>Am </a:t>
            </a:r>
            <a:r>
              <a:rPr lang="en-US" i="1" dirty="0" err="1"/>
              <a:t>Geriatr</a:t>
            </a:r>
            <a:r>
              <a:rPr lang="en-US" i="1" dirty="0"/>
              <a:t> Soc</a:t>
            </a:r>
            <a:r>
              <a:rPr lang="en-US" i="0" dirty="0"/>
              <a:t>.</a:t>
            </a:r>
            <a:r>
              <a:rPr lang="en-US" dirty="0"/>
              <a:t> 2001;49(5):516</a:t>
            </a:r>
            <a:r>
              <a:rPr lang="en-US" dirty="0">
                <a:cs typeface="Arial" charset="0"/>
              </a:rPr>
              <a:t>–5</a:t>
            </a:r>
            <a:r>
              <a:rPr lang="en-US" dirty="0"/>
              <a:t>22 </a:t>
            </a:r>
          </a:p>
        </p:txBody>
      </p:sp>
    </p:spTree>
    <p:extLst>
      <p:ext uri="{BB962C8B-B14F-4D97-AF65-F5344CB8AC3E}">
        <p14:creationId xmlns:p14="http://schemas.microsoft.com/office/powerpoint/2010/main" val="602882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79375" y="739775"/>
            <a:ext cx="6573838" cy="3698875"/>
          </a:xfrm>
          <a:ln/>
        </p:spPr>
      </p:sp>
      <p:sp>
        <p:nvSpPr>
          <p:cNvPr id="77827" name="Rectangle 4"/>
          <p:cNvSpPr>
            <a:spLocks noChangeArrowheads="1"/>
          </p:cNvSpPr>
          <p:nvPr/>
        </p:nvSpPr>
        <p:spPr bwMode="auto">
          <a:xfrm>
            <a:off x="669925" y="4684713"/>
            <a:ext cx="5387975"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25000"/>
              </a:spcBef>
            </a:pPr>
            <a:endParaRPr lang="en-US" sz="1000"/>
          </a:p>
        </p:txBody>
      </p:sp>
      <p:sp>
        <p:nvSpPr>
          <p:cNvPr id="77828" name="Rectangle 7"/>
          <p:cNvSpPr>
            <a:spLocks noGrp="1" noChangeArrowheads="1"/>
          </p:cNvSpPr>
          <p:nvPr>
            <p:ph type="body" idx="1"/>
          </p:nvPr>
        </p:nvSpPr>
        <p:spPr>
          <a:noFill/>
        </p:spPr>
        <p:txBody>
          <a:bodyPr/>
          <a:lstStyle/>
          <a:p>
            <a:pPr eaLnBrk="1" hangingPunct="1">
              <a:spcBef>
                <a:spcPct val="25000"/>
              </a:spcBef>
            </a:pPr>
            <a:r>
              <a:rPr lang="en-US" dirty="0"/>
              <a:t>As it is important to differentiate delirium from dementia, several tests are performed. The clock-drawing test is one of these. This test is not used to diagnose dementia but to assess dementia as one of the major risk factors that the patient may suffer from postoperative delirium.</a:t>
            </a:r>
          </a:p>
          <a:p>
            <a:pPr eaLnBrk="1" hangingPunct="1">
              <a:spcBef>
                <a:spcPct val="25000"/>
              </a:spcBef>
            </a:pPr>
            <a:endParaRPr lang="en-US" dirty="0"/>
          </a:p>
          <a:p>
            <a:pPr eaLnBrk="1" hangingPunct="1">
              <a:spcBef>
                <a:spcPct val="25000"/>
              </a:spcBef>
            </a:pPr>
            <a:r>
              <a:rPr lang="en-US" dirty="0"/>
              <a:t>The clock-drawing test is a brief cognitive assessment tool. The patient is asked to draw a clock face including</a:t>
            </a:r>
            <a:r>
              <a:rPr lang="en-US" baseline="0" dirty="0"/>
              <a:t> the</a:t>
            </a:r>
            <a:r>
              <a:rPr lang="en-US" dirty="0"/>
              <a:t> numbers. The number twelve must appear at the top and there must be twelve numbers present. He/she is then asked to draw two distinguishable hands showing the time. The time must be identified correctly.</a:t>
            </a:r>
          </a:p>
          <a:p>
            <a:pPr eaLnBrk="1" hangingPunct="1">
              <a:spcBef>
                <a:spcPct val="25000"/>
              </a:spcBef>
            </a:pPr>
            <a:endParaRPr lang="en-US" dirty="0"/>
          </a:p>
          <a:p>
            <a:pPr eaLnBrk="1" hangingPunct="1">
              <a:spcBef>
                <a:spcPct val="25000"/>
              </a:spcBef>
            </a:pPr>
            <a:r>
              <a:rPr lang="en-US" dirty="0"/>
              <a:t>MMS = mini mental status</a:t>
            </a:r>
          </a:p>
          <a:p>
            <a:pPr eaLnBrk="1" hangingPunct="1">
              <a:spcBef>
                <a:spcPct val="25000"/>
              </a:spcBef>
            </a:pPr>
            <a:endParaRPr lang="en-US" dirty="0"/>
          </a:p>
          <a:p>
            <a:pPr eaLnBrk="1" hangingPunct="1">
              <a:spcBef>
                <a:spcPct val="25000"/>
              </a:spcBef>
            </a:pPr>
            <a:r>
              <a:rPr lang="en-US" dirty="0"/>
              <a:t>Part of this test is asking the patients to write a sentence. As shown on this slide, this is still not possible on the 4th day postoperatively but the words are more readable than before. </a:t>
            </a:r>
          </a:p>
          <a:p>
            <a:pPr eaLnBrk="1" hangingPunct="1"/>
            <a:r>
              <a:rPr lang="en-US" dirty="0"/>
              <a:t>Having diagnosed cognitive decline, it is still not possible to define whether the decline is due to delirium, dementia, or acute delirium based on preexisting dementia. </a:t>
            </a:r>
          </a:p>
          <a:p>
            <a:pPr eaLnBrk="1" hangingPunct="1"/>
            <a:endParaRPr lang="de-CH" dirty="0"/>
          </a:p>
        </p:txBody>
      </p:sp>
    </p:spTree>
    <p:extLst>
      <p:ext uri="{BB962C8B-B14F-4D97-AF65-F5344CB8AC3E}">
        <p14:creationId xmlns:p14="http://schemas.microsoft.com/office/powerpoint/2010/main" val="82338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80963" y="741363"/>
            <a:ext cx="6573837" cy="3698875"/>
          </a:xfrm>
          <a:ln/>
        </p:spPr>
      </p:sp>
      <p:sp>
        <p:nvSpPr>
          <p:cNvPr id="50179" name="Rectangle 3"/>
          <p:cNvSpPr>
            <a:spLocks noGrp="1" noChangeArrowheads="1"/>
          </p:cNvSpPr>
          <p:nvPr>
            <p:ph type="body" idx="1"/>
          </p:nvPr>
        </p:nvSpPr>
        <p:spPr>
          <a:noFill/>
        </p:spPr>
        <p:txBody>
          <a:bodyPr/>
          <a:lstStyle/>
          <a:p>
            <a:pPr eaLnBrk="1" hangingPunct="1">
              <a:lnSpc>
                <a:spcPct val="80000"/>
              </a:lnSpc>
            </a:pPr>
            <a:endParaRPr lang="en-US"/>
          </a:p>
        </p:txBody>
      </p:sp>
    </p:spTree>
    <p:extLst>
      <p:ext uri="{BB962C8B-B14F-4D97-AF65-F5344CB8AC3E}">
        <p14:creationId xmlns:p14="http://schemas.microsoft.com/office/powerpoint/2010/main" val="1836885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80963" y="741363"/>
            <a:ext cx="6573837" cy="3698875"/>
          </a:xfrm>
          <a:ln/>
        </p:spPr>
      </p:sp>
      <p:sp>
        <p:nvSpPr>
          <p:cNvPr id="78851"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28772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Nach dem Motto: auch wenn es nicht zur katastrophic</a:t>
            </a:r>
            <a:r>
              <a:rPr lang="de-DE" baseline="0"/>
              <a:t> failure kommt …</a:t>
            </a:r>
            <a:endParaRPr lang="en-US"/>
          </a:p>
        </p:txBody>
      </p:sp>
      <p:sp>
        <p:nvSpPr>
          <p:cNvPr id="4" name="Foliennummernplatzhalter 3"/>
          <p:cNvSpPr>
            <a:spLocks noGrp="1"/>
          </p:cNvSpPr>
          <p:nvPr>
            <p:ph type="sldNum" sz="quarter" idx="10"/>
          </p:nvPr>
        </p:nvSpPr>
        <p:spPr/>
        <p:txBody>
          <a:bodyPr/>
          <a:lstStyle/>
          <a:p>
            <a:pPr>
              <a:defRPr/>
            </a:pPr>
            <a:fld id="{33F2BE00-B9AE-42C5-8465-EC70614370C7}" type="slidenum">
              <a:rPr lang="de-DE" smtClean="0"/>
              <a:pPr>
                <a:defRPr/>
              </a:pPr>
              <a:t>36</a:t>
            </a:fld>
            <a:endParaRPr lang="de-DE"/>
          </a:p>
        </p:txBody>
      </p:sp>
    </p:spTree>
    <p:extLst>
      <p:ext uri="{BB962C8B-B14F-4D97-AF65-F5344CB8AC3E}">
        <p14:creationId xmlns:p14="http://schemas.microsoft.com/office/powerpoint/2010/main" val="5369167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80963" y="741363"/>
            <a:ext cx="6573837" cy="3698875"/>
          </a:xfrm>
          <a:ln/>
        </p:spPr>
      </p:sp>
      <p:sp>
        <p:nvSpPr>
          <p:cNvPr id="80899" name="Rectangle 3"/>
          <p:cNvSpPr>
            <a:spLocks noGrp="1" noChangeArrowheads="1"/>
          </p:cNvSpPr>
          <p:nvPr>
            <p:ph type="body" idx="1"/>
          </p:nvPr>
        </p:nvSpPr>
        <p:spPr>
          <a:noFill/>
        </p:spPr>
        <p:txBody>
          <a:bodyPr/>
          <a:lstStyle/>
          <a:p>
            <a:pPr eaLnBrk="1" hangingPunct="1"/>
            <a:endParaRPr lang="de-DE"/>
          </a:p>
        </p:txBody>
      </p:sp>
    </p:spTree>
    <p:extLst>
      <p:ext uri="{BB962C8B-B14F-4D97-AF65-F5344CB8AC3E}">
        <p14:creationId xmlns:p14="http://schemas.microsoft.com/office/powerpoint/2010/main" val="457475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80963" y="739775"/>
            <a:ext cx="6573837" cy="3698875"/>
          </a:xfrm>
          <a:ln/>
        </p:spPr>
      </p:sp>
      <p:sp>
        <p:nvSpPr>
          <p:cNvPr id="79875" name="Rectangle 3"/>
          <p:cNvSpPr>
            <a:spLocks noGrp="1" noChangeArrowheads="1"/>
          </p:cNvSpPr>
          <p:nvPr>
            <p:ph type="body" idx="1"/>
          </p:nvPr>
        </p:nvSpPr>
        <p:spPr>
          <a:noFill/>
        </p:spPr>
        <p:txBody>
          <a:bodyPr/>
          <a:lstStyle/>
          <a:p>
            <a:pPr eaLnBrk="1" hangingPunct="1">
              <a:lnSpc>
                <a:spcPct val="90000"/>
              </a:lnSpc>
            </a:pPr>
            <a:r>
              <a:rPr lang="en-US" b="1" dirty="0"/>
              <a:t>Diagnostics to screen for secondary osteoporosis</a:t>
            </a:r>
          </a:p>
          <a:p>
            <a:pPr eaLnBrk="1" hangingPunct="1">
              <a:lnSpc>
                <a:spcPct val="90000"/>
              </a:lnSpc>
            </a:pPr>
            <a:endParaRPr lang="en-US" dirty="0"/>
          </a:p>
          <a:p>
            <a:pPr eaLnBrk="1" hangingPunct="1">
              <a:lnSpc>
                <a:spcPct val="90000"/>
              </a:lnSpc>
            </a:pPr>
            <a:r>
              <a:rPr lang="en-US" dirty="0"/>
              <a:t>Blood tests:</a:t>
            </a:r>
          </a:p>
          <a:p>
            <a:pPr eaLnBrk="1" hangingPunct="1">
              <a:lnSpc>
                <a:spcPct val="90000"/>
              </a:lnSpc>
            </a:pPr>
            <a:r>
              <a:rPr lang="en-US" dirty="0"/>
              <a:t>ESR, CRP, blood count, electrophoresis tests to screen out, </a:t>
            </a:r>
            <a:r>
              <a:rPr lang="en-US" dirty="0" err="1"/>
              <a:t>eg</a:t>
            </a:r>
            <a:r>
              <a:rPr lang="en-US" dirty="0"/>
              <a:t>, carcinoma/multiple myeloma, PCP, autoimmune diseases.</a:t>
            </a:r>
          </a:p>
          <a:p>
            <a:pPr eaLnBrk="1" hangingPunct="1">
              <a:lnSpc>
                <a:spcPct val="90000"/>
              </a:lnSpc>
            </a:pPr>
            <a:r>
              <a:rPr lang="en-US" dirty="0"/>
              <a:t>Calcium, phosphate, </a:t>
            </a:r>
            <a:r>
              <a:rPr lang="en-US" dirty="0" err="1"/>
              <a:t>creatinine</a:t>
            </a:r>
            <a:r>
              <a:rPr lang="en-US" dirty="0"/>
              <a:t>, alkaline phosphatase, </a:t>
            </a:r>
            <a:r>
              <a:rPr lang="en-US" dirty="0" err="1">
                <a:cs typeface="Arial" charset="0"/>
              </a:rPr>
              <a:t>γGT</a:t>
            </a:r>
            <a:r>
              <a:rPr lang="en-US" dirty="0">
                <a:cs typeface="Arial" charset="0"/>
              </a:rPr>
              <a:t>, PTH tests to screen out renal/liver dysfunction, hyperparathyroidism.</a:t>
            </a:r>
          </a:p>
          <a:p>
            <a:pPr eaLnBrk="1" hangingPunct="1">
              <a:lnSpc>
                <a:spcPct val="90000"/>
              </a:lnSpc>
            </a:pPr>
            <a:r>
              <a:rPr lang="en-US" dirty="0">
                <a:cs typeface="Arial" charset="0"/>
              </a:rPr>
              <a:t>TSH to screen out hyperthyroidism.</a:t>
            </a:r>
          </a:p>
          <a:p>
            <a:pPr eaLnBrk="1" hangingPunct="1">
              <a:lnSpc>
                <a:spcPct val="90000"/>
              </a:lnSpc>
            </a:pPr>
            <a:r>
              <a:rPr lang="en-US" dirty="0">
                <a:cs typeface="Arial" charset="0"/>
              </a:rPr>
              <a:t>25-OH vitamin D tests since most geriatric patients have vitamin D deficiency.</a:t>
            </a:r>
          </a:p>
          <a:p>
            <a:pPr eaLnBrk="1" hangingPunct="1">
              <a:lnSpc>
                <a:spcPct val="90000"/>
              </a:lnSpc>
            </a:pPr>
            <a:r>
              <a:rPr lang="en-US" dirty="0">
                <a:cs typeface="Arial" charset="0"/>
              </a:rPr>
              <a:t>24-hour urine test to screen out </a:t>
            </a:r>
            <a:r>
              <a:rPr lang="en-US" dirty="0" err="1">
                <a:cs typeface="Arial" charset="0"/>
              </a:rPr>
              <a:t>hypercalciuria</a:t>
            </a:r>
            <a:r>
              <a:rPr lang="en-US" dirty="0">
                <a:cs typeface="Arial" charset="0"/>
              </a:rPr>
              <a:t>.</a:t>
            </a:r>
          </a:p>
          <a:p>
            <a:pPr eaLnBrk="1" hangingPunct="1">
              <a:lnSpc>
                <a:spcPct val="90000"/>
              </a:lnSpc>
            </a:pPr>
            <a:endParaRPr lang="en-US" dirty="0"/>
          </a:p>
          <a:p>
            <a:pPr eaLnBrk="1" hangingPunct="1">
              <a:lnSpc>
                <a:spcPct val="90000"/>
              </a:lnSpc>
            </a:pPr>
            <a:r>
              <a:rPr lang="en-US" dirty="0"/>
              <a:t>DEXA scanning is the current standard for evaluation of bone mineral density. It does not assess the bone micro</a:t>
            </a:r>
            <a:r>
              <a:rPr lang="en-US" dirty="0">
                <a:cs typeface="Arial" charset="0"/>
              </a:rPr>
              <a:t>–</a:t>
            </a:r>
            <a:r>
              <a:rPr lang="en-US" dirty="0"/>
              <a:t>architecture, which is also important for fracture risk.  </a:t>
            </a:r>
          </a:p>
          <a:p>
            <a:pPr eaLnBrk="1" hangingPunct="1">
              <a:lnSpc>
                <a:spcPct val="90000"/>
              </a:lnSpc>
            </a:pPr>
            <a:endParaRPr lang="en-US" dirty="0"/>
          </a:p>
          <a:p>
            <a:pPr eaLnBrk="1" hangingPunct="1">
              <a:lnSpc>
                <a:spcPct val="90000"/>
              </a:lnSpc>
            </a:pPr>
            <a:r>
              <a:rPr lang="en-US" dirty="0"/>
              <a:t>DEXA exposes the patient to minimal doses of radiation and is safe and repeatable. When repeating the DEXA scan, it is preferable to use the same machine and reader to avoid being misled. DEXA</a:t>
            </a:r>
            <a:r>
              <a:rPr lang="en-US" dirty="0">
                <a:solidFill>
                  <a:srgbClr val="FF0000"/>
                </a:solidFill>
              </a:rPr>
              <a:t> scanning should not be done more often than every two years. </a:t>
            </a:r>
            <a:r>
              <a:rPr lang="en-US" dirty="0"/>
              <a:t>It is hard to assess the changes with therapy in shorter intervals.</a:t>
            </a:r>
          </a:p>
          <a:p>
            <a:pPr eaLnBrk="1" hangingPunct="1">
              <a:lnSpc>
                <a:spcPct val="90000"/>
              </a:lnSpc>
            </a:pPr>
            <a:endParaRPr lang="en-US" dirty="0"/>
          </a:p>
          <a:p>
            <a:pPr eaLnBrk="1" hangingPunct="1">
              <a:lnSpc>
                <a:spcPct val="90000"/>
              </a:lnSpc>
            </a:pPr>
            <a:r>
              <a:rPr lang="en-US" dirty="0"/>
              <a:t>VFA:</a:t>
            </a:r>
            <a:r>
              <a:rPr lang="en-US" b="1" dirty="0"/>
              <a:t> </a:t>
            </a:r>
            <a:r>
              <a:rPr lang="en-US" dirty="0"/>
              <a:t>anamnestic evidence for former, maybe clinically silent vertebral fractures?</a:t>
            </a:r>
          </a:p>
          <a:p>
            <a:pPr eaLnBrk="1" hangingPunct="1">
              <a:lnSpc>
                <a:spcPct val="90000"/>
              </a:lnSpc>
            </a:pPr>
            <a:endParaRPr lang="en-US" dirty="0"/>
          </a:p>
          <a:p>
            <a:pPr eaLnBrk="1" hangingPunct="1">
              <a:lnSpc>
                <a:spcPct val="90000"/>
              </a:lnSpc>
            </a:pPr>
            <a:r>
              <a:rPr lang="en-US" dirty="0"/>
              <a:t>*DVO </a:t>
            </a:r>
            <a:r>
              <a:rPr lang="en-US" dirty="0" err="1"/>
              <a:t>Dachverband</a:t>
            </a:r>
            <a:r>
              <a:rPr lang="en-US" dirty="0"/>
              <a:t> </a:t>
            </a:r>
            <a:r>
              <a:rPr lang="en-US" dirty="0" err="1"/>
              <a:t>Osteologie</a:t>
            </a:r>
            <a:r>
              <a:rPr lang="en-US" dirty="0"/>
              <a:t>. DVO is the umbrella association for osteology in German-speaking countries; “Initiative </a:t>
            </a:r>
            <a:r>
              <a:rPr lang="en-US" dirty="0" err="1"/>
              <a:t>Arznei</a:t>
            </a:r>
            <a:r>
              <a:rPr lang="en-US" dirty="0"/>
              <a:t> und </a:t>
            </a:r>
            <a:r>
              <a:rPr lang="en-US" dirty="0" err="1"/>
              <a:t>Vernunft</a:t>
            </a:r>
            <a:r>
              <a:rPr lang="en-US" dirty="0"/>
              <a:t>”–expert medical therapy recommendations for Austria.</a:t>
            </a:r>
            <a:endParaRPr lang="en-US" dirty="0">
              <a:cs typeface="Arial" charset="0"/>
            </a:endParaRPr>
          </a:p>
        </p:txBody>
      </p:sp>
    </p:spTree>
    <p:extLst>
      <p:ext uri="{BB962C8B-B14F-4D97-AF65-F5344CB8AC3E}">
        <p14:creationId xmlns:p14="http://schemas.microsoft.com/office/powerpoint/2010/main" val="2049753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80963" y="741363"/>
            <a:ext cx="6573837" cy="3698875"/>
          </a:xfrm>
          <a:ln/>
        </p:spPr>
      </p:sp>
      <p:sp>
        <p:nvSpPr>
          <p:cNvPr id="81923" name="Rectangle 3"/>
          <p:cNvSpPr>
            <a:spLocks noGrp="1" noChangeArrowheads="1"/>
          </p:cNvSpPr>
          <p:nvPr>
            <p:ph type="body" idx="1"/>
          </p:nvPr>
        </p:nvSpPr>
        <p:spPr>
          <a:xfrm>
            <a:off x="673101" y="4684713"/>
            <a:ext cx="5389563" cy="5073650"/>
          </a:xfrm>
          <a:noFill/>
        </p:spPr>
        <p:txBody>
          <a:bodyPr/>
          <a:lstStyle/>
          <a:p>
            <a:pPr eaLnBrk="1" hangingPunct="1">
              <a:spcBef>
                <a:spcPct val="0"/>
              </a:spcBef>
            </a:pPr>
            <a:r>
              <a:rPr lang="en-US" dirty="0"/>
              <a:t>Vitamin D deficiency defined as a 25(OH)D &lt;32 g/mL was present in 96% of women with hip fractures, of which 38% had extremely low levels &lt;9 </a:t>
            </a:r>
            <a:r>
              <a:rPr lang="en-US" dirty="0" err="1"/>
              <a:t>ng</a:t>
            </a:r>
            <a:r>
              <a:rPr lang="en-US" dirty="0"/>
              <a:t>/</a:t>
            </a:r>
            <a:r>
              <a:rPr lang="en-US" dirty="0" err="1"/>
              <a:t>mL.</a:t>
            </a:r>
            <a:endParaRPr lang="en-US" dirty="0"/>
          </a:p>
          <a:p>
            <a:pPr eaLnBrk="1" hangingPunct="1">
              <a:spcBef>
                <a:spcPct val="0"/>
              </a:spcBef>
            </a:pPr>
            <a:endParaRPr lang="en-US" b="1" dirty="0"/>
          </a:p>
          <a:p>
            <a:pPr eaLnBrk="1" hangingPunct="1">
              <a:spcBef>
                <a:spcPct val="0"/>
              </a:spcBef>
            </a:pPr>
            <a:r>
              <a:rPr lang="en-US" dirty="0"/>
              <a:t>Milk products provide calcium and protein needed for bone and muscle: 1 glass of milk = 300 mg; 1 slice of hard cheese = 300 mg; mineral water, some contain 500 mg/l. Calcium supplements alone may not reduce </a:t>
            </a:r>
            <a:r>
              <a:rPr lang="en-US" dirty="0" err="1"/>
              <a:t>nonvertebral</a:t>
            </a:r>
            <a:r>
              <a:rPr lang="en-US" dirty="0"/>
              <a:t> fractures or hip fractures. Vitamin D supplements increase calcium absorption but Vitamin D alone has no </a:t>
            </a:r>
            <a:r>
              <a:rPr lang="en-US" dirty="0" err="1"/>
              <a:t>antifracture</a:t>
            </a:r>
            <a:r>
              <a:rPr lang="en-US" dirty="0"/>
              <a:t> effect.</a:t>
            </a:r>
            <a:r>
              <a:rPr lang="en-US" b="1" dirty="0"/>
              <a:t> </a:t>
            </a:r>
            <a:r>
              <a:rPr lang="en-US" dirty="0"/>
              <a:t>Vitamin D can be produced in the skin via UVB-irradiation. Risk: winter sun is insufficient in Europe, sun screen, age. Nutritional sources are rare (</a:t>
            </a:r>
            <a:r>
              <a:rPr lang="en-US" dirty="0" err="1"/>
              <a:t>ie</a:t>
            </a:r>
            <a:r>
              <a:rPr lang="en-US" dirty="0"/>
              <a:t>, daily fatty fish). </a:t>
            </a:r>
          </a:p>
          <a:p>
            <a:pPr eaLnBrk="1" hangingPunct="1">
              <a:spcBef>
                <a:spcPct val="0"/>
              </a:spcBef>
            </a:pPr>
            <a:endParaRPr lang="en-US" dirty="0"/>
          </a:p>
          <a:p>
            <a:pPr eaLnBrk="1" hangingPunct="1">
              <a:spcBef>
                <a:spcPct val="0"/>
              </a:spcBef>
            </a:pPr>
            <a:r>
              <a:rPr lang="en-US" b="1" dirty="0"/>
              <a:t>Recommendations for Vitamin D and Calcium</a:t>
            </a:r>
            <a:r>
              <a:rPr lang="en-US" dirty="0">
                <a:cs typeface="Arial" charset="0"/>
              </a:rPr>
              <a:t>—</a:t>
            </a:r>
            <a:r>
              <a:rPr lang="en-US" dirty="0"/>
              <a:t>ensure vitamin D supplementation first: 800</a:t>
            </a:r>
            <a:r>
              <a:rPr lang="en-US" dirty="0">
                <a:cs typeface="Arial" charset="0"/>
              </a:rPr>
              <a:t>–</a:t>
            </a:r>
            <a:r>
              <a:rPr lang="en-US" dirty="0"/>
              <a:t>1000 IU vitamin D in all individuals with a fracture, aged 60+, and postmenopausal women. Optimal 25-hydroxivitamin D level</a:t>
            </a:r>
            <a:r>
              <a:rPr lang="en-US" b="1" dirty="0"/>
              <a:t>: </a:t>
            </a:r>
            <a:r>
              <a:rPr lang="en-US" dirty="0"/>
              <a:t>75</a:t>
            </a:r>
            <a:r>
              <a:rPr lang="en-US" dirty="0">
                <a:cs typeface="Arial" charset="0"/>
              </a:rPr>
              <a:t>–</a:t>
            </a:r>
            <a:r>
              <a:rPr lang="en-US" dirty="0"/>
              <a:t>100 </a:t>
            </a:r>
            <a:r>
              <a:rPr lang="en-US" dirty="0" err="1"/>
              <a:t>nmol</a:t>
            </a:r>
            <a:r>
              <a:rPr lang="en-US" dirty="0"/>
              <a:t>/l (30</a:t>
            </a:r>
            <a:r>
              <a:rPr lang="en-US" dirty="0">
                <a:cs typeface="Arial" charset="0"/>
              </a:rPr>
              <a:t>–</a:t>
            </a:r>
            <a:r>
              <a:rPr lang="en-US" dirty="0"/>
              <a:t>40 </a:t>
            </a:r>
            <a:r>
              <a:rPr lang="en-US" dirty="0" err="1"/>
              <a:t>ng</a:t>
            </a:r>
            <a:r>
              <a:rPr lang="en-US" dirty="0"/>
              <a:t>/ml)</a:t>
            </a:r>
            <a:r>
              <a:rPr lang="en-US" dirty="0">
                <a:cs typeface="Arial" charset="0"/>
              </a:rPr>
              <a:t>—</a:t>
            </a:r>
            <a:r>
              <a:rPr lang="en-US" dirty="0"/>
              <a:t>most older individuals are deficient, thus 25-hydroxyvitamin D assessment is optional. Patients with severe deficiency will need more than 800-1000 IU vitamin D. 25-hydroxyvitamin D levels should be measured after 4-6 weeks for treatment adjustment. 400 IU will increase 25-hydroxyvitamin D by about 10 </a:t>
            </a:r>
            <a:r>
              <a:rPr lang="en-US" dirty="0" err="1"/>
              <a:t>nmol</a:t>
            </a:r>
            <a:r>
              <a:rPr lang="en-US" dirty="0"/>
              <a:t>/l. Encourage calcium intake from natural sources: target 700</a:t>
            </a:r>
            <a:r>
              <a:rPr lang="en-US" dirty="0">
                <a:cs typeface="Arial" charset="0"/>
              </a:rPr>
              <a:t>–</a:t>
            </a:r>
            <a:r>
              <a:rPr lang="en-US" dirty="0"/>
              <a:t>800 mg/day in combination with a daily vitamin D supplement of no less than 800 IU/day. If adherence is low, give weekly 5600 IU vitamin D; intramuscular vitamin D is not well absorbed. </a:t>
            </a:r>
          </a:p>
          <a:p>
            <a:pPr eaLnBrk="1" hangingPunct="1">
              <a:spcBef>
                <a:spcPct val="0"/>
              </a:spcBef>
            </a:pPr>
            <a:endParaRPr lang="en-US" dirty="0"/>
          </a:p>
          <a:p>
            <a:pPr eaLnBrk="1" hangingPunct="1">
              <a:spcBef>
                <a:spcPct val="0"/>
              </a:spcBef>
            </a:pPr>
            <a:r>
              <a:rPr lang="en-US" dirty="0">
                <a:cs typeface="Arial" charset="0"/>
              </a:rPr>
              <a:t>Patients and family often ask about nutrition/lifestyle advice in order to participate in their own care. Vitamin D3 (1200 mg/day) plus calcium (1550mg /d in 3 divided doses) for the average </a:t>
            </a:r>
            <a:r>
              <a:rPr lang="en-US" dirty="0" err="1">
                <a:cs typeface="Arial" charset="0"/>
              </a:rPr>
              <a:t>nondeficient</a:t>
            </a:r>
            <a:r>
              <a:rPr lang="en-US" dirty="0">
                <a:cs typeface="Arial" charset="0"/>
              </a:rPr>
              <a:t> patient is the accepted regimen (varies in different countries). If the patient is vitamin D3 deficient, 50,000 units of D3 per week for 12 weeks should start to replete this vitamin. Rechecking the patient’s 1,25 OH vitamin D level after 12 weeks is prudent to make sure they are being adequately replenished. Smoking/alcohol counseling are important and treatment options must match the patient’s personal requirements. For the bed-bound dementia patient, calcium and vitamin D may be enough. For active elderly, a more aggressive approach to their condition is suggested to lessen the likelihood of future fractures.</a:t>
            </a:r>
          </a:p>
          <a:p>
            <a:pPr eaLnBrk="1" hangingPunct="1">
              <a:spcBef>
                <a:spcPct val="0"/>
              </a:spcBef>
            </a:pPr>
            <a:endParaRPr lang="en-US" dirty="0"/>
          </a:p>
          <a:p>
            <a:pPr eaLnBrk="1" hangingPunct="1">
              <a:spcBef>
                <a:spcPct val="0"/>
              </a:spcBef>
            </a:pPr>
            <a:r>
              <a:rPr lang="en-US" dirty="0"/>
              <a:t>References:</a:t>
            </a:r>
          </a:p>
          <a:p>
            <a:pPr eaLnBrk="1" hangingPunct="1">
              <a:spcBef>
                <a:spcPct val="0"/>
              </a:spcBef>
            </a:pPr>
            <a:endParaRPr lang="en-US" dirty="0"/>
          </a:p>
          <a:p>
            <a:pPr eaLnBrk="1" hangingPunct="1">
              <a:spcBef>
                <a:spcPct val="0"/>
              </a:spcBef>
            </a:pPr>
            <a:r>
              <a:rPr lang="en-US" b="1" dirty="0" err="1"/>
              <a:t>Leboff</a:t>
            </a:r>
            <a:r>
              <a:rPr lang="en-US" b="1" dirty="0"/>
              <a:t> MS, Hawkes WG, </a:t>
            </a:r>
            <a:r>
              <a:rPr lang="en-US" b="1" dirty="0" err="1"/>
              <a:t>Glowacki</a:t>
            </a:r>
            <a:r>
              <a:rPr lang="en-US" b="1" dirty="0"/>
              <a:t> J, et al </a:t>
            </a:r>
            <a:r>
              <a:rPr lang="en-US" dirty="0"/>
              <a:t>(2008) Vitamin D-deficiency and post-fracture changes in lower extremity function and falls in women with hip fractures. </a:t>
            </a:r>
            <a:r>
              <a:rPr lang="en-US" i="1" dirty="0"/>
              <a:t>Osteoporosis </a:t>
            </a:r>
            <a:r>
              <a:rPr lang="en-US" i="1" dirty="0" err="1"/>
              <a:t>Int</a:t>
            </a:r>
            <a:br>
              <a:rPr lang="en-US" i="1" dirty="0"/>
            </a:br>
            <a:r>
              <a:rPr lang="en-US" i="1" dirty="0"/>
              <a:t>2007 Meta-analysis of RCTs; Bischoff-Ferrari HA et al. AJCN 2007)</a:t>
            </a:r>
          </a:p>
        </p:txBody>
      </p:sp>
    </p:spTree>
    <p:extLst>
      <p:ext uri="{BB962C8B-B14F-4D97-AF65-F5344CB8AC3E}">
        <p14:creationId xmlns:p14="http://schemas.microsoft.com/office/powerpoint/2010/main" val="7990369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16351" y="9371013"/>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0" tIns="45671" rIns="91340" bIns="45671" anchor="b"/>
          <a:lstStyle>
            <a:lvl1pPr defTabSz="912813">
              <a:defRPr sz="1600">
                <a:solidFill>
                  <a:schemeClr val="bg1"/>
                </a:solidFill>
                <a:latin typeface="Arial" charset="0"/>
                <a:ea typeface="MS PGothic" charset="-128"/>
              </a:defRPr>
            </a:lvl1pPr>
            <a:lvl2pPr marL="742950" indent="-285750" defTabSz="912813">
              <a:defRPr sz="1600">
                <a:solidFill>
                  <a:schemeClr val="bg1"/>
                </a:solidFill>
                <a:latin typeface="Arial" charset="0"/>
                <a:ea typeface="MS PGothic" charset="-128"/>
              </a:defRPr>
            </a:lvl2pPr>
            <a:lvl3pPr marL="1143000" indent="-228600" defTabSz="912813">
              <a:defRPr sz="1600">
                <a:solidFill>
                  <a:schemeClr val="bg1"/>
                </a:solidFill>
                <a:latin typeface="Arial" charset="0"/>
                <a:ea typeface="MS PGothic" charset="-128"/>
              </a:defRPr>
            </a:lvl3pPr>
            <a:lvl4pPr marL="1600200" indent="-228600" defTabSz="912813">
              <a:defRPr sz="1600">
                <a:solidFill>
                  <a:schemeClr val="bg1"/>
                </a:solidFill>
                <a:latin typeface="Arial" charset="0"/>
                <a:ea typeface="MS PGothic" charset="-128"/>
              </a:defRPr>
            </a:lvl4pPr>
            <a:lvl5pPr marL="2057400" indent="-228600" defTabSz="912813">
              <a:defRPr sz="1600">
                <a:solidFill>
                  <a:schemeClr val="bg1"/>
                </a:solidFill>
                <a:latin typeface="Arial" charset="0"/>
                <a:ea typeface="MS PGothic" charset="-128"/>
              </a:defRPr>
            </a:lvl5pPr>
            <a:lvl6pPr marL="2514600" indent="-228600" defTabSz="912813" eaLnBrk="0" fontAlgn="base" hangingPunct="0">
              <a:spcBef>
                <a:spcPct val="0"/>
              </a:spcBef>
              <a:spcAft>
                <a:spcPct val="0"/>
              </a:spcAft>
              <a:defRPr sz="1600">
                <a:solidFill>
                  <a:schemeClr val="bg1"/>
                </a:solidFill>
                <a:latin typeface="Arial" charset="0"/>
                <a:ea typeface="MS PGothic" charset="-128"/>
              </a:defRPr>
            </a:lvl6pPr>
            <a:lvl7pPr marL="2971800" indent="-228600" defTabSz="912813" eaLnBrk="0" fontAlgn="base" hangingPunct="0">
              <a:spcBef>
                <a:spcPct val="0"/>
              </a:spcBef>
              <a:spcAft>
                <a:spcPct val="0"/>
              </a:spcAft>
              <a:defRPr sz="1600">
                <a:solidFill>
                  <a:schemeClr val="bg1"/>
                </a:solidFill>
                <a:latin typeface="Arial" charset="0"/>
                <a:ea typeface="MS PGothic" charset="-128"/>
              </a:defRPr>
            </a:lvl7pPr>
            <a:lvl8pPr marL="3429000" indent="-228600" defTabSz="912813" eaLnBrk="0" fontAlgn="base" hangingPunct="0">
              <a:spcBef>
                <a:spcPct val="0"/>
              </a:spcBef>
              <a:spcAft>
                <a:spcPct val="0"/>
              </a:spcAft>
              <a:defRPr sz="1600">
                <a:solidFill>
                  <a:schemeClr val="bg1"/>
                </a:solidFill>
                <a:latin typeface="Arial" charset="0"/>
                <a:ea typeface="MS PGothic" charset="-128"/>
              </a:defRPr>
            </a:lvl8pPr>
            <a:lvl9pPr marL="3886200" indent="-228600" defTabSz="912813" eaLnBrk="0" fontAlgn="base" hangingPunct="0">
              <a:spcBef>
                <a:spcPct val="0"/>
              </a:spcBef>
              <a:spcAft>
                <a:spcPct val="0"/>
              </a:spcAft>
              <a:defRPr sz="1600">
                <a:solidFill>
                  <a:schemeClr val="bg1"/>
                </a:solidFill>
                <a:latin typeface="Arial" charset="0"/>
                <a:ea typeface="MS PGothic" charset="-128"/>
              </a:defRPr>
            </a:lvl9pPr>
          </a:lstStyle>
          <a:p>
            <a:pPr algn="r" eaLnBrk="1" hangingPunct="1"/>
            <a:fld id="{FD19E82C-3347-457C-A0FF-6ED92D119274}" type="slidenum">
              <a:rPr lang="en-US" sz="1200">
                <a:solidFill>
                  <a:schemeClr val="tx1"/>
                </a:solidFill>
              </a:rPr>
              <a:pPr algn="r" eaLnBrk="1" hangingPunct="1"/>
              <a:t>44</a:t>
            </a:fld>
            <a:endParaRPr lang="en-US" sz="1200">
              <a:solidFill>
                <a:schemeClr val="tx1"/>
              </a:solidFill>
            </a:endParaRPr>
          </a:p>
        </p:txBody>
      </p:sp>
      <p:sp>
        <p:nvSpPr>
          <p:cNvPr id="82947" name="Rectangle 2"/>
          <p:cNvSpPr>
            <a:spLocks noGrp="1" noRot="1" noChangeAspect="1" noChangeArrowheads="1" noTextEdit="1"/>
          </p:cNvSpPr>
          <p:nvPr>
            <p:ph type="sldImg"/>
          </p:nvPr>
        </p:nvSpPr>
        <p:spPr>
          <a:xfrm>
            <a:off x="80963" y="739775"/>
            <a:ext cx="6573837" cy="3698875"/>
          </a:xfrm>
          <a:ln/>
        </p:spPr>
      </p:sp>
      <p:sp>
        <p:nvSpPr>
          <p:cNvPr id="82948" name="Rectangle 3"/>
          <p:cNvSpPr>
            <a:spLocks noGrp="1" noChangeArrowheads="1"/>
          </p:cNvSpPr>
          <p:nvPr>
            <p:ph type="body" idx="1"/>
          </p:nvPr>
        </p:nvSpPr>
        <p:spPr>
          <a:xfrm>
            <a:off x="673101" y="4686300"/>
            <a:ext cx="5389563" cy="4440238"/>
          </a:xfrm>
          <a:noFill/>
        </p:spPr>
        <p:txBody>
          <a:bodyPr lIns="91340" tIns="45671" rIns="91340" bIns="45671"/>
          <a:lstStyle/>
          <a:p>
            <a:pPr marL="114281" indent="-114281" eaLnBrk="1" hangingPunct="1"/>
            <a:r>
              <a:rPr lang="en-US" b="1" dirty="0"/>
              <a:t>Rationale for vitamin D supplementation in orthopedic patients based on evidence from high-quality RCTs:</a:t>
            </a:r>
          </a:p>
          <a:p>
            <a:pPr marL="114281" indent="-114281" eaLnBrk="1" hangingPunct="1"/>
            <a:endParaRPr lang="en-US" b="1" dirty="0"/>
          </a:p>
          <a:p>
            <a:pPr marL="114281" indent="-114281" eaLnBrk="1" hangingPunct="1">
              <a:buFontTx/>
              <a:buAutoNum type="arabicPeriod"/>
            </a:pPr>
            <a:r>
              <a:rPr lang="en-US" dirty="0"/>
              <a:t>Improve bone health (first fracture, </a:t>
            </a:r>
            <a:r>
              <a:rPr lang="en-US" dirty="0" err="1"/>
              <a:t>refracture</a:t>
            </a:r>
            <a:r>
              <a:rPr lang="en-US" dirty="0"/>
              <a:t>; implant survival)</a:t>
            </a:r>
          </a:p>
          <a:p>
            <a:pPr marL="228563" lvl="1" indent="-106346" eaLnBrk="1" hangingPunct="1"/>
            <a:r>
              <a:rPr lang="en-US" dirty="0"/>
              <a:t>700</a:t>
            </a:r>
            <a:r>
              <a:rPr lang="en-US" dirty="0">
                <a:cs typeface="Arial" charset="0"/>
              </a:rPr>
              <a:t>–</a:t>
            </a:r>
            <a:r>
              <a:rPr lang="en-US" dirty="0"/>
              <a:t>800 IU vitamin D per day reduces hip and </a:t>
            </a:r>
            <a:r>
              <a:rPr lang="en-US" dirty="0" err="1"/>
              <a:t>nonvertebral</a:t>
            </a:r>
            <a:r>
              <a:rPr lang="en-US" dirty="0"/>
              <a:t> fractures by 25% 	</a:t>
            </a:r>
          </a:p>
          <a:p>
            <a:pPr marL="228563" lvl="1" indent="-106346" eaLnBrk="1" hangingPunct="1"/>
            <a:r>
              <a:rPr lang="en-US" dirty="0"/>
              <a:t>[</a:t>
            </a:r>
            <a:r>
              <a:rPr lang="en-US" b="1" dirty="0"/>
              <a:t>Bischoff-Ferrari HA, et al</a:t>
            </a:r>
            <a:r>
              <a:rPr lang="en-US" dirty="0"/>
              <a:t> (2005) </a:t>
            </a:r>
            <a:r>
              <a:rPr lang="en-US" i="1" dirty="0"/>
              <a:t>JAMA</a:t>
            </a:r>
            <a:r>
              <a:rPr lang="en-US" dirty="0"/>
              <a:t>; update in press Archives of Int. Med.]</a:t>
            </a:r>
          </a:p>
          <a:p>
            <a:pPr marL="228563" lvl="1" indent="-106346" eaLnBrk="1" hangingPunct="1"/>
            <a:endParaRPr lang="en-US" dirty="0"/>
          </a:p>
          <a:p>
            <a:pPr marL="114281" indent="-114281" eaLnBrk="1" hangingPunct="1">
              <a:buFontTx/>
              <a:buAutoNum type="arabicPeriod"/>
            </a:pPr>
            <a:r>
              <a:rPr lang="en-US" dirty="0"/>
              <a:t>Reduce risk of falls and improve muscle strength and balance</a:t>
            </a:r>
          </a:p>
          <a:p>
            <a:pPr marL="228563" lvl="1" indent="-106346" eaLnBrk="1" hangingPunct="1"/>
            <a:r>
              <a:rPr lang="en-US" dirty="0"/>
              <a:t>700</a:t>
            </a:r>
            <a:r>
              <a:rPr lang="en-US" dirty="0">
                <a:cs typeface="Arial" charset="0"/>
              </a:rPr>
              <a:t>–</a:t>
            </a:r>
            <a:r>
              <a:rPr lang="en-US" dirty="0"/>
              <a:t>800 IU vitamin D per day reduces falls by 35</a:t>
            </a:r>
            <a:r>
              <a:rPr lang="en-US" dirty="0">
                <a:cs typeface="Arial" charset="0"/>
              </a:rPr>
              <a:t>–</a:t>
            </a:r>
            <a:r>
              <a:rPr lang="en-US" dirty="0"/>
              <a:t>65%</a:t>
            </a:r>
          </a:p>
          <a:p>
            <a:pPr marL="228563" lvl="1" indent="-106346" eaLnBrk="1" hangingPunct="1"/>
            <a:r>
              <a:rPr lang="en-US" dirty="0"/>
              <a:t>[</a:t>
            </a:r>
            <a:r>
              <a:rPr lang="en-US" b="1" dirty="0"/>
              <a:t>Bischoff-Ferrari HA et al</a:t>
            </a:r>
            <a:r>
              <a:rPr lang="en-US" dirty="0"/>
              <a:t> (2004) </a:t>
            </a:r>
            <a:r>
              <a:rPr lang="en-US" i="1" dirty="0"/>
              <a:t>JAMA</a:t>
            </a:r>
            <a:r>
              <a:rPr lang="en-US" dirty="0"/>
              <a:t>; Bischoff-Ferrari HA et al (2006) </a:t>
            </a:r>
            <a:r>
              <a:rPr lang="en-US" i="1" dirty="0"/>
              <a:t>Archives of Internal Medicine</a:t>
            </a:r>
            <a:r>
              <a:rPr lang="en-US" dirty="0"/>
              <a:t>; </a:t>
            </a:r>
            <a:r>
              <a:rPr lang="en-US" dirty="0" err="1"/>
              <a:t>Broe</a:t>
            </a:r>
            <a:r>
              <a:rPr lang="en-US" dirty="0"/>
              <a:t> KE (2007) </a:t>
            </a:r>
            <a:r>
              <a:rPr lang="en-US" i="1" dirty="0"/>
              <a:t>JAGS</a:t>
            </a:r>
            <a:r>
              <a:rPr lang="en-US" dirty="0"/>
              <a:t>]</a:t>
            </a:r>
          </a:p>
          <a:p>
            <a:pPr marL="114281" indent="-114281" eaLnBrk="1" hangingPunct="1"/>
            <a:endParaRPr lang="en-US" dirty="0"/>
          </a:p>
          <a:p>
            <a:pPr marL="114281" indent="-114281" eaLnBrk="1" hangingPunct="1">
              <a:buFontTx/>
              <a:buAutoNum type="arabicPeriod" startAt="3"/>
            </a:pPr>
            <a:r>
              <a:rPr lang="en-US" dirty="0"/>
              <a:t>Potential benefits on general health</a:t>
            </a:r>
          </a:p>
          <a:p>
            <a:pPr marL="228563" lvl="1" indent="-106346" eaLnBrk="1" hangingPunct="1">
              <a:buFont typeface="Wingdings" pitchFamily="2" charset="2"/>
              <a:buChar char="§"/>
            </a:pPr>
            <a:r>
              <a:rPr lang="en-US" dirty="0"/>
              <a:t>The VDR is present on all organ systems and all cells of the immune system</a:t>
            </a:r>
          </a:p>
          <a:p>
            <a:pPr marL="228563" lvl="1" indent="-106346" eaLnBrk="1" hangingPunct="1">
              <a:buFont typeface="Wingdings" pitchFamily="2" charset="2"/>
              <a:buChar char="§"/>
            </a:pPr>
            <a:r>
              <a:rPr lang="en-US" dirty="0"/>
              <a:t>Higher 25-hydroxyvitamin D levels were associated with a lower risk of hypertension, MI, diabetes, cancer, and mortality</a:t>
            </a:r>
          </a:p>
          <a:p>
            <a:pPr marL="114281" indent="-114281" eaLnBrk="1" hangingPunct="1"/>
            <a:endParaRPr lang="en-US" dirty="0"/>
          </a:p>
        </p:txBody>
      </p:sp>
    </p:spTree>
    <p:extLst>
      <p:ext uri="{BB962C8B-B14F-4D97-AF65-F5344CB8AC3E}">
        <p14:creationId xmlns:p14="http://schemas.microsoft.com/office/powerpoint/2010/main" val="11986395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80963" y="741363"/>
            <a:ext cx="6573837" cy="3698875"/>
          </a:xfrm>
          <a:ln/>
        </p:spPr>
      </p:sp>
      <p:sp>
        <p:nvSpPr>
          <p:cNvPr id="83971" name="Rectangle 3"/>
          <p:cNvSpPr>
            <a:spLocks noGrp="1" noChangeArrowheads="1"/>
          </p:cNvSpPr>
          <p:nvPr>
            <p:ph type="body" idx="1"/>
          </p:nvPr>
        </p:nvSpPr>
        <p:spPr>
          <a:noFill/>
        </p:spPr>
        <p:txBody>
          <a:bodyPr/>
          <a:lstStyle/>
          <a:p>
            <a:pPr eaLnBrk="1" hangingPunct="1">
              <a:lnSpc>
                <a:spcPct val="120000"/>
              </a:lnSpc>
              <a:spcBef>
                <a:spcPct val="0"/>
              </a:spcBef>
            </a:pPr>
            <a:r>
              <a:rPr lang="en-US" dirty="0"/>
              <a:t>Specific medication therapy may be divided into bone forming and </a:t>
            </a:r>
            <a:r>
              <a:rPr lang="en-US" dirty="0" err="1"/>
              <a:t>antiresorptive</a:t>
            </a:r>
            <a:r>
              <a:rPr lang="en-US" dirty="0"/>
              <a:t> drugs (inhibition of bone </a:t>
            </a:r>
            <a:r>
              <a:rPr lang="en-US" dirty="0" err="1"/>
              <a:t>resorption</a:t>
            </a:r>
            <a:r>
              <a:rPr lang="en-US" dirty="0"/>
              <a:t> and stimulation of bone formation).</a:t>
            </a:r>
          </a:p>
          <a:p>
            <a:pPr eaLnBrk="1" hangingPunct="1">
              <a:lnSpc>
                <a:spcPct val="120000"/>
              </a:lnSpc>
              <a:spcBef>
                <a:spcPct val="0"/>
              </a:spcBef>
            </a:pPr>
            <a:r>
              <a:rPr lang="en-US" dirty="0"/>
              <a:t>PTH: for example </a:t>
            </a:r>
            <a:r>
              <a:rPr lang="en-US" dirty="0" err="1"/>
              <a:t>Forteo</a:t>
            </a:r>
            <a:r>
              <a:rPr lang="en-US" dirty="0"/>
              <a:t> (</a:t>
            </a:r>
            <a:r>
              <a:rPr lang="en-US" dirty="0" err="1"/>
              <a:t>teriparatide</a:t>
            </a:r>
            <a:r>
              <a:rPr lang="en-US" dirty="0"/>
              <a:t>)</a:t>
            </a:r>
          </a:p>
          <a:p>
            <a:pPr eaLnBrk="1" hangingPunct="1">
              <a:lnSpc>
                <a:spcPct val="120000"/>
              </a:lnSpc>
              <a:spcBef>
                <a:spcPct val="0"/>
              </a:spcBef>
            </a:pPr>
            <a:r>
              <a:rPr lang="en-US" dirty="0"/>
              <a:t>Selective </a:t>
            </a:r>
            <a:r>
              <a:rPr lang="en-US" dirty="0" err="1"/>
              <a:t>estrogene</a:t>
            </a:r>
            <a:r>
              <a:rPr lang="en-US" dirty="0"/>
              <a:t> receptor modulators (SERM)</a:t>
            </a:r>
          </a:p>
          <a:p>
            <a:pPr eaLnBrk="1" hangingPunct="1">
              <a:lnSpc>
                <a:spcPct val="120000"/>
              </a:lnSpc>
              <a:spcBef>
                <a:spcPct val="0"/>
              </a:spcBef>
            </a:pPr>
            <a:endParaRPr lang="en-US" b="1" dirty="0"/>
          </a:p>
          <a:p>
            <a:pPr eaLnBrk="1" hangingPunct="1">
              <a:lnSpc>
                <a:spcPct val="120000"/>
              </a:lnSpc>
              <a:spcBef>
                <a:spcPct val="0"/>
              </a:spcBef>
            </a:pPr>
            <a:r>
              <a:rPr lang="en-US" b="1" dirty="0"/>
              <a:t>How is osteoporosis categorized?</a:t>
            </a:r>
          </a:p>
          <a:p>
            <a:pPr eaLnBrk="1" hangingPunct="1">
              <a:lnSpc>
                <a:spcPct val="120000"/>
              </a:lnSpc>
              <a:spcBef>
                <a:spcPct val="0"/>
              </a:spcBef>
            </a:pPr>
            <a:endParaRPr lang="en-US" b="1" dirty="0"/>
          </a:p>
          <a:p>
            <a:pPr eaLnBrk="1" hangingPunct="1">
              <a:spcBef>
                <a:spcPct val="0"/>
              </a:spcBef>
            </a:pPr>
            <a:r>
              <a:rPr lang="en-US" dirty="0"/>
              <a:t>Diagnosis and graduation is based on the difference between the measured value and mean value of healthy young adult controls and that of healthy age-matched adults. These differences are expressed in the number of standard deviations of the reference population. The difference from young adults gives the T-score, the difference from age-matched controls gives the Z-score.</a:t>
            </a:r>
          </a:p>
        </p:txBody>
      </p:sp>
    </p:spTree>
    <p:extLst>
      <p:ext uri="{BB962C8B-B14F-4D97-AF65-F5344CB8AC3E}">
        <p14:creationId xmlns:p14="http://schemas.microsoft.com/office/powerpoint/2010/main" val="21375180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80963" y="741363"/>
            <a:ext cx="6573837" cy="3698875"/>
          </a:xfrm>
          <a:ln/>
        </p:spPr>
      </p:sp>
      <p:sp>
        <p:nvSpPr>
          <p:cNvPr id="84995" name="Rectangle 3"/>
          <p:cNvSpPr>
            <a:spLocks noGrp="1" noChangeArrowheads="1"/>
          </p:cNvSpPr>
          <p:nvPr>
            <p:ph type="body" idx="1"/>
          </p:nvPr>
        </p:nvSpPr>
        <p:spPr>
          <a:noFill/>
        </p:spPr>
        <p:txBody>
          <a:bodyPr/>
          <a:lstStyle/>
          <a:p>
            <a:pPr eaLnBrk="1" hangingPunct="1">
              <a:spcBef>
                <a:spcPct val="0"/>
              </a:spcBef>
            </a:pPr>
            <a:r>
              <a:rPr lang="en-US" dirty="0"/>
              <a:t>References:</a:t>
            </a:r>
          </a:p>
          <a:p>
            <a:pPr eaLnBrk="1" hangingPunct="1">
              <a:spcBef>
                <a:spcPct val="0"/>
              </a:spcBef>
            </a:pPr>
            <a:endParaRPr lang="en-US" dirty="0"/>
          </a:p>
          <a:p>
            <a:pPr marL="228600" indent="-228600" eaLnBrk="1" hangingPunct="1">
              <a:spcBef>
                <a:spcPct val="0"/>
              </a:spcBef>
              <a:buFont typeface="+mj-lt"/>
              <a:buAutoNum type="arabicPeriod"/>
            </a:pPr>
            <a:r>
              <a:rPr lang="en-US" b="1" dirty="0" err="1"/>
              <a:t>Seeman</a:t>
            </a:r>
            <a:r>
              <a:rPr lang="en-US" b="1" dirty="0"/>
              <a:t> E, </a:t>
            </a:r>
            <a:r>
              <a:rPr lang="en-US" b="1" dirty="0" err="1"/>
              <a:t>Vellas</a:t>
            </a:r>
            <a:r>
              <a:rPr lang="en-US" b="1" dirty="0"/>
              <a:t> B, </a:t>
            </a:r>
            <a:r>
              <a:rPr lang="en-US" b="1" dirty="0" err="1"/>
              <a:t>Benhamou</a:t>
            </a:r>
            <a:r>
              <a:rPr lang="en-US" b="1" dirty="0"/>
              <a:t> C, et al.</a:t>
            </a:r>
            <a:r>
              <a:rPr lang="en-US" dirty="0"/>
              <a:t> </a:t>
            </a:r>
            <a:r>
              <a:rPr lang="de-CH" dirty="0"/>
              <a:t>Strontium </a:t>
            </a:r>
            <a:r>
              <a:rPr lang="de-CH" dirty="0" err="1"/>
              <a:t>ranelate</a:t>
            </a:r>
            <a:r>
              <a:rPr lang="de-CH" dirty="0"/>
              <a:t> </a:t>
            </a:r>
            <a:r>
              <a:rPr lang="de-CH" dirty="0" err="1"/>
              <a:t>reduces</a:t>
            </a:r>
            <a:r>
              <a:rPr lang="de-CH" dirty="0"/>
              <a:t> </a:t>
            </a:r>
            <a:r>
              <a:rPr lang="de-CH" dirty="0" err="1"/>
              <a:t>the</a:t>
            </a:r>
            <a:r>
              <a:rPr lang="de-CH" dirty="0"/>
              <a:t> </a:t>
            </a:r>
            <a:r>
              <a:rPr lang="de-CH" dirty="0" err="1"/>
              <a:t>risk</a:t>
            </a:r>
            <a:r>
              <a:rPr lang="de-CH" dirty="0"/>
              <a:t> </a:t>
            </a:r>
            <a:r>
              <a:rPr lang="de-CH" dirty="0" err="1"/>
              <a:t>of</a:t>
            </a:r>
            <a:r>
              <a:rPr lang="de-CH" dirty="0"/>
              <a:t> vertebral </a:t>
            </a:r>
            <a:r>
              <a:rPr lang="de-CH" dirty="0" err="1"/>
              <a:t>and</a:t>
            </a:r>
            <a:r>
              <a:rPr lang="de-CH" dirty="0"/>
              <a:t> </a:t>
            </a:r>
            <a:r>
              <a:rPr lang="de-CH" dirty="0" err="1"/>
              <a:t>nonvertebral</a:t>
            </a:r>
            <a:r>
              <a:rPr lang="de-CH" dirty="0"/>
              <a:t> </a:t>
            </a:r>
            <a:r>
              <a:rPr lang="de-CH" dirty="0" err="1"/>
              <a:t>fractures</a:t>
            </a:r>
            <a:r>
              <a:rPr lang="de-CH" dirty="0"/>
              <a:t> in </a:t>
            </a:r>
            <a:r>
              <a:rPr lang="de-CH" dirty="0" err="1"/>
              <a:t>women</a:t>
            </a:r>
            <a:r>
              <a:rPr lang="de-CH" dirty="0"/>
              <a:t> </a:t>
            </a:r>
            <a:r>
              <a:rPr lang="de-CH" dirty="0" err="1"/>
              <a:t>eighty</a:t>
            </a:r>
            <a:r>
              <a:rPr lang="de-CH" dirty="0"/>
              <a:t> </a:t>
            </a:r>
            <a:r>
              <a:rPr lang="de-CH" dirty="0" err="1"/>
              <a:t>years</a:t>
            </a:r>
            <a:r>
              <a:rPr lang="de-CH" dirty="0"/>
              <a:t> </a:t>
            </a:r>
            <a:r>
              <a:rPr lang="de-CH" dirty="0" err="1"/>
              <a:t>of</a:t>
            </a:r>
            <a:r>
              <a:rPr lang="de-CH" dirty="0"/>
              <a:t> </a:t>
            </a:r>
            <a:r>
              <a:rPr lang="de-CH" dirty="0" err="1"/>
              <a:t>age</a:t>
            </a:r>
            <a:r>
              <a:rPr lang="de-CH" dirty="0"/>
              <a:t> </a:t>
            </a:r>
            <a:r>
              <a:rPr lang="de-CH" dirty="0" err="1"/>
              <a:t>and</a:t>
            </a:r>
            <a:r>
              <a:rPr lang="de-CH" dirty="0"/>
              <a:t> </a:t>
            </a:r>
            <a:r>
              <a:rPr lang="de-CH" dirty="0" err="1"/>
              <a:t>older</a:t>
            </a:r>
            <a:r>
              <a:rPr lang="de-CH" dirty="0"/>
              <a:t>. </a:t>
            </a:r>
            <a:r>
              <a:rPr lang="de-CH" i="1" dirty="0"/>
              <a:t>J </a:t>
            </a:r>
            <a:r>
              <a:rPr lang="de-CH" i="1" dirty="0" err="1"/>
              <a:t>Bone</a:t>
            </a:r>
            <a:r>
              <a:rPr lang="de-CH" i="1" dirty="0"/>
              <a:t> </a:t>
            </a:r>
            <a:r>
              <a:rPr lang="de-CH" i="1" dirty="0" err="1"/>
              <a:t>Miner</a:t>
            </a:r>
            <a:r>
              <a:rPr lang="de-CH" i="1" dirty="0"/>
              <a:t> </a:t>
            </a:r>
            <a:r>
              <a:rPr lang="de-CH" dirty="0"/>
              <a:t>Res. 2006;21(7):1113</a:t>
            </a:r>
            <a:r>
              <a:rPr lang="en-US" dirty="0">
                <a:cs typeface="Arial" charset="0"/>
              </a:rPr>
              <a:t>–</a:t>
            </a:r>
            <a:r>
              <a:rPr lang="de-CH" dirty="0"/>
              <a:t>1120. </a:t>
            </a:r>
          </a:p>
          <a:p>
            <a:pPr marL="228600" indent="-228600" eaLnBrk="1" hangingPunct="1">
              <a:spcBef>
                <a:spcPct val="0"/>
              </a:spcBef>
              <a:buFont typeface="+mj-lt"/>
              <a:buAutoNum type="arabicPeriod"/>
            </a:pPr>
            <a:r>
              <a:rPr lang="en-US" b="1" dirty="0" err="1"/>
              <a:t>Chesnut</a:t>
            </a:r>
            <a:r>
              <a:rPr lang="en-US" b="1" dirty="0"/>
              <a:t> CH 3</a:t>
            </a:r>
            <a:r>
              <a:rPr lang="en-US" b="1" baseline="30000" dirty="0"/>
              <a:t>rd</a:t>
            </a:r>
            <a:r>
              <a:rPr lang="en-US" b="1" dirty="0"/>
              <a:t>, McClung MR, </a:t>
            </a:r>
            <a:r>
              <a:rPr lang="en-US" b="1" dirty="0" err="1"/>
              <a:t>Wasnich</a:t>
            </a:r>
            <a:r>
              <a:rPr lang="en-US" b="1" dirty="0"/>
              <a:t> RD, et al.</a:t>
            </a:r>
            <a:r>
              <a:rPr lang="en-US" dirty="0"/>
              <a:t> Oral daily </a:t>
            </a:r>
            <a:r>
              <a:rPr lang="en-US" dirty="0" err="1"/>
              <a:t>ibandronate</a:t>
            </a:r>
            <a:r>
              <a:rPr lang="en-US" dirty="0"/>
              <a:t> prevents bone loss in early postmenopausal women without osteoporosis. </a:t>
            </a:r>
            <a:r>
              <a:rPr lang="en-US" i="1" dirty="0"/>
              <a:t>J Bone Miner Res.</a:t>
            </a:r>
            <a:r>
              <a:rPr lang="en-US" dirty="0"/>
              <a:t> 2004;19(1):11</a:t>
            </a:r>
            <a:r>
              <a:rPr lang="en-US" dirty="0">
                <a:cs typeface="Arial" charset="0"/>
              </a:rPr>
              <a:t>–</a:t>
            </a:r>
            <a:r>
              <a:rPr lang="en-US" dirty="0"/>
              <a:t>18.</a:t>
            </a:r>
          </a:p>
          <a:p>
            <a:pPr eaLnBrk="1" hangingPunct="1">
              <a:spcBef>
                <a:spcPct val="0"/>
              </a:spcBef>
            </a:pPr>
            <a:endParaRPr lang="en-US" dirty="0"/>
          </a:p>
          <a:p>
            <a:pPr eaLnBrk="1" hangingPunct="1"/>
            <a:endParaRPr lang="de-CH" dirty="0">
              <a:solidFill>
                <a:schemeClr val="bg2"/>
              </a:solidFill>
            </a:endParaRPr>
          </a:p>
          <a:p>
            <a:pPr eaLnBrk="1" hangingPunct="1"/>
            <a:endParaRPr lang="de-AT" dirty="0"/>
          </a:p>
        </p:txBody>
      </p:sp>
    </p:spTree>
    <p:extLst>
      <p:ext uri="{BB962C8B-B14F-4D97-AF65-F5344CB8AC3E}">
        <p14:creationId xmlns:p14="http://schemas.microsoft.com/office/powerpoint/2010/main" val="121205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80963" y="741363"/>
            <a:ext cx="6573837" cy="3698875"/>
          </a:xfrm>
          <a:ln/>
        </p:spPr>
      </p:sp>
      <p:sp>
        <p:nvSpPr>
          <p:cNvPr id="86019" name="Rectangle 3"/>
          <p:cNvSpPr>
            <a:spLocks noGrp="1" noChangeArrowheads="1"/>
          </p:cNvSpPr>
          <p:nvPr>
            <p:ph type="body" idx="1"/>
          </p:nvPr>
        </p:nvSpPr>
        <p:spPr>
          <a:noFill/>
        </p:spPr>
        <p:txBody>
          <a:bodyPr/>
          <a:lstStyle/>
          <a:p>
            <a:pPr eaLnBrk="1" hangingPunct="1">
              <a:lnSpc>
                <a:spcPct val="120000"/>
              </a:lnSpc>
              <a:spcBef>
                <a:spcPct val="0"/>
              </a:spcBef>
            </a:pPr>
            <a:r>
              <a:rPr lang="en-US" dirty="0" err="1"/>
              <a:t>Zoledronic</a:t>
            </a:r>
            <a:r>
              <a:rPr lang="en-US" dirty="0"/>
              <a:t> acid is the only approved bisphosphonate in patients with a low trauma hip fractures and in male osteoporosis patients (so far in Europe only).</a:t>
            </a:r>
          </a:p>
          <a:p>
            <a:pPr eaLnBrk="1" hangingPunct="1">
              <a:lnSpc>
                <a:spcPct val="120000"/>
              </a:lnSpc>
              <a:spcBef>
                <a:spcPct val="0"/>
              </a:spcBef>
            </a:pPr>
            <a:endParaRPr lang="en-US" dirty="0"/>
          </a:p>
          <a:p>
            <a:pPr eaLnBrk="1" hangingPunct="1">
              <a:lnSpc>
                <a:spcPct val="120000"/>
              </a:lnSpc>
              <a:spcBef>
                <a:spcPct val="0"/>
              </a:spcBef>
            </a:pPr>
            <a:r>
              <a:rPr lang="en-US" dirty="0"/>
              <a:t>References:</a:t>
            </a:r>
          </a:p>
          <a:p>
            <a:pPr eaLnBrk="1" hangingPunct="1">
              <a:lnSpc>
                <a:spcPct val="120000"/>
              </a:lnSpc>
              <a:spcBef>
                <a:spcPct val="0"/>
              </a:spcBef>
            </a:pPr>
            <a:endParaRPr lang="en-US" dirty="0"/>
          </a:p>
          <a:p>
            <a:pPr marL="228600" indent="-228600" eaLnBrk="1" hangingPunct="1">
              <a:lnSpc>
                <a:spcPct val="120000"/>
              </a:lnSpc>
              <a:spcBef>
                <a:spcPct val="0"/>
              </a:spcBef>
              <a:buFont typeface="+mj-lt"/>
              <a:buAutoNum type="arabicPeriod"/>
            </a:pPr>
            <a:r>
              <a:rPr lang="en-US" b="1" dirty="0" err="1"/>
              <a:t>Bruyere</a:t>
            </a:r>
            <a:r>
              <a:rPr lang="en-US" b="1" dirty="0"/>
              <a:t> O, Brandi M, </a:t>
            </a:r>
            <a:r>
              <a:rPr lang="en-US" b="1" dirty="0" err="1"/>
              <a:t>Burlet</a:t>
            </a:r>
            <a:r>
              <a:rPr lang="en-US" b="1" dirty="0"/>
              <a:t> N, et al.</a:t>
            </a:r>
            <a:r>
              <a:rPr lang="en-US" dirty="0"/>
              <a:t> </a:t>
            </a:r>
            <a:r>
              <a:rPr lang="de-CH" dirty="0"/>
              <a:t>Post-</a:t>
            </a:r>
            <a:r>
              <a:rPr lang="de-CH" dirty="0" err="1"/>
              <a:t>fracture</a:t>
            </a:r>
            <a:r>
              <a:rPr lang="de-CH" dirty="0"/>
              <a:t> </a:t>
            </a:r>
            <a:r>
              <a:rPr lang="de-CH" dirty="0" err="1"/>
              <a:t>management</a:t>
            </a:r>
            <a:r>
              <a:rPr lang="de-CH" dirty="0"/>
              <a:t> </a:t>
            </a:r>
            <a:r>
              <a:rPr lang="de-CH" dirty="0" err="1"/>
              <a:t>of</a:t>
            </a:r>
            <a:r>
              <a:rPr lang="de-CH" dirty="0"/>
              <a:t> </a:t>
            </a:r>
            <a:r>
              <a:rPr lang="de-CH" dirty="0" err="1"/>
              <a:t>patients</a:t>
            </a:r>
            <a:r>
              <a:rPr lang="de-CH" dirty="0"/>
              <a:t> </a:t>
            </a:r>
            <a:r>
              <a:rPr lang="de-CH" dirty="0" err="1"/>
              <a:t>with</a:t>
            </a:r>
            <a:r>
              <a:rPr lang="de-CH" dirty="0"/>
              <a:t> hip </a:t>
            </a:r>
            <a:r>
              <a:rPr lang="de-CH" dirty="0" err="1"/>
              <a:t>fracture</a:t>
            </a:r>
            <a:r>
              <a:rPr lang="de-CH" dirty="0"/>
              <a:t>: a </a:t>
            </a:r>
            <a:r>
              <a:rPr lang="de-CH" dirty="0" err="1"/>
              <a:t>perspective</a:t>
            </a:r>
            <a:r>
              <a:rPr lang="de-CH" dirty="0"/>
              <a:t>. </a:t>
            </a:r>
            <a:r>
              <a:rPr lang="en-US" i="1" dirty="0" err="1"/>
              <a:t>Curr</a:t>
            </a:r>
            <a:r>
              <a:rPr lang="en-US" i="1" dirty="0"/>
              <a:t> Med Res </a:t>
            </a:r>
            <a:r>
              <a:rPr lang="en-US" i="1" dirty="0" err="1"/>
              <a:t>Opin</a:t>
            </a:r>
            <a:r>
              <a:rPr lang="en-US" i="1" dirty="0"/>
              <a:t>.</a:t>
            </a:r>
            <a:r>
              <a:rPr lang="en-US" dirty="0"/>
              <a:t> 2008;24(10):2841</a:t>
            </a:r>
            <a:r>
              <a:rPr lang="en-US" dirty="0">
                <a:cs typeface="Arial" charset="0"/>
              </a:rPr>
              <a:t>–</a:t>
            </a:r>
            <a:r>
              <a:rPr lang="en-US" dirty="0"/>
              <a:t>2851.</a:t>
            </a:r>
          </a:p>
          <a:p>
            <a:pPr marL="228600" indent="-228600" eaLnBrk="1" hangingPunct="1">
              <a:lnSpc>
                <a:spcPct val="120000"/>
              </a:lnSpc>
              <a:spcBef>
                <a:spcPct val="0"/>
              </a:spcBef>
              <a:buFont typeface="+mj-lt"/>
              <a:buAutoNum type="arabicPeriod"/>
            </a:pPr>
            <a:r>
              <a:rPr lang="en-US" b="1" dirty="0"/>
              <a:t>Black DM, </a:t>
            </a:r>
            <a:r>
              <a:rPr lang="en-US" b="1" dirty="0" err="1"/>
              <a:t>Delmas</a:t>
            </a:r>
            <a:r>
              <a:rPr lang="en-US" b="1" dirty="0"/>
              <a:t> PD, </a:t>
            </a:r>
            <a:r>
              <a:rPr lang="en-US" b="1" dirty="0" err="1"/>
              <a:t>Eastell</a:t>
            </a:r>
            <a:r>
              <a:rPr lang="en-US" b="1" dirty="0"/>
              <a:t> R, et al. </a:t>
            </a:r>
            <a:r>
              <a:rPr lang="en-US" dirty="0"/>
              <a:t>Once-yearly </a:t>
            </a:r>
            <a:r>
              <a:rPr lang="en-US" dirty="0" err="1"/>
              <a:t>zoledronic</a:t>
            </a:r>
            <a:r>
              <a:rPr lang="en-US" dirty="0"/>
              <a:t> acid for treatment of postmenopausal osteoporosis. </a:t>
            </a:r>
            <a:r>
              <a:rPr lang="en-US" i="1" dirty="0">
                <a:cs typeface="Arial" charset="0"/>
              </a:rPr>
              <a:t>N </a:t>
            </a:r>
            <a:r>
              <a:rPr lang="en-US" i="1" dirty="0" err="1">
                <a:cs typeface="Arial" charset="0"/>
              </a:rPr>
              <a:t>Engl</a:t>
            </a:r>
            <a:r>
              <a:rPr lang="en-US" i="1" dirty="0">
                <a:cs typeface="Arial" charset="0"/>
              </a:rPr>
              <a:t> J Med</a:t>
            </a:r>
            <a:r>
              <a:rPr lang="en-US" i="0" dirty="0">
                <a:cs typeface="Arial" charset="0"/>
              </a:rPr>
              <a:t>.</a:t>
            </a:r>
            <a:r>
              <a:rPr lang="en-US" dirty="0">
                <a:cs typeface="Arial" charset="0"/>
              </a:rPr>
              <a:t> 2007;356(18):1809–1822.</a:t>
            </a:r>
            <a:endParaRPr lang="en-US" dirty="0"/>
          </a:p>
          <a:p>
            <a:pPr marL="228600" indent="-228600" eaLnBrk="1" hangingPunct="1">
              <a:lnSpc>
                <a:spcPct val="120000"/>
              </a:lnSpc>
              <a:spcBef>
                <a:spcPct val="0"/>
              </a:spcBef>
              <a:buFont typeface="+mj-lt"/>
              <a:buAutoNum type="arabicPeriod"/>
            </a:pPr>
            <a:r>
              <a:rPr lang="en-US" b="1" dirty="0"/>
              <a:t>Lyles KW, Col</a:t>
            </a:r>
            <a:r>
              <a:rPr lang="en-US" b="1" dirty="0">
                <a:cs typeface="Arial" charset="0"/>
              </a:rPr>
              <a:t>ón-</a:t>
            </a:r>
            <a:r>
              <a:rPr lang="en-US" b="1" dirty="0" err="1">
                <a:cs typeface="Arial" charset="0"/>
              </a:rPr>
              <a:t>Emeric</a:t>
            </a:r>
            <a:r>
              <a:rPr lang="en-US" b="1" dirty="0">
                <a:cs typeface="Arial" charset="0"/>
              </a:rPr>
              <a:t> CS, </a:t>
            </a:r>
            <a:r>
              <a:rPr lang="en-US" b="1" dirty="0" err="1">
                <a:cs typeface="Arial" charset="0"/>
              </a:rPr>
              <a:t>Magaziner</a:t>
            </a:r>
            <a:r>
              <a:rPr lang="en-US" b="1" dirty="0">
                <a:cs typeface="Arial" charset="0"/>
              </a:rPr>
              <a:t> JS, et al.</a:t>
            </a:r>
            <a:r>
              <a:rPr lang="en-US" dirty="0">
                <a:cs typeface="Arial" charset="0"/>
              </a:rPr>
              <a:t> </a:t>
            </a:r>
            <a:r>
              <a:rPr lang="en-US" dirty="0" err="1">
                <a:cs typeface="Arial" charset="0"/>
              </a:rPr>
              <a:t>Zoledronic</a:t>
            </a:r>
            <a:r>
              <a:rPr lang="en-US" dirty="0">
                <a:cs typeface="Arial" charset="0"/>
              </a:rPr>
              <a:t> Acid in Reducing Clinical Fracture and Mortality after Hip Fracture. </a:t>
            </a:r>
            <a:r>
              <a:rPr lang="en-US" i="1" dirty="0">
                <a:cs typeface="Arial" charset="0"/>
              </a:rPr>
              <a:t>N </a:t>
            </a:r>
            <a:r>
              <a:rPr lang="en-US" i="1" dirty="0" err="1">
                <a:cs typeface="Arial" charset="0"/>
              </a:rPr>
              <a:t>Engl</a:t>
            </a:r>
            <a:r>
              <a:rPr lang="en-US" i="1" dirty="0">
                <a:cs typeface="Arial" charset="0"/>
              </a:rPr>
              <a:t> J Med</a:t>
            </a:r>
            <a:r>
              <a:rPr lang="en-US" i="0" dirty="0">
                <a:cs typeface="Arial" charset="0"/>
              </a:rPr>
              <a:t>.</a:t>
            </a:r>
            <a:r>
              <a:rPr lang="en-US" i="0" baseline="0" dirty="0">
                <a:cs typeface="Arial" charset="0"/>
              </a:rPr>
              <a:t> 2007;</a:t>
            </a:r>
            <a:r>
              <a:rPr lang="en-US" dirty="0">
                <a:cs typeface="Arial" charset="0"/>
              </a:rPr>
              <a:t>357:nihpa40967.</a:t>
            </a:r>
          </a:p>
        </p:txBody>
      </p:sp>
    </p:spTree>
    <p:extLst>
      <p:ext uri="{BB962C8B-B14F-4D97-AF65-F5344CB8AC3E}">
        <p14:creationId xmlns:p14="http://schemas.microsoft.com/office/powerpoint/2010/main" val="18468563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80963" y="741363"/>
            <a:ext cx="6573837" cy="3698875"/>
          </a:xfrm>
          <a:ln/>
        </p:spPr>
      </p:sp>
      <p:sp>
        <p:nvSpPr>
          <p:cNvPr id="87043" name="Rectangle 3"/>
          <p:cNvSpPr>
            <a:spLocks noGrp="1" noChangeArrowheads="1"/>
          </p:cNvSpPr>
          <p:nvPr>
            <p:ph type="body" idx="1"/>
          </p:nvPr>
        </p:nvSpPr>
        <p:spPr>
          <a:noFill/>
        </p:spPr>
        <p:txBody>
          <a:bodyPr/>
          <a:lstStyle/>
          <a:p>
            <a:pPr eaLnBrk="1" hangingPunct="1"/>
            <a:r>
              <a:rPr lang="en-US" dirty="0" err="1"/>
              <a:t>Teriparatide</a:t>
            </a:r>
            <a:r>
              <a:rPr lang="en-US" dirty="0"/>
              <a:t> (PTH 1-34) has so far shown to be effective in vertebral fractures and </a:t>
            </a:r>
            <a:r>
              <a:rPr lang="en-US" dirty="0" err="1"/>
              <a:t>nonvertebral</a:t>
            </a:r>
            <a:r>
              <a:rPr lang="en-US" dirty="0"/>
              <a:t> sites, however, it still lacks the indications for the hip. This is being actively examined.</a:t>
            </a:r>
          </a:p>
          <a:p>
            <a:pPr eaLnBrk="1" hangingPunct="1"/>
            <a:endParaRPr lang="en-US" dirty="0"/>
          </a:p>
          <a:p>
            <a:pPr eaLnBrk="1" hangingPunct="1"/>
            <a:r>
              <a:rPr lang="en-US" dirty="0"/>
              <a:t>As per reimbursement code, administration of parathyroid hormone, anabolic therapy only if vertebral fracture occurred during previous </a:t>
            </a:r>
            <a:r>
              <a:rPr lang="en-US" dirty="0" err="1"/>
              <a:t>antiresorptive</a:t>
            </a:r>
            <a:r>
              <a:rPr lang="en-US" dirty="0"/>
              <a:t> therapy for at least 2 years.</a:t>
            </a:r>
          </a:p>
          <a:p>
            <a:pPr eaLnBrk="1" hangingPunct="1"/>
            <a:endParaRPr lang="en-US" dirty="0"/>
          </a:p>
          <a:p>
            <a:pPr eaLnBrk="1" hangingPunct="1"/>
            <a:endParaRPr lang="en-US" dirty="0"/>
          </a:p>
          <a:p>
            <a:pPr eaLnBrk="1" hangingPunct="1"/>
            <a:r>
              <a:rPr lang="en-US" dirty="0"/>
              <a:t>References:</a:t>
            </a:r>
          </a:p>
          <a:p>
            <a:pPr eaLnBrk="1" hangingPunct="1"/>
            <a:endParaRPr lang="en-US" dirty="0"/>
          </a:p>
          <a:p>
            <a:pPr marL="228600" indent="-228600" eaLnBrk="1" hangingPunct="1">
              <a:buFont typeface="+mj-lt"/>
              <a:buAutoNum type="arabicPeriod"/>
            </a:pPr>
            <a:r>
              <a:rPr lang="en-US" b="1" dirty="0" err="1"/>
              <a:t>Neer</a:t>
            </a:r>
            <a:r>
              <a:rPr lang="en-US" b="1" dirty="0"/>
              <a:t> RM, Arnaud CD, </a:t>
            </a:r>
            <a:r>
              <a:rPr lang="en-US" b="1" dirty="0" err="1"/>
              <a:t>Zanchetta</a:t>
            </a:r>
            <a:r>
              <a:rPr lang="en-US" b="1" dirty="0"/>
              <a:t> JR, et al </a:t>
            </a:r>
            <a:r>
              <a:rPr lang="en-US" dirty="0"/>
              <a:t>(2001) Effect of parathyroid hormone (1-34) on fractures and bone mineral density in postmenopausal women with osteoporosis. </a:t>
            </a:r>
            <a:r>
              <a:rPr lang="en-US" i="1" dirty="0"/>
              <a:t>N </a:t>
            </a:r>
            <a:r>
              <a:rPr lang="en-US" i="1" dirty="0" err="1"/>
              <a:t>Engl</a:t>
            </a:r>
            <a:r>
              <a:rPr lang="en-US" i="1" dirty="0"/>
              <a:t> J Med</a:t>
            </a:r>
            <a:r>
              <a:rPr lang="en-US" dirty="0"/>
              <a:t>; 344(19):1434</a:t>
            </a:r>
            <a:r>
              <a:rPr lang="en-US" dirty="0">
                <a:cs typeface="Arial" charset="0"/>
              </a:rPr>
              <a:t>–</a:t>
            </a:r>
            <a:r>
              <a:rPr lang="en-US" dirty="0"/>
              <a:t>1441.</a:t>
            </a:r>
          </a:p>
          <a:p>
            <a:pPr marL="228600" indent="-228600" eaLnBrk="1" hangingPunct="1">
              <a:buFont typeface="+mj-lt"/>
              <a:buAutoNum type="arabicPeriod"/>
            </a:pPr>
            <a:r>
              <a:rPr lang="en-US" b="1" dirty="0"/>
              <a:t>Greenspan SL, Bone HG, </a:t>
            </a:r>
            <a:r>
              <a:rPr lang="en-US" b="1" dirty="0" err="1"/>
              <a:t>Ettinger</a:t>
            </a:r>
            <a:r>
              <a:rPr lang="en-US" b="1" dirty="0"/>
              <a:t> MP, et al</a:t>
            </a:r>
            <a:r>
              <a:rPr lang="en-US" dirty="0"/>
              <a:t> (2007) Effect of recombinant human parathyroid (1-84) on vertebral fracture and bone mineral density in postmenopausal women with osteoporosis: a randomized trial. </a:t>
            </a:r>
            <a:r>
              <a:rPr lang="en-US" i="1" dirty="0"/>
              <a:t>Ann Intern Med</a:t>
            </a:r>
            <a:r>
              <a:rPr lang="en-US" dirty="0"/>
              <a:t>; 146(5):326</a:t>
            </a:r>
            <a:r>
              <a:rPr lang="en-US" dirty="0">
                <a:cs typeface="Arial" charset="0"/>
              </a:rPr>
              <a:t>–3</a:t>
            </a:r>
            <a:r>
              <a:rPr lang="en-US" dirty="0"/>
              <a:t>39 </a:t>
            </a:r>
          </a:p>
        </p:txBody>
      </p:sp>
    </p:spTree>
    <p:extLst>
      <p:ext uri="{BB962C8B-B14F-4D97-AF65-F5344CB8AC3E}">
        <p14:creationId xmlns:p14="http://schemas.microsoft.com/office/powerpoint/2010/main" val="385704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82550" y="768350"/>
            <a:ext cx="6573838" cy="3698875"/>
          </a:xfrm>
          <a:ln/>
        </p:spPr>
      </p:sp>
      <p:sp>
        <p:nvSpPr>
          <p:cNvPr id="53251" name="Rectangle 3"/>
          <p:cNvSpPr>
            <a:spLocks noGrp="1" noChangeArrowheads="1"/>
          </p:cNvSpPr>
          <p:nvPr>
            <p:ph type="body" idx="1"/>
          </p:nvPr>
        </p:nvSpPr>
        <p:spPr>
          <a:noFill/>
        </p:spPr>
        <p:txBody>
          <a:bodyPr/>
          <a:lstStyle/>
          <a:p>
            <a:pPr eaLnBrk="1" hangingPunct="1"/>
            <a:r>
              <a:rPr lang="en-US" dirty="0"/>
              <a:t>Results that surgeons would never accept in younger patients are demonstrated in these x-rays: massive shortening of the femoral neck, </a:t>
            </a:r>
            <a:r>
              <a:rPr lang="en-US" dirty="0" err="1"/>
              <a:t>medialization</a:t>
            </a:r>
            <a:r>
              <a:rPr lang="en-US" dirty="0"/>
              <a:t> of the femoral shaft, and severe kyphosis of the spine.</a:t>
            </a:r>
          </a:p>
          <a:p>
            <a:pPr eaLnBrk="1" hangingPunct="1"/>
            <a:endParaRPr lang="en-US" dirty="0"/>
          </a:p>
          <a:p>
            <a:pPr eaLnBrk="1" hangingPunct="1"/>
            <a:r>
              <a:rPr lang="en-US" dirty="0"/>
              <a:t>Surgeons should not treat these patients as </a:t>
            </a:r>
            <a:r>
              <a:rPr lang="en-US" dirty="0">
                <a:cs typeface="Arial" charset="0"/>
              </a:rPr>
              <a:t>“</a:t>
            </a:r>
            <a:r>
              <a:rPr lang="en-US" dirty="0"/>
              <a:t>second class” patients</a:t>
            </a:r>
            <a:r>
              <a:rPr lang="en-US" dirty="0">
                <a:cs typeface="Arial" charset="0"/>
              </a:rPr>
              <a:t>—although this is very often done, partly because no better treatment methods exist up to now, and partly because the needs of these patients are thought to be low. </a:t>
            </a:r>
          </a:p>
          <a:p>
            <a:pPr eaLnBrk="1" hangingPunct="1"/>
            <a:endParaRPr lang="en-US" dirty="0">
              <a:cs typeface="Arial" charset="0"/>
            </a:endParaRPr>
          </a:p>
          <a:p>
            <a:pPr eaLnBrk="1" hangingPunct="1"/>
            <a:r>
              <a:rPr lang="en-US" dirty="0">
                <a:cs typeface="Arial" charset="0"/>
              </a:rPr>
              <a:t>To the contrary, the demands of the elderly are raising which refers not only to activities of daily living but also for even more challenging physical activities like golfing or skiing.</a:t>
            </a:r>
            <a:endParaRPr lang="en-US" dirty="0"/>
          </a:p>
        </p:txBody>
      </p:sp>
    </p:spTree>
    <p:extLst>
      <p:ext uri="{BB962C8B-B14F-4D97-AF65-F5344CB8AC3E}">
        <p14:creationId xmlns:p14="http://schemas.microsoft.com/office/powerpoint/2010/main" val="6262124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a:xfrm>
            <a:off x="79375" y="739775"/>
            <a:ext cx="6578600" cy="3700463"/>
          </a:xfrm>
          <a:ln/>
        </p:spPr>
      </p:sp>
      <p:sp>
        <p:nvSpPr>
          <p:cNvPr id="88067" name="Rectangle 3"/>
          <p:cNvSpPr>
            <a:spLocks noGrp="1"/>
          </p:cNvSpPr>
          <p:nvPr>
            <p:ph type="body" idx="1"/>
          </p:nvPr>
        </p:nvSpPr>
        <p:spPr>
          <a:xfrm>
            <a:off x="673101" y="4686300"/>
            <a:ext cx="5389563" cy="4440238"/>
          </a:xfrm>
          <a:noFill/>
        </p:spPr>
        <p:txBody>
          <a:bodyPr/>
          <a:lstStyle/>
          <a:p>
            <a:pPr eaLnBrk="1" hangingPunct="1"/>
            <a:r>
              <a:rPr lang="en-US" dirty="0"/>
              <a:t>Studies of oral bisphosphonates have shown approximately 25% of patients not in a company-sponsored study will comply with their medication regimen.</a:t>
            </a:r>
          </a:p>
          <a:p>
            <a:pPr eaLnBrk="1" hangingPunct="1"/>
            <a:endParaRPr lang="en-US" dirty="0"/>
          </a:p>
          <a:p>
            <a:pPr eaLnBrk="1" hangingPunct="1"/>
            <a:r>
              <a:rPr lang="en-US" dirty="0"/>
              <a:t>50% of patients participating in pharmaceutical company-sponsored studies on bisphosphonates show compliance at 6 months.</a:t>
            </a:r>
          </a:p>
          <a:p>
            <a:pPr eaLnBrk="1" hangingPunct="1"/>
            <a:endParaRPr lang="en-US" dirty="0"/>
          </a:p>
          <a:p>
            <a:pPr eaLnBrk="1" hangingPunct="1"/>
            <a:r>
              <a:rPr lang="en-US" dirty="0"/>
              <a:t>On the other hand, intravenous bisphosphonates have very high compliance and are tolerated much better in the elderly population. </a:t>
            </a:r>
            <a:r>
              <a:rPr lang="en-US" dirty="0" err="1"/>
              <a:t>Ibandronate</a:t>
            </a:r>
            <a:r>
              <a:rPr lang="en-US" dirty="0"/>
              <a:t> and </a:t>
            </a:r>
            <a:r>
              <a:rPr lang="en-US" dirty="0" err="1"/>
              <a:t>pamidronate</a:t>
            </a:r>
            <a:r>
              <a:rPr lang="en-US" dirty="0"/>
              <a:t> last approximately 3 to 4 months between doses.</a:t>
            </a:r>
          </a:p>
          <a:p>
            <a:pPr eaLnBrk="1" hangingPunct="1"/>
            <a:endParaRPr lang="en-US" dirty="0"/>
          </a:p>
          <a:p>
            <a:pPr eaLnBrk="1" hangingPunct="1"/>
            <a:r>
              <a:rPr lang="en-US" dirty="0" err="1"/>
              <a:t>Zoledronate</a:t>
            </a:r>
            <a:r>
              <a:rPr lang="en-US" dirty="0"/>
              <a:t> has a yearly dosing interval.</a:t>
            </a:r>
          </a:p>
          <a:p>
            <a:pPr eaLnBrk="1" hangingPunct="1"/>
            <a:endParaRPr lang="en-US" dirty="0"/>
          </a:p>
        </p:txBody>
      </p:sp>
    </p:spTree>
    <p:extLst>
      <p:ext uri="{BB962C8B-B14F-4D97-AF65-F5344CB8AC3E}">
        <p14:creationId xmlns:p14="http://schemas.microsoft.com/office/powerpoint/2010/main" val="14310949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80963" y="741363"/>
            <a:ext cx="6573837" cy="3698875"/>
          </a:xfrm>
          <a:ln/>
        </p:spPr>
      </p:sp>
      <p:sp>
        <p:nvSpPr>
          <p:cNvPr id="89091" name="Rectangle 3"/>
          <p:cNvSpPr>
            <a:spLocks noGrp="1" noChangeArrowheads="1"/>
          </p:cNvSpPr>
          <p:nvPr>
            <p:ph type="body" idx="1"/>
          </p:nvPr>
        </p:nvSpPr>
        <p:spPr>
          <a:noFill/>
        </p:spPr>
        <p:txBody>
          <a:bodyPr/>
          <a:lstStyle/>
          <a:p>
            <a:pPr eaLnBrk="1" hangingPunct="1"/>
            <a:endParaRPr lang="de-DE"/>
          </a:p>
        </p:txBody>
      </p:sp>
    </p:spTree>
    <p:extLst>
      <p:ext uri="{BB962C8B-B14F-4D97-AF65-F5344CB8AC3E}">
        <p14:creationId xmlns:p14="http://schemas.microsoft.com/office/powerpoint/2010/main" val="596112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80963" y="741363"/>
            <a:ext cx="6573837" cy="3698875"/>
          </a:xfrm>
          <a:ln/>
        </p:spPr>
      </p:sp>
      <p:sp>
        <p:nvSpPr>
          <p:cNvPr id="90115" name="Rectangle 3"/>
          <p:cNvSpPr>
            <a:spLocks noGrp="1" noChangeArrowheads="1"/>
          </p:cNvSpPr>
          <p:nvPr>
            <p:ph type="body" idx="1"/>
          </p:nvPr>
        </p:nvSpPr>
        <p:spPr>
          <a:noFill/>
        </p:spPr>
        <p:txBody>
          <a:bodyPr/>
          <a:lstStyle/>
          <a:p>
            <a:pPr eaLnBrk="1" hangingPunct="1"/>
            <a:r>
              <a:rPr lang="en-US"/>
              <a:t>Assess home environment</a:t>
            </a:r>
            <a:r>
              <a:rPr lang="en-US">
                <a:cs typeface="Arial" charset="0"/>
              </a:rPr>
              <a:t>—</a:t>
            </a:r>
            <a:r>
              <a:rPr lang="en-US"/>
              <a:t>a visiting nurse or a service can inspect the home to check for hazards that may contribute to falls.</a:t>
            </a:r>
            <a:r>
              <a:rPr lang="de-AT"/>
              <a:t> </a:t>
            </a:r>
            <a:endParaRPr lang="en-US"/>
          </a:p>
        </p:txBody>
      </p:sp>
    </p:spTree>
    <p:extLst>
      <p:ext uri="{BB962C8B-B14F-4D97-AF65-F5344CB8AC3E}">
        <p14:creationId xmlns:p14="http://schemas.microsoft.com/office/powerpoint/2010/main" val="8550364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80963" y="741363"/>
            <a:ext cx="6573837" cy="3698875"/>
          </a:xfrm>
          <a:ln/>
        </p:spPr>
      </p:sp>
      <p:sp>
        <p:nvSpPr>
          <p:cNvPr id="92163" name="Rectangle 3"/>
          <p:cNvSpPr>
            <a:spLocks noGrp="1" noChangeArrowheads="1"/>
          </p:cNvSpPr>
          <p:nvPr>
            <p:ph type="body" idx="1"/>
          </p:nvPr>
        </p:nvSpPr>
        <p:spPr>
          <a:xfrm>
            <a:off x="673101" y="4684713"/>
            <a:ext cx="5389563" cy="4879975"/>
          </a:xfrm>
          <a:noFill/>
        </p:spPr>
        <p:txBody>
          <a:bodyPr/>
          <a:lstStyle/>
          <a:p>
            <a:pPr eaLnBrk="1" hangingPunct="1">
              <a:spcBef>
                <a:spcPct val="0"/>
              </a:spcBef>
            </a:pPr>
            <a:r>
              <a:rPr lang="en-US" dirty="0"/>
              <a:t>This last slide is optional for faculty who would like to show the setup of a functional geriatric fracture center. Worldwide, several centers have already successfully implemented a </a:t>
            </a:r>
            <a:r>
              <a:rPr lang="en-US" dirty="0" err="1"/>
              <a:t>comanaged</a:t>
            </a:r>
            <a:r>
              <a:rPr lang="en-US" dirty="0"/>
              <a:t> approach.</a:t>
            </a:r>
          </a:p>
          <a:p>
            <a:pPr eaLnBrk="1" hangingPunct="1">
              <a:spcBef>
                <a:spcPct val="0"/>
              </a:spcBef>
            </a:pPr>
            <a:endParaRPr lang="en-US" dirty="0"/>
          </a:p>
          <a:p>
            <a:pPr eaLnBrk="1" hangingPunct="1">
              <a:spcBef>
                <a:spcPct val="0"/>
              </a:spcBef>
            </a:pPr>
            <a:r>
              <a:rPr lang="en-US" dirty="0">
                <a:solidFill>
                  <a:srgbClr val="FF0000"/>
                </a:solidFill>
              </a:rPr>
              <a:t>Geriatrician with responsibility for the GFC only. The geriatrician is responsible for constantly taking care of comorbidities and optimization. </a:t>
            </a:r>
          </a:p>
          <a:p>
            <a:pPr eaLnBrk="1" hangingPunct="1">
              <a:spcBef>
                <a:spcPct val="0"/>
              </a:spcBef>
            </a:pPr>
            <a:endParaRPr lang="en-US" dirty="0">
              <a:solidFill>
                <a:srgbClr val="FF0000"/>
              </a:solidFill>
            </a:endParaRPr>
          </a:p>
          <a:p>
            <a:pPr eaLnBrk="1" hangingPunct="1">
              <a:spcBef>
                <a:spcPct val="0"/>
              </a:spcBef>
            </a:pPr>
            <a:r>
              <a:rPr lang="en-US" dirty="0"/>
              <a:t>A GFC acts in:</a:t>
            </a:r>
          </a:p>
          <a:p>
            <a:pPr eaLnBrk="1" hangingPunct="1">
              <a:spcBef>
                <a:spcPct val="0"/>
              </a:spcBef>
            </a:pPr>
            <a:r>
              <a:rPr lang="en-US" b="1" dirty="0"/>
              <a:t>Patient care</a:t>
            </a:r>
          </a:p>
          <a:p>
            <a:pPr marL="171450" indent="-171450" eaLnBrk="1" hangingPunct="1">
              <a:spcBef>
                <a:spcPct val="0"/>
              </a:spcBef>
              <a:buFont typeface="Arial" panose="020B0604020202020204" pitchFamily="34" charset="0"/>
              <a:buChar char="•"/>
            </a:pPr>
            <a:r>
              <a:rPr lang="en-US" dirty="0"/>
              <a:t>Pathways</a:t>
            </a:r>
          </a:p>
          <a:p>
            <a:pPr marL="171450" indent="-171450" eaLnBrk="1" hangingPunct="1">
              <a:spcBef>
                <a:spcPct val="0"/>
              </a:spcBef>
              <a:buFont typeface="Arial" panose="020B0604020202020204" pitchFamily="34" charset="0"/>
              <a:buChar char="•"/>
            </a:pPr>
            <a:r>
              <a:rPr lang="en-US" dirty="0" err="1"/>
              <a:t>Comanagement</a:t>
            </a:r>
            <a:endParaRPr lang="en-US" dirty="0"/>
          </a:p>
          <a:p>
            <a:pPr eaLnBrk="1" hangingPunct="1">
              <a:spcBef>
                <a:spcPct val="0"/>
              </a:spcBef>
            </a:pPr>
            <a:r>
              <a:rPr lang="en-US" b="1" dirty="0"/>
              <a:t>Research</a:t>
            </a:r>
          </a:p>
          <a:p>
            <a:pPr marL="171450" indent="-171450" eaLnBrk="1" hangingPunct="1">
              <a:spcBef>
                <a:spcPct val="0"/>
              </a:spcBef>
              <a:buFont typeface="Arial" panose="020B0604020202020204" pitchFamily="34" charset="0"/>
              <a:buChar char="•"/>
            </a:pPr>
            <a:r>
              <a:rPr lang="en-US" dirty="0"/>
              <a:t>Continuous improvement by quality management</a:t>
            </a:r>
          </a:p>
          <a:p>
            <a:pPr marL="171450" indent="-171450" eaLnBrk="1" hangingPunct="1">
              <a:spcBef>
                <a:spcPct val="0"/>
              </a:spcBef>
              <a:buFont typeface="Arial" panose="020B0604020202020204" pitchFamily="34" charset="0"/>
              <a:buChar char="•"/>
            </a:pPr>
            <a:r>
              <a:rPr lang="en-US" dirty="0"/>
              <a:t>Evaluation of new protocols, implants, etc.</a:t>
            </a:r>
          </a:p>
          <a:p>
            <a:pPr eaLnBrk="1" hangingPunct="1">
              <a:spcBef>
                <a:spcPct val="0"/>
              </a:spcBef>
            </a:pPr>
            <a:r>
              <a:rPr lang="en-US" b="1" dirty="0"/>
              <a:t>Education and training</a:t>
            </a:r>
          </a:p>
          <a:p>
            <a:pPr marL="171450" indent="-171450" eaLnBrk="1" hangingPunct="1">
              <a:spcBef>
                <a:spcPct val="0"/>
              </a:spcBef>
              <a:buFont typeface="Arial" panose="020B0604020202020204" pitchFamily="34" charset="0"/>
              <a:buChar char="•"/>
            </a:pPr>
            <a:r>
              <a:rPr lang="en-US" dirty="0"/>
              <a:t>Courses</a:t>
            </a:r>
          </a:p>
          <a:p>
            <a:pPr marL="171450" indent="-171450" eaLnBrk="1" hangingPunct="1">
              <a:spcBef>
                <a:spcPct val="0"/>
              </a:spcBef>
              <a:buFont typeface="Arial" panose="020B0604020202020204" pitchFamily="34" charset="0"/>
              <a:buChar char="•"/>
            </a:pPr>
            <a:r>
              <a:rPr lang="en-US" dirty="0"/>
              <a:t>Fellowships</a:t>
            </a:r>
          </a:p>
          <a:p>
            <a:pPr marL="171450" indent="-171450" eaLnBrk="1" hangingPunct="1">
              <a:spcBef>
                <a:spcPct val="0"/>
              </a:spcBef>
              <a:buFont typeface="Arial" panose="020B0604020202020204" pitchFamily="34" charset="0"/>
              <a:buChar char="•"/>
            </a:pPr>
            <a:r>
              <a:rPr lang="en-US" dirty="0"/>
              <a:t>Student lectures</a:t>
            </a:r>
          </a:p>
          <a:p>
            <a:pPr eaLnBrk="1" hangingPunct="1">
              <a:spcBef>
                <a:spcPct val="0"/>
              </a:spcBef>
            </a:pPr>
            <a:endParaRPr lang="en-US" dirty="0"/>
          </a:p>
          <a:p>
            <a:pPr eaLnBrk="1" hangingPunct="1">
              <a:spcBef>
                <a:spcPct val="0"/>
              </a:spcBef>
            </a:pPr>
            <a:r>
              <a:rPr lang="en-US" dirty="0"/>
              <a:t>A list of </a:t>
            </a:r>
            <a:r>
              <a:rPr lang="en-US" dirty="0" err="1"/>
              <a:t>orthogeriatric</a:t>
            </a:r>
            <a:r>
              <a:rPr lang="en-US" dirty="0"/>
              <a:t> units with successful models (however, others are possible):</a:t>
            </a:r>
          </a:p>
          <a:p>
            <a:pPr marL="171450" indent="-171450" eaLnBrk="1" hangingPunct="1">
              <a:spcBef>
                <a:spcPct val="0"/>
              </a:spcBef>
              <a:buFont typeface="Arial" panose="020B0604020202020204" pitchFamily="34" charset="0"/>
              <a:buChar char="•"/>
            </a:pPr>
            <a:r>
              <a:rPr lang="en-US" dirty="0"/>
              <a:t>Nurse-based liaison service; 15 units in Newcastle upon Tyne, UK.</a:t>
            </a:r>
          </a:p>
          <a:p>
            <a:pPr marL="171450" indent="-171450" eaLnBrk="1" hangingPunct="1">
              <a:spcBef>
                <a:spcPct val="0"/>
              </a:spcBef>
              <a:buFont typeface="Arial" panose="020B0604020202020204" pitchFamily="34" charset="0"/>
              <a:buChar char="•"/>
            </a:pPr>
            <a:r>
              <a:rPr lang="en-US" dirty="0"/>
              <a:t>Multidisciplinary liaison service (weekly ward round); 16 units in London, UK.</a:t>
            </a:r>
          </a:p>
          <a:p>
            <a:pPr marL="171450" indent="-171450" eaLnBrk="1" hangingPunct="1">
              <a:spcBef>
                <a:spcPct val="0"/>
              </a:spcBef>
              <a:buFont typeface="Arial" panose="020B0604020202020204" pitchFamily="34" charset="0"/>
              <a:buChar char="•"/>
            </a:pPr>
            <a:r>
              <a:rPr lang="en-US" dirty="0"/>
              <a:t>Assign a geriatrician to provide daily care in the orthopedic ward; 17 units in Rome, Italy; and 4 units in Surrey, UK.</a:t>
            </a:r>
          </a:p>
          <a:p>
            <a:pPr marL="171450" indent="-171450" eaLnBrk="1" hangingPunct="1">
              <a:spcBef>
                <a:spcPct val="0"/>
              </a:spcBef>
              <a:buFont typeface="Arial" panose="020B0604020202020204" pitchFamily="34" charset="0"/>
              <a:buChar char="•"/>
            </a:pPr>
            <a:r>
              <a:rPr lang="en-US" dirty="0"/>
              <a:t>Clinical pathway/multidisciplinary care; 37 units in Melbourne, Australia; and 20 units in Sydney, Australia.</a:t>
            </a:r>
          </a:p>
          <a:p>
            <a:pPr marL="171450" indent="-171450" eaLnBrk="1" hangingPunct="1">
              <a:spcBef>
                <a:spcPct val="0"/>
              </a:spcBef>
              <a:buFont typeface="Arial" panose="020B0604020202020204" pitchFamily="34" charset="0"/>
              <a:buChar char="•"/>
            </a:pPr>
            <a:r>
              <a:rPr lang="en-US" dirty="0"/>
              <a:t>Interdisciplinary intervention in the hospital and community by allied health professionals; 21 units in Gold Coast, Australia</a:t>
            </a:r>
          </a:p>
          <a:p>
            <a:pPr marL="171450" indent="-171450" eaLnBrk="1" hangingPunct="1">
              <a:spcBef>
                <a:spcPct val="0"/>
              </a:spcBef>
              <a:buFont typeface="Arial" panose="020B0604020202020204" pitchFamily="34" charset="0"/>
              <a:buChar char="•"/>
            </a:pPr>
            <a:r>
              <a:rPr lang="en-US" dirty="0" err="1"/>
              <a:t>Orthogeriatric</a:t>
            </a:r>
            <a:r>
              <a:rPr lang="en-US" dirty="0"/>
              <a:t> unit (ward); 22 units in Tel Aviv, Israel.</a:t>
            </a:r>
          </a:p>
          <a:p>
            <a:pPr marL="171450" indent="-171450" eaLnBrk="1" hangingPunct="1">
              <a:spcBef>
                <a:spcPct val="0"/>
              </a:spcBef>
              <a:buFont typeface="Arial" panose="020B0604020202020204" pitchFamily="34" charset="0"/>
              <a:buChar char="•"/>
            </a:pPr>
            <a:r>
              <a:rPr lang="en-US" dirty="0"/>
              <a:t>Transfer to the geriatric ward after surgery; 23 units in </a:t>
            </a:r>
            <a:r>
              <a:rPr lang="en-US" dirty="0" err="1"/>
              <a:t>Kinkomaa</a:t>
            </a:r>
            <a:r>
              <a:rPr lang="en-US" dirty="0"/>
              <a:t>, Finland.</a:t>
            </a:r>
          </a:p>
          <a:p>
            <a:pPr marL="171450" indent="-171450" eaLnBrk="1" hangingPunct="1">
              <a:spcBef>
                <a:spcPct val="0"/>
              </a:spcBef>
              <a:buFont typeface="Arial" panose="020B0604020202020204" pitchFamily="34" charset="0"/>
              <a:buChar char="•"/>
            </a:pPr>
            <a:r>
              <a:rPr lang="en-US" dirty="0"/>
              <a:t>Geriatric orthopedic rehabilitation; 8 units in New York City, USA.</a:t>
            </a:r>
          </a:p>
          <a:p>
            <a:pPr marL="171450" indent="-171450" eaLnBrk="1" hangingPunct="1">
              <a:spcBef>
                <a:spcPct val="0"/>
              </a:spcBef>
              <a:buFont typeface="Arial" panose="020B0604020202020204" pitchFamily="34" charset="0"/>
              <a:buChar char="•"/>
            </a:pPr>
            <a:r>
              <a:rPr lang="en-US" dirty="0"/>
              <a:t>Hospital at home 24 units in </a:t>
            </a:r>
            <a:r>
              <a:rPr lang="en-US" dirty="0" err="1"/>
              <a:t>Nedlands</a:t>
            </a:r>
            <a:r>
              <a:rPr lang="en-US" dirty="0"/>
              <a:t>, Australia, WA; 25 units in Cambridge, UK.</a:t>
            </a:r>
          </a:p>
          <a:p>
            <a:pPr marL="171450" indent="-171450" eaLnBrk="1" hangingPunct="1">
              <a:spcBef>
                <a:spcPct val="0"/>
              </a:spcBef>
              <a:buFont typeface="Arial" panose="020B0604020202020204" pitchFamily="34" charset="0"/>
              <a:buChar char="•"/>
            </a:pPr>
            <a:r>
              <a:rPr lang="en-US" dirty="0"/>
              <a:t>Medical management by hospitalist service in a surgical ward; 26 units in Rochester, USA.</a:t>
            </a:r>
            <a:endParaRPr lang="de-CH" dirty="0"/>
          </a:p>
        </p:txBody>
      </p:sp>
    </p:spTree>
    <p:extLst>
      <p:ext uri="{BB962C8B-B14F-4D97-AF65-F5344CB8AC3E}">
        <p14:creationId xmlns:p14="http://schemas.microsoft.com/office/powerpoint/2010/main" val="6049098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80963" y="741363"/>
            <a:ext cx="6573837" cy="3698875"/>
          </a:xfrm>
          <a:ln/>
        </p:spPr>
      </p:sp>
      <p:sp>
        <p:nvSpPr>
          <p:cNvPr id="91139" name="Rectangle 3"/>
          <p:cNvSpPr>
            <a:spLocks noGrp="1" noChangeArrowheads="1"/>
          </p:cNvSpPr>
          <p:nvPr>
            <p:ph type="body" idx="1"/>
          </p:nvPr>
        </p:nvSpPr>
        <p:spPr>
          <a:noFill/>
        </p:spPr>
        <p:txBody>
          <a:bodyPr/>
          <a:lstStyle/>
          <a:p>
            <a:pPr eaLnBrk="1" hangingPunct="1"/>
            <a:r>
              <a:rPr lang="en-US" dirty="0"/>
              <a:t>Although improvements in surgical technique will help, it is in the arrangements for holistic medical care of these elderly patients that the biggest gains can be made!</a:t>
            </a:r>
          </a:p>
          <a:p>
            <a:pPr eaLnBrk="1" hangingPunct="1"/>
            <a:endParaRPr lang="en-US" dirty="0"/>
          </a:p>
          <a:p>
            <a:pPr eaLnBrk="1" hangingPunct="1"/>
            <a:r>
              <a:rPr lang="en-US" dirty="0" err="1"/>
              <a:t>Comanagement</a:t>
            </a:r>
            <a:r>
              <a:rPr lang="en-US" dirty="0"/>
              <a:t> and an interdisciplinary team approach are essential for any Geriatric Fracture Center. The application of such a program is possible with a dedicated orthopedist, geriatrician or hospitalist, anesthesiologist, and administrative support. Such a program will have the immediate effect of improving the quality of care delivered to the elderly. </a:t>
            </a:r>
          </a:p>
          <a:p>
            <a:pPr eaLnBrk="1" hangingPunct="1"/>
            <a:endParaRPr lang="en-US" dirty="0"/>
          </a:p>
          <a:p>
            <a:pPr eaLnBrk="1" hangingPunct="1"/>
            <a:r>
              <a:rPr lang="en-US" dirty="0"/>
              <a:t>An important take-home message is that the role of the trauma surgeon involves the well being of the entire patient, not just the fractured bone. </a:t>
            </a:r>
            <a:r>
              <a:rPr lang="en-US" dirty="0" err="1"/>
              <a:t>Comanagement</a:t>
            </a:r>
            <a:r>
              <a:rPr lang="en-US" dirty="0"/>
              <a:t> leads to a collegial medical care environment in the hospital. Protocol-driven care reduces errors. A proactive approach to care reduces readmissions and complications experienced by geriatric fracture patients. The </a:t>
            </a:r>
            <a:r>
              <a:rPr lang="en-US" dirty="0" err="1"/>
              <a:t>comanaged</a:t>
            </a:r>
            <a:r>
              <a:rPr lang="en-US" dirty="0"/>
              <a:t> care approach also reduces costs with minimal investment from the hospital. The surgeon’s attitude is key to the implementation of such changes.</a:t>
            </a:r>
          </a:p>
        </p:txBody>
      </p:sp>
    </p:spTree>
    <p:extLst>
      <p:ext uri="{BB962C8B-B14F-4D97-AF65-F5344CB8AC3E}">
        <p14:creationId xmlns:p14="http://schemas.microsoft.com/office/powerpoint/2010/main" val="1785154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80963" y="741363"/>
            <a:ext cx="6573837" cy="3698875"/>
          </a:xfrm>
          <a:ln/>
        </p:spPr>
      </p:sp>
      <p:sp>
        <p:nvSpPr>
          <p:cNvPr id="54275" name="Rectangle 3"/>
          <p:cNvSpPr>
            <a:spLocks noGrp="1" noChangeArrowheads="1"/>
          </p:cNvSpPr>
          <p:nvPr>
            <p:ph type="body" idx="1"/>
          </p:nvPr>
        </p:nvSpPr>
        <p:spPr>
          <a:noFill/>
        </p:spPr>
        <p:txBody>
          <a:bodyPr/>
          <a:lstStyle/>
          <a:p>
            <a:pPr eaLnBrk="1" hangingPunct="1"/>
            <a:r>
              <a:rPr lang="en-US" dirty="0"/>
              <a:t>This slide shows some representative figures with regard to functional outcomes. All statements on this slide are dependent on the respective social welfare system.</a:t>
            </a:r>
          </a:p>
          <a:p>
            <a:pPr eaLnBrk="1" hangingPunct="1"/>
            <a:endParaRPr lang="en-US" i="1" dirty="0"/>
          </a:p>
          <a:p>
            <a:pPr eaLnBrk="1" hangingPunct="1"/>
            <a:r>
              <a:rPr lang="en-US" dirty="0"/>
              <a:t>BADL: Basic Activities of Daily Living</a:t>
            </a:r>
          </a:p>
          <a:p>
            <a:pPr eaLnBrk="1" hangingPunct="1"/>
            <a:r>
              <a:rPr lang="en-US" dirty="0"/>
              <a:t>IADL: Instrumental Activities of Daily Living</a:t>
            </a:r>
          </a:p>
          <a:p>
            <a:pPr eaLnBrk="1" hangingPunct="1"/>
            <a:endParaRPr lang="en-US" dirty="0"/>
          </a:p>
          <a:p>
            <a:pPr eaLnBrk="1" hangingPunct="1"/>
            <a:r>
              <a:rPr lang="en-US" dirty="0"/>
              <a:t>References:</a:t>
            </a:r>
          </a:p>
          <a:p>
            <a:pPr eaLnBrk="1" hangingPunct="1"/>
            <a:endParaRPr lang="en-US" dirty="0"/>
          </a:p>
          <a:p>
            <a:pPr marL="228600" indent="-228600" eaLnBrk="1" hangingPunct="1">
              <a:buFont typeface="+mj-lt"/>
              <a:buAutoNum type="arabicPeriod"/>
            </a:pPr>
            <a:r>
              <a:rPr lang="en-US" b="1" dirty="0"/>
              <a:t>Goodman et a</a:t>
            </a:r>
            <a:r>
              <a:rPr lang="en-US" dirty="0"/>
              <a:t>l. Dartmouth Atlas study, 2011 on Hospital Readmission</a:t>
            </a:r>
          </a:p>
          <a:p>
            <a:pPr marL="228600" indent="-228600" eaLnBrk="1" hangingPunct="1">
              <a:buFont typeface="+mj-lt"/>
              <a:buAutoNum type="arabicPeriod"/>
            </a:pPr>
            <a:r>
              <a:rPr lang="en-US" b="1" dirty="0" err="1"/>
              <a:t>Magaziner</a:t>
            </a:r>
            <a:r>
              <a:rPr lang="en-US" b="1" dirty="0"/>
              <a:t> J, </a:t>
            </a:r>
            <a:r>
              <a:rPr lang="en-US" b="1" dirty="0" err="1"/>
              <a:t>Simonsick</a:t>
            </a:r>
            <a:r>
              <a:rPr lang="en-US" b="1" dirty="0"/>
              <a:t> EM, </a:t>
            </a:r>
            <a:r>
              <a:rPr lang="en-US" b="1" dirty="0" err="1"/>
              <a:t>Kashner</a:t>
            </a:r>
            <a:r>
              <a:rPr lang="en-US" b="1" dirty="0"/>
              <a:t> TM, et al.</a:t>
            </a:r>
            <a:r>
              <a:rPr lang="en-US" dirty="0"/>
              <a:t> Predictors of functional recovery one year following hospital discharge for hip fracture: a prospective study. </a:t>
            </a:r>
            <a:r>
              <a:rPr lang="en-US" i="1" dirty="0"/>
              <a:t>J </a:t>
            </a:r>
            <a:r>
              <a:rPr lang="en-US" i="1" dirty="0" err="1"/>
              <a:t>Gerontol</a:t>
            </a:r>
            <a:r>
              <a:rPr lang="en-US" i="0" dirty="0"/>
              <a:t>. 1990;</a:t>
            </a:r>
            <a:r>
              <a:rPr lang="en-US" dirty="0"/>
              <a:t>45(3):M101</a:t>
            </a:r>
            <a:r>
              <a:rPr lang="en-US" dirty="0">
                <a:cs typeface="Arial" charset="0"/>
              </a:rPr>
              <a:t>–</a:t>
            </a:r>
            <a:r>
              <a:rPr lang="en-US" dirty="0"/>
              <a:t>107. </a:t>
            </a:r>
          </a:p>
          <a:p>
            <a:pPr marL="228600" indent="-228600" eaLnBrk="1" hangingPunct="1">
              <a:buFont typeface="+mj-lt"/>
              <a:buAutoNum type="arabicPeriod"/>
            </a:pPr>
            <a:r>
              <a:rPr lang="en-US" b="1" dirty="0" err="1"/>
              <a:t>Rossell</a:t>
            </a:r>
            <a:r>
              <a:rPr lang="en-US" b="1" dirty="0"/>
              <a:t> PA, Parker MJ.</a:t>
            </a:r>
            <a:r>
              <a:rPr lang="en-US" b="1" baseline="0" dirty="0"/>
              <a:t> </a:t>
            </a:r>
            <a:r>
              <a:rPr lang="en-US" dirty="0"/>
              <a:t>Functional outcome after hip fracture. A 1-year prospective outcome study of 275 patients. </a:t>
            </a:r>
            <a:r>
              <a:rPr lang="en-US" i="1" dirty="0"/>
              <a:t>Injury</a:t>
            </a:r>
            <a:r>
              <a:rPr lang="en-US" dirty="0"/>
              <a:t>. 2003;34(7):529</a:t>
            </a:r>
            <a:r>
              <a:rPr lang="en-US" dirty="0">
                <a:cs typeface="Arial" charset="0"/>
              </a:rPr>
              <a:t>–</a:t>
            </a:r>
            <a:r>
              <a:rPr lang="en-US" dirty="0"/>
              <a:t>532. </a:t>
            </a:r>
          </a:p>
          <a:p>
            <a:pPr marL="228600" indent="-228600" eaLnBrk="1" hangingPunct="1">
              <a:buFont typeface="+mj-lt"/>
              <a:buAutoNum type="arabicPeriod"/>
            </a:pPr>
            <a:r>
              <a:rPr lang="en-US" b="1" dirty="0" err="1"/>
              <a:t>Leibson</a:t>
            </a:r>
            <a:r>
              <a:rPr lang="en-US" b="1" dirty="0"/>
              <a:t> CL, </a:t>
            </a:r>
            <a:r>
              <a:rPr lang="en-US" b="1" dirty="0" err="1"/>
              <a:t>Tosteson</a:t>
            </a:r>
            <a:r>
              <a:rPr lang="en-US" b="1" dirty="0"/>
              <a:t> AN, Gabriel SE, et al. </a:t>
            </a:r>
            <a:r>
              <a:rPr lang="en-US" dirty="0"/>
              <a:t>Mortality, disability, and nursing home use for persons with and without hip fracture: a population-based study. </a:t>
            </a:r>
            <a:r>
              <a:rPr lang="en-US" i="1" dirty="0"/>
              <a:t>J Am Geriatric Soc</a:t>
            </a:r>
            <a:r>
              <a:rPr lang="en-US" dirty="0"/>
              <a:t>iety. 2002;50(10):1644</a:t>
            </a:r>
            <a:r>
              <a:rPr lang="en-US" dirty="0">
                <a:cs typeface="Arial" charset="0"/>
              </a:rPr>
              <a:t>–</a:t>
            </a:r>
            <a:r>
              <a:rPr lang="en-US" dirty="0"/>
              <a:t>1650. </a:t>
            </a:r>
          </a:p>
        </p:txBody>
      </p:sp>
    </p:spTree>
    <p:extLst>
      <p:ext uri="{BB962C8B-B14F-4D97-AF65-F5344CB8AC3E}">
        <p14:creationId xmlns:p14="http://schemas.microsoft.com/office/powerpoint/2010/main" val="2082692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82550" y="768350"/>
            <a:ext cx="6573838" cy="3698875"/>
          </a:xfrm>
          <a:ln/>
        </p:spPr>
      </p:sp>
      <p:sp>
        <p:nvSpPr>
          <p:cNvPr id="55299" name="Rectangle 3"/>
          <p:cNvSpPr>
            <a:spLocks noGrp="1" noChangeArrowheads="1"/>
          </p:cNvSpPr>
          <p:nvPr>
            <p:ph type="body" idx="1"/>
          </p:nvPr>
        </p:nvSpPr>
        <p:spPr>
          <a:xfrm>
            <a:off x="673101" y="4684714"/>
            <a:ext cx="5389563" cy="4949825"/>
          </a:xfrm>
          <a:noFill/>
        </p:spPr>
        <p:txBody>
          <a:bodyPr/>
          <a:lstStyle/>
          <a:p>
            <a:pPr eaLnBrk="1" hangingPunct="1"/>
            <a:r>
              <a:rPr lang="en-US" dirty="0"/>
              <a:t>The term “tertiary prophylaxis” is reserved for the prophylaxis of future osteoporotic fractures in patients who already have sustained a fragility fracture. This condition applies directly to the vast majority of our patients as trauma and orthopedic surgeons.</a:t>
            </a:r>
          </a:p>
          <a:p>
            <a:pPr eaLnBrk="1" hangingPunct="1"/>
            <a:endParaRPr lang="en-US" dirty="0"/>
          </a:p>
          <a:p>
            <a:pPr eaLnBrk="1" hangingPunct="1"/>
            <a:r>
              <a:rPr lang="en-US" dirty="0"/>
              <a:t>The probability of future fractures dramatically increases after the first fragility fracture:</a:t>
            </a:r>
          </a:p>
          <a:p>
            <a:pPr eaLnBrk="1" hangingPunct="1"/>
            <a:r>
              <a:rPr lang="en-US" dirty="0"/>
              <a:t>One or more vertebral fracture increases the risk of sustaining a vertebral fracture in one year to 5-fold.</a:t>
            </a:r>
          </a:p>
          <a:p>
            <a:pPr eaLnBrk="1" hangingPunct="1"/>
            <a:r>
              <a:rPr lang="en-US" dirty="0"/>
              <a:t>One hip fracture doubles the risk of another fracture.</a:t>
            </a:r>
          </a:p>
          <a:p>
            <a:pPr eaLnBrk="1" hangingPunct="1"/>
            <a:r>
              <a:rPr lang="en-US" dirty="0"/>
              <a:t>One fragility fracture leads to 2</a:t>
            </a:r>
            <a:r>
              <a:rPr lang="en-US" dirty="0">
                <a:cs typeface="Arial" charset="0"/>
              </a:rPr>
              <a:t>–</a:t>
            </a:r>
            <a:r>
              <a:rPr lang="en-US" dirty="0"/>
              <a:t>3-fold risk of a fracture at any other site.</a:t>
            </a:r>
          </a:p>
          <a:p>
            <a:pPr eaLnBrk="1" hangingPunct="1"/>
            <a:endParaRPr lang="en-US" dirty="0"/>
          </a:p>
          <a:p>
            <a:pPr eaLnBrk="1" hangingPunct="1"/>
            <a:r>
              <a:rPr lang="en-US" dirty="0"/>
              <a:t>Many trauma surgeons do not have sufficient knowledge of these coherences.</a:t>
            </a:r>
          </a:p>
          <a:p>
            <a:pPr eaLnBrk="1" hangingPunct="1"/>
            <a:endParaRPr lang="en-US" b="1" dirty="0"/>
          </a:p>
          <a:p>
            <a:pPr eaLnBrk="1" hangingPunct="1"/>
            <a:r>
              <a:rPr lang="en-US" b="1" dirty="0"/>
              <a:t>Primary prophylaxis</a:t>
            </a:r>
          </a:p>
          <a:p>
            <a:pPr eaLnBrk="1" hangingPunct="1">
              <a:spcBef>
                <a:spcPct val="0"/>
              </a:spcBef>
            </a:pPr>
            <a:r>
              <a:rPr lang="en-US" dirty="0">
                <a:cs typeface="Arial" charset="0"/>
              </a:rPr>
              <a:t>Positive screening for osteoporosis with no fragility fracture. Objective of prophylaxis is to prevent osteoporotic fractures. For women who screen positive for osteoporosis, there is good to fair evidence that therapy with alendronate, </a:t>
            </a:r>
            <a:r>
              <a:rPr lang="en-US" dirty="0" err="1">
                <a:cs typeface="Arial" charset="0"/>
              </a:rPr>
              <a:t>risedronate</a:t>
            </a:r>
            <a:r>
              <a:rPr lang="en-US" dirty="0">
                <a:cs typeface="Arial" charset="0"/>
              </a:rPr>
              <a:t>, or </a:t>
            </a:r>
            <a:r>
              <a:rPr lang="en-US" dirty="0" err="1">
                <a:cs typeface="Arial" charset="0"/>
              </a:rPr>
              <a:t>raloxifene</a:t>
            </a:r>
            <a:r>
              <a:rPr lang="en-US" dirty="0">
                <a:cs typeface="Arial" charset="0"/>
              </a:rPr>
              <a:t> prevents osteoporotic fractures (grade A to B recommendation).</a:t>
            </a:r>
          </a:p>
          <a:p>
            <a:pPr eaLnBrk="1" hangingPunct="1"/>
            <a:endParaRPr lang="en-US" b="1" dirty="0">
              <a:cs typeface="Arial" charset="0"/>
            </a:endParaRPr>
          </a:p>
          <a:p>
            <a:pPr eaLnBrk="1" hangingPunct="1"/>
            <a:r>
              <a:rPr lang="en-US" b="1" dirty="0">
                <a:cs typeface="Arial" charset="0"/>
              </a:rPr>
              <a:t>Secondary prophylaxis</a:t>
            </a:r>
          </a:p>
          <a:p>
            <a:pPr eaLnBrk="1" hangingPunct="1">
              <a:spcBef>
                <a:spcPct val="0"/>
              </a:spcBef>
            </a:pPr>
            <a:r>
              <a:rPr lang="en-US" dirty="0">
                <a:cs typeface="Arial" charset="0"/>
              </a:rPr>
              <a:t>Applies to patients with secondary osteoporosis due to, for example, hyperparathyroidism or the long-term intake of steroids. Patients need a different medication to prevent osteoporotic fractures in these particular cases.</a:t>
            </a:r>
          </a:p>
          <a:p>
            <a:pPr eaLnBrk="1" hangingPunct="1"/>
            <a:endParaRPr lang="en-US" b="1" dirty="0">
              <a:cs typeface="Arial" charset="0"/>
            </a:endParaRPr>
          </a:p>
          <a:p>
            <a:pPr eaLnBrk="1" hangingPunct="1"/>
            <a:r>
              <a:rPr lang="en-US" b="1" dirty="0">
                <a:cs typeface="Arial" charset="0"/>
              </a:rPr>
              <a:t>Tertiary prophylaxis</a:t>
            </a:r>
            <a:endParaRPr lang="en-US" dirty="0">
              <a:cs typeface="Arial" charset="0"/>
            </a:endParaRPr>
          </a:p>
          <a:p>
            <a:pPr eaLnBrk="1" hangingPunct="1">
              <a:spcBef>
                <a:spcPct val="0"/>
              </a:spcBef>
            </a:pPr>
            <a:r>
              <a:rPr lang="en-US" dirty="0">
                <a:cs typeface="Arial" charset="0"/>
              </a:rPr>
              <a:t>Applies to patients having sustained a fragility fracture already.</a:t>
            </a:r>
          </a:p>
          <a:p>
            <a:pPr eaLnBrk="1" hangingPunct="1"/>
            <a:endParaRPr lang="en-US" dirty="0">
              <a:cs typeface="Arial" charset="0"/>
            </a:endParaRPr>
          </a:p>
          <a:p>
            <a:pPr eaLnBrk="1" hangingPunct="1"/>
            <a:r>
              <a:rPr lang="en-US" dirty="0"/>
              <a:t>References:</a:t>
            </a:r>
          </a:p>
          <a:p>
            <a:pPr eaLnBrk="1" hangingPunct="1"/>
            <a:endParaRPr lang="en-US" b="1" dirty="0"/>
          </a:p>
          <a:p>
            <a:pPr marL="228600" indent="-228600" eaLnBrk="1" hangingPunct="1">
              <a:buFont typeface="+mj-lt"/>
              <a:buAutoNum type="arabicPeriod"/>
            </a:pPr>
            <a:r>
              <a:rPr lang="en-US" b="1" dirty="0"/>
              <a:t>Feldstein A, Elmer PJ, </a:t>
            </a:r>
            <a:r>
              <a:rPr lang="en-US" b="1" dirty="0" err="1"/>
              <a:t>Orwoll</a:t>
            </a:r>
            <a:r>
              <a:rPr lang="en-US" b="1" dirty="0"/>
              <a:t> E, et al </a:t>
            </a:r>
            <a:r>
              <a:rPr lang="en-US" dirty="0"/>
              <a:t>(2003) Bone mineral density measurement and treatment for osteoporosis in older individuals with fractures: a gap in evidence-based practice guideline implementation. </a:t>
            </a:r>
            <a:r>
              <a:rPr lang="en-US" i="1" dirty="0"/>
              <a:t>Arch Intern Med</a:t>
            </a:r>
            <a:r>
              <a:rPr lang="en-US" dirty="0"/>
              <a:t>; 163(18):2165</a:t>
            </a:r>
            <a:r>
              <a:rPr lang="en-US" dirty="0">
                <a:cs typeface="Arial" charset="0"/>
              </a:rPr>
              <a:t>–</a:t>
            </a:r>
            <a:r>
              <a:rPr lang="en-US" dirty="0"/>
              <a:t>2172.</a:t>
            </a:r>
          </a:p>
          <a:p>
            <a:pPr marL="228600" indent="-228600" eaLnBrk="1" hangingPunct="1">
              <a:buFont typeface="+mj-lt"/>
              <a:buAutoNum type="arabicPeriod"/>
            </a:pPr>
            <a:r>
              <a:rPr lang="en-US" b="1" dirty="0"/>
              <a:t>Watts NB, Cooper C, van </a:t>
            </a:r>
            <a:r>
              <a:rPr lang="en-US" b="1" dirty="0" err="1"/>
              <a:t>Staa</a:t>
            </a:r>
            <a:r>
              <a:rPr lang="en-US" b="1" dirty="0"/>
              <a:t> TP, et al </a:t>
            </a:r>
            <a:r>
              <a:rPr lang="en-US" dirty="0"/>
              <a:t>(2004) Relationship between changes in bone mineral density and vertebral fracture risk associated with </a:t>
            </a:r>
            <a:r>
              <a:rPr lang="en-US" dirty="0" err="1"/>
              <a:t>risedronate</a:t>
            </a:r>
            <a:r>
              <a:rPr lang="en-US" dirty="0"/>
              <a:t>: greater increases in bone mineral density do not relate to greater decreases in fracture risk. </a:t>
            </a:r>
            <a:r>
              <a:rPr lang="en-US" i="1" dirty="0"/>
              <a:t>J </a:t>
            </a:r>
            <a:r>
              <a:rPr lang="en-US" i="1" dirty="0" err="1"/>
              <a:t>Clin</a:t>
            </a:r>
            <a:r>
              <a:rPr lang="en-US" i="1" dirty="0"/>
              <a:t> </a:t>
            </a:r>
            <a:r>
              <a:rPr lang="en-US" i="1" dirty="0" err="1"/>
              <a:t>Densitom</a:t>
            </a:r>
            <a:r>
              <a:rPr lang="en-US" dirty="0"/>
              <a:t>; 7(3):255</a:t>
            </a:r>
            <a:r>
              <a:rPr lang="en-US" dirty="0">
                <a:cs typeface="Arial" charset="0"/>
              </a:rPr>
              <a:t>–</a:t>
            </a:r>
            <a:r>
              <a:rPr lang="en-US" dirty="0"/>
              <a:t>261. </a:t>
            </a:r>
          </a:p>
        </p:txBody>
      </p:sp>
    </p:spTree>
    <p:extLst>
      <p:ext uri="{BB962C8B-B14F-4D97-AF65-F5344CB8AC3E}">
        <p14:creationId xmlns:p14="http://schemas.microsoft.com/office/powerpoint/2010/main" val="572872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82550" y="768350"/>
            <a:ext cx="6573838" cy="3698875"/>
          </a:xfrm>
          <a:ln/>
        </p:spPr>
      </p:sp>
      <p:sp>
        <p:nvSpPr>
          <p:cNvPr id="57347" name="Rectangle 3"/>
          <p:cNvSpPr>
            <a:spLocks noGrp="1" noChangeArrowheads="1"/>
          </p:cNvSpPr>
          <p:nvPr>
            <p:ph type="body" idx="1"/>
          </p:nvPr>
        </p:nvSpPr>
        <p:spPr>
          <a:noFill/>
        </p:spPr>
        <p:txBody>
          <a:bodyPr/>
          <a:lstStyle/>
          <a:p>
            <a:pPr eaLnBrk="1" hangingPunct="1"/>
            <a:r>
              <a:rPr lang="en-US" dirty="0"/>
              <a:t>Besides the dimension of the problem, there are challenging circumstances to be considered when treating patients with fragility fractures:</a:t>
            </a:r>
          </a:p>
          <a:p>
            <a:pPr eaLnBrk="1" hangingPunct="1"/>
            <a:endParaRPr lang="en-US" dirty="0"/>
          </a:p>
          <a:p>
            <a:pPr eaLnBrk="1" hangingPunct="1">
              <a:spcBef>
                <a:spcPct val="25000"/>
              </a:spcBef>
            </a:pPr>
            <a:r>
              <a:rPr lang="en-US" dirty="0"/>
              <a:t>The </a:t>
            </a:r>
            <a:r>
              <a:rPr lang="en-US" b="1" dirty="0"/>
              <a:t>impaired functional and mental status </a:t>
            </a:r>
            <a:r>
              <a:rPr lang="en-US" dirty="0"/>
              <a:t>determines the outcome.</a:t>
            </a:r>
            <a:r>
              <a:rPr lang="en-US" b="1" dirty="0"/>
              <a:t> </a:t>
            </a:r>
            <a:r>
              <a:rPr lang="en-US" dirty="0"/>
              <a:t>The functional status like the instrumental activities of daily living,</a:t>
            </a:r>
            <a:r>
              <a:rPr lang="en-US" b="1" dirty="0"/>
              <a:t> </a:t>
            </a:r>
            <a:r>
              <a:rPr lang="en-US" dirty="0"/>
              <a:t>termed premorbid functional status, makes individual patients different and is therefore even more important than comorbidities. Comorbidities are almost omnipresent and definitely influence postoperative planning. Geriatricians are most familiar with and understand how comorbidities influence the functional status. For example, three or more comorbidities are a strong preoperative risk factor.</a:t>
            </a:r>
          </a:p>
          <a:p>
            <a:pPr eaLnBrk="1" hangingPunct="1">
              <a:spcBef>
                <a:spcPct val="25000"/>
              </a:spcBef>
            </a:pPr>
            <a:endParaRPr lang="en-US" dirty="0"/>
          </a:p>
          <a:p>
            <a:pPr eaLnBrk="1" hangingPunct="1"/>
            <a:r>
              <a:rPr lang="en-US" dirty="0"/>
              <a:t>These patients are often </a:t>
            </a:r>
            <a:r>
              <a:rPr lang="en-US" b="1" dirty="0"/>
              <a:t>medically complex;</a:t>
            </a:r>
            <a:r>
              <a:rPr lang="en-US" dirty="0"/>
              <a:t> and they have </a:t>
            </a:r>
            <a:r>
              <a:rPr lang="en-US" b="1" dirty="0"/>
              <a:t>many comorbid conditions </a:t>
            </a:r>
            <a:r>
              <a:rPr lang="en-US" dirty="0"/>
              <a:t>that result in failure to compensate and hence frustrate the orthopedic surgeon. Medical assistance is required to help with this. A continuous process involving a geriatrician with comprehensive knowledge is needed, comparable to that of a pediatrician and not simply a one-time consultation with a medical specialist. Also required is rapid optimization and stabilization</a:t>
            </a:r>
            <a:r>
              <a:rPr lang="en-US" b="1" dirty="0"/>
              <a:t> </a:t>
            </a:r>
            <a:r>
              <a:rPr lang="en-US" dirty="0"/>
              <a:t>of the patient’s functional and mental status.</a:t>
            </a:r>
          </a:p>
          <a:p>
            <a:pPr eaLnBrk="1" hangingPunct="1"/>
            <a:endParaRPr lang="en-US" dirty="0"/>
          </a:p>
          <a:p>
            <a:pPr eaLnBrk="1" hangingPunct="1"/>
            <a:r>
              <a:rPr lang="en-US" dirty="0"/>
              <a:t>Another challenge for the orthopedic surgeon is the fact of </a:t>
            </a:r>
            <a:r>
              <a:rPr lang="en-US" b="1" dirty="0"/>
              <a:t>reduced quality of bone</a:t>
            </a:r>
            <a:r>
              <a:rPr lang="en-US" dirty="0"/>
              <a:t>. </a:t>
            </a:r>
          </a:p>
        </p:txBody>
      </p:sp>
    </p:spTree>
    <p:extLst>
      <p:ext uri="{BB962C8B-B14F-4D97-AF65-F5344CB8AC3E}">
        <p14:creationId xmlns:p14="http://schemas.microsoft.com/office/powerpoint/2010/main" val="764010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82550" y="768350"/>
            <a:ext cx="6573838" cy="3698875"/>
          </a:xfrm>
          <a:ln/>
        </p:spPr>
      </p:sp>
      <p:sp>
        <p:nvSpPr>
          <p:cNvPr id="58371" name="Rectangle 3"/>
          <p:cNvSpPr>
            <a:spLocks noGrp="1" noChangeArrowheads="1"/>
          </p:cNvSpPr>
          <p:nvPr>
            <p:ph type="body" idx="1"/>
          </p:nvPr>
        </p:nvSpPr>
        <p:spPr>
          <a:noFill/>
        </p:spPr>
        <p:txBody>
          <a:bodyPr/>
          <a:lstStyle/>
          <a:p>
            <a:pPr eaLnBrk="1" hangingPunct="1"/>
            <a:r>
              <a:rPr lang="en-US" dirty="0"/>
              <a:t>The trauma surgeon has the initial patient contact and identifies the fragility fracture.</a:t>
            </a:r>
          </a:p>
          <a:p>
            <a:pPr eaLnBrk="1" hangingPunct="1"/>
            <a:endParaRPr lang="en-US" dirty="0"/>
          </a:p>
          <a:p>
            <a:pPr eaLnBrk="1" hangingPunct="1"/>
            <a:r>
              <a:rPr lang="en-US" b="1" dirty="0"/>
              <a:t>Initiation of the team approach—nobody else will do it</a:t>
            </a:r>
            <a:br>
              <a:rPr lang="en-US" dirty="0"/>
            </a:br>
            <a:r>
              <a:rPr lang="en-US" dirty="0"/>
              <a:t>This requires an attitude change toward working together with internal medicine or geriatrician colleagues. (Culture change)</a:t>
            </a:r>
          </a:p>
          <a:p>
            <a:pPr eaLnBrk="1" hangingPunct="1"/>
            <a:endParaRPr lang="en-US" dirty="0"/>
          </a:p>
          <a:p>
            <a:pPr eaLnBrk="1" hangingPunct="1"/>
            <a:r>
              <a:rPr lang="en-US" b="1" dirty="0"/>
              <a:t>Responsibility for a better outcome</a:t>
            </a:r>
            <a:br>
              <a:rPr lang="en-US" dirty="0"/>
            </a:br>
            <a:r>
              <a:rPr lang="en-US" dirty="0"/>
              <a:t>It is not good enough to simply fix the fracture properly. The entire patient must be considered for a successful outcome. Patients, families, and society are increasingly holding surgeons accountable for the results.</a:t>
            </a:r>
          </a:p>
          <a:p>
            <a:pPr eaLnBrk="1" hangingPunct="1"/>
            <a:endParaRPr lang="en-US" dirty="0"/>
          </a:p>
          <a:p>
            <a:pPr eaLnBrk="1" hangingPunct="1"/>
            <a:r>
              <a:rPr lang="en-US" b="1" dirty="0"/>
              <a:t>Key to the prevention of future fractures</a:t>
            </a:r>
            <a:br>
              <a:rPr lang="en-US" b="1" dirty="0"/>
            </a:br>
            <a:r>
              <a:rPr lang="en-US" dirty="0"/>
              <a:t>The trauma surgeon must accept responsibility for fracture fixation and prevention. We need to embrace a new thought process</a:t>
            </a:r>
            <a:r>
              <a:rPr lang="en-US" dirty="0">
                <a:cs typeface="Arial" charset="0"/>
              </a:rPr>
              <a:t>—m</a:t>
            </a:r>
            <a:r>
              <a:rPr lang="en-US" dirty="0"/>
              <a:t>anager and organizer.</a:t>
            </a:r>
          </a:p>
        </p:txBody>
      </p:sp>
    </p:spTree>
    <p:extLst>
      <p:ext uri="{BB962C8B-B14F-4D97-AF65-F5344CB8AC3E}">
        <p14:creationId xmlns:p14="http://schemas.microsoft.com/office/powerpoint/2010/main" val="914235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80963" y="741363"/>
            <a:ext cx="6573837" cy="3698875"/>
          </a:xfrm>
          <a:ln/>
        </p:spPr>
      </p:sp>
      <p:sp>
        <p:nvSpPr>
          <p:cNvPr id="59395" name="Rectangle 3"/>
          <p:cNvSpPr>
            <a:spLocks noGrp="1" noChangeArrowheads="1"/>
          </p:cNvSpPr>
          <p:nvPr>
            <p:ph type="body" idx="1"/>
          </p:nvPr>
        </p:nvSpPr>
        <p:spPr>
          <a:noFill/>
        </p:spPr>
        <p:txBody>
          <a:bodyPr/>
          <a:lstStyle/>
          <a:p>
            <a:pPr eaLnBrk="1" hangingPunct="1"/>
            <a:r>
              <a:rPr lang="en-US" b="1" dirty="0" err="1"/>
              <a:t>Comanagement</a:t>
            </a:r>
            <a:r>
              <a:rPr lang="en-US" dirty="0"/>
              <a:t> of patients with fragility fractures is the most important feature of a Geriatric Fracture Center. These elderly patients are often very difficult to treat, and therefore </a:t>
            </a:r>
            <a:r>
              <a:rPr lang="en-US" dirty="0" err="1"/>
              <a:t>comanagement</a:t>
            </a:r>
            <a:r>
              <a:rPr lang="en-US" dirty="0"/>
              <a:t> makes the decisive difference to any other treatment modalities.</a:t>
            </a:r>
          </a:p>
          <a:p>
            <a:pPr eaLnBrk="1" hangingPunct="1"/>
            <a:endParaRPr lang="en-US" dirty="0"/>
          </a:p>
          <a:p>
            <a:pPr eaLnBrk="1" hangingPunct="1"/>
            <a:r>
              <a:rPr lang="en-US" dirty="0"/>
              <a:t>It may be compared to the </a:t>
            </a:r>
            <a:r>
              <a:rPr lang="en-US" dirty="0" err="1"/>
              <a:t>comanagement</a:t>
            </a:r>
            <a:r>
              <a:rPr lang="en-US" dirty="0"/>
              <a:t> of </a:t>
            </a:r>
            <a:r>
              <a:rPr lang="en-US" dirty="0" err="1"/>
              <a:t>polytraumatized</a:t>
            </a:r>
            <a:r>
              <a:rPr lang="en-US" dirty="0"/>
              <a:t> patients</a:t>
            </a:r>
            <a:r>
              <a:rPr lang="en-US" b="1" dirty="0"/>
              <a:t> </a:t>
            </a:r>
            <a:r>
              <a:rPr lang="en-US" dirty="0"/>
              <a:t>by trauma surgeons, anesthesiologists, radiologists, and others which ensures optimal, comprehensive treatment and care. Faced with multiple problems in </a:t>
            </a:r>
            <a:r>
              <a:rPr lang="en-US" dirty="0" err="1"/>
              <a:t>polytraumatized</a:t>
            </a:r>
            <a:r>
              <a:rPr lang="en-US" dirty="0"/>
              <a:t> patients, </a:t>
            </a:r>
            <a:r>
              <a:rPr lang="en-US" dirty="0" err="1"/>
              <a:t>comanagement</a:t>
            </a:r>
            <a:r>
              <a:rPr lang="en-US" dirty="0"/>
              <a:t> has been the standard procedure for many years. In such situations, cooperation is vital.</a:t>
            </a:r>
          </a:p>
          <a:p>
            <a:pPr eaLnBrk="1" hangingPunct="1"/>
            <a:endParaRPr lang="en-US" dirty="0"/>
          </a:p>
          <a:p>
            <a:pPr eaLnBrk="1" hangingPunct="1"/>
            <a:r>
              <a:rPr lang="en-US" dirty="0"/>
              <a:t>These same elements and principles are needed for the treatment of elderly fracture patients.</a:t>
            </a:r>
          </a:p>
          <a:p>
            <a:pPr eaLnBrk="1" hangingPunct="1"/>
            <a:endParaRPr lang="en-US" dirty="0"/>
          </a:p>
          <a:p>
            <a:pPr eaLnBrk="1" hangingPunct="1"/>
            <a:r>
              <a:rPr lang="en-US" b="1" dirty="0"/>
              <a:t>Total quality management</a:t>
            </a:r>
            <a:r>
              <a:rPr lang="en-US" dirty="0"/>
              <a:t> is a manufacturing concept that has been introduced many years ago. This allows one to look at each individual step in a process and look for ways to improve that step, thereby improving the whole process.</a:t>
            </a:r>
          </a:p>
        </p:txBody>
      </p:sp>
    </p:spTree>
    <p:extLst>
      <p:ext uri="{BB962C8B-B14F-4D97-AF65-F5344CB8AC3E}">
        <p14:creationId xmlns:p14="http://schemas.microsoft.com/office/powerpoint/2010/main" val="308722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O Trauma Title blue">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A944C1AA-7311-4CAD-85EA-0F55FD5AEE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2" name="Titel 1">
            <a:extLst>
              <a:ext uri="{FF2B5EF4-FFF2-40B4-BE49-F238E27FC236}">
                <a16:creationId xmlns:a16="http://schemas.microsoft.com/office/drawing/2014/main" id="{0B31BD1C-DAFA-144D-9AD3-F1B14A317915}"/>
              </a:ext>
            </a:extLst>
          </p:cNvPr>
          <p:cNvSpPr>
            <a:spLocks noGrp="1"/>
          </p:cNvSpPr>
          <p:nvPr>
            <p:ph type="title" hasCustomPrompt="1"/>
          </p:nvPr>
        </p:nvSpPr>
        <p:spPr>
          <a:xfrm>
            <a:off x="658812" y="2214564"/>
            <a:ext cx="9505951" cy="728661"/>
          </a:xfrm>
        </p:spPr>
        <p:txBody>
          <a:bodyPr/>
          <a:lstStyle>
            <a:lvl1pPr>
              <a:lnSpc>
                <a:spcPts val="3400"/>
              </a:lnSpc>
              <a:defRPr sz="3200">
                <a:solidFill>
                  <a:schemeClr val="bg1"/>
                </a:solidFill>
              </a:defRPr>
            </a:lvl1pPr>
          </a:lstStyle>
          <a:p>
            <a:r>
              <a:rPr lang="en-US" dirty="0"/>
              <a:t>Headline (32pt)</a:t>
            </a:r>
          </a:p>
        </p:txBody>
      </p:sp>
      <p:sp>
        <p:nvSpPr>
          <p:cNvPr id="23" name="Textplatzhalter 8">
            <a:extLst>
              <a:ext uri="{FF2B5EF4-FFF2-40B4-BE49-F238E27FC236}">
                <a16:creationId xmlns:a16="http://schemas.microsoft.com/office/drawing/2014/main" id="{4F144F64-9D68-8B47-A6D5-E06A114E7578}"/>
              </a:ext>
            </a:extLst>
          </p:cNvPr>
          <p:cNvSpPr>
            <a:spLocks noGrp="1"/>
          </p:cNvSpPr>
          <p:nvPr>
            <p:ph type="body" sz="quarter" idx="10" hasCustomPrompt="1"/>
          </p:nvPr>
        </p:nvSpPr>
        <p:spPr>
          <a:xfrm>
            <a:off x="658813" y="5856290"/>
            <a:ext cx="3348037" cy="246062"/>
          </a:xfrm>
        </p:spPr>
        <p:txBody>
          <a:bodyPr/>
          <a:lstStyle>
            <a:lvl1pPr marL="0" indent="0">
              <a:buNone/>
              <a:defRPr sz="1500" b="1">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name</a:t>
            </a:r>
          </a:p>
        </p:txBody>
      </p:sp>
      <p:sp>
        <p:nvSpPr>
          <p:cNvPr id="24" name="Textplatzhalter 8">
            <a:extLst>
              <a:ext uri="{FF2B5EF4-FFF2-40B4-BE49-F238E27FC236}">
                <a16:creationId xmlns:a16="http://schemas.microsoft.com/office/drawing/2014/main" id="{661CED1D-4281-934C-A6E2-E58C3001A047}"/>
              </a:ext>
            </a:extLst>
          </p:cNvPr>
          <p:cNvSpPr>
            <a:spLocks noGrp="1"/>
          </p:cNvSpPr>
          <p:nvPr>
            <p:ph type="body" sz="quarter" idx="11" hasCustomPrompt="1"/>
          </p:nvPr>
        </p:nvSpPr>
        <p:spPr>
          <a:xfrm>
            <a:off x="658812" y="6102352"/>
            <a:ext cx="3348037" cy="206376"/>
          </a:xfrm>
        </p:spPr>
        <p:txBody>
          <a:bodyPr anchor="b" anchorCtr="0"/>
          <a:lstStyle>
            <a:lvl1pPr marL="0" indent="0">
              <a:buNone/>
              <a:defRPr sz="1500" b="0">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title </a:t>
            </a:r>
          </a:p>
        </p:txBody>
      </p:sp>
      <p:sp>
        <p:nvSpPr>
          <p:cNvPr id="25" name="Textplatzhalter 8">
            <a:extLst>
              <a:ext uri="{FF2B5EF4-FFF2-40B4-BE49-F238E27FC236}">
                <a16:creationId xmlns:a16="http://schemas.microsoft.com/office/drawing/2014/main" id="{0DEA1137-9828-8D43-A808-5FCDA877DF1F}"/>
              </a:ext>
            </a:extLst>
          </p:cNvPr>
          <p:cNvSpPr>
            <a:spLocks noGrp="1"/>
          </p:cNvSpPr>
          <p:nvPr>
            <p:ph type="body" sz="quarter" idx="12" hasCustomPrompt="1"/>
          </p:nvPr>
        </p:nvSpPr>
        <p:spPr>
          <a:xfrm>
            <a:off x="4079876" y="5861053"/>
            <a:ext cx="3348037" cy="246062"/>
          </a:xfrm>
        </p:spPr>
        <p:txBody>
          <a:bodyPr/>
          <a:lstStyle>
            <a:lvl1pPr marL="0" indent="0">
              <a:buNone/>
              <a:defRPr sz="1500" b="1">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Meeting</a:t>
            </a:r>
          </a:p>
        </p:txBody>
      </p:sp>
      <p:sp>
        <p:nvSpPr>
          <p:cNvPr id="26" name="Textplatzhalter 8">
            <a:extLst>
              <a:ext uri="{FF2B5EF4-FFF2-40B4-BE49-F238E27FC236}">
                <a16:creationId xmlns:a16="http://schemas.microsoft.com/office/drawing/2014/main" id="{3ABF561D-CD8E-8342-95D1-C4FE5E38AFD3}"/>
              </a:ext>
            </a:extLst>
          </p:cNvPr>
          <p:cNvSpPr>
            <a:spLocks noGrp="1"/>
          </p:cNvSpPr>
          <p:nvPr>
            <p:ph type="body" sz="quarter" idx="13" hasCustomPrompt="1"/>
          </p:nvPr>
        </p:nvSpPr>
        <p:spPr>
          <a:xfrm>
            <a:off x="4079875" y="6107115"/>
            <a:ext cx="3348037" cy="206376"/>
          </a:xfrm>
        </p:spPr>
        <p:txBody>
          <a:bodyPr anchor="b" anchorCtr="0"/>
          <a:lstStyle>
            <a:lvl1pPr marL="0" indent="0">
              <a:buNone/>
              <a:defRPr sz="1500" b="0">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City, month day, year</a:t>
            </a:r>
          </a:p>
        </p:txBody>
      </p:sp>
      <p:sp>
        <p:nvSpPr>
          <p:cNvPr id="4" name="Textplatzhalter 3">
            <a:extLst>
              <a:ext uri="{FF2B5EF4-FFF2-40B4-BE49-F238E27FC236}">
                <a16:creationId xmlns:a16="http://schemas.microsoft.com/office/drawing/2014/main" id="{E3642E5B-96F1-864B-935C-AACC45962FB3}"/>
              </a:ext>
            </a:extLst>
          </p:cNvPr>
          <p:cNvSpPr>
            <a:spLocks noGrp="1"/>
          </p:cNvSpPr>
          <p:nvPr>
            <p:ph type="body" sz="quarter" idx="14" hasCustomPrompt="1"/>
          </p:nvPr>
        </p:nvSpPr>
        <p:spPr>
          <a:xfrm>
            <a:off x="658812" y="2943226"/>
            <a:ext cx="9505951" cy="2184400"/>
          </a:xfrm>
        </p:spPr>
        <p:txBody>
          <a:bodyPr/>
          <a:lstStyle>
            <a:lvl1pPr marL="0" indent="0">
              <a:buNone/>
              <a:defRPr sz="3200">
                <a:solidFill>
                  <a:srgbClr val="FFFFFF"/>
                </a:solidFill>
              </a:defRPr>
            </a:lvl1pPr>
            <a:lvl2pPr marL="342000" indent="0">
              <a:buNone/>
              <a:defRPr/>
            </a:lvl2pPr>
            <a:lvl3pPr marL="684000" indent="0">
              <a:buNone/>
              <a:defRPr/>
            </a:lvl3pPr>
            <a:lvl4pPr marL="1026000" indent="0">
              <a:buNone/>
              <a:defRPr/>
            </a:lvl4pPr>
            <a:lvl5pPr marL="1368000" indent="0">
              <a:buNone/>
              <a:defRPr/>
            </a:lvl5pPr>
          </a:lstStyle>
          <a:p>
            <a:r>
              <a:rPr lang="en-US" dirty="0" err="1"/>
              <a:t>Subheadline</a:t>
            </a:r>
            <a:r>
              <a:rPr lang="en-US" dirty="0"/>
              <a:t> (32pt)</a:t>
            </a:r>
          </a:p>
        </p:txBody>
      </p:sp>
      <p:pic>
        <p:nvPicPr>
          <p:cNvPr id="11" name="Grafik 10">
            <a:extLst>
              <a:ext uri="{FF2B5EF4-FFF2-40B4-BE49-F238E27FC236}">
                <a16:creationId xmlns:a16="http://schemas.microsoft.com/office/drawing/2014/main" id="{579DAE51-7D2B-7D4E-B642-8F52CD67582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58813" y="260350"/>
            <a:ext cx="924560" cy="574548"/>
          </a:xfrm>
          <a:prstGeom prst="rect">
            <a:avLst/>
          </a:prstGeom>
        </p:spPr>
      </p:pic>
    </p:spTree>
    <p:extLst>
      <p:ext uri="{BB962C8B-B14F-4D97-AF65-F5344CB8AC3E}">
        <p14:creationId xmlns:p14="http://schemas.microsoft.com/office/powerpoint/2010/main" val="47777794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mall images black">
    <p:bg>
      <p:bgPr>
        <a:solidFill>
          <a:schemeClr val="tx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5" y="3430690"/>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5" y="1727200"/>
            <a:ext cx="1969028" cy="1455635"/>
          </a:xfrm>
          <a:solidFill>
            <a:schemeClr val="bg2"/>
          </a:solidFill>
        </p:spPr>
        <p:txBody>
          <a:bodyPr/>
          <a:lstStyle>
            <a:lvl1pPr marL="0" indent="0">
              <a:buNone/>
              <a:defRPr sz="2000"/>
            </a:lvl1pPr>
          </a:lstStyle>
          <a:p>
            <a:r>
              <a:rPr lang="en-US" noProof="0" dirty="0"/>
              <a:t>Picture</a:t>
            </a:r>
          </a:p>
        </p:txBody>
      </p:sp>
      <p:pic>
        <p:nvPicPr>
          <p:cNvPr id="13" name="Grafik 12">
            <a:extLst>
              <a:ext uri="{FF2B5EF4-FFF2-40B4-BE49-F238E27FC236}">
                <a16:creationId xmlns:a16="http://schemas.microsoft.com/office/drawing/2014/main" id="{0CD2B63B-68A3-4168-A206-A98C3BECD5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975" y="6312000"/>
            <a:ext cx="553212" cy="290576"/>
          </a:xfrm>
          <a:prstGeom prst="rect">
            <a:avLst/>
          </a:prstGeom>
        </p:spPr>
      </p:pic>
      <p:sp>
        <p:nvSpPr>
          <p:cNvPr id="16" name="Inhaltsplatzhalter 2">
            <a:extLst>
              <a:ext uri="{FF2B5EF4-FFF2-40B4-BE49-F238E27FC236}">
                <a16:creationId xmlns:a16="http://schemas.microsoft.com/office/drawing/2014/main" id="{56B16748-B25A-46BF-B96B-CEC2914CE52B}"/>
              </a:ext>
            </a:extLst>
          </p:cNvPr>
          <p:cNvSpPr>
            <a:spLocks noGrp="1"/>
          </p:cNvSpPr>
          <p:nvPr>
            <p:ph idx="14" hasCustomPrompt="1"/>
          </p:nvPr>
        </p:nvSpPr>
        <p:spPr>
          <a:xfrm>
            <a:off x="3406247" y="3433967"/>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17" name="Bildplatzhalter 7">
            <a:extLst>
              <a:ext uri="{FF2B5EF4-FFF2-40B4-BE49-F238E27FC236}">
                <a16:creationId xmlns:a16="http://schemas.microsoft.com/office/drawing/2014/main" id="{D1B91ADF-4A75-491E-BDF4-A068AC12192D}"/>
              </a:ext>
            </a:extLst>
          </p:cNvPr>
          <p:cNvSpPr>
            <a:spLocks noGrp="1"/>
          </p:cNvSpPr>
          <p:nvPr>
            <p:ph type="pic" sz="quarter" idx="15" hasCustomPrompt="1"/>
          </p:nvPr>
        </p:nvSpPr>
        <p:spPr>
          <a:xfrm>
            <a:off x="3406247" y="1730476"/>
            <a:ext cx="1969028" cy="1455637"/>
          </a:xfrm>
          <a:solidFill>
            <a:schemeClr val="bg2"/>
          </a:solidFill>
        </p:spPr>
        <p:txBody>
          <a:bodyPr/>
          <a:lstStyle>
            <a:lvl1pPr marL="0" indent="0">
              <a:buNone/>
              <a:defRPr sz="2000"/>
            </a:lvl1pPr>
          </a:lstStyle>
          <a:p>
            <a:r>
              <a:rPr lang="en-US" noProof="0" dirty="0"/>
              <a:t>Picture</a:t>
            </a:r>
          </a:p>
        </p:txBody>
      </p:sp>
      <p:sp>
        <p:nvSpPr>
          <p:cNvPr id="18" name="Inhaltsplatzhalter 2">
            <a:extLst>
              <a:ext uri="{FF2B5EF4-FFF2-40B4-BE49-F238E27FC236}">
                <a16:creationId xmlns:a16="http://schemas.microsoft.com/office/drawing/2014/main" id="{06A15978-667A-44FC-B0D9-CF28A2D56635}"/>
              </a:ext>
            </a:extLst>
          </p:cNvPr>
          <p:cNvSpPr>
            <a:spLocks noGrp="1"/>
          </p:cNvSpPr>
          <p:nvPr>
            <p:ph idx="16" hasCustomPrompt="1"/>
          </p:nvPr>
        </p:nvSpPr>
        <p:spPr>
          <a:xfrm>
            <a:off x="6143097" y="3435454"/>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19" name="Bildplatzhalter 7">
            <a:extLst>
              <a:ext uri="{FF2B5EF4-FFF2-40B4-BE49-F238E27FC236}">
                <a16:creationId xmlns:a16="http://schemas.microsoft.com/office/drawing/2014/main" id="{5441D032-A3C9-4856-B748-678D2EB57064}"/>
              </a:ext>
            </a:extLst>
          </p:cNvPr>
          <p:cNvSpPr>
            <a:spLocks noGrp="1"/>
          </p:cNvSpPr>
          <p:nvPr>
            <p:ph type="pic" sz="quarter" idx="17" hasCustomPrompt="1"/>
          </p:nvPr>
        </p:nvSpPr>
        <p:spPr>
          <a:xfrm>
            <a:off x="6143097" y="1731964"/>
            <a:ext cx="1969028" cy="1454150"/>
          </a:xfrm>
          <a:solidFill>
            <a:schemeClr val="bg2"/>
          </a:solidFill>
        </p:spPr>
        <p:txBody>
          <a:bodyPr/>
          <a:lstStyle>
            <a:lvl1pPr marL="0" indent="0">
              <a:buNone/>
              <a:defRPr sz="2000"/>
            </a:lvl1pPr>
          </a:lstStyle>
          <a:p>
            <a:r>
              <a:rPr lang="en-US" noProof="0" dirty="0"/>
              <a:t>Picture</a:t>
            </a:r>
          </a:p>
        </p:txBody>
      </p:sp>
      <p:sp>
        <p:nvSpPr>
          <p:cNvPr id="20" name="Inhaltsplatzhalter 2">
            <a:extLst>
              <a:ext uri="{FF2B5EF4-FFF2-40B4-BE49-F238E27FC236}">
                <a16:creationId xmlns:a16="http://schemas.microsoft.com/office/drawing/2014/main" id="{AF505952-06D7-417C-BB3A-93B6A7C4FF02}"/>
              </a:ext>
            </a:extLst>
          </p:cNvPr>
          <p:cNvSpPr>
            <a:spLocks noGrp="1"/>
          </p:cNvSpPr>
          <p:nvPr>
            <p:ph idx="18" hasCustomPrompt="1"/>
          </p:nvPr>
        </p:nvSpPr>
        <p:spPr>
          <a:xfrm>
            <a:off x="8879947" y="3430689"/>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21" name="Bildplatzhalter 7">
            <a:extLst>
              <a:ext uri="{FF2B5EF4-FFF2-40B4-BE49-F238E27FC236}">
                <a16:creationId xmlns:a16="http://schemas.microsoft.com/office/drawing/2014/main" id="{28C00620-91DA-4CD6-8288-576F86F2A7A1}"/>
              </a:ext>
            </a:extLst>
          </p:cNvPr>
          <p:cNvSpPr>
            <a:spLocks noGrp="1"/>
          </p:cNvSpPr>
          <p:nvPr>
            <p:ph type="pic" sz="quarter" idx="19" hasCustomPrompt="1"/>
          </p:nvPr>
        </p:nvSpPr>
        <p:spPr>
          <a:xfrm>
            <a:off x="8879947" y="1727199"/>
            <a:ext cx="1969028" cy="1454150"/>
          </a:xfrm>
          <a:solidFill>
            <a:schemeClr val="bg2"/>
          </a:solidFill>
        </p:spPr>
        <p:txBody>
          <a:bodyPr/>
          <a:lstStyle>
            <a:lvl1pPr marL="0" indent="0">
              <a:buNone/>
              <a:defRPr sz="2000"/>
            </a:lvl1pPr>
          </a:lstStyle>
          <a:p>
            <a:r>
              <a:rPr lang="en-US" noProof="0" dirty="0"/>
              <a:t>Picture</a:t>
            </a:r>
          </a:p>
        </p:txBody>
      </p:sp>
      <p:sp>
        <p:nvSpPr>
          <p:cNvPr id="22" name="Foliennummernplatzhalter 21">
            <a:extLst>
              <a:ext uri="{FF2B5EF4-FFF2-40B4-BE49-F238E27FC236}">
                <a16:creationId xmlns:a16="http://schemas.microsoft.com/office/drawing/2014/main" id="{CD2B21FD-E62A-4E4C-B0CE-D79864A7ECCC}"/>
              </a:ext>
            </a:extLst>
          </p:cNvPr>
          <p:cNvSpPr>
            <a:spLocks noGrp="1"/>
          </p:cNvSpPr>
          <p:nvPr>
            <p:ph type="sldNum" sz="quarter" idx="22"/>
          </p:nvPr>
        </p:nvSpPr>
        <p:spPr/>
        <p:txBody>
          <a:bodyPr/>
          <a:lstStyle>
            <a:lvl1pPr>
              <a:defRPr>
                <a:solidFill>
                  <a:schemeClr val="bg1"/>
                </a:solidFill>
              </a:defRPr>
            </a:lvl1p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F169C8EB-36ED-E242-92A1-94C66701C2AE}"/>
              </a:ext>
            </a:extLst>
          </p:cNvPr>
          <p:cNvSpPr>
            <a:spLocks noGrp="1"/>
          </p:cNvSpPr>
          <p:nvPr>
            <p:ph type="title" hasCustomPrompt="1"/>
          </p:nvPr>
        </p:nvSpPr>
        <p:spPr/>
        <p:txBody>
          <a:bodyPr/>
          <a:lstStyle>
            <a:lvl1pPr>
              <a:lnSpc>
                <a:spcPct val="100000"/>
              </a:lnSpc>
              <a:defRPr sz="3200">
                <a:solidFill>
                  <a:srgbClr val="FFFFFF"/>
                </a:solidFill>
              </a:defRPr>
            </a:lvl1pPr>
          </a:lstStyle>
          <a:p>
            <a:r>
              <a:rPr lang="en-US" dirty="0"/>
              <a:t>Headline (32pt)</a:t>
            </a:r>
          </a:p>
        </p:txBody>
      </p:sp>
    </p:spTree>
    <p:extLst>
      <p:ext uri="{BB962C8B-B14F-4D97-AF65-F5344CB8AC3E}">
        <p14:creationId xmlns:p14="http://schemas.microsoft.com/office/powerpoint/2010/main" val="395907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7EA7F3F7-EB49-4EF3-9F56-DAEBCB9C1159}"/>
              </a:ext>
            </a:extLst>
          </p:cNvPr>
          <p:cNvSpPr>
            <a:spLocks noGrp="1"/>
          </p:cNvSpPr>
          <p:nvPr>
            <p:ph type="sldNum" sz="quarter" idx="12"/>
          </p:nvPr>
        </p:nvSpPr>
        <p:spPr/>
        <p:txBody>
          <a:bodyPr/>
          <a:lstStyle/>
          <a:p>
            <a:fld id="{0A6ABA92-B65E-42F5-BB28-73DA50746AED}" type="slidenum">
              <a:rPr lang="en-US" noProof="0" smtClean="0"/>
              <a:pPr/>
              <a:t>‹#›</a:t>
            </a:fld>
            <a:endParaRPr lang="en-US" noProof="0" dirty="0"/>
          </a:p>
        </p:txBody>
      </p:sp>
      <p:sp>
        <p:nvSpPr>
          <p:cNvPr id="6" name="Titel 5">
            <a:extLst>
              <a:ext uri="{FF2B5EF4-FFF2-40B4-BE49-F238E27FC236}">
                <a16:creationId xmlns:a16="http://schemas.microsoft.com/office/drawing/2014/main" id="{1EEBCC77-44D2-0D41-ADFE-E245C9816909}"/>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7" name="Textplatzhalter 2">
            <a:extLst>
              <a:ext uri="{FF2B5EF4-FFF2-40B4-BE49-F238E27FC236}">
                <a16:creationId xmlns:a16="http://schemas.microsoft.com/office/drawing/2014/main" id="{159D77EC-C659-4D5E-ABC5-A25855CEEF05}"/>
              </a:ext>
            </a:extLst>
          </p:cNvPr>
          <p:cNvSpPr>
            <a:spLocks noGrp="1"/>
          </p:cNvSpPr>
          <p:nvPr>
            <p:ph type="body" sz="quarter" idx="13" hasCustomPrompt="1"/>
          </p:nvPr>
        </p:nvSpPr>
        <p:spPr>
          <a:xfrm>
            <a:off x="658813" y="1727200"/>
            <a:ext cx="4716462"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488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32C606-B062-AF4B-A36F-0FF44EFCFCEE}"/>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4" name="Foliennummernplatzhalter 3">
            <a:extLst>
              <a:ext uri="{FF2B5EF4-FFF2-40B4-BE49-F238E27FC236}">
                <a16:creationId xmlns:a16="http://schemas.microsoft.com/office/drawing/2014/main" id="{7528478F-FDF2-114B-A695-BBFBD55C606C}"/>
              </a:ext>
            </a:extLst>
          </p:cNvPr>
          <p:cNvSpPr>
            <a:spLocks noGrp="1"/>
          </p:cNvSpPr>
          <p:nvPr>
            <p:ph type="sldNum" sz="quarter" idx="11"/>
          </p:nvPr>
        </p:nvSpPr>
        <p:spPr/>
        <p:txBody>
          <a:bodyPr/>
          <a:lstStyle/>
          <a:p>
            <a:fld id="{0A6ABA92-B65E-42F5-BB28-73DA50746AED}" type="slidenum">
              <a:rPr lang="en-US" smtClean="0"/>
              <a:pPr/>
              <a:t>‹#›</a:t>
            </a:fld>
            <a:endParaRPr lang="en-US" dirty="0"/>
          </a:p>
        </p:txBody>
      </p:sp>
    </p:spTree>
    <p:extLst>
      <p:ext uri="{BB962C8B-B14F-4D97-AF65-F5344CB8AC3E}">
        <p14:creationId xmlns:p14="http://schemas.microsoft.com/office/powerpoint/2010/main" val="1259267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46CC588-B218-4249-97A2-31A5674F902D}"/>
              </a:ext>
            </a:extLst>
          </p:cNvPr>
          <p:cNvSpPr>
            <a:spLocks noGrp="1"/>
          </p:cNvSpPr>
          <p:nvPr>
            <p:ph type="sldNum" sz="quarter" idx="12"/>
          </p:nvPr>
        </p:nvSpPr>
        <p:spPr/>
        <p:txBody>
          <a:bodyPr/>
          <a:lstStyle/>
          <a:p>
            <a:fld id="{0A6ABA92-B65E-42F5-BB28-73DA50746AED}" type="slidenum">
              <a:rPr lang="en-US" smtClean="0"/>
              <a:pPr/>
              <a:t>‹#›</a:t>
            </a:fld>
            <a:endParaRPr lang="en-US" dirty="0"/>
          </a:p>
        </p:txBody>
      </p:sp>
    </p:spTree>
    <p:extLst>
      <p:ext uri="{BB962C8B-B14F-4D97-AF65-F5344CB8AC3E}">
        <p14:creationId xmlns:p14="http://schemas.microsoft.com/office/powerpoint/2010/main" val="3267077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title blue">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A944C1AA-7311-4CAD-85EA-0F55FD5AEE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2" name="Titel 1">
            <a:extLst>
              <a:ext uri="{FF2B5EF4-FFF2-40B4-BE49-F238E27FC236}">
                <a16:creationId xmlns:a16="http://schemas.microsoft.com/office/drawing/2014/main" id="{0B31BD1C-DAFA-144D-9AD3-F1B14A317915}"/>
              </a:ext>
            </a:extLst>
          </p:cNvPr>
          <p:cNvSpPr>
            <a:spLocks noGrp="1"/>
          </p:cNvSpPr>
          <p:nvPr>
            <p:ph type="title" hasCustomPrompt="1"/>
          </p:nvPr>
        </p:nvSpPr>
        <p:spPr>
          <a:xfrm>
            <a:off x="658812" y="2214564"/>
            <a:ext cx="9505951" cy="728661"/>
          </a:xfrm>
        </p:spPr>
        <p:txBody>
          <a:bodyPr/>
          <a:lstStyle>
            <a:lvl1pPr>
              <a:lnSpc>
                <a:spcPts val="3400"/>
              </a:lnSpc>
              <a:defRPr sz="3200">
                <a:solidFill>
                  <a:schemeClr val="bg1"/>
                </a:solidFill>
              </a:defRPr>
            </a:lvl1pPr>
          </a:lstStyle>
          <a:p>
            <a:r>
              <a:rPr lang="en-US" dirty="0"/>
              <a:t>Headline (32pt)</a:t>
            </a:r>
            <a:endParaRPr lang="en-US" noProof="0" dirty="0"/>
          </a:p>
        </p:txBody>
      </p:sp>
      <p:sp>
        <p:nvSpPr>
          <p:cNvPr id="4" name="Textplatzhalter 3">
            <a:extLst>
              <a:ext uri="{FF2B5EF4-FFF2-40B4-BE49-F238E27FC236}">
                <a16:creationId xmlns:a16="http://schemas.microsoft.com/office/drawing/2014/main" id="{E3642E5B-96F1-864B-935C-AACC45962FB3}"/>
              </a:ext>
            </a:extLst>
          </p:cNvPr>
          <p:cNvSpPr>
            <a:spLocks noGrp="1"/>
          </p:cNvSpPr>
          <p:nvPr>
            <p:ph type="body" sz="quarter" idx="14" hasCustomPrompt="1"/>
          </p:nvPr>
        </p:nvSpPr>
        <p:spPr>
          <a:xfrm>
            <a:off x="658812" y="2943226"/>
            <a:ext cx="9505951" cy="2184400"/>
          </a:xfrm>
        </p:spPr>
        <p:txBody>
          <a:bodyPr/>
          <a:lstStyle>
            <a:lvl1pPr marL="0" indent="0">
              <a:buNone/>
              <a:defRPr sz="3200">
                <a:solidFill>
                  <a:srgbClr val="FFFFFF"/>
                </a:solidFill>
              </a:defRPr>
            </a:lvl1pPr>
            <a:lvl2pPr marL="342000" indent="0">
              <a:buNone/>
              <a:defRPr/>
            </a:lvl2pPr>
            <a:lvl3pPr marL="684000" indent="0">
              <a:buNone/>
              <a:defRPr/>
            </a:lvl3pPr>
            <a:lvl4pPr marL="1026000" indent="0">
              <a:buNone/>
              <a:defRPr/>
            </a:lvl4pPr>
            <a:lvl5pPr marL="1368000" indent="0">
              <a:buNone/>
              <a:defRPr/>
            </a:lvl5pPr>
          </a:lstStyle>
          <a:p>
            <a:r>
              <a:rPr lang="en-US" dirty="0" err="1"/>
              <a:t>Subheadline</a:t>
            </a:r>
            <a:r>
              <a:rPr lang="en-US" dirty="0"/>
              <a:t> (32pt)</a:t>
            </a:r>
          </a:p>
        </p:txBody>
      </p:sp>
      <p:pic>
        <p:nvPicPr>
          <p:cNvPr id="11" name="Grafik 10">
            <a:extLst>
              <a:ext uri="{FF2B5EF4-FFF2-40B4-BE49-F238E27FC236}">
                <a16:creationId xmlns:a16="http://schemas.microsoft.com/office/drawing/2014/main" id="{8379F31A-E238-6F45-9F6D-B7A74855A5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79975" y="6312000"/>
            <a:ext cx="553212" cy="290576"/>
          </a:xfrm>
          <a:prstGeom prst="rect">
            <a:avLst/>
          </a:prstGeom>
        </p:spPr>
      </p:pic>
    </p:spTree>
    <p:extLst>
      <p:ext uri="{BB962C8B-B14F-4D97-AF65-F5344CB8AC3E}">
        <p14:creationId xmlns:p14="http://schemas.microsoft.com/office/powerpoint/2010/main" val="23764311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title white">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4CF53C00-41EF-4AFE-A87A-C3A990F0AD54}"/>
              </a:ext>
            </a:extLst>
          </p:cNvPr>
          <p:cNvPicPr>
            <a:picLocks noChangeAspect="1"/>
          </p:cNvPicPr>
          <p:nvPr userDrawn="1"/>
        </p:nvPicPr>
        <p:blipFill>
          <a:blip r:embed="rId2"/>
          <a:srcRect/>
          <a:stretch/>
        </p:blipFill>
        <p:spPr>
          <a:xfrm>
            <a:off x="0" y="0"/>
            <a:ext cx="12192000" cy="6858000"/>
          </a:xfrm>
          <a:prstGeom prst="rect">
            <a:avLst/>
          </a:prstGeom>
        </p:spPr>
      </p:pic>
      <p:sp>
        <p:nvSpPr>
          <p:cNvPr id="4" name="Textplatzhalter 3">
            <a:extLst>
              <a:ext uri="{FF2B5EF4-FFF2-40B4-BE49-F238E27FC236}">
                <a16:creationId xmlns:a16="http://schemas.microsoft.com/office/drawing/2014/main" id="{7C75442D-19E2-724C-A1F0-3BCA549BC3FC}"/>
              </a:ext>
            </a:extLst>
          </p:cNvPr>
          <p:cNvSpPr>
            <a:spLocks noGrp="1"/>
          </p:cNvSpPr>
          <p:nvPr>
            <p:ph type="body" sz="quarter" idx="14" hasCustomPrompt="1"/>
          </p:nvPr>
        </p:nvSpPr>
        <p:spPr>
          <a:xfrm>
            <a:off x="658813" y="2205037"/>
            <a:ext cx="9505950" cy="738187"/>
          </a:xfrm>
        </p:spPr>
        <p:txBody>
          <a:bodyPr/>
          <a:lstStyle>
            <a:lvl1pPr marL="0" indent="0">
              <a:buNone/>
              <a:defRPr sz="3200" b="1">
                <a:solidFill>
                  <a:srgbClr val="042D98"/>
                </a:solidFill>
              </a:defRPr>
            </a:lvl1pPr>
          </a:lstStyle>
          <a:p>
            <a:pPr lvl="0"/>
            <a:r>
              <a:rPr lang="en-US" dirty="0"/>
              <a:t>Headline (32pt)</a:t>
            </a:r>
            <a:endParaRPr lang="en-US" noProof="0" dirty="0"/>
          </a:p>
        </p:txBody>
      </p:sp>
      <p:sp>
        <p:nvSpPr>
          <p:cNvPr id="6" name="Textplatzhalter 5">
            <a:extLst>
              <a:ext uri="{FF2B5EF4-FFF2-40B4-BE49-F238E27FC236}">
                <a16:creationId xmlns:a16="http://schemas.microsoft.com/office/drawing/2014/main" id="{925CF241-A2B0-724E-B9A8-3D09BD08DA9C}"/>
              </a:ext>
            </a:extLst>
          </p:cNvPr>
          <p:cNvSpPr>
            <a:spLocks noGrp="1"/>
          </p:cNvSpPr>
          <p:nvPr>
            <p:ph type="body" sz="quarter" idx="15" hasCustomPrompt="1"/>
          </p:nvPr>
        </p:nvSpPr>
        <p:spPr>
          <a:xfrm>
            <a:off x="658813" y="2959893"/>
            <a:ext cx="9505950" cy="2167731"/>
          </a:xfrm>
        </p:spPr>
        <p:txBody>
          <a:bodyPr/>
          <a:lstStyle>
            <a:lvl1pPr marL="0" indent="0">
              <a:buNone/>
              <a:defRPr sz="3200" b="0">
                <a:solidFill>
                  <a:srgbClr val="042D98"/>
                </a:solidFill>
              </a:defRPr>
            </a:lvl1pPr>
          </a:lstStyle>
          <a:p>
            <a:r>
              <a:rPr lang="en-US" dirty="0" err="1"/>
              <a:t>Subheadline</a:t>
            </a:r>
            <a:r>
              <a:rPr lang="en-US" dirty="0"/>
              <a:t> (32pt)</a:t>
            </a:r>
          </a:p>
        </p:txBody>
      </p:sp>
      <p:pic>
        <p:nvPicPr>
          <p:cNvPr id="11" name="Grafik 10">
            <a:extLst>
              <a:ext uri="{FF2B5EF4-FFF2-40B4-BE49-F238E27FC236}">
                <a16:creationId xmlns:a16="http://schemas.microsoft.com/office/drawing/2014/main" id="{9FD24B52-802C-A045-81B4-CDB932F87EA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79976" y="6312000"/>
            <a:ext cx="553212" cy="290576"/>
          </a:xfrm>
          <a:prstGeom prst="rect">
            <a:avLst/>
          </a:prstGeom>
        </p:spPr>
      </p:pic>
    </p:spTree>
    <p:extLst>
      <p:ext uri="{BB962C8B-B14F-4D97-AF65-F5344CB8AC3E}">
        <p14:creationId xmlns:p14="http://schemas.microsoft.com/office/powerpoint/2010/main" val="136452112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3" descr="AOT_BEAM_blue"/>
          <p:cNvPicPr>
            <a:picLocks noChangeAspect="1" noChangeArrowheads="1"/>
          </p:cNvPicPr>
          <p:nvPr/>
        </p:nvPicPr>
        <p:blipFill>
          <a:blip r:embed="rId2">
            <a:extLst>
              <a:ext uri="{28A0092B-C50C-407E-A947-70E740481C1C}">
                <a14:useLocalDpi xmlns:a14="http://schemas.microsoft.com/office/drawing/2010/main" val="0"/>
              </a:ext>
            </a:extLst>
          </a:blip>
          <a:srcRect t="20815" b="24760"/>
          <a:stretch>
            <a:fillRect/>
          </a:stretch>
        </p:blipFill>
        <p:spPr bwMode="auto">
          <a:xfrm>
            <a:off x="239184" y="857250"/>
            <a:ext cx="11707283"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2"/>
          <p:cNvSpPr>
            <a:spLocks noChangeArrowheads="1"/>
          </p:cNvSpPr>
          <p:nvPr/>
        </p:nvSpPr>
        <p:spPr bwMode="auto">
          <a:xfrm>
            <a:off x="5903384" y="1700213"/>
            <a:ext cx="5486400" cy="4343400"/>
          </a:xfrm>
          <a:prstGeom prst="rect">
            <a:avLst/>
          </a:prstGeom>
          <a:noFill/>
          <a:ln w="9525">
            <a:noFill/>
            <a:miter lim="800000"/>
            <a:headEnd/>
            <a:tailEnd/>
          </a:ln>
          <a:effectLst/>
        </p:spPr>
        <p:txBody>
          <a:bodyPr/>
          <a:lstStyle/>
          <a:p>
            <a:pPr algn="l">
              <a:spcBef>
                <a:spcPct val="20000"/>
              </a:spcBef>
              <a:buFontTx/>
              <a:buChar char="•"/>
              <a:defRPr/>
            </a:pPr>
            <a:endParaRPr lang="en-US" sz="2400"/>
          </a:p>
        </p:txBody>
      </p:sp>
      <p:pic>
        <p:nvPicPr>
          <p:cNvPr id="6" name="Picture 10" descr="AOT_LOGO_int_L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384" y="236539"/>
            <a:ext cx="3359149"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a:off x="508001" y="1520826"/>
            <a:ext cx="11036300" cy="468313"/>
          </a:xfrm>
        </p:spPr>
        <p:txBody>
          <a:bodyPr/>
          <a:lstStyle>
            <a:lvl1pPr>
              <a:defRPr>
                <a:solidFill>
                  <a:srgbClr val="29529B"/>
                </a:solidFill>
              </a:defRPr>
            </a:lvl1pPr>
          </a:lstStyle>
          <a:p>
            <a:r>
              <a:rPr lang="en-US" noProof="0"/>
              <a:t>Click to edit Master title style</a:t>
            </a:r>
            <a:endParaRPr lang="en-US" noProof="0" dirty="0"/>
          </a:p>
        </p:txBody>
      </p:sp>
      <p:sp>
        <p:nvSpPr>
          <p:cNvPr id="29699" name="Rectangle 3"/>
          <p:cNvSpPr>
            <a:spLocks noGrp="1" noChangeArrowheads="1"/>
          </p:cNvSpPr>
          <p:nvPr>
            <p:ph type="subTitle" idx="1"/>
          </p:nvPr>
        </p:nvSpPr>
        <p:spPr>
          <a:xfrm>
            <a:off x="508001" y="1957388"/>
            <a:ext cx="11036300" cy="468312"/>
          </a:xfrm>
        </p:spPr>
        <p:txBody>
          <a:bodyPr lIns="0" tIns="0" rIns="0" bIns="0"/>
          <a:lstStyle>
            <a:lvl1pPr marL="0" indent="0">
              <a:lnSpc>
                <a:spcPts val="3400"/>
              </a:lnSpc>
              <a:buFontTx/>
              <a:buNone/>
              <a:defRPr sz="3200">
                <a:solidFill>
                  <a:srgbClr val="808080"/>
                </a:solidFill>
              </a:defRPr>
            </a:lvl1pPr>
          </a:lstStyle>
          <a:p>
            <a:r>
              <a:rPr lang="en-US" noProof="0"/>
              <a:t>Click to edit Master subtitle style</a:t>
            </a:r>
          </a:p>
        </p:txBody>
      </p:sp>
    </p:spTree>
    <p:extLst>
      <p:ext uri="{BB962C8B-B14F-4D97-AF65-F5344CB8AC3E}">
        <p14:creationId xmlns:p14="http://schemas.microsoft.com/office/powerpoint/2010/main" val="763975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29529B"/>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ABAB0EED-89E3-418D-A96E-1B436E8E7897}" type="slidenum">
              <a:rPr lang="de-CH"/>
              <a:pPr>
                <a:defRPr/>
              </a:pPr>
              <a:t>‹#›</a:t>
            </a:fld>
            <a:endParaRPr lang="de-CH"/>
          </a:p>
        </p:txBody>
      </p:sp>
    </p:spTree>
    <p:extLst>
      <p:ext uri="{BB962C8B-B14F-4D97-AF65-F5344CB8AC3E}">
        <p14:creationId xmlns:p14="http://schemas.microsoft.com/office/powerpoint/2010/main" val="2810119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677FDFD0-8843-4AD6-9AD8-403C70641076}" type="slidenum">
              <a:rPr lang="de-CH"/>
              <a:pPr>
                <a:defRPr/>
              </a:pPr>
              <a:t>‹#›</a:t>
            </a:fld>
            <a:endParaRPr lang="de-CH"/>
          </a:p>
        </p:txBody>
      </p:sp>
    </p:spTree>
    <p:extLst>
      <p:ext uri="{BB962C8B-B14F-4D97-AF65-F5344CB8AC3E}">
        <p14:creationId xmlns:p14="http://schemas.microsoft.com/office/powerpoint/2010/main" val="1009603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a:xfrm>
            <a:off x="825500" y="6380164"/>
            <a:ext cx="2844800" cy="179387"/>
          </a:xfrm>
          <a:prstGeom prst="rect">
            <a:avLst/>
          </a:prstGeom>
        </p:spPr>
        <p:txBody>
          <a:bodyPr/>
          <a:lstStyle>
            <a:lvl1pPr>
              <a:defRPr/>
            </a:lvl1pPr>
          </a:lstStyle>
          <a:p>
            <a:pPr>
              <a:defRPr/>
            </a:pPr>
            <a:fld id="{4A1E6030-AFBB-4805-A38C-E1C599D78528}" type="datetime1">
              <a:rPr lang="de-DE"/>
              <a:pPr>
                <a:defRPr/>
              </a:pPr>
              <a:t>11.08.2020</a:t>
            </a:fld>
            <a:endParaRPr lang="de-DE"/>
          </a:p>
        </p:txBody>
      </p:sp>
      <p:sp>
        <p:nvSpPr>
          <p:cNvPr id="5" name="Foliennummernplatzhalter 5"/>
          <p:cNvSpPr>
            <a:spLocks noGrp="1"/>
          </p:cNvSpPr>
          <p:nvPr>
            <p:ph type="sldNum" sz="quarter" idx="12"/>
          </p:nvPr>
        </p:nvSpPr>
        <p:spPr/>
        <p:txBody>
          <a:bodyPr/>
          <a:lstStyle>
            <a:lvl1pPr>
              <a:defRPr/>
            </a:lvl1pPr>
          </a:lstStyle>
          <a:p>
            <a:pPr>
              <a:defRPr/>
            </a:pPr>
            <a:fld id="{D3319AEE-40D7-4F61-8339-6A6A17C0168B}" type="slidenum">
              <a:rPr lang="de-DE"/>
              <a:pPr>
                <a:defRPr/>
              </a:pPr>
              <a:t>‹#›</a:t>
            </a:fld>
            <a:endParaRPr lang="de-DE"/>
          </a:p>
        </p:txBody>
      </p:sp>
    </p:spTree>
    <p:extLst>
      <p:ext uri="{BB962C8B-B14F-4D97-AF65-F5344CB8AC3E}">
        <p14:creationId xmlns:p14="http://schemas.microsoft.com/office/powerpoint/2010/main" val="153661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O Trauma Title white">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4CF53C00-41EF-4AFE-A87A-C3A990F0AD54}"/>
              </a:ext>
            </a:extLst>
          </p:cNvPr>
          <p:cNvPicPr>
            <a:picLocks noChangeAspect="1"/>
          </p:cNvPicPr>
          <p:nvPr userDrawn="1"/>
        </p:nvPicPr>
        <p:blipFill>
          <a:blip r:embed="rId2"/>
          <a:srcRect/>
          <a:stretch/>
        </p:blipFill>
        <p:spPr>
          <a:xfrm>
            <a:off x="0" y="0"/>
            <a:ext cx="12192000" cy="6858000"/>
          </a:xfrm>
          <a:prstGeom prst="rect">
            <a:avLst/>
          </a:prstGeom>
        </p:spPr>
      </p:pic>
      <p:sp>
        <p:nvSpPr>
          <p:cNvPr id="18" name="Textplatzhalter 8">
            <a:extLst>
              <a:ext uri="{FF2B5EF4-FFF2-40B4-BE49-F238E27FC236}">
                <a16:creationId xmlns:a16="http://schemas.microsoft.com/office/drawing/2014/main" id="{73ADFED4-E5B7-4041-A450-3F837A90AB4C}"/>
              </a:ext>
            </a:extLst>
          </p:cNvPr>
          <p:cNvSpPr>
            <a:spLocks noGrp="1"/>
          </p:cNvSpPr>
          <p:nvPr>
            <p:ph type="body" sz="quarter" idx="10" hasCustomPrompt="1"/>
          </p:nvPr>
        </p:nvSpPr>
        <p:spPr>
          <a:xfrm>
            <a:off x="658813" y="5856290"/>
            <a:ext cx="3348037" cy="246062"/>
          </a:xfrm>
        </p:spPr>
        <p:txBody>
          <a:bodyPr/>
          <a:lstStyle>
            <a:lvl1pPr marL="0" indent="0">
              <a:buNone/>
              <a:defRPr sz="1500" b="1">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name</a:t>
            </a:r>
          </a:p>
        </p:txBody>
      </p:sp>
      <p:sp>
        <p:nvSpPr>
          <p:cNvPr id="19" name="Textplatzhalter 8">
            <a:extLst>
              <a:ext uri="{FF2B5EF4-FFF2-40B4-BE49-F238E27FC236}">
                <a16:creationId xmlns:a16="http://schemas.microsoft.com/office/drawing/2014/main" id="{01ECB604-EBAF-4CB8-940B-8B9436AFCE10}"/>
              </a:ext>
            </a:extLst>
          </p:cNvPr>
          <p:cNvSpPr>
            <a:spLocks noGrp="1"/>
          </p:cNvSpPr>
          <p:nvPr>
            <p:ph type="body" sz="quarter" idx="11" hasCustomPrompt="1"/>
          </p:nvPr>
        </p:nvSpPr>
        <p:spPr>
          <a:xfrm>
            <a:off x="658812" y="6102352"/>
            <a:ext cx="3348037" cy="206376"/>
          </a:xfrm>
        </p:spPr>
        <p:txBody>
          <a:bodyPr anchor="b" anchorCtr="0"/>
          <a:lstStyle>
            <a:lvl1pPr marL="0" indent="0">
              <a:buNone/>
              <a:defRPr sz="1500" b="0">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title </a:t>
            </a:r>
          </a:p>
        </p:txBody>
      </p:sp>
      <p:sp>
        <p:nvSpPr>
          <p:cNvPr id="20" name="Textplatzhalter 8">
            <a:extLst>
              <a:ext uri="{FF2B5EF4-FFF2-40B4-BE49-F238E27FC236}">
                <a16:creationId xmlns:a16="http://schemas.microsoft.com/office/drawing/2014/main" id="{6D88C27E-BC7C-4779-9A2E-1947FFA9A840}"/>
              </a:ext>
            </a:extLst>
          </p:cNvPr>
          <p:cNvSpPr>
            <a:spLocks noGrp="1"/>
          </p:cNvSpPr>
          <p:nvPr>
            <p:ph type="body" sz="quarter" idx="12" hasCustomPrompt="1"/>
          </p:nvPr>
        </p:nvSpPr>
        <p:spPr>
          <a:xfrm>
            <a:off x="4079876" y="5861053"/>
            <a:ext cx="3348037" cy="246062"/>
          </a:xfrm>
        </p:spPr>
        <p:txBody>
          <a:bodyPr/>
          <a:lstStyle>
            <a:lvl1pPr marL="0" indent="0">
              <a:buNone/>
              <a:defRPr sz="1500" b="1">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Meeting</a:t>
            </a:r>
          </a:p>
        </p:txBody>
      </p:sp>
      <p:sp>
        <p:nvSpPr>
          <p:cNvPr id="21" name="Textplatzhalter 8">
            <a:extLst>
              <a:ext uri="{FF2B5EF4-FFF2-40B4-BE49-F238E27FC236}">
                <a16:creationId xmlns:a16="http://schemas.microsoft.com/office/drawing/2014/main" id="{BEB31F60-B2F1-41E4-9386-587225E466DA}"/>
              </a:ext>
            </a:extLst>
          </p:cNvPr>
          <p:cNvSpPr>
            <a:spLocks noGrp="1"/>
          </p:cNvSpPr>
          <p:nvPr>
            <p:ph type="body" sz="quarter" idx="13" hasCustomPrompt="1"/>
          </p:nvPr>
        </p:nvSpPr>
        <p:spPr>
          <a:xfrm>
            <a:off x="4079875" y="6107115"/>
            <a:ext cx="3348037" cy="206376"/>
          </a:xfrm>
        </p:spPr>
        <p:txBody>
          <a:bodyPr anchor="b" anchorCtr="0"/>
          <a:lstStyle>
            <a:lvl1pPr marL="0" indent="0">
              <a:buNone/>
              <a:defRPr sz="1500" b="0">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City, month day, year</a:t>
            </a:r>
          </a:p>
        </p:txBody>
      </p:sp>
      <p:sp>
        <p:nvSpPr>
          <p:cNvPr id="4" name="Textplatzhalter 3">
            <a:extLst>
              <a:ext uri="{FF2B5EF4-FFF2-40B4-BE49-F238E27FC236}">
                <a16:creationId xmlns:a16="http://schemas.microsoft.com/office/drawing/2014/main" id="{7C75442D-19E2-724C-A1F0-3BCA549BC3FC}"/>
              </a:ext>
            </a:extLst>
          </p:cNvPr>
          <p:cNvSpPr>
            <a:spLocks noGrp="1"/>
          </p:cNvSpPr>
          <p:nvPr>
            <p:ph type="body" sz="quarter" idx="14" hasCustomPrompt="1"/>
          </p:nvPr>
        </p:nvSpPr>
        <p:spPr>
          <a:xfrm>
            <a:off x="658813" y="2205037"/>
            <a:ext cx="9505950" cy="738187"/>
          </a:xfrm>
        </p:spPr>
        <p:txBody>
          <a:bodyPr/>
          <a:lstStyle>
            <a:lvl1pPr marL="0" indent="0">
              <a:buNone/>
              <a:defRPr sz="3200" b="1">
                <a:solidFill>
                  <a:srgbClr val="042D98"/>
                </a:solidFill>
              </a:defRPr>
            </a:lvl1pPr>
          </a:lstStyle>
          <a:p>
            <a:pPr lvl="0"/>
            <a:r>
              <a:rPr lang="en-US" dirty="0"/>
              <a:t>Headline (32pt)</a:t>
            </a:r>
          </a:p>
        </p:txBody>
      </p:sp>
      <p:sp>
        <p:nvSpPr>
          <p:cNvPr id="6" name="Textplatzhalter 5">
            <a:extLst>
              <a:ext uri="{FF2B5EF4-FFF2-40B4-BE49-F238E27FC236}">
                <a16:creationId xmlns:a16="http://schemas.microsoft.com/office/drawing/2014/main" id="{925CF241-A2B0-724E-B9A8-3D09BD08DA9C}"/>
              </a:ext>
            </a:extLst>
          </p:cNvPr>
          <p:cNvSpPr>
            <a:spLocks noGrp="1"/>
          </p:cNvSpPr>
          <p:nvPr>
            <p:ph type="body" sz="quarter" idx="15" hasCustomPrompt="1"/>
          </p:nvPr>
        </p:nvSpPr>
        <p:spPr>
          <a:xfrm>
            <a:off x="658813" y="2959893"/>
            <a:ext cx="9505950" cy="2167731"/>
          </a:xfrm>
        </p:spPr>
        <p:txBody>
          <a:bodyPr/>
          <a:lstStyle>
            <a:lvl1pPr marL="0" indent="0">
              <a:buNone/>
              <a:defRPr sz="3200" b="0">
                <a:solidFill>
                  <a:srgbClr val="042D98"/>
                </a:solidFill>
              </a:defRPr>
            </a:lvl1pPr>
          </a:lstStyle>
          <a:p>
            <a:r>
              <a:rPr lang="en-US" dirty="0" err="1"/>
              <a:t>Subheadline</a:t>
            </a:r>
            <a:r>
              <a:rPr lang="en-US" dirty="0"/>
              <a:t> (32pt)</a:t>
            </a:r>
          </a:p>
        </p:txBody>
      </p:sp>
      <p:pic>
        <p:nvPicPr>
          <p:cNvPr id="11" name="Grafik 10">
            <a:extLst>
              <a:ext uri="{FF2B5EF4-FFF2-40B4-BE49-F238E27FC236}">
                <a16:creationId xmlns:a16="http://schemas.microsoft.com/office/drawing/2014/main" id="{87F0B1B2-05D2-7F47-BB1C-7C5B498FF97D}"/>
              </a:ext>
            </a:extLst>
          </p:cNvPr>
          <p:cNvPicPr>
            <a:picLocks noChangeAspect="1"/>
          </p:cNvPicPr>
          <p:nvPr userDrawn="1"/>
        </p:nvPicPr>
        <p:blipFill>
          <a:blip r:embed="rId3"/>
          <a:srcRect/>
          <a:stretch/>
        </p:blipFill>
        <p:spPr>
          <a:xfrm>
            <a:off x="658813" y="260350"/>
            <a:ext cx="913384" cy="574548"/>
          </a:xfrm>
          <a:prstGeom prst="rect">
            <a:avLst/>
          </a:prstGeom>
        </p:spPr>
      </p:pic>
    </p:spTree>
    <p:extLst>
      <p:ext uri="{BB962C8B-B14F-4D97-AF65-F5344CB8AC3E}">
        <p14:creationId xmlns:p14="http://schemas.microsoft.com/office/powerpoint/2010/main" val="88096543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419996D4-CCC5-8244-802D-A4A36F5901E5}"/>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7" name="Foliennummernplatzhalter 6">
            <a:extLst>
              <a:ext uri="{FF2B5EF4-FFF2-40B4-BE49-F238E27FC236}">
                <a16:creationId xmlns:a16="http://schemas.microsoft.com/office/drawing/2014/main" id="{AF6BBFF2-3A88-4CB0-8DFC-61D09FA81C23}"/>
              </a:ext>
            </a:extLst>
          </p:cNvPr>
          <p:cNvSpPr>
            <a:spLocks noGrp="1"/>
          </p:cNvSpPr>
          <p:nvPr>
            <p:ph type="sldNum" sz="quarter" idx="12"/>
          </p:nvPr>
        </p:nvSpPr>
        <p:spPr/>
        <p:txBody>
          <a:bodyPr/>
          <a:lstStyle/>
          <a:p>
            <a:fld id="{0A6ABA92-B65E-42F5-BB28-73DA50746AED}" type="slidenum">
              <a:rPr lang="en-US" smtClean="0"/>
              <a:pPr/>
              <a:t>‹#›</a:t>
            </a:fld>
            <a:endParaRPr lang="en-US" dirty="0"/>
          </a:p>
        </p:txBody>
      </p:sp>
      <p:sp>
        <p:nvSpPr>
          <p:cNvPr id="3" name="Textplatzhalter 2">
            <a:extLst>
              <a:ext uri="{FF2B5EF4-FFF2-40B4-BE49-F238E27FC236}">
                <a16:creationId xmlns:a16="http://schemas.microsoft.com/office/drawing/2014/main" id="{ACB4B3BF-7CA8-4585-831C-F5DF968FBEE3}"/>
              </a:ext>
            </a:extLst>
          </p:cNvPr>
          <p:cNvSpPr>
            <a:spLocks noGrp="1"/>
          </p:cNvSpPr>
          <p:nvPr>
            <p:ph type="body" sz="quarter" idx="13" hasCustomPrompt="1"/>
          </p:nvPr>
        </p:nvSpPr>
        <p:spPr>
          <a:xfrm>
            <a:off x="658813" y="1727200"/>
            <a:ext cx="9505950"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423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10" name="Foliennummernplatzhalter 9">
            <a:extLst>
              <a:ext uri="{FF2B5EF4-FFF2-40B4-BE49-F238E27FC236}">
                <a16:creationId xmlns:a16="http://schemas.microsoft.com/office/drawing/2014/main" id="{CE008A41-AE8F-4A4F-B3C6-BB4BFEB16C2F}"/>
              </a:ext>
            </a:extLst>
          </p:cNvPr>
          <p:cNvSpPr>
            <a:spLocks noGrp="1"/>
          </p:cNvSpPr>
          <p:nvPr>
            <p:ph type="sldNum" sz="quarter" idx="16"/>
          </p:nvPr>
        </p:nvSpPr>
        <p:spPr/>
        <p:txBody>
          <a:body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19FE20CF-5CAB-B145-B705-F0221B76659F}"/>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8" name="Textplatzhalter 2">
            <a:extLst>
              <a:ext uri="{FF2B5EF4-FFF2-40B4-BE49-F238E27FC236}">
                <a16:creationId xmlns:a16="http://schemas.microsoft.com/office/drawing/2014/main" id="{05C5EDF6-0E1D-4133-992A-6B7CEA2C5F17}"/>
              </a:ext>
            </a:extLst>
          </p:cNvPr>
          <p:cNvSpPr>
            <a:spLocks noGrp="1"/>
          </p:cNvSpPr>
          <p:nvPr>
            <p:ph type="body" sz="quarter" idx="13" hasCustomPrompt="1"/>
          </p:nvPr>
        </p:nvSpPr>
        <p:spPr>
          <a:xfrm>
            <a:off x="658813" y="1727200"/>
            <a:ext cx="4716462"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platzhalter 2">
            <a:extLst>
              <a:ext uri="{FF2B5EF4-FFF2-40B4-BE49-F238E27FC236}">
                <a16:creationId xmlns:a16="http://schemas.microsoft.com/office/drawing/2014/main" id="{02616FAD-06D4-4469-AD4C-320B8432E200}"/>
              </a:ext>
            </a:extLst>
          </p:cNvPr>
          <p:cNvSpPr>
            <a:spLocks noGrp="1"/>
          </p:cNvSpPr>
          <p:nvPr>
            <p:ph type="body" sz="quarter" idx="19" hasCustomPrompt="1"/>
          </p:nvPr>
        </p:nvSpPr>
        <p:spPr>
          <a:xfrm>
            <a:off x="6132513" y="1727200"/>
            <a:ext cx="4716462"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087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58814" y="1727199"/>
            <a:ext cx="5388504" cy="3400426"/>
          </a:xfrm>
          <a:solidFill>
            <a:schemeClr val="bg2"/>
          </a:solidFill>
        </p:spPr>
        <p:txBody>
          <a:bodyPr/>
          <a:lstStyle>
            <a:lvl1pPr marL="0" indent="0">
              <a:buNone/>
              <a:defRPr/>
            </a:lvl1pPr>
          </a:lstStyle>
          <a:p>
            <a:r>
              <a:rPr lang="en-US" noProof="0" dirty="0"/>
              <a:t>Picture</a:t>
            </a:r>
          </a:p>
        </p:txBody>
      </p:sp>
      <p:sp>
        <p:nvSpPr>
          <p:cNvPr id="10" name="Foliennummernplatzhalter 9">
            <a:extLst>
              <a:ext uri="{FF2B5EF4-FFF2-40B4-BE49-F238E27FC236}">
                <a16:creationId xmlns:a16="http://schemas.microsoft.com/office/drawing/2014/main" id="{70DD2CDD-8E40-4FA1-BCE2-A0663B10DCBC}"/>
              </a:ext>
            </a:extLst>
          </p:cNvPr>
          <p:cNvSpPr>
            <a:spLocks noGrp="1"/>
          </p:cNvSpPr>
          <p:nvPr>
            <p:ph type="sldNum" sz="quarter" idx="16"/>
          </p:nvPr>
        </p:nvSpPr>
        <p:spPr/>
        <p:txBody>
          <a:bodyPr/>
          <a:lstStyle/>
          <a:p>
            <a:fld id="{0A6ABA92-B65E-42F5-BB28-73DA50746AED}" type="slidenum">
              <a:rPr lang="en-US" noProof="0" smtClean="0"/>
              <a:pPr/>
              <a:t>‹#›</a:t>
            </a:fld>
            <a:endParaRPr lang="en-US" noProof="0" dirty="0"/>
          </a:p>
        </p:txBody>
      </p:sp>
      <p:sp>
        <p:nvSpPr>
          <p:cNvPr id="6" name="Titel 5">
            <a:extLst>
              <a:ext uri="{FF2B5EF4-FFF2-40B4-BE49-F238E27FC236}">
                <a16:creationId xmlns:a16="http://schemas.microsoft.com/office/drawing/2014/main" id="{73FF76DA-AD1B-F94D-AD0E-8307FED98612}"/>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9" name="Textplatzhalter 2">
            <a:extLst>
              <a:ext uri="{FF2B5EF4-FFF2-40B4-BE49-F238E27FC236}">
                <a16:creationId xmlns:a16="http://schemas.microsoft.com/office/drawing/2014/main" id="{2F46209C-2AF4-49BF-BAA1-7259963618EC}"/>
              </a:ext>
            </a:extLst>
          </p:cNvPr>
          <p:cNvSpPr>
            <a:spLocks noGrp="1"/>
          </p:cNvSpPr>
          <p:nvPr>
            <p:ph type="body" sz="quarter" idx="19" hasCustomPrompt="1"/>
          </p:nvPr>
        </p:nvSpPr>
        <p:spPr>
          <a:xfrm>
            <a:off x="6816725" y="1727200"/>
            <a:ext cx="4716463"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682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92966-A211-4F6E-9170-972BCF45C9C9}"/>
              </a:ext>
            </a:extLst>
          </p:cNvPr>
          <p:cNvSpPr>
            <a:spLocks noGrp="1"/>
          </p:cNvSpPr>
          <p:nvPr>
            <p:ph type="title" hasCustomPrompt="1"/>
          </p:nvPr>
        </p:nvSpPr>
        <p:spPr>
          <a:xfrm>
            <a:off x="658814" y="517525"/>
            <a:ext cx="10862204" cy="966787"/>
          </a:xfrm>
        </p:spPr>
        <p:txBody>
          <a:bodyPr anchor="t" anchorCtr="0"/>
          <a:lstStyle>
            <a:lvl1pPr>
              <a:lnSpc>
                <a:spcPct val="100000"/>
              </a:lnSpc>
              <a:defRPr sz="3200"/>
            </a:lvl1pPr>
          </a:lstStyle>
          <a:p>
            <a:r>
              <a:rPr lang="en-US" noProof="0" dirty="0"/>
              <a:t>Headline (32pt)</a:t>
            </a:r>
          </a:p>
        </p:txBody>
      </p:sp>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4" y="4884737"/>
            <a:ext cx="4704289" cy="969861"/>
          </a:xfrm>
        </p:spPr>
        <p:txBody>
          <a:bodyPr/>
          <a:lstStyle>
            <a:lvl1pPr marL="0" indent="0">
              <a:spcBef>
                <a:spcPts val="600"/>
              </a:spcBef>
              <a:buNone/>
              <a:defRPr sz="28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(28pt)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58813" y="1727199"/>
            <a:ext cx="4716462" cy="2916239"/>
          </a:xfrm>
          <a:solidFill>
            <a:schemeClr val="bg2"/>
          </a:solidFill>
        </p:spPr>
        <p:txBody>
          <a:bodyPr/>
          <a:lstStyle>
            <a:lvl1pPr marL="0" indent="0">
              <a:buNone/>
              <a:defRPr/>
            </a:lvl1pPr>
          </a:lstStyle>
          <a:p>
            <a:r>
              <a:rPr lang="en-US" noProof="0" dirty="0"/>
              <a:t>Picture</a:t>
            </a:r>
          </a:p>
        </p:txBody>
      </p:sp>
      <p:sp>
        <p:nvSpPr>
          <p:cNvPr id="12" name="Inhaltsplatzhalter 2">
            <a:extLst>
              <a:ext uri="{FF2B5EF4-FFF2-40B4-BE49-F238E27FC236}">
                <a16:creationId xmlns:a16="http://schemas.microsoft.com/office/drawing/2014/main" id="{37D0A741-A793-4B42-8225-37550EA0E43A}"/>
              </a:ext>
            </a:extLst>
          </p:cNvPr>
          <p:cNvSpPr>
            <a:spLocks noGrp="1"/>
          </p:cNvSpPr>
          <p:nvPr>
            <p:ph idx="14" hasCustomPrompt="1"/>
          </p:nvPr>
        </p:nvSpPr>
        <p:spPr>
          <a:xfrm>
            <a:off x="6144685" y="4884737"/>
            <a:ext cx="4704288" cy="969862"/>
          </a:xfrm>
        </p:spPr>
        <p:txBody>
          <a:bodyPr/>
          <a:lstStyle>
            <a:lvl1pPr marL="0" indent="0">
              <a:spcBef>
                <a:spcPts val="600"/>
              </a:spcBef>
              <a:buNone/>
              <a:defRPr sz="28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(28pt)</a:t>
            </a:r>
          </a:p>
        </p:txBody>
      </p:sp>
      <p:sp>
        <p:nvSpPr>
          <p:cNvPr id="13" name="Bildplatzhalter 7">
            <a:extLst>
              <a:ext uri="{FF2B5EF4-FFF2-40B4-BE49-F238E27FC236}">
                <a16:creationId xmlns:a16="http://schemas.microsoft.com/office/drawing/2014/main" id="{333807CB-4C73-4E3B-A1D1-85D927EA6580}"/>
              </a:ext>
            </a:extLst>
          </p:cNvPr>
          <p:cNvSpPr>
            <a:spLocks noGrp="1"/>
          </p:cNvSpPr>
          <p:nvPr>
            <p:ph type="pic" sz="quarter" idx="15" hasCustomPrompt="1"/>
          </p:nvPr>
        </p:nvSpPr>
        <p:spPr>
          <a:xfrm>
            <a:off x="6144685" y="1727199"/>
            <a:ext cx="4704290" cy="2916239"/>
          </a:xfrm>
          <a:solidFill>
            <a:schemeClr val="bg2"/>
          </a:solidFill>
        </p:spPr>
        <p:txBody>
          <a:bodyPr/>
          <a:lstStyle>
            <a:lvl1pPr marL="0" indent="0">
              <a:buNone/>
              <a:defRPr/>
            </a:lvl1pPr>
          </a:lstStyle>
          <a:p>
            <a:r>
              <a:rPr lang="en-US" noProof="0" dirty="0"/>
              <a:t>Picture</a:t>
            </a:r>
          </a:p>
        </p:txBody>
      </p:sp>
      <p:sp>
        <p:nvSpPr>
          <p:cNvPr id="10" name="Foliennummernplatzhalter 9">
            <a:extLst>
              <a:ext uri="{FF2B5EF4-FFF2-40B4-BE49-F238E27FC236}">
                <a16:creationId xmlns:a16="http://schemas.microsoft.com/office/drawing/2014/main" id="{3E5951C6-963E-4674-91CC-8E8F1F645AFA}"/>
              </a:ext>
            </a:extLst>
          </p:cNvPr>
          <p:cNvSpPr>
            <a:spLocks noGrp="1"/>
          </p:cNvSpPr>
          <p:nvPr>
            <p:ph type="sldNum" sz="quarter" idx="18"/>
          </p:nvPr>
        </p:nvSpPr>
        <p:spPr/>
        <p:txBody>
          <a:bodyPr/>
          <a:lstStyle/>
          <a:p>
            <a:fld id="{0A6ABA92-B65E-42F5-BB28-73DA50746AED}" type="slidenum">
              <a:rPr lang="en-US" noProof="0" smtClean="0"/>
              <a:pPr/>
              <a:t>‹#›</a:t>
            </a:fld>
            <a:endParaRPr lang="en-US" noProof="0" dirty="0"/>
          </a:p>
        </p:txBody>
      </p:sp>
    </p:spTree>
    <p:extLst>
      <p:ext uri="{BB962C8B-B14F-4D97-AF65-F5344CB8AC3E}">
        <p14:creationId xmlns:p14="http://schemas.microsoft.com/office/powerpoint/2010/main" val="1386065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image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5" y="3430690"/>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5" y="1727199"/>
            <a:ext cx="1969028" cy="1455637"/>
          </a:xfrm>
          <a:solidFill>
            <a:schemeClr val="bg2"/>
          </a:solidFill>
        </p:spPr>
        <p:txBody>
          <a:bodyPr/>
          <a:lstStyle>
            <a:lvl1pPr marL="0" indent="0">
              <a:buNone/>
              <a:defRPr sz="2000"/>
            </a:lvl1pPr>
          </a:lstStyle>
          <a:p>
            <a:r>
              <a:rPr lang="en-US" noProof="0" dirty="0"/>
              <a:t>Picture</a:t>
            </a:r>
          </a:p>
        </p:txBody>
      </p:sp>
      <p:sp>
        <p:nvSpPr>
          <p:cNvPr id="12" name="Inhaltsplatzhalter 2">
            <a:extLst>
              <a:ext uri="{FF2B5EF4-FFF2-40B4-BE49-F238E27FC236}">
                <a16:creationId xmlns:a16="http://schemas.microsoft.com/office/drawing/2014/main" id="{0BC7BB4E-BF1F-4D9E-97F1-898AFD41A413}"/>
              </a:ext>
            </a:extLst>
          </p:cNvPr>
          <p:cNvSpPr>
            <a:spLocks noGrp="1"/>
          </p:cNvSpPr>
          <p:nvPr>
            <p:ph idx="14" hasCustomPrompt="1"/>
          </p:nvPr>
        </p:nvSpPr>
        <p:spPr>
          <a:xfrm>
            <a:off x="3406247" y="3433967"/>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13" name="Bildplatzhalter 7">
            <a:extLst>
              <a:ext uri="{FF2B5EF4-FFF2-40B4-BE49-F238E27FC236}">
                <a16:creationId xmlns:a16="http://schemas.microsoft.com/office/drawing/2014/main" id="{E2CCE0D8-AC8D-4905-A013-7F31E747D1D4}"/>
              </a:ext>
            </a:extLst>
          </p:cNvPr>
          <p:cNvSpPr>
            <a:spLocks noGrp="1"/>
          </p:cNvSpPr>
          <p:nvPr>
            <p:ph type="pic" sz="quarter" idx="15" hasCustomPrompt="1"/>
          </p:nvPr>
        </p:nvSpPr>
        <p:spPr>
          <a:xfrm>
            <a:off x="3406247" y="1730476"/>
            <a:ext cx="1969028" cy="1455637"/>
          </a:xfrm>
          <a:solidFill>
            <a:schemeClr val="bg2"/>
          </a:solidFill>
        </p:spPr>
        <p:txBody>
          <a:bodyPr/>
          <a:lstStyle>
            <a:lvl1pPr marL="0" indent="0">
              <a:buNone/>
              <a:defRPr sz="2000"/>
            </a:lvl1pPr>
          </a:lstStyle>
          <a:p>
            <a:r>
              <a:rPr lang="en-US" noProof="0" dirty="0"/>
              <a:t>Picture</a:t>
            </a:r>
          </a:p>
        </p:txBody>
      </p:sp>
      <p:sp>
        <p:nvSpPr>
          <p:cNvPr id="16" name="Inhaltsplatzhalter 2">
            <a:extLst>
              <a:ext uri="{FF2B5EF4-FFF2-40B4-BE49-F238E27FC236}">
                <a16:creationId xmlns:a16="http://schemas.microsoft.com/office/drawing/2014/main" id="{8186687C-479E-4FF8-8933-75FC36163FD1}"/>
              </a:ext>
            </a:extLst>
          </p:cNvPr>
          <p:cNvSpPr>
            <a:spLocks noGrp="1"/>
          </p:cNvSpPr>
          <p:nvPr>
            <p:ph idx="16" hasCustomPrompt="1"/>
          </p:nvPr>
        </p:nvSpPr>
        <p:spPr>
          <a:xfrm>
            <a:off x="6132513" y="3430689"/>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17" name="Bildplatzhalter 7">
            <a:extLst>
              <a:ext uri="{FF2B5EF4-FFF2-40B4-BE49-F238E27FC236}">
                <a16:creationId xmlns:a16="http://schemas.microsoft.com/office/drawing/2014/main" id="{A257245C-F172-4383-8396-BCF83CC109F8}"/>
              </a:ext>
            </a:extLst>
          </p:cNvPr>
          <p:cNvSpPr>
            <a:spLocks noGrp="1"/>
          </p:cNvSpPr>
          <p:nvPr>
            <p:ph type="pic" sz="quarter" idx="17" hasCustomPrompt="1"/>
          </p:nvPr>
        </p:nvSpPr>
        <p:spPr>
          <a:xfrm>
            <a:off x="6132513" y="1727198"/>
            <a:ext cx="1969028" cy="1455637"/>
          </a:xfrm>
          <a:solidFill>
            <a:schemeClr val="bg2"/>
          </a:solidFill>
        </p:spPr>
        <p:txBody>
          <a:bodyPr/>
          <a:lstStyle>
            <a:lvl1pPr marL="0" indent="0">
              <a:buNone/>
              <a:defRPr sz="2000"/>
            </a:lvl1pPr>
          </a:lstStyle>
          <a:p>
            <a:r>
              <a:rPr lang="en-US" noProof="0" dirty="0"/>
              <a:t>Picture</a:t>
            </a:r>
          </a:p>
        </p:txBody>
      </p:sp>
      <p:sp>
        <p:nvSpPr>
          <p:cNvPr id="18" name="Inhaltsplatzhalter 2">
            <a:extLst>
              <a:ext uri="{FF2B5EF4-FFF2-40B4-BE49-F238E27FC236}">
                <a16:creationId xmlns:a16="http://schemas.microsoft.com/office/drawing/2014/main" id="{861E2ECD-CB24-4B91-8A9B-259A67613C3F}"/>
              </a:ext>
            </a:extLst>
          </p:cNvPr>
          <p:cNvSpPr>
            <a:spLocks noGrp="1"/>
          </p:cNvSpPr>
          <p:nvPr>
            <p:ph idx="18" hasCustomPrompt="1"/>
          </p:nvPr>
        </p:nvSpPr>
        <p:spPr>
          <a:xfrm>
            <a:off x="8879418" y="3433967"/>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19" name="Bildplatzhalter 7">
            <a:extLst>
              <a:ext uri="{FF2B5EF4-FFF2-40B4-BE49-F238E27FC236}">
                <a16:creationId xmlns:a16="http://schemas.microsoft.com/office/drawing/2014/main" id="{2803E856-D15C-4C2A-99FD-4D63E5C34E30}"/>
              </a:ext>
            </a:extLst>
          </p:cNvPr>
          <p:cNvSpPr>
            <a:spLocks noGrp="1"/>
          </p:cNvSpPr>
          <p:nvPr>
            <p:ph type="pic" sz="quarter" idx="19" hasCustomPrompt="1"/>
          </p:nvPr>
        </p:nvSpPr>
        <p:spPr>
          <a:xfrm>
            <a:off x="8879418" y="1730476"/>
            <a:ext cx="1969028" cy="1455637"/>
          </a:xfrm>
          <a:solidFill>
            <a:schemeClr val="bg2"/>
          </a:solidFill>
        </p:spPr>
        <p:txBody>
          <a:bodyPr/>
          <a:lstStyle>
            <a:lvl1pPr marL="0" indent="0">
              <a:buNone/>
              <a:defRPr sz="2000"/>
            </a:lvl1pPr>
          </a:lstStyle>
          <a:p>
            <a:r>
              <a:rPr lang="en-US" noProof="0" dirty="0"/>
              <a:t>Picture</a:t>
            </a:r>
          </a:p>
        </p:txBody>
      </p:sp>
      <p:sp>
        <p:nvSpPr>
          <p:cNvPr id="20" name="Foliennummernplatzhalter 19">
            <a:extLst>
              <a:ext uri="{FF2B5EF4-FFF2-40B4-BE49-F238E27FC236}">
                <a16:creationId xmlns:a16="http://schemas.microsoft.com/office/drawing/2014/main" id="{ED650EED-FA23-43C6-8098-A702770AE51D}"/>
              </a:ext>
            </a:extLst>
          </p:cNvPr>
          <p:cNvSpPr>
            <a:spLocks noGrp="1"/>
          </p:cNvSpPr>
          <p:nvPr>
            <p:ph type="sldNum" sz="quarter" idx="22"/>
          </p:nvPr>
        </p:nvSpPr>
        <p:spPr/>
        <p:txBody>
          <a:body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E5AEC5B9-D2EF-0F4E-9314-0EBF7C51B7FF}"/>
              </a:ext>
            </a:extLst>
          </p:cNvPr>
          <p:cNvSpPr>
            <a:spLocks noGrp="1"/>
          </p:cNvSpPr>
          <p:nvPr>
            <p:ph type="title" hasCustomPrompt="1"/>
          </p:nvPr>
        </p:nvSpPr>
        <p:spPr/>
        <p:txBody>
          <a:bodyPr/>
          <a:lstStyle>
            <a:lvl1pPr>
              <a:lnSpc>
                <a:spcPct val="100000"/>
              </a:lnSpc>
              <a:defRPr sz="3200"/>
            </a:lvl1pPr>
          </a:lstStyle>
          <a:p>
            <a:r>
              <a:rPr lang="en-US" dirty="0"/>
              <a:t>Headline (32pt)</a:t>
            </a:r>
          </a:p>
        </p:txBody>
      </p:sp>
    </p:spTree>
    <p:extLst>
      <p:ext uri="{BB962C8B-B14F-4D97-AF65-F5344CB8AC3E}">
        <p14:creationId xmlns:p14="http://schemas.microsoft.com/office/powerpoint/2010/main" val="2624330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image black">
    <p:bg>
      <p:bgPr>
        <a:solidFill>
          <a:schemeClr val="tx1"/>
        </a:solidFill>
        <a:effectLst/>
      </p:bgPr>
    </p:b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4" y="1727199"/>
            <a:ext cx="5376333" cy="3400426"/>
          </a:xfrm>
          <a:solidFill>
            <a:schemeClr val="bg2"/>
          </a:solidFill>
        </p:spPr>
        <p:txBody>
          <a:bodyPr/>
          <a:lstStyle>
            <a:lvl1pPr marL="0" indent="0">
              <a:buNone/>
              <a:defRPr/>
            </a:lvl1pPr>
          </a:lstStyle>
          <a:p>
            <a:r>
              <a:rPr lang="en-US" noProof="0" dirty="0"/>
              <a:t>Picture</a:t>
            </a:r>
          </a:p>
        </p:txBody>
      </p:sp>
      <p:pic>
        <p:nvPicPr>
          <p:cNvPr id="10" name="Grafik 9">
            <a:extLst>
              <a:ext uri="{FF2B5EF4-FFF2-40B4-BE49-F238E27FC236}">
                <a16:creationId xmlns:a16="http://schemas.microsoft.com/office/drawing/2014/main" id="{D6DFA43D-7EFC-4422-899F-A44536AFB7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975" y="6312000"/>
            <a:ext cx="553212" cy="290576"/>
          </a:xfrm>
          <a:prstGeom prst="rect">
            <a:avLst/>
          </a:prstGeom>
        </p:spPr>
      </p:pic>
      <p:sp>
        <p:nvSpPr>
          <p:cNvPr id="12" name="Foliennummernplatzhalter 11">
            <a:extLst>
              <a:ext uri="{FF2B5EF4-FFF2-40B4-BE49-F238E27FC236}">
                <a16:creationId xmlns:a16="http://schemas.microsoft.com/office/drawing/2014/main" id="{C091CBB9-0ED2-447E-B3AA-D8BD16CC1C43}"/>
              </a:ext>
            </a:extLst>
          </p:cNvPr>
          <p:cNvSpPr>
            <a:spLocks noGrp="1"/>
          </p:cNvSpPr>
          <p:nvPr>
            <p:ph type="sldNum" sz="quarter" idx="16"/>
          </p:nvPr>
        </p:nvSpPr>
        <p:spPr/>
        <p:txBody>
          <a:bodyPr/>
          <a:lstStyle>
            <a:lvl1pPr>
              <a:defRPr>
                <a:solidFill>
                  <a:schemeClr val="bg1"/>
                </a:solidFill>
              </a:defRPr>
            </a:lvl1p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E43BAFF3-7966-B045-AF0E-E679C72FAB5E}"/>
              </a:ext>
            </a:extLst>
          </p:cNvPr>
          <p:cNvSpPr>
            <a:spLocks noGrp="1"/>
          </p:cNvSpPr>
          <p:nvPr>
            <p:ph type="title" hasCustomPrompt="1"/>
          </p:nvPr>
        </p:nvSpPr>
        <p:spPr/>
        <p:txBody>
          <a:bodyPr/>
          <a:lstStyle>
            <a:lvl1pPr>
              <a:lnSpc>
                <a:spcPct val="100000"/>
              </a:lnSpc>
              <a:defRPr sz="3200">
                <a:solidFill>
                  <a:srgbClr val="FFFFFF"/>
                </a:solidFill>
              </a:defRPr>
            </a:lvl1pPr>
          </a:lstStyle>
          <a:p>
            <a:r>
              <a:rPr lang="en-US" dirty="0"/>
              <a:t>Headline (32pt)</a:t>
            </a:r>
          </a:p>
        </p:txBody>
      </p:sp>
      <p:sp>
        <p:nvSpPr>
          <p:cNvPr id="9" name="Textplatzhalter 2">
            <a:extLst>
              <a:ext uri="{FF2B5EF4-FFF2-40B4-BE49-F238E27FC236}">
                <a16:creationId xmlns:a16="http://schemas.microsoft.com/office/drawing/2014/main" id="{F7A8648F-6F94-4BD6-9057-657CE0AD70BB}"/>
              </a:ext>
            </a:extLst>
          </p:cNvPr>
          <p:cNvSpPr>
            <a:spLocks noGrp="1"/>
          </p:cNvSpPr>
          <p:nvPr>
            <p:ph type="body" sz="quarter" idx="19" hasCustomPrompt="1"/>
          </p:nvPr>
        </p:nvSpPr>
        <p:spPr>
          <a:xfrm>
            <a:off x="6816725" y="1727200"/>
            <a:ext cx="4716463" cy="41290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239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 images black">
    <p:bg>
      <p:bgPr>
        <a:solidFill>
          <a:schemeClr val="tx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4" y="4884737"/>
            <a:ext cx="4704289" cy="969861"/>
          </a:xfrm>
        </p:spPr>
        <p:txBody>
          <a:bodyPr/>
          <a:lstStyle>
            <a:lvl1pPr marL="0" indent="0">
              <a:spcBef>
                <a:spcPts val="600"/>
              </a:spcBef>
              <a:buNone/>
              <a:defRPr sz="28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(28pt)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5" y="1727199"/>
            <a:ext cx="4704290" cy="2916239"/>
          </a:xfrm>
          <a:solidFill>
            <a:schemeClr val="bg2"/>
          </a:solidFill>
        </p:spPr>
        <p:txBody>
          <a:bodyPr/>
          <a:lstStyle>
            <a:lvl1pPr marL="0" indent="0">
              <a:buNone/>
              <a:defRPr/>
            </a:lvl1pPr>
          </a:lstStyle>
          <a:p>
            <a:r>
              <a:rPr lang="en-US" noProof="0" dirty="0"/>
              <a:t>Picture</a:t>
            </a:r>
          </a:p>
        </p:txBody>
      </p:sp>
      <p:sp>
        <p:nvSpPr>
          <p:cNvPr id="12" name="Inhaltsplatzhalter 2">
            <a:extLst>
              <a:ext uri="{FF2B5EF4-FFF2-40B4-BE49-F238E27FC236}">
                <a16:creationId xmlns:a16="http://schemas.microsoft.com/office/drawing/2014/main" id="{37D0A741-A793-4B42-8225-37550EA0E43A}"/>
              </a:ext>
            </a:extLst>
          </p:cNvPr>
          <p:cNvSpPr>
            <a:spLocks noGrp="1"/>
          </p:cNvSpPr>
          <p:nvPr>
            <p:ph idx="14" hasCustomPrompt="1"/>
          </p:nvPr>
        </p:nvSpPr>
        <p:spPr>
          <a:xfrm>
            <a:off x="6144684" y="4884737"/>
            <a:ext cx="4704289" cy="969861"/>
          </a:xfrm>
        </p:spPr>
        <p:txBody>
          <a:bodyPr/>
          <a:lstStyle>
            <a:lvl1pPr marL="0" indent="0">
              <a:spcBef>
                <a:spcPts val="600"/>
              </a:spcBef>
              <a:buNone/>
              <a:defRPr sz="28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(28pt)</a:t>
            </a:r>
          </a:p>
        </p:txBody>
      </p:sp>
      <p:sp>
        <p:nvSpPr>
          <p:cNvPr id="13" name="Bildplatzhalter 7">
            <a:extLst>
              <a:ext uri="{FF2B5EF4-FFF2-40B4-BE49-F238E27FC236}">
                <a16:creationId xmlns:a16="http://schemas.microsoft.com/office/drawing/2014/main" id="{333807CB-4C73-4E3B-A1D1-85D927EA6580}"/>
              </a:ext>
            </a:extLst>
          </p:cNvPr>
          <p:cNvSpPr>
            <a:spLocks noGrp="1"/>
          </p:cNvSpPr>
          <p:nvPr>
            <p:ph type="pic" sz="quarter" idx="15" hasCustomPrompt="1"/>
          </p:nvPr>
        </p:nvSpPr>
        <p:spPr>
          <a:xfrm>
            <a:off x="6144685" y="1727199"/>
            <a:ext cx="4704290" cy="2916239"/>
          </a:xfrm>
          <a:solidFill>
            <a:schemeClr val="bg2"/>
          </a:solidFill>
        </p:spPr>
        <p:txBody>
          <a:bodyPr/>
          <a:lstStyle>
            <a:lvl1pPr marL="0" indent="0">
              <a:buNone/>
              <a:defRPr/>
            </a:lvl1pPr>
          </a:lstStyle>
          <a:p>
            <a:r>
              <a:rPr lang="en-US" noProof="0" dirty="0"/>
              <a:t>Picture</a:t>
            </a:r>
          </a:p>
        </p:txBody>
      </p:sp>
      <p:pic>
        <p:nvPicPr>
          <p:cNvPr id="14" name="Grafik 13">
            <a:extLst>
              <a:ext uri="{FF2B5EF4-FFF2-40B4-BE49-F238E27FC236}">
                <a16:creationId xmlns:a16="http://schemas.microsoft.com/office/drawing/2014/main" id="{A351F687-0163-4967-B0F7-21FAF91DDD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975" y="6312000"/>
            <a:ext cx="553212" cy="290576"/>
          </a:xfrm>
          <a:prstGeom prst="rect">
            <a:avLst/>
          </a:prstGeom>
        </p:spPr>
      </p:pic>
      <p:sp>
        <p:nvSpPr>
          <p:cNvPr id="10" name="Foliennummernplatzhalter 9">
            <a:extLst>
              <a:ext uri="{FF2B5EF4-FFF2-40B4-BE49-F238E27FC236}">
                <a16:creationId xmlns:a16="http://schemas.microsoft.com/office/drawing/2014/main" id="{C5A7C55E-8985-4FE6-B0DD-6F886D99BB73}"/>
              </a:ext>
            </a:extLst>
          </p:cNvPr>
          <p:cNvSpPr>
            <a:spLocks noGrp="1"/>
          </p:cNvSpPr>
          <p:nvPr>
            <p:ph type="sldNum" sz="quarter" idx="18"/>
          </p:nvPr>
        </p:nvSpPr>
        <p:spPr/>
        <p:txBody>
          <a:bodyPr/>
          <a:lstStyle>
            <a:lvl1pPr>
              <a:defRPr>
                <a:solidFill>
                  <a:schemeClr val="bg1"/>
                </a:solidFill>
              </a:defRPr>
            </a:lvl1p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8E8CDFF0-E7E9-AA43-9B34-0D91FBA3F16F}"/>
              </a:ext>
            </a:extLst>
          </p:cNvPr>
          <p:cNvSpPr>
            <a:spLocks noGrp="1"/>
          </p:cNvSpPr>
          <p:nvPr>
            <p:ph type="title" hasCustomPrompt="1"/>
          </p:nvPr>
        </p:nvSpPr>
        <p:spPr/>
        <p:txBody>
          <a:bodyPr/>
          <a:lstStyle>
            <a:lvl1pPr>
              <a:lnSpc>
                <a:spcPct val="100000"/>
              </a:lnSpc>
              <a:defRPr sz="3200">
                <a:solidFill>
                  <a:srgbClr val="FFFFFF"/>
                </a:solidFill>
              </a:defRPr>
            </a:lvl1pPr>
          </a:lstStyle>
          <a:p>
            <a:r>
              <a:rPr lang="en-US" noProof="0" dirty="0"/>
              <a:t>Headline (32pt)</a:t>
            </a:r>
          </a:p>
        </p:txBody>
      </p:sp>
    </p:spTree>
    <p:extLst>
      <p:ext uri="{BB962C8B-B14F-4D97-AF65-F5344CB8AC3E}">
        <p14:creationId xmlns:p14="http://schemas.microsoft.com/office/powerpoint/2010/main" val="124473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BB907FC-8EEA-4706-98EB-1F20D0D83E28}"/>
              </a:ext>
            </a:extLst>
          </p:cNvPr>
          <p:cNvSpPr>
            <a:spLocks noGrp="1"/>
          </p:cNvSpPr>
          <p:nvPr>
            <p:ph type="title"/>
          </p:nvPr>
        </p:nvSpPr>
        <p:spPr>
          <a:xfrm>
            <a:off x="658814" y="517525"/>
            <a:ext cx="10874374" cy="966789"/>
          </a:xfrm>
          <a:prstGeom prst="rect">
            <a:avLst/>
          </a:prstGeom>
        </p:spPr>
        <p:txBody>
          <a:bodyPr vert="horz" lIns="0" tIns="0" rIns="0" bIns="0" rtlCol="0" anchor="t" anchorCtr="0">
            <a:noAutofit/>
          </a:bodyPr>
          <a:lstStyle/>
          <a:p>
            <a:r>
              <a:rPr lang="en-US" noProof="0" dirty="0"/>
              <a:t>Headline (32pt)</a:t>
            </a:r>
            <a:endParaRPr lang="en-US" dirty="0"/>
          </a:p>
        </p:txBody>
      </p:sp>
      <p:sp>
        <p:nvSpPr>
          <p:cNvPr id="3" name="Textplatzhalter 2">
            <a:extLst>
              <a:ext uri="{FF2B5EF4-FFF2-40B4-BE49-F238E27FC236}">
                <a16:creationId xmlns:a16="http://schemas.microsoft.com/office/drawing/2014/main" id="{CBCB51EB-182E-4020-8D86-3EF8848E6CB1}"/>
              </a:ext>
            </a:extLst>
          </p:cNvPr>
          <p:cNvSpPr>
            <a:spLocks noGrp="1"/>
          </p:cNvSpPr>
          <p:nvPr>
            <p:ph type="body" idx="1"/>
          </p:nvPr>
        </p:nvSpPr>
        <p:spPr>
          <a:xfrm>
            <a:off x="658813" y="1727201"/>
            <a:ext cx="10874375" cy="4127399"/>
          </a:xfrm>
          <a:prstGeom prst="rect">
            <a:avLst/>
          </a:prstGeom>
        </p:spPr>
        <p:txBody>
          <a:bodyPr vert="horz" lIns="0" tIns="0" rIns="0" bIns="0" rtlCol="0">
            <a:noAutofit/>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ußzeilenplatzhalter 4">
            <a:extLst>
              <a:ext uri="{FF2B5EF4-FFF2-40B4-BE49-F238E27FC236}">
                <a16:creationId xmlns:a16="http://schemas.microsoft.com/office/drawing/2014/main" id="{443887A6-C844-4D94-8093-8E7AB89B6812}"/>
              </a:ext>
            </a:extLst>
          </p:cNvPr>
          <p:cNvSpPr>
            <a:spLocks noGrp="1"/>
          </p:cNvSpPr>
          <p:nvPr>
            <p:ph type="ftr" sz="quarter" idx="3"/>
          </p:nvPr>
        </p:nvSpPr>
        <p:spPr>
          <a:xfrm>
            <a:off x="968375" y="6492873"/>
            <a:ext cx="3086100" cy="365125"/>
          </a:xfrm>
          <a:prstGeom prst="rect">
            <a:avLst/>
          </a:prstGeom>
        </p:spPr>
        <p:txBody>
          <a:bodyPr vert="horz" lIns="0" tIns="0" rIns="0" bIns="0" rtlCol="0" anchor="t" anchorCtr="0"/>
          <a:lstStyle>
            <a:lvl1pPr algn="l">
              <a:defRPr sz="800">
                <a:solidFill>
                  <a:schemeClr val="tx1"/>
                </a:solidFill>
              </a:defRPr>
            </a:lvl1pPr>
          </a:lstStyle>
          <a:p>
            <a:endParaRPr lang="en-US" dirty="0"/>
          </a:p>
        </p:txBody>
      </p:sp>
      <p:sp>
        <p:nvSpPr>
          <p:cNvPr id="12" name="Foliennummernplatzhalter 5">
            <a:extLst>
              <a:ext uri="{FF2B5EF4-FFF2-40B4-BE49-F238E27FC236}">
                <a16:creationId xmlns:a16="http://schemas.microsoft.com/office/drawing/2014/main" id="{31DC6C07-C500-4D67-9BA5-BA0F2E32EE96}"/>
              </a:ext>
            </a:extLst>
          </p:cNvPr>
          <p:cNvSpPr>
            <a:spLocks noGrp="1"/>
          </p:cNvSpPr>
          <p:nvPr>
            <p:ph type="sldNum" sz="quarter" idx="4"/>
          </p:nvPr>
        </p:nvSpPr>
        <p:spPr>
          <a:xfrm>
            <a:off x="658813" y="6492875"/>
            <a:ext cx="309562" cy="365125"/>
          </a:xfrm>
          <a:prstGeom prst="rect">
            <a:avLst/>
          </a:prstGeom>
        </p:spPr>
        <p:txBody>
          <a:bodyPr vert="horz" lIns="0" tIns="0" rIns="0" bIns="0" rtlCol="0" anchor="t" anchorCtr="0"/>
          <a:lstStyle>
            <a:lvl1pPr algn="l">
              <a:defRPr sz="800" b="1">
                <a:solidFill>
                  <a:schemeClr val="tx1"/>
                </a:solidFill>
              </a:defRPr>
            </a:lvl1pPr>
          </a:lstStyle>
          <a:p>
            <a:fld id="{0A6ABA92-B65E-42F5-BB28-73DA50746AED}" type="slidenum">
              <a:rPr lang="en-US" smtClean="0"/>
              <a:pPr/>
              <a:t>‹#›</a:t>
            </a:fld>
            <a:endParaRPr lang="en-US" dirty="0"/>
          </a:p>
        </p:txBody>
      </p:sp>
      <p:sp>
        <p:nvSpPr>
          <p:cNvPr id="13" name="Datumsplatzhalter 3">
            <a:extLst>
              <a:ext uri="{FF2B5EF4-FFF2-40B4-BE49-F238E27FC236}">
                <a16:creationId xmlns:a16="http://schemas.microsoft.com/office/drawing/2014/main" id="{919E1EF3-8D79-42F7-9C5D-947436740B3C}"/>
              </a:ext>
            </a:extLst>
          </p:cNvPr>
          <p:cNvSpPr>
            <a:spLocks noGrp="1"/>
          </p:cNvSpPr>
          <p:nvPr>
            <p:ph type="dt" sz="half" idx="2"/>
          </p:nvPr>
        </p:nvSpPr>
        <p:spPr>
          <a:xfrm>
            <a:off x="9545680" y="6492874"/>
            <a:ext cx="1296987" cy="365125"/>
          </a:xfrm>
          <a:prstGeom prst="rect">
            <a:avLst/>
          </a:prstGeom>
        </p:spPr>
        <p:txBody>
          <a:bodyPr vert="horz" lIns="0" tIns="0" rIns="0" bIns="0" rtlCol="0" anchor="t" anchorCtr="0"/>
          <a:lstStyle>
            <a:lvl1pPr algn="r">
              <a:defRPr sz="800">
                <a:solidFill>
                  <a:schemeClr val="tx1"/>
                </a:solidFill>
              </a:defRPr>
            </a:lvl1pPr>
          </a:lstStyle>
          <a:p>
            <a:endParaRPr lang="en-US" dirty="0"/>
          </a:p>
        </p:txBody>
      </p:sp>
      <p:pic>
        <p:nvPicPr>
          <p:cNvPr id="14" name="Grafik 13">
            <a:extLst>
              <a:ext uri="{FF2B5EF4-FFF2-40B4-BE49-F238E27FC236}">
                <a16:creationId xmlns:a16="http://schemas.microsoft.com/office/drawing/2014/main" id="{93631EF1-8F73-4506-8C05-6646BB062A95}"/>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10979976" y="6312000"/>
            <a:ext cx="553212" cy="290576"/>
          </a:xfrm>
          <a:prstGeom prst="rect">
            <a:avLst/>
          </a:prstGeom>
        </p:spPr>
      </p:pic>
    </p:spTree>
    <p:extLst>
      <p:ext uri="{BB962C8B-B14F-4D97-AF65-F5344CB8AC3E}">
        <p14:creationId xmlns:p14="http://schemas.microsoft.com/office/powerpoint/2010/main" val="2261252635"/>
      </p:ext>
    </p:extLst>
  </p:cSld>
  <p:clrMap bg1="lt1" tx1="dk1" bg2="lt2" tx2="dk2" accent1="accent1" accent2="accent2" accent3="accent3" accent4="accent4" accent5="accent5" accent6="accent6" hlink="hlink" folHlink="folHlink"/>
  <p:sldLayoutIdLst>
    <p:sldLayoutId id="2147483695" r:id="rId1"/>
    <p:sldLayoutId id="2147483706" r:id="rId2"/>
    <p:sldLayoutId id="2147483650" r:id="rId3"/>
    <p:sldLayoutId id="2147483692" r:id="rId4"/>
    <p:sldLayoutId id="2147483680" r:id="rId5"/>
    <p:sldLayoutId id="2147483681" r:id="rId6"/>
    <p:sldLayoutId id="2147483682" r:id="rId7"/>
    <p:sldLayoutId id="2147483683" r:id="rId8"/>
    <p:sldLayoutId id="2147483684" r:id="rId9"/>
    <p:sldLayoutId id="2147483685" r:id="rId10"/>
    <p:sldLayoutId id="2147483718" r:id="rId11"/>
    <p:sldLayoutId id="2147483720" r:id="rId12"/>
    <p:sldLayoutId id="2147483655" r:id="rId13"/>
    <p:sldLayoutId id="2147483716" r:id="rId14"/>
    <p:sldLayoutId id="2147483717" r:id="rId15"/>
    <p:sldLayoutId id="2147483721" r:id="rId16"/>
    <p:sldLayoutId id="2147483722" r:id="rId17"/>
    <p:sldLayoutId id="2147483723" r:id="rId18"/>
    <p:sldLayoutId id="2147483724" r:id="rId19"/>
  </p:sldLayoutIdLst>
  <p:hf hdr="0" ftr="0" dt="0"/>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2800" kern="1200">
          <a:solidFill>
            <a:schemeClr val="tx1"/>
          </a:solidFill>
          <a:latin typeface="+mn-lt"/>
          <a:ea typeface="+mn-ea"/>
          <a:cs typeface="+mn-cs"/>
        </a:defRPr>
      </a:lvl1pPr>
      <a:lvl2pPr marL="457200" indent="-4572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99200" indent="-4572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3pPr>
      <a:lvl4pPr marL="1141200" indent="-4572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4pPr>
      <a:lvl5pPr marL="1483200" indent="-457200" algn="l" defTabSz="914400" rtl="0" eaLnBrk="1" latinLnBrk="0" hangingPunct="1">
        <a:lnSpc>
          <a:spcPct val="100000"/>
        </a:lnSpc>
        <a:spcBef>
          <a:spcPts val="600"/>
        </a:spcBef>
        <a:buFont typeface="Symbol" panose="05050102010706020507" pitchFamily="18"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pos="7265" userDrawn="1">
          <p15:clr>
            <a:srgbClr val="F26B43"/>
          </p15:clr>
        </p15:guide>
        <p15:guide id="3" orient="horz" pos="164" userDrawn="1">
          <p15:clr>
            <a:srgbClr val="F26B43"/>
          </p15:clr>
        </p15:guide>
        <p15:guide id="4" orient="horz" pos="326" userDrawn="1">
          <p15:clr>
            <a:srgbClr val="F26B43"/>
          </p15:clr>
        </p15:guide>
        <p15:guide id="5" orient="horz" pos="3974" userDrawn="1">
          <p15:clr>
            <a:srgbClr val="F26B43"/>
          </p15:clr>
        </p15:guide>
        <p15:guide id="6" orient="horz" pos="4156" userDrawn="1">
          <p15:clr>
            <a:srgbClr val="F26B43"/>
          </p15:clr>
        </p15:guide>
        <p15:guide id="7" pos="801" userDrawn="1">
          <p15:clr>
            <a:srgbClr val="F26B43"/>
          </p15:clr>
        </p15:guide>
        <p15:guide id="8" pos="846" userDrawn="1">
          <p15:clr>
            <a:srgbClr val="F26B43"/>
          </p15:clr>
        </p15:guide>
        <p15:guide id="9" pos="2094" userDrawn="1">
          <p15:clr>
            <a:srgbClr val="F26B43"/>
          </p15:clr>
        </p15:guide>
        <p15:guide id="10" pos="2139" userDrawn="1">
          <p15:clr>
            <a:srgbClr val="F26B43"/>
          </p15:clr>
        </p15:guide>
        <p15:guide id="11" pos="2525" userDrawn="1">
          <p15:clr>
            <a:srgbClr val="F26B43"/>
          </p15:clr>
        </p15:guide>
        <p15:guide id="12" pos="2570" userDrawn="1">
          <p15:clr>
            <a:srgbClr val="F26B43"/>
          </p15:clr>
        </p15:guide>
        <p15:guide id="13" pos="2955" userDrawn="1">
          <p15:clr>
            <a:srgbClr val="F26B43"/>
          </p15:clr>
        </p15:guide>
        <p15:guide id="14" pos="3001" userDrawn="1">
          <p15:clr>
            <a:srgbClr val="F26B43"/>
          </p15:clr>
        </p15:guide>
        <p15:guide id="15" pos="3386" userDrawn="1">
          <p15:clr>
            <a:srgbClr val="F26B43"/>
          </p15:clr>
        </p15:guide>
        <p15:guide id="16" pos="3432" userDrawn="1">
          <p15:clr>
            <a:srgbClr val="F26B43"/>
          </p15:clr>
        </p15:guide>
        <p15:guide id="17" pos="3817" userDrawn="1">
          <p15:clr>
            <a:srgbClr val="F26B43"/>
          </p15:clr>
        </p15:guide>
        <p15:guide id="18" pos="3863" userDrawn="1">
          <p15:clr>
            <a:srgbClr val="F26B43"/>
          </p15:clr>
        </p15:guide>
        <p15:guide id="19" pos="4248" userDrawn="1">
          <p15:clr>
            <a:srgbClr val="F26B43"/>
          </p15:clr>
        </p15:guide>
        <p15:guide id="20" pos="4294" userDrawn="1">
          <p15:clr>
            <a:srgbClr val="F26B43"/>
          </p15:clr>
        </p15:guide>
        <p15:guide id="21" pos="4679" userDrawn="1">
          <p15:clr>
            <a:srgbClr val="F26B43"/>
          </p15:clr>
        </p15:guide>
        <p15:guide id="22" pos="4725" userDrawn="1">
          <p15:clr>
            <a:srgbClr val="F26B43"/>
          </p15:clr>
        </p15:guide>
        <p15:guide id="23" pos="5110" userDrawn="1">
          <p15:clr>
            <a:srgbClr val="F26B43"/>
          </p15:clr>
        </p15:guide>
        <p15:guide id="24" pos="5155" userDrawn="1">
          <p15:clr>
            <a:srgbClr val="F26B43"/>
          </p15:clr>
        </p15:guide>
        <p15:guide id="25" pos="6403" userDrawn="1">
          <p15:clr>
            <a:srgbClr val="F26B43"/>
          </p15:clr>
        </p15:guide>
        <p15:guide id="26" pos="6017" userDrawn="1">
          <p15:clr>
            <a:srgbClr val="F26B43"/>
          </p15:clr>
        </p15:guide>
        <p15:guide id="27" pos="6834" userDrawn="1">
          <p15:clr>
            <a:srgbClr val="F26B43"/>
          </p15:clr>
        </p15:guide>
        <p15:guide id="28" pos="6879" userDrawn="1">
          <p15:clr>
            <a:srgbClr val="F26B43"/>
          </p15:clr>
        </p15:guide>
        <p15:guide id="29" orient="horz" pos="477" userDrawn="1">
          <p15:clr>
            <a:srgbClr val="F26B43"/>
          </p15:clr>
        </p15:guide>
        <p15:guide id="30" orient="horz" pos="630" userDrawn="1">
          <p15:clr>
            <a:srgbClr val="F26B43"/>
          </p15:clr>
        </p15:guide>
        <p15:guide id="31" orient="horz" pos="783" userDrawn="1">
          <p15:clr>
            <a:srgbClr val="F26B43"/>
          </p15:clr>
        </p15:guide>
        <p15:guide id="32" orient="horz" pos="935" userDrawn="1">
          <p15:clr>
            <a:srgbClr val="F26B43"/>
          </p15:clr>
        </p15:guide>
        <p15:guide id="33" orient="horz" pos="1241" userDrawn="1">
          <p15:clr>
            <a:srgbClr val="F26B43"/>
          </p15:clr>
        </p15:guide>
        <p15:guide id="34" orient="horz" pos="1395" userDrawn="1">
          <p15:clr>
            <a:srgbClr val="F26B43"/>
          </p15:clr>
        </p15:guide>
        <p15:guide id="35" orient="horz" pos="1548" userDrawn="1">
          <p15:clr>
            <a:srgbClr val="F26B43"/>
          </p15:clr>
        </p15:guide>
        <p15:guide id="36" orient="horz" pos="1701" userDrawn="1">
          <p15:clr>
            <a:srgbClr val="F26B43"/>
          </p15:clr>
        </p15:guide>
        <p15:guide id="37" orient="horz" pos="1854" userDrawn="1">
          <p15:clr>
            <a:srgbClr val="F26B43"/>
          </p15:clr>
        </p15:guide>
        <p15:guide id="38" orient="horz" pos="2007" userDrawn="1">
          <p15:clr>
            <a:srgbClr val="F26B43"/>
          </p15:clr>
        </p15:guide>
        <p15:guide id="39" orient="horz" pos="2160" userDrawn="1">
          <p15:clr>
            <a:srgbClr val="F26B43"/>
          </p15:clr>
        </p15:guide>
        <p15:guide id="40" orient="horz" pos="2312" userDrawn="1">
          <p15:clr>
            <a:srgbClr val="F26B43"/>
          </p15:clr>
        </p15:guide>
        <p15:guide id="41" orient="horz" pos="2465" userDrawn="1">
          <p15:clr>
            <a:srgbClr val="F26B43"/>
          </p15:clr>
        </p15:guide>
        <p15:guide id="42" orient="horz" pos="2618" userDrawn="1">
          <p15:clr>
            <a:srgbClr val="F26B43"/>
          </p15:clr>
        </p15:guide>
        <p15:guide id="43" orient="horz" pos="2771" userDrawn="1">
          <p15:clr>
            <a:srgbClr val="F26B43"/>
          </p15:clr>
        </p15:guide>
        <p15:guide id="44" orient="horz" pos="2925" userDrawn="1">
          <p15:clr>
            <a:srgbClr val="F26B43"/>
          </p15:clr>
        </p15:guide>
        <p15:guide id="45" orient="horz" pos="3077" userDrawn="1">
          <p15:clr>
            <a:srgbClr val="F26B43"/>
          </p15:clr>
        </p15:guide>
        <p15:guide id="46" orient="horz" pos="3230" userDrawn="1">
          <p15:clr>
            <a:srgbClr val="F26B43"/>
          </p15:clr>
        </p15:guide>
        <p15:guide id="47" orient="horz" pos="3383" userDrawn="1">
          <p15:clr>
            <a:srgbClr val="F26B43"/>
          </p15:clr>
        </p15:guide>
        <p15:guide id="48" orient="horz" pos="3536" userDrawn="1">
          <p15:clr>
            <a:srgbClr val="F26B43"/>
          </p15:clr>
        </p15:guide>
        <p15:guide id="49" orient="horz" pos="3689" userDrawn="1">
          <p15:clr>
            <a:srgbClr val="F26B43"/>
          </p15:clr>
        </p15:guide>
        <p15:guide id="50" orient="horz" pos="1088" userDrawn="1">
          <p15:clr>
            <a:srgbClr val="F26B43"/>
          </p15:clr>
        </p15:guide>
        <p15:guide id="51" pos="1708" userDrawn="1">
          <p15:clr>
            <a:srgbClr val="F26B43"/>
          </p15:clr>
        </p15:guide>
        <p15:guide id="52" pos="1663" userDrawn="1">
          <p15:clr>
            <a:srgbClr val="F26B43"/>
          </p15:clr>
        </p15:guide>
        <p15:guide id="53" pos="1277" userDrawn="1">
          <p15:clr>
            <a:srgbClr val="F26B43"/>
          </p15:clr>
        </p15:guide>
        <p15:guide id="54" pos="1232" userDrawn="1">
          <p15:clr>
            <a:srgbClr val="F26B43"/>
          </p15:clr>
        </p15:guide>
        <p15:guide id="55" pos="5541" userDrawn="1">
          <p15:clr>
            <a:srgbClr val="F26B43"/>
          </p15:clr>
        </p15:guide>
        <p15:guide id="56" pos="5586" userDrawn="1">
          <p15:clr>
            <a:srgbClr val="F26B43"/>
          </p15:clr>
        </p15:guide>
        <p15:guide id="57" pos="5972" userDrawn="1">
          <p15:clr>
            <a:srgbClr val="F26B43"/>
          </p15:clr>
        </p15:guide>
        <p15:guide id="58" pos="64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3.xml"/><Relationship Id="rId4" Type="http://schemas.openxmlformats.org/officeDocument/2006/relationships/image" Target="../media/image25.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image" Target="../media/image40.tif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microsoft.com/office/2007/relationships/hdphoto" Target="../media/hdphoto3.wdp"/></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microsoft.com/office/2007/relationships/hdphoto" Target="../media/hdphoto4.wdp"/></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notesSlide" Target="../notesSlides/notesSlide43.xml"/><Relationship Id="rId7" Type="http://schemas.openxmlformats.org/officeDocument/2006/relationships/oleObject" Target="../embeddings/oleObject1.bin"/><Relationship Id="rId12" Type="http://schemas.openxmlformats.org/officeDocument/2006/relationships/image" Target="../media/image60.jpe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56.jpeg"/><Relationship Id="rId11" Type="http://schemas.openxmlformats.org/officeDocument/2006/relationships/image" Target="../media/image59.jpeg"/><Relationship Id="rId5" Type="http://schemas.openxmlformats.org/officeDocument/2006/relationships/image" Target="../media/image55.jpeg"/><Relationship Id="rId10" Type="http://schemas.openxmlformats.org/officeDocument/2006/relationships/image" Target="../media/image58.jpeg"/><Relationship Id="rId4" Type="http://schemas.openxmlformats.org/officeDocument/2006/relationships/image" Target="../media/image54.png"/><Relationship Id="rId9" Type="http://schemas.openxmlformats.org/officeDocument/2006/relationships/image" Target="../media/image57.jpeg"/></Relationships>
</file>

<file path=ppt/slides/_rels/slide5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AEDD7C-7AB8-4FCB-9D82-F724C72A62D0}"/>
              </a:ext>
            </a:extLst>
          </p:cNvPr>
          <p:cNvSpPr>
            <a:spLocks noGrp="1"/>
          </p:cNvSpPr>
          <p:nvPr>
            <p:ph type="body" sz="quarter" idx="10"/>
          </p:nvPr>
        </p:nvSpPr>
        <p:spPr/>
        <p:txBody>
          <a:bodyPr/>
          <a:lstStyle/>
          <a:p>
            <a:endParaRPr lang="de-CH"/>
          </a:p>
        </p:txBody>
      </p:sp>
      <p:sp>
        <p:nvSpPr>
          <p:cNvPr id="3" name="Text Placeholder 2">
            <a:extLst>
              <a:ext uri="{FF2B5EF4-FFF2-40B4-BE49-F238E27FC236}">
                <a16:creationId xmlns:a16="http://schemas.microsoft.com/office/drawing/2014/main" id="{C6DB3E23-0703-44B8-8A42-EB43FF5AD316}"/>
              </a:ext>
            </a:extLst>
          </p:cNvPr>
          <p:cNvSpPr>
            <a:spLocks noGrp="1"/>
          </p:cNvSpPr>
          <p:nvPr>
            <p:ph type="body" sz="quarter" idx="11"/>
          </p:nvPr>
        </p:nvSpPr>
        <p:spPr/>
        <p:txBody>
          <a:bodyPr/>
          <a:lstStyle/>
          <a:p>
            <a:endParaRPr lang="de-CH"/>
          </a:p>
        </p:txBody>
      </p:sp>
      <p:sp>
        <p:nvSpPr>
          <p:cNvPr id="4" name="Text Placeholder 3">
            <a:extLst>
              <a:ext uri="{FF2B5EF4-FFF2-40B4-BE49-F238E27FC236}">
                <a16:creationId xmlns:a16="http://schemas.microsoft.com/office/drawing/2014/main" id="{589F50EA-2405-48A9-BD57-44FE2E7C8E9F}"/>
              </a:ext>
            </a:extLst>
          </p:cNvPr>
          <p:cNvSpPr>
            <a:spLocks noGrp="1"/>
          </p:cNvSpPr>
          <p:nvPr>
            <p:ph type="body" sz="quarter" idx="12"/>
          </p:nvPr>
        </p:nvSpPr>
        <p:spPr/>
        <p:txBody>
          <a:bodyPr/>
          <a:lstStyle/>
          <a:p>
            <a:endParaRPr lang="de-CH"/>
          </a:p>
        </p:txBody>
      </p:sp>
      <p:sp>
        <p:nvSpPr>
          <p:cNvPr id="5" name="Text Placeholder 4">
            <a:extLst>
              <a:ext uri="{FF2B5EF4-FFF2-40B4-BE49-F238E27FC236}">
                <a16:creationId xmlns:a16="http://schemas.microsoft.com/office/drawing/2014/main" id="{67982E39-0D9B-466F-917C-5DD18EAE5945}"/>
              </a:ext>
            </a:extLst>
          </p:cNvPr>
          <p:cNvSpPr>
            <a:spLocks noGrp="1"/>
          </p:cNvSpPr>
          <p:nvPr>
            <p:ph type="body" sz="quarter" idx="13"/>
          </p:nvPr>
        </p:nvSpPr>
        <p:spPr/>
        <p:txBody>
          <a:bodyPr/>
          <a:lstStyle/>
          <a:p>
            <a:endParaRPr lang="de-CH"/>
          </a:p>
        </p:txBody>
      </p:sp>
      <p:sp>
        <p:nvSpPr>
          <p:cNvPr id="6" name="Text Placeholder 5">
            <a:extLst>
              <a:ext uri="{FF2B5EF4-FFF2-40B4-BE49-F238E27FC236}">
                <a16:creationId xmlns:a16="http://schemas.microsoft.com/office/drawing/2014/main" id="{935C4517-D448-426B-9A71-E8BEF20D1B85}"/>
              </a:ext>
            </a:extLst>
          </p:cNvPr>
          <p:cNvSpPr>
            <a:spLocks noGrp="1"/>
          </p:cNvSpPr>
          <p:nvPr>
            <p:ph type="body" sz="quarter" idx="14"/>
          </p:nvPr>
        </p:nvSpPr>
        <p:spPr/>
        <p:txBody>
          <a:bodyPr/>
          <a:lstStyle/>
          <a:p>
            <a:r>
              <a:rPr lang="en-US" dirty="0"/>
              <a:t>Fracture Care in Older Adults</a:t>
            </a:r>
            <a:br>
              <a:rPr lang="en-US" dirty="0"/>
            </a:br>
            <a:r>
              <a:rPr lang="en-US" dirty="0"/>
              <a:t>Orthogeriatric </a:t>
            </a:r>
            <a:r>
              <a:rPr lang="en-US" dirty="0" err="1"/>
              <a:t>Comanagement</a:t>
            </a:r>
            <a:endParaRPr lang="de-CH" dirty="0"/>
          </a:p>
        </p:txBody>
      </p:sp>
      <p:sp>
        <p:nvSpPr>
          <p:cNvPr id="7" name="Text Placeholder 6">
            <a:extLst>
              <a:ext uri="{FF2B5EF4-FFF2-40B4-BE49-F238E27FC236}">
                <a16:creationId xmlns:a16="http://schemas.microsoft.com/office/drawing/2014/main" id="{A482B913-C645-4EE6-95F9-48494D9FB45A}"/>
              </a:ext>
            </a:extLst>
          </p:cNvPr>
          <p:cNvSpPr>
            <a:spLocks noGrp="1"/>
          </p:cNvSpPr>
          <p:nvPr>
            <p:ph type="body" sz="quarter" idx="15"/>
          </p:nvPr>
        </p:nvSpPr>
        <p:spPr/>
        <p:txBody>
          <a:bodyPr/>
          <a:lstStyle/>
          <a:p>
            <a:endParaRPr lang="de-CH"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57EE751-7F6D-43C3-B66A-6C554D79520E}"/>
              </a:ext>
            </a:extLst>
          </p:cNvPr>
          <p:cNvGrpSpPr/>
          <p:nvPr/>
        </p:nvGrpSpPr>
        <p:grpSpPr>
          <a:xfrm>
            <a:off x="2264417" y="1326868"/>
            <a:ext cx="7668708" cy="4876597"/>
            <a:chOff x="2139290" y="1124744"/>
            <a:chExt cx="6840760" cy="4350098"/>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290" y="1124744"/>
              <a:ext cx="6840760" cy="4350098"/>
            </a:xfrm>
            <a:prstGeom prst="rect">
              <a:avLst/>
            </a:prstGeom>
          </p:spPr>
        </p:pic>
        <p:sp>
          <p:nvSpPr>
            <p:cNvPr id="14339" name="Text Box 3"/>
            <p:cNvSpPr txBox="1">
              <a:spLocks noChangeArrowheads="1"/>
            </p:cNvSpPr>
            <p:nvPr/>
          </p:nvSpPr>
          <p:spPr bwMode="auto">
            <a:xfrm>
              <a:off x="6599486" y="1693864"/>
              <a:ext cx="2197100" cy="34607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algn="ctr" eaLnBrk="1" hangingPunct="1">
                <a:spcBef>
                  <a:spcPct val="50000"/>
                </a:spcBef>
              </a:pPr>
              <a:r>
                <a:rPr lang="en-US" b="1">
                  <a:solidFill>
                    <a:schemeClr val="tx1"/>
                  </a:solidFill>
                </a:rPr>
                <a:t>Anesthesiologist</a:t>
              </a:r>
              <a:endParaRPr lang="de-DE" b="1">
                <a:solidFill>
                  <a:schemeClr val="tx1"/>
                </a:solidFill>
              </a:endParaRPr>
            </a:p>
          </p:txBody>
        </p:sp>
        <p:sp>
          <p:nvSpPr>
            <p:cNvPr id="14340" name="Text Box 4"/>
            <p:cNvSpPr txBox="1">
              <a:spLocks noChangeArrowheads="1"/>
            </p:cNvSpPr>
            <p:nvPr/>
          </p:nvSpPr>
          <p:spPr bwMode="auto">
            <a:xfrm>
              <a:off x="3683248" y="1700214"/>
              <a:ext cx="2197100" cy="34607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algn="ctr" eaLnBrk="1" hangingPunct="1">
                <a:spcBef>
                  <a:spcPct val="50000"/>
                </a:spcBef>
              </a:pPr>
              <a:r>
                <a:rPr lang="en-US" b="1" dirty="0">
                  <a:solidFill>
                    <a:schemeClr val="tx1"/>
                  </a:solidFill>
                </a:rPr>
                <a:t>Trauma surgeons</a:t>
              </a:r>
              <a:endParaRPr lang="de-DE" b="1" dirty="0">
                <a:solidFill>
                  <a:schemeClr val="tx1"/>
                </a:solidFill>
              </a:endParaRPr>
            </a:p>
          </p:txBody>
        </p:sp>
        <p:sp>
          <p:nvSpPr>
            <p:cNvPr id="14341" name="Text Box 5"/>
            <p:cNvSpPr txBox="1">
              <a:spLocks noChangeArrowheads="1"/>
            </p:cNvSpPr>
            <p:nvPr/>
          </p:nvSpPr>
          <p:spPr bwMode="auto">
            <a:xfrm>
              <a:off x="6023224" y="2759076"/>
              <a:ext cx="1584325" cy="34607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algn="ctr" eaLnBrk="1" hangingPunct="1">
                <a:spcBef>
                  <a:spcPct val="50000"/>
                </a:spcBef>
              </a:pPr>
              <a:r>
                <a:rPr lang="en-US" b="1">
                  <a:solidFill>
                    <a:schemeClr val="tx1"/>
                  </a:solidFill>
                </a:rPr>
                <a:t>Radiologist</a:t>
              </a:r>
              <a:endParaRPr lang="de-DE" b="1">
                <a:solidFill>
                  <a:schemeClr val="tx1"/>
                </a:solidFill>
              </a:endParaRPr>
            </a:p>
          </p:txBody>
        </p:sp>
        <p:sp>
          <p:nvSpPr>
            <p:cNvPr id="14342" name="Text Box 6"/>
            <p:cNvSpPr txBox="1">
              <a:spLocks noChangeArrowheads="1"/>
            </p:cNvSpPr>
            <p:nvPr/>
          </p:nvSpPr>
          <p:spPr bwMode="auto">
            <a:xfrm>
              <a:off x="7536111" y="4600576"/>
              <a:ext cx="1223962" cy="34607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algn="ctr" eaLnBrk="1" hangingPunct="1">
                <a:spcBef>
                  <a:spcPct val="50000"/>
                </a:spcBef>
              </a:pPr>
              <a:r>
                <a:rPr lang="en-US" b="1">
                  <a:solidFill>
                    <a:schemeClr val="tx1"/>
                  </a:solidFill>
                </a:rPr>
                <a:t>Nurses</a:t>
              </a:r>
              <a:endParaRPr lang="de-DE" b="1">
                <a:solidFill>
                  <a:schemeClr val="tx1"/>
                </a:solidFill>
              </a:endParaRPr>
            </a:p>
          </p:txBody>
        </p:sp>
        <p:sp>
          <p:nvSpPr>
            <p:cNvPr id="14343" name="Text Box 7"/>
            <p:cNvSpPr txBox="1">
              <a:spLocks noChangeArrowheads="1"/>
            </p:cNvSpPr>
            <p:nvPr/>
          </p:nvSpPr>
          <p:spPr bwMode="auto">
            <a:xfrm>
              <a:off x="4438898" y="1196976"/>
              <a:ext cx="2806700" cy="34607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algn="ctr" eaLnBrk="1" hangingPunct="1">
                <a:spcBef>
                  <a:spcPct val="50000"/>
                </a:spcBef>
              </a:pPr>
              <a:r>
                <a:rPr lang="en-US" b="1">
                  <a:solidFill>
                    <a:schemeClr val="tx1"/>
                  </a:solidFill>
                </a:rPr>
                <a:t>Emergency physician</a:t>
              </a:r>
              <a:endParaRPr lang="de-DE" b="1">
                <a:solidFill>
                  <a:schemeClr val="tx1"/>
                </a:solidFill>
              </a:endParaRPr>
            </a:p>
          </p:txBody>
        </p:sp>
      </p:grpSp>
      <p:sp>
        <p:nvSpPr>
          <p:cNvPr id="14345" name="Text Box 13"/>
          <p:cNvSpPr txBox="1">
            <a:spLocks noChangeArrowheads="1"/>
          </p:cNvSpPr>
          <p:nvPr/>
        </p:nvSpPr>
        <p:spPr bwMode="auto">
          <a:xfrm>
            <a:off x="3145936" y="6203466"/>
            <a:ext cx="5905500" cy="52322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algn="ctr" eaLnBrk="1" hangingPunct="1">
              <a:spcBef>
                <a:spcPct val="50000"/>
              </a:spcBef>
            </a:pPr>
            <a:r>
              <a:rPr lang="en-US" sz="2800" dirty="0">
                <a:solidFill>
                  <a:schemeClr val="tx1"/>
                </a:solidFill>
              </a:rPr>
              <a:t>Total quality management</a:t>
            </a:r>
            <a:endParaRPr lang="de-DE" sz="2800" dirty="0">
              <a:solidFill>
                <a:schemeClr val="tx1"/>
              </a:solidFill>
            </a:endParaRPr>
          </a:p>
        </p:txBody>
      </p:sp>
      <p:sp>
        <p:nvSpPr>
          <p:cNvPr id="10" name="Rectangle 15"/>
          <p:cNvSpPr>
            <a:spLocks noGrp="1" noChangeArrowheads="1"/>
          </p:cNvSpPr>
          <p:nvPr>
            <p:ph type="title"/>
          </p:nvPr>
        </p:nvSpPr>
        <p:spPr>
          <a:noFill/>
        </p:spPr>
        <p:txBody>
          <a:bodyPr/>
          <a:lstStyle/>
          <a:p>
            <a:pPr eaLnBrk="1" hangingPunct="1"/>
            <a:r>
              <a:rPr lang="en-US" dirty="0" err="1"/>
              <a:t>Comanaged</a:t>
            </a:r>
            <a:r>
              <a:rPr lang="en-US" dirty="0"/>
              <a:t> care</a:t>
            </a:r>
          </a:p>
        </p:txBody>
      </p:sp>
    </p:spTree>
    <p:extLst>
      <p:ext uri="{BB962C8B-B14F-4D97-AF65-F5344CB8AC3E}">
        <p14:creationId xmlns:p14="http://schemas.microsoft.com/office/powerpoint/2010/main" val="1812032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5"/>
          <p:cNvSpPr>
            <a:spLocks noGrp="1" noChangeArrowheads="1"/>
          </p:cNvSpPr>
          <p:nvPr>
            <p:ph type="title"/>
          </p:nvPr>
        </p:nvSpPr>
        <p:spPr>
          <a:noFill/>
        </p:spPr>
        <p:txBody>
          <a:bodyPr/>
          <a:lstStyle/>
          <a:p>
            <a:pPr eaLnBrk="1" hangingPunct="1"/>
            <a:r>
              <a:rPr lang="en-US" dirty="0" err="1"/>
              <a:t>Orthogeriatric</a:t>
            </a:r>
            <a:r>
              <a:rPr lang="en-US" dirty="0"/>
              <a:t> </a:t>
            </a:r>
            <a:r>
              <a:rPr lang="en-US" dirty="0" err="1"/>
              <a:t>comanagement</a:t>
            </a:r>
            <a:r>
              <a:rPr lang="en-US" dirty="0">
                <a:latin typeface="Times" pitchFamily="18" charset="0"/>
              </a:rPr>
              <a:t>—</a:t>
            </a:r>
            <a:r>
              <a:rPr lang="en-US" dirty="0"/>
              <a:t>principles</a:t>
            </a:r>
          </a:p>
        </p:txBody>
      </p:sp>
      <p:sp>
        <p:nvSpPr>
          <p:cNvPr id="15363" name="Rectangle 16"/>
          <p:cNvSpPr>
            <a:spLocks noGrp="1" noChangeArrowheads="1"/>
          </p:cNvSpPr>
          <p:nvPr>
            <p:ph type="body" sz="quarter" idx="13"/>
          </p:nvPr>
        </p:nvSpPr>
        <p:spPr>
          <a:noFill/>
        </p:spPr>
        <p:txBody>
          <a:bodyPr/>
          <a:lstStyle/>
          <a:p>
            <a:pPr marL="457200" indent="-457200" eaLnBrk="1" hangingPunct="1">
              <a:spcBef>
                <a:spcPct val="50000"/>
              </a:spcBef>
              <a:buFont typeface="Arial" panose="020B0604020202020204" pitchFamily="34" charset="0"/>
              <a:buChar char="•"/>
            </a:pPr>
            <a:r>
              <a:rPr lang="en-US" dirty="0"/>
              <a:t>Team approach from admission until completion </a:t>
            </a:r>
            <a:br>
              <a:rPr lang="en-US" dirty="0"/>
            </a:br>
            <a:r>
              <a:rPr lang="en-US" dirty="0"/>
              <a:t>of rehabilitation</a:t>
            </a:r>
          </a:p>
          <a:p>
            <a:pPr marL="895350" lvl="1" indent="-442913" eaLnBrk="1" hangingPunct="1">
              <a:spcBef>
                <a:spcPct val="50000"/>
              </a:spcBef>
              <a:buFont typeface="Symbol" pitchFamily="18" charset="2"/>
              <a:buChar char="-"/>
            </a:pPr>
            <a:r>
              <a:rPr lang="en-US" dirty="0"/>
              <a:t>Interdisciplinary care </a:t>
            </a:r>
          </a:p>
          <a:p>
            <a:pPr marL="895350" lvl="1" indent="-442913" eaLnBrk="1" hangingPunct="1">
              <a:spcBef>
                <a:spcPct val="50000"/>
              </a:spcBef>
              <a:buFont typeface="Symbol" pitchFamily="18" charset="2"/>
              <a:buChar char="-"/>
            </a:pPr>
            <a:r>
              <a:rPr lang="en-US" dirty="0"/>
              <a:t>Co-ownership</a:t>
            </a:r>
            <a:endParaRPr lang="x-none" dirty="0"/>
          </a:p>
          <a:p>
            <a:pPr marL="895350" lvl="1" indent="-442913" eaLnBrk="1" hangingPunct="1">
              <a:spcBef>
                <a:spcPct val="50000"/>
              </a:spcBef>
              <a:buFont typeface="Symbol" pitchFamily="18" charset="2"/>
              <a:buChar char="-"/>
            </a:pPr>
            <a:r>
              <a:rPr lang="en-US" dirty="0"/>
              <a:t>Protocol driven care</a:t>
            </a:r>
          </a:p>
          <a:p>
            <a:pPr marL="457200" indent="-457200" eaLnBrk="1" hangingPunct="1">
              <a:spcBef>
                <a:spcPct val="50000"/>
              </a:spcBef>
              <a:buFont typeface="Arial" panose="020B0604020202020204" pitchFamily="34" charset="0"/>
              <a:buChar char="•"/>
            </a:pPr>
            <a:r>
              <a:rPr lang="en-US" dirty="0"/>
              <a:t>Prioritization of patients</a:t>
            </a:r>
          </a:p>
        </p:txBody>
      </p:sp>
    </p:spTree>
    <p:extLst>
      <p:ext uri="{BB962C8B-B14F-4D97-AF65-F5344CB8AC3E}">
        <p14:creationId xmlns:p14="http://schemas.microsoft.com/office/powerpoint/2010/main" val="292857655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01B14A7-CF90-4A64-88DD-B2CC085D6E27}"/>
              </a:ext>
            </a:extLst>
          </p:cNvPr>
          <p:cNvGrpSpPr/>
          <p:nvPr/>
        </p:nvGrpSpPr>
        <p:grpSpPr>
          <a:xfrm>
            <a:off x="2759396" y="3434916"/>
            <a:ext cx="6676884" cy="3162734"/>
            <a:chOff x="2143380" y="2501276"/>
            <a:chExt cx="7705358" cy="3649906"/>
          </a:xfrm>
        </p:grpSpPr>
        <p:pic>
          <p:nvPicPr>
            <p:cNvPr id="51202" name="Picture 6" descr="J:\GERIATRIC\Pics Geriatric\Meetings\Alterfrakturzentrum-Meeting_120809_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3380" y="2501276"/>
              <a:ext cx="7705358" cy="3649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hteck 5"/>
            <p:cNvSpPr/>
            <p:nvPr/>
          </p:nvSpPr>
          <p:spPr>
            <a:xfrm>
              <a:off x="7367613" y="2636913"/>
              <a:ext cx="2267074" cy="745889"/>
            </a:xfrm>
            <a:prstGeom prst="rect">
              <a:avLst/>
            </a:prstGeom>
            <a:solidFill>
              <a:schemeClr val="bg2">
                <a:lumMod val="75000"/>
              </a:schemeClr>
            </a:solidFill>
          </p:spPr>
          <p:txBody>
            <a:bodyPr wrap="square">
              <a:spAutoFit/>
            </a:bodyPr>
            <a:lstStyle/>
            <a:p>
              <a:pPr marL="358775" indent="-358775" algn="ctr">
                <a:defRPr/>
              </a:pPr>
              <a:r>
                <a:rPr lang="en-US" dirty="0">
                  <a:solidFill>
                    <a:srgbClr val="FFFFFF"/>
                  </a:solidFill>
                  <a:latin typeface="Verdana" pitchFamily="34" charset="0"/>
                  <a:ea typeface="ＭＳ Ｐゴシック" pitchFamily="-84" charset="-128"/>
                </a:rPr>
                <a:t>frequent</a:t>
              </a:r>
            </a:p>
            <a:p>
              <a:pPr marL="358775" indent="-358775" algn="ctr">
                <a:defRPr/>
              </a:pPr>
              <a:r>
                <a:rPr lang="en-US" dirty="0">
                  <a:solidFill>
                    <a:srgbClr val="FFFFFF"/>
                  </a:solidFill>
                  <a:latin typeface="Verdana" pitchFamily="34" charset="0"/>
                  <a:ea typeface="ＭＳ Ｐゴシック" pitchFamily="-84" charset="-128"/>
                </a:rPr>
                <a:t>communication</a:t>
              </a:r>
            </a:p>
          </p:txBody>
        </p:sp>
      </p:grpSp>
      <p:sp>
        <p:nvSpPr>
          <p:cNvPr id="3" name="Titel 2"/>
          <p:cNvSpPr>
            <a:spLocks noGrp="1"/>
          </p:cNvSpPr>
          <p:nvPr>
            <p:ph type="title"/>
          </p:nvPr>
        </p:nvSpPr>
        <p:spPr/>
        <p:txBody>
          <a:bodyPr/>
          <a:lstStyle/>
          <a:p>
            <a:r>
              <a:rPr lang="de-DE" dirty="0"/>
              <a:t>Team </a:t>
            </a:r>
            <a:r>
              <a:rPr lang="de-DE" dirty="0" err="1"/>
              <a:t>members</a:t>
            </a:r>
            <a:endParaRPr lang="de-DE" dirty="0"/>
          </a:p>
        </p:txBody>
      </p:sp>
      <p:sp>
        <p:nvSpPr>
          <p:cNvPr id="2" name="Inhaltsplatzhalter 1"/>
          <p:cNvSpPr>
            <a:spLocks noGrp="1"/>
          </p:cNvSpPr>
          <p:nvPr>
            <p:ph type="body" sz="quarter" idx="13"/>
          </p:nvPr>
        </p:nvSpPr>
        <p:spPr>
          <a:xfrm>
            <a:off x="658813" y="1727200"/>
            <a:ext cx="4716462" cy="1943100"/>
          </a:xfrm>
        </p:spPr>
        <p:txBody>
          <a:bodyPr/>
          <a:lstStyle/>
          <a:p>
            <a:pPr marL="457200" indent="-457200">
              <a:buFont typeface="Arial" panose="020B0604020202020204" pitchFamily="34" charset="0"/>
              <a:buChar char="•"/>
            </a:pPr>
            <a:r>
              <a:rPr lang="de-DE" dirty="0"/>
              <a:t>Trauma </a:t>
            </a:r>
            <a:r>
              <a:rPr lang="de-DE" dirty="0" err="1"/>
              <a:t>surgeons</a:t>
            </a:r>
            <a:endParaRPr lang="de-DE" dirty="0"/>
          </a:p>
          <a:p>
            <a:pPr marL="457200" indent="-457200">
              <a:buFont typeface="Arial" panose="020B0604020202020204" pitchFamily="34" charset="0"/>
              <a:buChar char="•"/>
            </a:pPr>
            <a:r>
              <a:rPr lang="de-DE" dirty="0" err="1"/>
              <a:t>Geriatricians</a:t>
            </a:r>
            <a:endParaRPr lang="de-DE" dirty="0"/>
          </a:p>
          <a:p>
            <a:pPr marL="457200" indent="-457200">
              <a:buFont typeface="Arial" panose="020B0604020202020204" pitchFamily="34" charset="0"/>
              <a:buChar char="•"/>
            </a:pPr>
            <a:r>
              <a:rPr lang="de-DE" dirty="0" err="1"/>
              <a:t>Anaesthetists</a:t>
            </a:r>
            <a:endParaRPr lang="de-DE" dirty="0"/>
          </a:p>
        </p:txBody>
      </p:sp>
      <p:sp>
        <p:nvSpPr>
          <p:cNvPr id="9" name="Inhaltsplatzhalter 1"/>
          <p:cNvSpPr txBox="1">
            <a:spLocks/>
          </p:cNvSpPr>
          <p:nvPr/>
        </p:nvSpPr>
        <p:spPr bwMode="auto">
          <a:xfrm>
            <a:off x="6104765" y="1728001"/>
            <a:ext cx="8277225" cy="194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533400" indent="-533400" algn="l" rtl="0" eaLnBrk="1" fontAlgn="base" hangingPunct="1">
              <a:spcBef>
                <a:spcPct val="20000"/>
              </a:spcBef>
              <a:spcAft>
                <a:spcPct val="0"/>
              </a:spcAft>
              <a:buChar char="•"/>
              <a:defRPr sz="2800">
                <a:solidFill>
                  <a:schemeClr val="tx1"/>
                </a:solidFill>
                <a:latin typeface="+mn-lt"/>
                <a:ea typeface="+mn-ea"/>
                <a:cs typeface="+mn-cs"/>
              </a:defRPr>
            </a:lvl1pPr>
            <a:lvl2pPr marL="952500" indent="-428625" algn="l" rtl="0" eaLnBrk="1" fontAlgn="base" hangingPunct="1">
              <a:spcBef>
                <a:spcPct val="20000"/>
              </a:spcBef>
              <a:spcAft>
                <a:spcPct val="0"/>
              </a:spcAft>
              <a:buChar char="•"/>
              <a:defRPr sz="2600">
                <a:solidFill>
                  <a:schemeClr val="tx1"/>
                </a:solidFill>
                <a:latin typeface="+mn-lt"/>
              </a:defRPr>
            </a:lvl2pPr>
            <a:lvl3pPr marL="1371600" indent="-409575" algn="l" rtl="0" eaLnBrk="1" fontAlgn="base" hangingPunct="1">
              <a:spcBef>
                <a:spcPct val="20000"/>
              </a:spcBef>
              <a:spcAft>
                <a:spcPct val="0"/>
              </a:spcAft>
              <a:buChar char="•"/>
              <a:defRPr sz="2400">
                <a:solidFill>
                  <a:schemeClr val="tx1"/>
                </a:solidFill>
                <a:latin typeface="+mn-lt"/>
              </a:defRPr>
            </a:lvl3pPr>
            <a:lvl4pPr marL="1752600" indent="-361950" algn="l" rtl="0" eaLnBrk="1" fontAlgn="base" hangingPunct="1">
              <a:spcBef>
                <a:spcPct val="20000"/>
              </a:spcBef>
              <a:spcAft>
                <a:spcPct val="0"/>
              </a:spcAft>
              <a:buChar char="•"/>
              <a:defRPr sz="2000">
                <a:solidFill>
                  <a:schemeClr val="tx1"/>
                </a:solidFill>
                <a:latin typeface="+mn-lt"/>
              </a:defRPr>
            </a:lvl4pPr>
            <a:lvl5pPr marL="2209800" indent="-463550" algn="l" rtl="0" eaLnBrk="1" fontAlgn="base" hangingPunct="1">
              <a:spcBef>
                <a:spcPct val="20000"/>
              </a:spcBef>
              <a:spcAft>
                <a:spcPct val="0"/>
              </a:spcAft>
              <a:buChar char="•"/>
              <a:defRPr sz="2000">
                <a:solidFill>
                  <a:schemeClr val="tx1"/>
                </a:solidFill>
                <a:latin typeface="+mn-lt"/>
              </a:defRPr>
            </a:lvl5pPr>
            <a:lvl6pPr marL="2667000" indent="-381000" algn="l" rtl="0" eaLnBrk="1" fontAlgn="base" hangingPunct="1">
              <a:spcBef>
                <a:spcPct val="20000"/>
              </a:spcBef>
              <a:spcAft>
                <a:spcPct val="0"/>
              </a:spcAft>
              <a:buChar char="•"/>
              <a:defRPr sz="2000">
                <a:solidFill>
                  <a:schemeClr val="tx1"/>
                </a:solidFill>
                <a:latin typeface="+mn-lt"/>
              </a:defRPr>
            </a:lvl6pPr>
            <a:lvl7pPr marL="3124200" indent="-381000" algn="l" rtl="0" eaLnBrk="1" fontAlgn="base" hangingPunct="1">
              <a:spcBef>
                <a:spcPct val="20000"/>
              </a:spcBef>
              <a:spcAft>
                <a:spcPct val="0"/>
              </a:spcAft>
              <a:buChar char="•"/>
              <a:defRPr sz="2000">
                <a:solidFill>
                  <a:schemeClr val="tx1"/>
                </a:solidFill>
                <a:latin typeface="+mn-lt"/>
              </a:defRPr>
            </a:lvl7pPr>
            <a:lvl8pPr marL="3581400" indent="-381000" algn="l" rtl="0" eaLnBrk="1" fontAlgn="base" hangingPunct="1">
              <a:spcBef>
                <a:spcPct val="20000"/>
              </a:spcBef>
              <a:spcAft>
                <a:spcPct val="0"/>
              </a:spcAft>
              <a:buChar char="•"/>
              <a:defRPr sz="2000">
                <a:solidFill>
                  <a:schemeClr val="tx1"/>
                </a:solidFill>
                <a:latin typeface="+mn-lt"/>
              </a:defRPr>
            </a:lvl8pPr>
            <a:lvl9pPr marL="4038600" indent="-381000" algn="l" rtl="0" eaLnBrk="1" fontAlgn="base" hangingPunct="1">
              <a:spcBef>
                <a:spcPct val="20000"/>
              </a:spcBef>
              <a:spcAft>
                <a:spcPct val="0"/>
              </a:spcAft>
              <a:buChar char="•"/>
              <a:defRPr sz="2000">
                <a:solidFill>
                  <a:schemeClr val="tx1"/>
                </a:solidFill>
                <a:latin typeface="+mn-lt"/>
              </a:defRPr>
            </a:lvl9pPr>
          </a:lstStyle>
          <a:p>
            <a:r>
              <a:rPr lang="de-DE" kern="0" dirty="0" err="1"/>
              <a:t>Nurses</a:t>
            </a:r>
            <a:endParaRPr lang="de-DE" kern="0" dirty="0"/>
          </a:p>
          <a:p>
            <a:r>
              <a:rPr lang="de-DE" kern="0" dirty="0" err="1"/>
              <a:t>Social</a:t>
            </a:r>
            <a:r>
              <a:rPr lang="de-DE" kern="0" dirty="0"/>
              <a:t> </a:t>
            </a:r>
            <a:r>
              <a:rPr lang="de-DE" kern="0" dirty="0" err="1"/>
              <a:t>workers</a:t>
            </a:r>
            <a:endParaRPr lang="de-DE" kern="0" dirty="0"/>
          </a:p>
          <a:p>
            <a:r>
              <a:rPr lang="de-DE" kern="0" dirty="0"/>
              <a:t>Rehabilitation </a:t>
            </a:r>
            <a:r>
              <a:rPr lang="de-DE" kern="0" dirty="0" err="1"/>
              <a:t>team</a:t>
            </a:r>
            <a:endParaRPr lang="de-DE" kern="0" dirty="0"/>
          </a:p>
        </p:txBody>
      </p:sp>
    </p:spTree>
    <p:extLst>
      <p:ext uri="{BB962C8B-B14F-4D97-AF65-F5344CB8AC3E}">
        <p14:creationId xmlns:p14="http://schemas.microsoft.com/office/powerpoint/2010/main" val="178887054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Protocols</a:t>
            </a:r>
            <a:r>
              <a:rPr lang="de-DE" dirty="0"/>
              <a:t>, SOP</a:t>
            </a:r>
          </a:p>
        </p:txBody>
      </p:sp>
      <p:pic>
        <p:nvPicPr>
          <p:cNvPr id="5" name="Bild 4" descr="image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2317" y="1259498"/>
            <a:ext cx="8294255" cy="5507062"/>
          </a:xfrm>
          <a:prstGeom prst="rect">
            <a:avLst/>
          </a:prstGeom>
        </p:spPr>
      </p:pic>
    </p:spTree>
    <p:extLst>
      <p:ext uri="{BB962C8B-B14F-4D97-AF65-F5344CB8AC3E}">
        <p14:creationId xmlns:p14="http://schemas.microsoft.com/office/powerpoint/2010/main" val="79273708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t>Orthogeriatric </a:t>
            </a:r>
            <a:r>
              <a:rPr lang="en-US" dirty="0" err="1"/>
              <a:t>comanagement</a:t>
            </a:r>
            <a:r>
              <a:rPr lang="en-US" dirty="0">
                <a:latin typeface="Times" pitchFamily="18" charset="0"/>
                <a:cs typeface="Arial" charset="0"/>
              </a:rPr>
              <a:t>—</a:t>
            </a:r>
            <a:r>
              <a:rPr lang="en-US" dirty="0"/>
              <a:t>potential for improvement</a:t>
            </a:r>
          </a:p>
        </p:txBody>
      </p:sp>
      <p:sp>
        <p:nvSpPr>
          <p:cNvPr id="17411" name="Rectangle 3"/>
          <p:cNvSpPr>
            <a:spLocks noGrp="1" noChangeArrowheads="1"/>
          </p:cNvSpPr>
          <p:nvPr>
            <p:ph type="body" sz="quarter" idx="13"/>
          </p:nvPr>
        </p:nvSpPr>
        <p:spPr>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457200" indent="-457200">
              <a:spcBef>
                <a:spcPct val="50000"/>
              </a:spcBef>
              <a:buFont typeface="Arial" panose="020B0604020202020204" pitchFamily="34" charset="0"/>
              <a:buChar char="•"/>
            </a:pPr>
            <a:r>
              <a:rPr lang="en-US" dirty="0"/>
              <a:t>Shorter length of hospital stay</a:t>
            </a:r>
          </a:p>
          <a:p>
            <a:pPr marL="457200" indent="-457200">
              <a:spcBef>
                <a:spcPct val="50000"/>
              </a:spcBef>
              <a:buFont typeface="Arial" panose="020B0604020202020204" pitchFamily="34" charset="0"/>
              <a:buChar char="•"/>
            </a:pPr>
            <a:r>
              <a:rPr lang="en-US" dirty="0"/>
              <a:t>Lower complication rates</a:t>
            </a:r>
          </a:p>
          <a:p>
            <a:pPr marL="457200" indent="-457200">
              <a:spcBef>
                <a:spcPct val="50000"/>
              </a:spcBef>
              <a:buFont typeface="Arial" panose="020B0604020202020204" pitchFamily="34" charset="0"/>
              <a:buChar char="•"/>
            </a:pPr>
            <a:r>
              <a:rPr lang="en-US" dirty="0"/>
              <a:t>Lower readmission rates</a:t>
            </a:r>
          </a:p>
          <a:p>
            <a:pPr marL="457200" indent="-457200">
              <a:spcBef>
                <a:spcPct val="50000"/>
              </a:spcBef>
              <a:buFont typeface="Arial" panose="020B0604020202020204" pitchFamily="34" charset="0"/>
              <a:buChar char="•"/>
            </a:pPr>
            <a:r>
              <a:rPr lang="en-US" dirty="0"/>
              <a:t>Better restoration of quality of life</a:t>
            </a:r>
          </a:p>
          <a:p>
            <a:pPr marL="457200" indent="-457200">
              <a:spcBef>
                <a:spcPct val="50000"/>
              </a:spcBef>
              <a:buFont typeface="Arial" panose="020B0604020202020204" pitchFamily="34" charset="0"/>
              <a:buChar char="•"/>
            </a:pPr>
            <a:r>
              <a:rPr lang="en-US" dirty="0"/>
              <a:t>Cost reductions</a:t>
            </a:r>
          </a:p>
        </p:txBody>
      </p:sp>
    </p:spTree>
    <p:extLst>
      <p:ext uri="{BB962C8B-B14F-4D97-AF65-F5344CB8AC3E}">
        <p14:creationId xmlns:p14="http://schemas.microsoft.com/office/powerpoint/2010/main" val="197712108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title"/>
          </p:nvPr>
        </p:nvSpPr>
        <p:spPr>
          <a:noFill/>
        </p:spPr>
        <p:txBody>
          <a:bodyPr/>
          <a:lstStyle/>
          <a:p>
            <a:pPr eaLnBrk="1" hangingPunct="1"/>
            <a:r>
              <a:rPr lang="en-US" dirty="0" err="1"/>
              <a:t>Orthogeriatric</a:t>
            </a:r>
            <a:r>
              <a:rPr lang="en-US" dirty="0"/>
              <a:t> </a:t>
            </a:r>
            <a:r>
              <a:rPr lang="en-US" dirty="0" err="1"/>
              <a:t>comanagement</a:t>
            </a:r>
            <a:r>
              <a:rPr lang="en-US" dirty="0">
                <a:latin typeface="Times" pitchFamily="18" charset="0"/>
                <a:cs typeface="Arial" charset="0"/>
              </a:rPr>
              <a:t>—</a:t>
            </a:r>
            <a:r>
              <a:rPr lang="en-US" dirty="0"/>
              <a:t>evidence </a:t>
            </a:r>
          </a:p>
        </p:txBody>
      </p:sp>
      <p:sp>
        <p:nvSpPr>
          <p:cNvPr id="18435" name="Rectangle 8"/>
          <p:cNvSpPr>
            <a:spLocks noGrp="1" noChangeArrowheads="1"/>
          </p:cNvSpPr>
          <p:nvPr>
            <p:ph type="body" sz="quarter" idx="13"/>
          </p:nvPr>
        </p:nvSpPr>
        <p:spPr/>
        <p:txBody>
          <a:bodyPr/>
          <a:lstStyle/>
          <a:p>
            <a:pPr marL="457200" indent="-457200" eaLnBrk="1" hangingPunct="1">
              <a:spcBef>
                <a:spcPct val="50000"/>
              </a:spcBef>
              <a:buFont typeface="Arial" panose="020B0604020202020204" pitchFamily="34" charset="0"/>
              <a:buChar char="•"/>
              <a:defRPr/>
            </a:pPr>
            <a:r>
              <a:rPr lang="en-US" dirty="0"/>
              <a:t>10% shorter length of stay and lower readmission rates</a:t>
            </a:r>
          </a:p>
          <a:p>
            <a:pPr marL="457200" indent="-457200" eaLnBrk="1" hangingPunct="1">
              <a:spcBef>
                <a:spcPct val="50000"/>
              </a:spcBef>
              <a:buFont typeface="Arial" panose="020B0604020202020204" pitchFamily="34" charset="0"/>
              <a:buChar char="•"/>
              <a:defRPr/>
            </a:pPr>
            <a:r>
              <a:rPr lang="en-US" dirty="0"/>
              <a:t>Lower costs: 61% of US average</a:t>
            </a:r>
            <a:endParaRPr lang="en-GB" dirty="0"/>
          </a:p>
          <a:p>
            <a:pPr marL="457200" indent="-457200" eaLnBrk="1" hangingPunct="1">
              <a:spcBef>
                <a:spcPct val="50000"/>
              </a:spcBef>
              <a:buFont typeface="Arial" panose="020B0604020202020204" pitchFamily="34" charset="0"/>
              <a:buChar char="•"/>
              <a:defRPr/>
            </a:pPr>
            <a:r>
              <a:rPr lang="en-US" dirty="0"/>
              <a:t>Low rates of major morbidity and mortality and acceptable functional outcomes</a:t>
            </a:r>
          </a:p>
          <a:p>
            <a:pPr marL="457200" indent="-457200" eaLnBrk="1" hangingPunct="1">
              <a:spcBef>
                <a:spcPct val="50000"/>
              </a:spcBef>
              <a:buFont typeface="Arial" panose="020B0604020202020204" pitchFamily="34" charset="0"/>
              <a:buChar char="•"/>
              <a:defRPr/>
            </a:pPr>
            <a:r>
              <a:rPr lang="en-GB" dirty="0"/>
              <a:t>Significant reductions in morbidity and mortality</a:t>
            </a:r>
          </a:p>
          <a:p>
            <a:pPr marL="457200" indent="-457200" eaLnBrk="1" hangingPunct="1">
              <a:spcBef>
                <a:spcPct val="50000"/>
              </a:spcBef>
              <a:buFont typeface="Arial" panose="020B0604020202020204" pitchFamily="34" charset="0"/>
              <a:buChar char="•"/>
              <a:defRPr/>
            </a:pPr>
            <a:r>
              <a:rPr lang="en-US" dirty="0"/>
              <a:t>Decrease from 28% to 7.6% in readmission rate </a:t>
            </a:r>
          </a:p>
          <a:p>
            <a:pPr marL="457200" indent="-457200" eaLnBrk="1" hangingPunct="1">
              <a:spcBef>
                <a:spcPct val="50000"/>
              </a:spcBef>
              <a:buFont typeface="Arial" panose="020B0604020202020204" pitchFamily="34" charset="0"/>
              <a:buChar char="•"/>
              <a:defRPr/>
            </a:pPr>
            <a:r>
              <a:rPr lang="en-US" dirty="0"/>
              <a:t>Reduced costs</a:t>
            </a:r>
            <a:br>
              <a:rPr lang="en-US" dirty="0"/>
            </a:br>
            <a:endParaRPr lang="en-US" dirty="0"/>
          </a:p>
        </p:txBody>
      </p:sp>
    </p:spTree>
    <p:extLst>
      <p:ext uri="{BB962C8B-B14F-4D97-AF65-F5344CB8AC3E}">
        <p14:creationId xmlns:p14="http://schemas.microsoft.com/office/powerpoint/2010/main" val="19215114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descr="Ohne Titel111.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13621" y="1067087"/>
            <a:ext cx="6764454" cy="1217339"/>
          </a:xfrm>
          <a:prstGeom prst="rect">
            <a:avLst/>
          </a:prstGeom>
        </p:spPr>
      </p:pic>
      <p:sp>
        <p:nvSpPr>
          <p:cNvPr id="2" name="Titel 1"/>
          <p:cNvSpPr>
            <a:spLocks noGrp="1"/>
          </p:cNvSpPr>
          <p:nvPr>
            <p:ph type="title"/>
          </p:nvPr>
        </p:nvSpPr>
        <p:spPr/>
        <p:txBody>
          <a:bodyPr/>
          <a:lstStyle/>
          <a:p>
            <a:r>
              <a:rPr lang="de-DE" dirty="0" err="1"/>
              <a:t>Cost</a:t>
            </a:r>
            <a:r>
              <a:rPr lang="de-DE" dirty="0"/>
              <a:t> </a:t>
            </a:r>
            <a:r>
              <a:rPr lang="de-DE" dirty="0" err="1"/>
              <a:t>effectiveness</a:t>
            </a:r>
            <a:endParaRPr lang="de-DE" dirty="0"/>
          </a:p>
        </p:txBody>
      </p:sp>
      <p:grpSp>
        <p:nvGrpSpPr>
          <p:cNvPr id="5" name="Group 4">
            <a:extLst>
              <a:ext uri="{FF2B5EF4-FFF2-40B4-BE49-F238E27FC236}">
                <a16:creationId xmlns:a16="http://schemas.microsoft.com/office/drawing/2014/main" id="{42381B54-D7B8-4D10-8581-F7D38F944C2E}"/>
              </a:ext>
            </a:extLst>
          </p:cNvPr>
          <p:cNvGrpSpPr/>
          <p:nvPr/>
        </p:nvGrpSpPr>
        <p:grpSpPr>
          <a:xfrm>
            <a:off x="532598" y="2372453"/>
            <a:ext cx="5983705" cy="4315215"/>
            <a:chOff x="1524000" y="2074069"/>
            <a:chExt cx="5202928" cy="3752149"/>
          </a:xfrm>
        </p:grpSpPr>
        <p:pic>
          <p:nvPicPr>
            <p:cNvPr id="7" name="Bild 6" descr="Ohne Titel112.tiff"/>
            <p:cNvPicPr>
              <a:picLocks noChangeAspect="1"/>
            </p:cNvPicPr>
            <p:nvPr/>
          </p:nvPicPr>
          <p:blipFill rotWithShape="1">
            <a:blip r:embed="rId3" cstate="email">
              <a:extLst>
                <a:ext uri="{28A0092B-C50C-407E-A947-70E740481C1C}">
                  <a14:useLocalDpi xmlns:a14="http://schemas.microsoft.com/office/drawing/2010/main"/>
                </a:ext>
              </a:extLst>
            </a:blip>
            <a:srcRect r="24721"/>
            <a:stretch/>
          </p:blipFill>
          <p:spPr>
            <a:xfrm>
              <a:off x="1524000" y="2074069"/>
              <a:ext cx="5202928" cy="3752149"/>
            </a:xfrm>
            <a:prstGeom prst="rect">
              <a:avLst/>
            </a:prstGeom>
          </p:spPr>
        </p:pic>
        <p:sp>
          <p:nvSpPr>
            <p:cNvPr id="9" name="Oval 8"/>
            <p:cNvSpPr/>
            <p:nvPr/>
          </p:nvSpPr>
          <p:spPr>
            <a:xfrm>
              <a:off x="4020760" y="5302061"/>
              <a:ext cx="462364" cy="24044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a:solidFill>
                  <a:schemeClr val="tx1"/>
                </a:solidFill>
                <a:latin typeface="Verdana" pitchFamily="34" charset="0"/>
                <a:ea typeface="Verdana" pitchFamily="34" charset="0"/>
                <a:cs typeface="Verdana" pitchFamily="34" charset="0"/>
              </a:endParaRPr>
            </a:p>
          </p:txBody>
        </p:sp>
        <p:sp>
          <p:nvSpPr>
            <p:cNvPr id="10" name="Oval 9"/>
            <p:cNvSpPr/>
            <p:nvPr/>
          </p:nvSpPr>
          <p:spPr>
            <a:xfrm>
              <a:off x="6263041" y="5300331"/>
              <a:ext cx="462364" cy="2404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a:solidFill>
                  <a:schemeClr val="tx1"/>
                </a:solidFill>
                <a:latin typeface="Verdana" pitchFamily="34" charset="0"/>
                <a:ea typeface="Verdana" pitchFamily="34" charset="0"/>
                <a:cs typeface="Verdana" pitchFamily="34" charset="0"/>
              </a:endParaRPr>
            </a:p>
          </p:txBody>
        </p:sp>
      </p:grpSp>
      <p:grpSp>
        <p:nvGrpSpPr>
          <p:cNvPr id="12" name="Group 11">
            <a:extLst>
              <a:ext uri="{FF2B5EF4-FFF2-40B4-BE49-F238E27FC236}">
                <a16:creationId xmlns:a16="http://schemas.microsoft.com/office/drawing/2014/main" id="{7F180BFF-04A4-4F85-B8E0-4B2AFDB9E518}"/>
              </a:ext>
            </a:extLst>
          </p:cNvPr>
          <p:cNvGrpSpPr/>
          <p:nvPr/>
        </p:nvGrpSpPr>
        <p:grpSpPr>
          <a:xfrm>
            <a:off x="7239430" y="2362399"/>
            <a:ext cx="4355344" cy="2835244"/>
            <a:chOff x="6761938" y="2747410"/>
            <a:chExt cx="3802363" cy="2475264"/>
          </a:xfrm>
        </p:grpSpPr>
        <p:pic>
          <p:nvPicPr>
            <p:cNvPr id="8" name="Bild 7" descr="Ohne Titel113.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61938" y="2747410"/>
              <a:ext cx="3802363" cy="2475264"/>
            </a:xfrm>
            <a:prstGeom prst="rect">
              <a:avLst/>
            </a:prstGeom>
          </p:spPr>
        </p:pic>
        <p:sp>
          <p:nvSpPr>
            <p:cNvPr id="11" name="Oval 10"/>
            <p:cNvSpPr/>
            <p:nvPr/>
          </p:nvSpPr>
          <p:spPr>
            <a:xfrm>
              <a:off x="8026185" y="4054964"/>
              <a:ext cx="462364" cy="24044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a:solidFill>
                  <a:schemeClr val="tx1"/>
                </a:solidFill>
                <a:latin typeface="Verdana" pitchFamily="34" charset="0"/>
                <a:ea typeface="Verdana" pitchFamily="34" charset="0"/>
                <a:cs typeface="Verdana" pitchFamily="34" charset="0"/>
              </a:endParaRPr>
            </a:p>
          </p:txBody>
        </p:sp>
      </p:grpSp>
    </p:spTree>
    <p:extLst>
      <p:ext uri="{BB962C8B-B14F-4D97-AF65-F5344CB8AC3E}">
        <p14:creationId xmlns:p14="http://schemas.microsoft.com/office/powerpoint/2010/main" val="176896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p:txBody>
          <a:bodyPr/>
          <a:lstStyle/>
          <a:p>
            <a:r>
              <a:rPr lang="de-AT" dirty="0" err="1">
                <a:latin typeface="Verdana" charset="0"/>
                <a:ea typeface="ＭＳ Ｐゴシック" charset="0"/>
              </a:rPr>
              <a:t>Phases</a:t>
            </a:r>
            <a:endParaRPr lang="de-AT" dirty="0">
              <a:latin typeface="Verdana" charset="0"/>
              <a:ea typeface="ＭＳ Ｐゴシック" charset="0"/>
            </a:endParaRPr>
          </a:p>
        </p:txBody>
      </p:sp>
      <p:grpSp>
        <p:nvGrpSpPr>
          <p:cNvPr id="3" name="Group 2">
            <a:extLst>
              <a:ext uri="{FF2B5EF4-FFF2-40B4-BE49-F238E27FC236}">
                <a16:creationId xmlns:a16="http://schemas.microsoft.com/office/drawing/2014/main" id="{5BFACC29-992C-4541-8019-B43CF07136E1}"/>
              </a:ext>
            </a:extLst>
          </p:cNvPr>
          <p:cNvGrpSpPr/>
          <p:nvPr/>
        </p:nvGrpSpPr>
        <p:grpSpPr>
          <a:xfrm>
            <a:off x="654520" y="1488920"/>
            <a:ext cx="8826029" cy="4591773"/>
            <a:chOff x="654520" y="1488920"/>
            <a:chExt cx="8826029" cy="4591773"/>
          </a:xfrm>
        </p:grpSpPr>
        <p:sp>
          <p:nvSpPr>
            <p:cNvPr id="5" name="Freeform: Shape 4">
              <a:extLst>
                <a:ext uri="{FF2B5EF4-FFF2-40B4-BE49-F238E27FC236}">
                  <a16:creationId xmlns:a16="http://schemas.microsoft.com/office/drawing/2014/main" id="{2FE2B2D9-8868-408F-9281-0284A7728446}"/>
                </a:ext>
              </a:extLst>
            </p:cNvPr>
            <p:cNvSpPr/>
            <p:nvPr/>
          </p:nvSpPr>
          <p:spPr>
            <a:xfrm>
              <a:off x="3622319" y="1577225"/>
              <a:ext cx="5858230" cy="706426"/>
            </a:xfrm>
            <a:custGeom>
              <a:avLst/>
              <a:gdLst>
                <a:gd name="connsiteX0" fmla="*/ 117740 w 706426"/>
                <a:gd name="connsiteY0" fmla="*/ 0 h 5276088"/>
                <a:gd name="connsiteX1" fmla="*/ 588686 w 706426"/>
                <a:gd name="connsiteY1" fmla="*/ 0 h 5276088"/>
                <a:gd name="connsiteX2" fmla="*/ 706426 w 706426"/>
                <a:gd name="connsiteY2" fmla="*/ 117740 h 5276088"/>
                <a:gd name="connsiteX3" fmla="*/ 706426 w 706426"/>
                <a:gd name="connsiteY3" fmla="*/ 5276088 h 5276088"/>
                <a:gd name="connsiteX4" fmla="*/ 706426 w 706426"/>
                <a:gd name="connsiteY4" fmla="*/ 5276088 h 5276088"/>
                <a:gd name="connsiteX5" fmla="*/ 0 w 706426"/>
                <a:gd name="connsiteY5" fmla="*/ 5276088 h 5276088"/>
                <a:gd name="connsiteX6" fmla="*/ 0 w 706426"/>
                <a:gd name="connsiteY6" fmla="*/ 5276088 h 5276088"/>
                <a:gd name="connsiteX7" fmla="*/ 0 w 706426"/>
                <a:gd name="connsiteY7" fmla="*/ 117740 h 5276088"/>
                <a:gd name="connsiteX8" fmla="*/ 117740 w 706426"/>
                <a:gd name="connsiteY8" fmla="*/ 0 h 52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6426" h="5276088">
                  <a:moveTo>
                    <a:pt x="706426" y="879368"/>
                  </a:moveTo>
                  <a:lnTo>
                    <a:pt x="706426" y="4396720"/>
                  </a:lnTo>
                  <a:cubicBezTo>
                    <a:pt x="706426" y="4882379"/>
                    <a:pt x="699368" y="5276084"/>
                    <a:pt x="690662" y="5276084"/>
                  </a:cubicBezTo>
                  <a:lnTo>
                    <a:pt x="0" y="5276084"/>
                  </a:lnTo>
                  <a:lnTo>
                    <a:pt x="0" y="5276084"/>
                  </a:lnTo>
                  <a:lnTo>
                    <a:pt x="0" y="4"/>
                  </a:lnTo>
                  <a:lnTo>
                    <a:pt x="0" y="4"/>
                  </a:lnTo>
                  <a:lnTo>
                    <a:pt x="690662" y="4"/>
                  </a:lnTo>
                  <a:cubicBezTo>
                    <a:pt x="699368" y="4"/>
                    <a:pt x="706426" y="393709"/>
                    <a:pt x="706426" y="879368"/>
                  </a:cubicBez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1" tIns="61154" rIns="87824" bIns="61156" numCol="1" spcCol="1270" anchor="ctr" anchorCtr="0">
              <a:noAutofit/>
            </a:bodyPr>
            <a:lstStyle/>
            <a:p>
              <a:pPr marL="114300" lvl="1" indent="-114300" algn="l" defTabSz="622300">
                <a:lnSpc>
                  <a:spcPct val="90000"/>
                </a:lnSpc>
                <a:spcBef>
                  <a:spcPct val="0"/>
                </a:spcBef>
                <a:spcAft>
                  <a:spcPct val="15000"/>
                </a:spcAft>
                <a:buChar char="•"/>
              </a:pPr>
              <a:r>
                <a:rPr lang="de-AT" sz="1400" kern="1200" dirty="0" err="1"/>
                <a:t>inclusion</a:t>
              </a:r>
              <a:r>
                <a:rPr lang="de-AT" sz="1400" kern="1200" dirty="0"/>
                <a:t> </a:t>
              </a:r>
              <a:r>
                <a:rPr lang="de-AT" sz="1400" kern="1200" dirty="0" err="1"/>
                <a:t>criteria</a:t>
              </a:r>
              <a:r>
                <a:rPr lang="de-AT" sz="1400" kern="1200" baseline="0" dirty="0"/>
                <a:t> </a:t>
              </a:r>
              <a:r>
                <a:rPr lang="de-AT" sz="1400" kern="1200" dirty="0"/>
                <a:t>(&gt;80 bzw. &gt;70 multimorbid)</a:t>
              </a:r>
            </a:p>
            <a:p>
              <a:pPr marL="114300" lvl="1" indent="-114300" algn="l" defTabSz="622300">
                <a:lnSpc>
                  <a:spcPct val="90000"/>
                </a:lnSpc>
                <a:spcBef>
                  <a:spcPct val="0"/>
                </a:spcBef>
                <a:spcAft>
                  <a:spcPct val="15000"/>
                </a:spcAft>
                <a:buChar char="•"/>
              </a:pPr>
              <a:r>
                <a:rPr lang="de-AT" sz="1400" kern="1200" dirty="0"/>
                <a:t>fast </a:t>
              </a:r>
              <a:r>
                <a:rPr lang="de-AT" sz="1400" kern="1200" dirty="0" err="1"/>
                <a:t>track</a:t>
              </a:r>
              <a:r>
                <a:rPr lang="de-AT" sz="1400" kern="1200" dirty="0"/>
                <a:t> in </a:t>
              </a:r>
              <a:r>
                <a:rPr lang="de-AT" sz="1400" kern="1200" dirty="0" err="1"/>
                <a:t>emergency</a:t>
              </a:r>
              <a:r>
                <a:rPr lang="de-AT" sz="1400" kern="1200" baseline="0" dirty="0"/>
                <a:t> </a:t>
              </a:r>
              <a:r>
                <a:rPr lang="de-AT" sz="1400" kern="1200" baseline="0" dirty="0" err="1"/>
                <a:t>room</a:t>
              </a:r>
              <a:r>
                <a:rPr lang="de-AT" sz="1400" kern="1200" baseline="0" dirty="0"/>
                <a:t>, </a:t>
              </a:r>
              <a:r>
                <a:rPr lang="de-AT" sz="1400" kern="1200" baseline="0" dirty="0" err="1"/>
                <a:t>optimization</a:t>
              </a:r>
              <a:endParaRPr lang="de-AT" sz="1400" kern="1200" dirty="0"/>
            </a:p>
          </p:txBody>
        </p:sp>
        <p:sp>
          <p:nvSpPr>
            <p:cNvPr id="6" name="Freeform: Shape 5">
              <a:extLst>
                <a:ext uri="{FF2B5EF4-FFF2-40B4-BE49-F238E27FC236}">
                  <a16:creationId xmlns:a16="http://schemas.microsoft.com/office/drawing/2014/main" id="{3349EA5D-9C24-48FA-B6D1-E3301D56EBB8}"/>
                </a:ext>
              </a:extLst>
            </p:cNvPr>
            <p:cNvSpPr/>
            <p:nvPr/>
          </p:nvSpPr>
          <p:spPr>
            <a:xfrm>
              <a:off x="654520" y="1488920"/>
              <a:ext cx="2967799" cy="883033"/>
            </a:xfrm>
            <a:custGeom>
              <a:avLst/>
              <a:gdLst>
                <a:gd name="connsiteX0" fmla="*/ 0 w 2967799"/>
                <a:gd name="connsiteY0" fmla="*/ 147175 h 883033"/>
                <a:gd name="connsiteX1" fmla="*/ 147175 w 2967799"/>
                <a:gd name="connsiteY1" fmla="*/ 0 h 883033"/>
                <a:gd name="connsiteX2" fmla="*/ 2820624 w 2967799"/>
                <a:gd name="connsiteY2" fmla="*/ 0 h 883033"/>
                <a:gd name="connsiteX3" fmla="*/ 2967799 w 2967799"/>
                <a:gd name="connsiteY3" fmla="*/ 147175 h 883033"/>
                <a:gd name="connsiteX4" fmla="*/ 2967799 w 2967799"/>
                <a:gd name="connsiteY4" fmla="*/ 735858 h 883033"/>
                <a:gd name="connsiteX5" fmla="*/ 2820624 w 2967799"/>
                <a:gd name="connsiteY5" fmla="*/ 883033 h 883033"/>
                <a:gd name="connsiteX6" fmla="*/ 147175 w 2967799"/>
                <a:gd name="connsiteY6" fmla="*/ 883033 h 883033"/>
                <a:gd name="connsiteX7" fmla="*/ 0 w 2967799"/>
                <a:gd name="connsiteY7" fmla="*/ 735858 h 883033"/>
                <a:gd name="connsiteX8" fmla="*/ 0 w 2967799"/>
                <a:gd name="connsiteY8" fmla="*/ 147175 h 88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7799" h="883033">
                  <a:moveTo>
                    <a:pt x="0" y="147175"/>
                  </a:moveTo>
                  <a:cubicBezTo>
                    <a:pt x="0" y="65892"/>
                    <a:pt x="65892" y="0"/>
                    <a:pt x="147175" y="0"/>
                  </a:cubicBezTo>
                  <a:lnTo>
                    <a:pt x="2820624" y="0"/>
                  </a:lnTo>
                  <a:cubicBezTo>
                    <a:pt x="2901907" y="0"/>
                    <a:pt x="2967799" y="65892"/>
                    <a:pt x="2967799" y="147175"/>
                  </a:cubicBezTo>
                  <a:lnTo>
                    <a:pt x="2967799" y="735858"/>
                  </a:lnTo>
                  <a:cubicBezTo>
                    <a:pt x="2967799" y="817141"/>
                    <a:pt x="2901907" y="883033"/>
                    <a:pt x="2820624" y="883033"/>
                  </a:cubicBezTo>
                  <a:lnTo>
                    <a:pt x="147175" y="883033"/>
                  </a:lnTo>
                  <a:cubicBezTo>
                    <a:pt x="65892" y="883033"/>
                    <a:pt x="0" y="817141"/>
                    <a:pt x="0" y="735858"/>
                  </a:cubicBezTo>
                  <a:lnTo>
                    <a:pt x="0" y="14717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9786" tIns="96446" rIns="149786" bIns="96446" numCol="1" spcCol="1270" anchor="ctr" anchorCtr="0">
              <a:noAutofit/>
            </a:bodyPr>
            <a:lstStyle/>
            <a:p>
              <a:pPr marL="0" lvl="0" indent="0" algn="ctr" defTabSz="1244600">
                <a:lnSpc>
                  <a:spcPct val="90000"/>
                </a:lnSpc>
                <a:spcBef>
                  <a:spcPct val="0"/>
                </a:spcBef>
                <a:spcAft>
                  <a:spcPct val="35000"/>
                </a:spcAft>
                <a:buNone/>
              </a:pPr>
              <a:r>
                <a:rPr lang="de-AT" sz="2800" kern="1200" dirty="0" err="1"/>
                <a:t>preoperative</a:t>
              </a:r>
              <a:endParaRPr lang="de-AT" sz="2800" kern="1200" dirty="0"/>
            </a:p>
          </p:txBody>
        </p:sp>
        <p:sp>
          <p:nvSpPr>
            <p:cNvPr id="7" name="Freeform: Shape 6">
              <a:extLst>
                <a:ext uri="{FF2B5EF4-FFF2-40B4-BE49-F238E27FC236}">
                  <a16:creationId xmlns:a16="http://schemas.microsoft.com/office/drawing/2014/main" id="{15BF715B-5B38-4DEA-9164-1A6A6044F883}"/>
                </a:ext>
              </a:extLst>
            </p:cNvPr>
            <p:cNvSpPr/>
            <p:nvPr/>
          </p:nvSpPr>
          <p:spPr>
            <a:xfrm>
              <a:off x="3622318" y="2504410"/>
              <a:ext cx="5858231" cy="706426"/>
            </a:xfrm>
            <a:custGeom>
              <a:avLst/>
              <a:gdLst>
                <a:gd name="connsiteX0" fmla="*/ 117740 w 706426"/>
                <a:gd name="connsiteY0" fmla="*/ 0 h 5276088"/>
                <a:gd name="connsiteX1" fmla="*/ 588686 w 706426"/>
                <a:gd name="connsiteY1" fmla="*/ 0 h 5276088"/>
                <a:gd name="connsiteX2" fmla="*/ 706426 w 706426"/>
                <a:gd name="connsiteY2" fmla="*/ 117740 h 5276088"/>
                <a:gd name="connsiteX3" fmla="*/ 706426 w 706426"/>
                <a:gd name="connsiteY3" fmla="*/ 5276088 h 5276088"/>
                <a:gd name="connsiteX4" fmla="*/ 706426 w 706426"/>
                <a:gd name="connsiteY4" fmla="*/ 5276088 h 5276088"/>
                <a:gd name="connsiteX5" fmla="*/ 0 w 706426"/>
                <a:gd name="connsiteY5" fmla="*/ 5276088 h 5276088"/>
                <a:gd name="connsiteX6" fmla="*/ 0 w 706426"/>
                <a:gd name="connsiteY6" fmla="*/ 5276088 h 5276088"/>
                <a:gd name="connsiteX7" fmla="*/ 0 w 706426"/>
                <a:gd name="connsiteY7" fmla="*/ 117740 h 5276088"/>
                <a:gd name="connsiteX8" fmla="*/ 117740 w 706426"/>
                <a:gd name="connsiteY8" fmla="*/ 0 h 52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6426" h="5276088">
                  <a:moveTo>
                    <a:pt x="706426" y="879368"/>
                  </a:moveTo>
                  <a:lnTo>
                    <a:pt x="706426" y="4396720"/>
                  </a:lnTo>
                  <a:cubicBezTo>
                    <a:pt x="706426" y="4882379"/>
                    <a:pt x="699368" y="5276084"/>
                    <a:pt x="690662" y="5276084"/>
                  </a:cubicBezTo>
                  <a:lnTo>
                    <a:pt x="0" y="5276084"/>
                  </a:lnTo>
                  <a:lnTo>
                    <a:pt x="0" y="5276084"/>
                  </a:lnTo>
                  <a:lnTo>
                    <a:pt x="0" y="4"/>
                  </a:lnTo>
                  <a:lnTo>
                    <a:pt x="0" y="4"/>
                  </a:lnTo>
                  <a:lnTo>
                    <a:pt x="690662" y="4"/>
                  </a:lnTo>
                  <a:cubicBezTo>
                    <a:pt x="699368" y="4"/>
                    <a:pt x="706426" y="393709"/>
                    <a:pt x="706426" y="879368"/>
                  </a:cubicBez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1" tIns="61154" rIns="87824" bIns="61156" numCol="1" spcCol="1270" anchor="ctr" anchorCtr="0">
              <a:noAutofit/>
            </a:bodyPr>
            <a:lstStyle/>
            <a:p>
              <a:pPr marL="114300" lvl="1" indent="-114300" algn="l" defTabSz="622300">
                <a:lnSpc>
                  <a:spcPct val="90000"/>
                </a:lnSpc>
                <a:spcBef>
                  <a:spcPct val="0"/>
                </a:spcBef>
                <a:spcAft>
                  <a:spcPct val="15000"/>
                </a:spcAft>
                <a:buChar char="•"/>
              </a:pPr>
              <a:r>
                <a:rPr lang="de-AT" sz="1400" kern="1200" dirty="0"/>
                <a:t>Single-</a:t>
              </a:r>
              <a:r>
                <a:rPr lang="de-AT" sz="1400" kern="1200" dirty="0" err="1"/>
                <a:t>shot</a:t>
              </a:r>
              <a:r>
                <a:rPr lang="de-AT" sz="1400" kern="1200" dirty="0"/>
                <a:t>-</a:t>
              </a:r>
              <a:r>
                <a:rPr lang="de-AT" sz="1400" kern="1200" dirty="0" err="1"/>
                <a:t>Surgery</a:t>
              </a:r>
              <a:r>
                <a:rPr lang="de-AT" sz="1400" kern="1200" dirty="0"/>
                <a:t>, </a:t>
              </a:r>
              <a:r>
                <a:rPr lang="de-AT" sz="1400" kern="1200" dirty="0" err="1"/>
                <a:t>fixation</a:t>
              </a:r>
              <a:r>
                <a:rPr lang="de-AT" sz="1400" kern="1200" dirty="0"/>
                <a:t> </a:t>
              </a:r>
              <a:r>
                <a:rPr lang="de-AT" sz="1400" kern="1200" dirty="0" err="1"/>
                <a:t>pinciples</a:t>
              </a:r>
              <a:r>
                <a:rPr lang="de-AT" sz="1400" kern="1200" baseline="0" dirty="0"/>
                <a:t> </a:t>
              </a:r>
              <a:r>
                <a:rPr lang="de-AT" sz="1400" kern="1200" baseline="0" dirty="0" err="1"/>
                <a:t>adapted</a:t>
              </a:r>
              <a:r>
                <a:rPr lang="de-AT" sz="1400" kern="1200" baseline="0" dirty="0"/>
                <a:t> </a:t>
              </a:r>
              <a:r>
                <a:rPr lang="de-AT" sz="1400" kern="1200" baseline="0" dirty="0" err="1"/>
                <a:t>to</a:t>
              </a:r>
              <a:r>
                <a:rPr lang="de-AT" sz="1400" kern="1200" baseline="0" dirty="0"/>
                <a:t> </a:t>
              </a:r>
              <a:r>
                <a:rPr lang="de-AT" sz="1400" kern="1200" baseline="0" dirty="0" err="1"/>
                <a:t>osteoporotic</a:t>
              </a:r>
              <a:r>
                <a:rPr lang="de-AT" sz="1400" kern="1200" baseline="0" dirty="0"/>
                <a:t> </a:t>
              </a:r>
              <a:r>
                <a:rPr lang="de-AT" sz="1400" kern="1200" baseline="0" dirty="0" err="1"/>
                <a:t>bone</a:t>
              </a:r>
              <a:endParaRPr lang="de-AT" sz="1400" kern="1200" dirty="0"/>
            </a:p>
            <a:p>
              <a:pPr marL="114300" lvl="1" indent="-114300" algn="l" defTabSz="622300">
                <a:lnSpc>
                  <a:spcPct val="90000"/>
                </a:lnSpc>
                <a:spcBef>
                  <a:spcPct val="0"/>
                </a:spcBef>
                <a:spcAft>
                  <a:spcPct val="15000"/>
                </a:spcAft>
                <a:buChar char="•"/>
              </a:pPr>
              <a:r>
                <a:rPr lang="de-AT" sz="1400" kern="1200" dirty="0" err="1"/>
                <a:t>adapted</a:t>
              </a:r>
              <a:r>
                <a:rPr lang="de-AT" sz="1400" kern="1200" baseline="0" dirty="0"/>
                <a:t> </a:t>
              </a:r>
              <a:r>
                <a:rPr lang="de-AT" sz="1400" kern="1200" baseline="0" dirty="0" err="1"/>
                <a:t>anaesthesia</a:t>
              </a:r>
              <a:endParaRPr lang="de-AT" sz="1400" kern="1200" dirty="0"/>
            </a:p>
          </p:txBody>
        </p:sp>
        <p:sp>
          <p:nvSpPr>
            <p:cNvPr id="8" name="Freeform: Shape 7">
              <a:extLst>
                <a:ext uri="{FF2B5EF4-FFF2-40B4-BE49-F238E27FC236}">
                  <a16:creationId xmlns:a16="http://schemas.microsoft.com/office/drawing/2014/main" id="{62641DCB-2AC2-4827-BC35-1CEA452E6C04}"/>
                </a:ext>
              </a:extLst>
            </p:cNvPr>
            <p:cNvSpPr/>
            <p:nvPr/>
          </p:nvSpPr>
          <p:spPr>
            <a:xfrm>
              <a:off x="654520" y="2416105"/>
              <a:ext cx="2967799" cy="883033"/>
            </a:xfrm>
            <a:custGeom>
              <a:avLst/>
              <a:gdLst>
                <a:gd name="connsiteX0" fmla="*/ 0 w 2967799"/>
                <a:gd name="connsiteY0" fmla="*/ 147175 h 883033"/>
                <a:gd name="connsiteX1" fmla="*/ 147175 w 2967799"/>
                <a:gd name="connsiteY1" fmla="*/ 0 h 883033"/>
                <a:gd name="connsiteX2" fmla="*/ 2820624 w 2967799"/>
                <a:gd name="connsiteY2" fmla="*/ 0 h 883033"/>
                <a:gd name="connsiteX3" fmla="*/ 2967799 w 2967799"/>
                <a:gd name="connsiteY3" fmla="*/ 147175 h 883033"/>
                <a:gd name="connsiteX4" fmla="*/ 2967799 w 2967799"/>
                <a:gd name="connsiteY4" fmla="*/ 735858 h 883033"/>
                <a:gd name="connsiteX5" fmla="*/ 2820624 w 2967799"/>
                <a:gd name="connsiteY5" fmla="*/ 883033 h 883033"/>
                <a:gd name="connsiteX6" fmla="*/ 147175 w 2967799"/>
                <a:gd name="connsiteY6" fmla="*/ 883033 h 883033"/>
                <a:gd name="connsiteX7" fmla="*/ 0 w 2967799"/>
                <a:gd name="connsiteY7" fmla="*/ 735858 h 883033"/>
                <a:gd name="connsiteX8" fmla="*/ 0 w 2967799"/>
                <a:gd name="connsiteY8" fmla="*/ 147175 h 88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7799" h="883033">
                  <a:moveTo>
                    <a:pt x="0" y="147175"/>
                  </a:moveTo>
                  <a:cubicBezTo>
                    <a:pt x="0" y="65892"/>
                    <a:pt x="65892" y="0"/>
                    <a:pt x="147175" y="0"/>
                  </a:cubicBezTo>
                  <a:lnTo>
                    <a:pt x="2820624" y="0"/>
                  </a:lnTo>
                  <a:cubicBezTo>
                    <a:pt x="2901907" y="0"/>
                    <a:pt x="2967799" y="65892"/>
                    <a:pt x="2967799" y="147175"/>
                  </a:cubicBezTo>
                  <a:lnTo>
                    <a:pt x="2967799" y="735858"/>
                  </a:lnTo>
                  <a:cubicBezTo>
                    <a:pt x="2967799" y="817141"/>
                    <a:pt x="2901907" y="883033"/>
                    <a:pt x="2820624" y="883033"/>
                  </a:cubicBezTo>
                  <a:lnTo>
                    <a:pt x="147175" y="883033"/>
                  </a:lnTo>
                  <a:cubicBezTo>
                    <a:pt x="65892" y="883033"/>
                    <a:pt x="0" y="817141"/>
                    <a:pt x="0" y="735858"/>
                  </a:cubicBezTo>
                  <a:lnTo>
                    <a:pt x="0" y="14717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9786" tIns="96446" rIns="149786" bIns="96446" numCol="1" spcCol="1270" anchor="ctr" anchorCtr="0">
              <a:noAutofit/>
            </a:bodyPr>
            <a:lstStyle/>
            <a:p>
              <a:pPr marL="0" lvl="0" indent="0" algn="ctr" defTabSz="1244600">
                <a:lnSpc>
                  <a:spcPct val="90000"/>
                </a:lnSpc>
                <a:spcBef>
                  <a:spcPct val="0"/>
                </a:spcBef>
                <a:spcAft>
                  <a:spcPct val="35000"/>
                </a:spcAft>
                <a:buNone/>
              </a:pPr>
              <a:r>
                <a:rPr lang="de-AT" sz="2800" kern="1200" dirty="0" err="1"/>
                <a:t>operation</a:t>
              </a:r>
              <a:endParaRPr lang="de-AT" sz="2800" kern="1200" dirty="0"/>
            </a:p>
          </p:txBody>
        </p:sp>
        <p:sp>
          <p:nvSpPr>
            <p:cNvPr id="9" name="Freeform: Shape 8">
              <a:extLst>
                <a:ext uri="{FF2B5EF4-FFF2-40B4-BE49-F238E27FC236}">
                  <a16:creationId xmlns:a16="http://schemas.microsoft.com/office/drawing/2014/main" id="{145A864E-F4E2-4477-9585-D35CD5235C84}"/>
                </a:ext>
              </a:extLst>
            </p:cNvPr>
            <p:cNvSpPr/>
            <p:nvPr/>
          </p:nvSpPr>
          <p:spPr>
            <a:xfrm>
              <a:off x="3622319" y="3431595"/>
              <a:ext cx="5858230" cy="706426"/>
            </a:xfrm>
            <a:custGeom>
              <a:avLst/>
              <a:gdLst>
                <a:gd name="connsiteX0" fmla="*/ 117740 w 706426"/>
                <a:gd name="connsiteY0" fmla="*/ 0 h 5276088"/>
                <a:gd name="connsiteX1" fmla="*/ 588686 w 706426"/>
                <a:gd name="connsiteY1" fmla="*/ 0 h 5276088"/>
                <a:gd name="connsiteX2" fmla="*/ 706426 w 706426"/>
                <a:gd name="connsiteY2" fmla="*/ 117740 h 5276088"/>
                <a:gd name="connsiteX3" fmla="*/ 706426 w 706426"/>
                <a:gd name="connsiteY3" fmla="*/ 5276088 h 5276088"/>
                <a:gd name="connsiteX4" fmla="*/ 706426 w 706426"/>
                <a:gd name="connsiteY4" fmla="*/ 5276088 h 5276088"/>
                <a:gd name="connsiteX5" fmla="*/ 0 w 706426"/>
                <a:gd name="connsiteY5" fmla="*/ 5276088 h 5276088"/>
                <a:gd name="connsiteX6" fmla="*/ 0 w 706426"/>
                <a:gd name="connsiteY6" fmla="*/ 5276088 h 5276088"/>
                <a:gd name="connsiteX7" fmla="*/ 0 w 706426"/>
                <a:gd name="connsiteY7" fmla="*/ 117740 h 5276088"/>
                <a:gd name="connsiteX8" fmla="*/ 117740 w 706426"/>
                <a:gd name="connsiteY8" fmla="*/ 0 h 52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6426" h="5276088">
                  <a:moveTo>
                    <a:pt x="706426" y="879368"/>
                  </a:moveTo>
                  <a:lnTo>
                    <a:pt x="706426" y="4396720"/>
                  </a:lnTo>
                  <a:cubicBezTo>
                    <a:pt x="706426" y="4882379"/>
                    <a:pt x="699368" y="5276084"/>
                    <a:pt x="690662" y="5276084"/>
                  </a:cubicBezTo>
                  <a:lnTo>
                    <a:pt x="0" y="5276084"/>
                  </a:lnTo>
                  <a:lnTo>
                    <a:pt x="0" y="5276084"/>
                  </a:lnTo>
                  <a:lnTo>
                    <a:pt x="0" y="4"/>
                  </a:lnTo>
                  <a:lnTo>
                    <a:pt x="0" y="4"/>
                  </a:lnTo>
                  <a:lnTo>
                    <a:pt x="690662" y="4"/>
                  </a:lnTo>
                  <a:cubicBezTo>
                    <a:pt x="699368" y="4"/>
                    <a:pt x="706426" y="393709"/>
                    <a:pt x="706426" y="879368"/>
                  </a:cubicBez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1" tIns="61154" rIns="87824" bIns="61156" numCol="1" spcCol="1270" anchor="ctr" anchorCtr="0">
              <a:noAutofit/>
            </a:bodyPr>
            <a:lstStyle/>
            <a:p>
              <a:pPr marL="114300" lvl="1" indent="-114300" algn="l" defTabSz="622300">
                <a:lnSpc>
                  <a:spcPct val="90000"/>
                </a:lnSpc>
                <a:spcBef>
                  <a:spcPct val="0"/>
                </a:spcBef>
                <a:spcAft>
                  <a:spcPct val="15000"/>
                </a:spcAft>
                <a:buChar char="•"/>
              </a:pPr>
              <a:r>
                <a:rPr lang="de-AT" sz="1400" kern="1200" dirty="0" err="1"/>
                <a:t>Comanagement</a:t>
              </a:r>
              <a:r>
                <a:rPr lang="de-AT" sz="1400" kern="1200" dirty="0"/>
                <a:t> on</a:t>
              </a:r>
              <a:r>
                <a:rPr lang="de-AT" sz="1400" kern="1200" baseline="0" dirty="0"/>
                <a:t> </a:t>
              </a:r>
              <a:r>
                <a:rPr lang="de-AT" sz="1400" kern="1200" baseline="0" dirty="0" err="1"/>
                <a:t>the</a:t>
              </a:r>
              <a:r>
                <a:rPr lang="de-AT" sz="1400" kern="1200" baseline="0" dirty="0"/>
                <a:t> ward</a:t>
              </a:r>
              <a:r>
                <a:rPr lang="de-AT" sz="1400" kern="1200" dirty="0"/>
                <a:t>, SOP, </a:t>
              </a:r>
              <a:r>
                <a:rPr lang="de-AT" sz="1400" kern="1200" dirty="0" err="1"/>
                <a:t>avoid</a:t>
              </a:r>
              <a:r>
                <a:rPr lang="de-AT" sz="1400" kern="1200" dirty="0"/>
                <a:t> </a:t>
              </a:r>
              <a:r>
                <a:rPr lang="de-AT" sz="1400" kern="1200" dirty="0" err="1"/>
                <a:t>complications</a:t>
              </a:r>
              <a:endParaRPr lang="de-AT" sz="1400" kern="1200" dirty="0"/>
            </a:p>
            <a:p>
              <a:pPr marL="114300" lvl="1" indent="-114300" algn="l" defTabSz="622300">
                <a:lnSpc>
                  <a:spcPct val="90000"/>
                </a:lnSpc>
                <a:spcBef>
                  <a:spcPct val="0"/>
                </a:spcBef>
                <a:spcAft>
                  <a:spcPct val="15000"/>
                </a:spcAft>
                <a:buChar char="•"/>
              </a:pPr>
              <a:r>
                <a:rPr lang="de-AT" sz="1400" kern="1200" dirty="0" err="1"/>
                <a:t>discharge</a:t>
              </a:r>
              <a:r>
                <a:rPr lang="de-AT" sz="1400" kern="1200" dirty="0"/>
                <a:t> </a:t>
              </a:r>
              <a:r>
                <a:rPr lang="de-AT" sz="1400" kern="1200" dirty="0" err="1"/>
                <a:t>management</a:t>
              </a:r>
              <a:r>
                <a:rPr lang="de-AT" sz="1400" kern="1200" dirty="0"/>
                <a:t>, </a:t>
              </a:r>
              <a:r>
                <a:rPr lang="de-AT" sz="1400" kern="1200" dirty="0" err="1"/>
                <a:t>social</a:t>
              </a:r>
              <a:r>
                <a:rPr lang="de-AT" sz="1400" kern="1200" dirty="0"/>
                <a:t> </a:t>
              </a:r>
              <a:r>
                <a:rPr lang="de-AT" sz="1400" kern="1200" dirty="0" err="1"/>
                <a:t>workers</a:t>
              </a:r>
              <a:r>
                <a:rPr lang="de-AT" sz="1400" kern="1200" dirty="0"/>
                <a:t>, </a:t>
              </a:r>
              <a:r>
                <a:rPr lang="de-AT" sz="1400" kern="1200" dirty="0" err="1"/>
                <a:t>physiotherapy</a:t>
              </a:r>
              <a:endParaRPr lang="de-AT" sz="1400" kern="1200" dirty="0"/>
            </a:p>
          </p:txBody>
        </p:sp>
        <p:sp>
          <p:nvSpPr>
            <p:cNvPr id="10" name="Freeform: Shape 9">
              <a:extLst>
                <a:ext uri="{FF2B5EF4-FFF2-40B4-BE49-F238E27FC236}">
                  <a16:creationId xmlns:a16="http://schemas.microsoft.com/office/drawing/2014/main" id="{6A04F030-7540-4026-95E8-999E8D6EC85A}"/>
                </a:ext>
              </a:extLst>
            </p:cNvPr>
            <p:cNvSpPr/>
            <p:nvPr/>
          </p:nvSpPr>
          <p:spPr>
            <a:xfrm>
              <a:off x="654520" y="3343290"/>
              <a:ext cx="2967799" cy="883033"/>
            </a:xfrm>
            <a:custGeom>
              <a:avLst/>
              <a:gdLst>
                <a:gd name="connsiteX0" fmla="*/ 0 w 2967799"/>
                <a:gd name="connsiteY0" fmla="*/ 147175 h 883033"/>
                <a:gd name="connsiteX1" fmla="*/ 147175 w 2967799"/>
                <a:gd name="connsiteY1" fmla="*/ 0 h 883033"/>
                <a:gd name="connsiteX2" fmla="*/ 2820624 w 2967799"/>
                <a:gd name="connsiteY2" fmla="*/ 0 h 883033"/>
                <a:gd name="connsiteX3" fmla="*/ 2967799 w 2967799"/>
                <a:gd name="connsiteY3" fmla="*/ 147175 h 883033"/>
                <a:gd name="connsiteX4" fmla="*/ 2967799 w 2967799"/>
                <a:gd name="connsiteY4" fmla="*/ 735858 h 883033"/>
                <a:gd name="connsiteX5" fmla="*/ 2820624 w 2967799"/>
                <a:gd name="connsiteY5" fmla="*/ 883033 h 883033"/>
                <a:gd name="connsiteX6" fmla="*/ 147175 w 2967799"/>
                <a:gd name="connsiteY6" fmla="*/ 883033 h 883033"/>
                <a:gd name="connsiteX7" fmla="*/ 0 w 2967799"/>
                <a:gd name="connsiteY7" fmla="*/ 735858 h 883033"/>
                <a:gd name="connsiteX8" fmla="*/ 0 w 2967799"/>
                <a:gd name="connsiteY8" fmla="*/ 147175 h 88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7799" h="883033">
                  <a:moveTo>
                    <a:pt x="0" y="147175"/>
                  </a:moveTo>
                  <a:cubicBezTo>
                    <a:pt x="0" y="65892"/>
                    <a:pt x="65892" y="0"/>
                    <a:pt x="147175" y="0"/>
                  </a:cubicBezTo>
                  <a:lnTo>
                    <a:pt x="2820624" y="0"/>
                  </a:lnTo>
                  <a:cubicBezTo>
                    <a:pt x="2901907" y="0"/>
                    <a:pt x="2967799" y="65892"/>
                    <a:pt x="2967799" y="147175"/>
                  </a:cubicBezTo>
                  <a:lnTo>
                    <a:pt x="2967799" y="735858"/>
                  </a:lnTo>
                  <a:cubicBezTo>
                    <a:pt x="2967799" y="817141"/>
                    <a:pt x="2901907" y="883033"/>
                    <a:pt x="2820624" y="883033"/>
                  </a:cubicBezTo>
                  <a:lnTo>
                    <a:pt x="147175" y="883033"/>
                  </a:lnTo>
                  <a:cubicBezTo>
                    <a:pt x="65892" y="883033"/>
                    <a:pt x="0" y="817141"/>
                    <a:pt x="0" y="735858"/>
                  </a:cubicBezTo>
                  <a:lnTo>
                    <a:pt x="0" y="14717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9786" tIns="96446" rIns="149786" bIns="96446" numCol="1" spcCol="1270" anchor="ctr" anchorCtr="0">
              <a:noAutofit/>
            </a:bodyPr>
            <a:lstStyle/>
            <a:p>
              <a:pPr marL="0" lvl="0" indent="0" algn="ctr" defTabSz="1244600">
                <a:lnSpc>
                  <a:spcPct val="90000"/>
                </a:lnSpc>
                <a:spcBef>
                  <a:spcPct val="0"/>
                </a:spcBef>
                <a:spcAft>
                  <a:spcPct val="35000"/>
                </a:spcAft>
                <a:buNone/>
              </a:pPr>
              <a:r>
                <a:rPr lang="de-AT" sz="2800" kern="1200" dirty="0"/>
                <a:t>postoperative</a:t>
              </a:r>
            </a:p>
          </p:txBody>
        </p:sp>
        <p:sp>
          <p:nvSpPr>
            <p:cNvPr id="11" name="Freeform: Shape 10">
              <a:extLst>
                <a:ext uri="{FF2B5EF4-FFF2-40B4-BE49-F238E27FC236}">
                  <a16:creationId xmlns:a16="http://schemas.microsoft.com/office/drawing/2014/main" id="{91908A9C-AFC7-480E-912D-61B32A11009E}"/>
                </a:ext>
              </a:extLst>
            </p:cNvPr>
            <p:cNvSpPr/>
            <p:nvPr/>
          </p:nvSpPr>
          <p:spPr>
            <a:xfrm>
              <a:off x="3622318" y="4358779"/>
              <a:ext cx="5858231" cy="706426"/>
            </a:xfrm>
            <a:custGeom>
              <a:avLst/>
              <a:gdLst>
                <a:gd name="connsiteX0" fmla="*/ 117740 w 706426"/>
                <a:gd name="connsiteY0" fmla="*/ 0 h 5276088"/>
                <a:gd name="connsiteX1" fmla="*/ 588686 w 706426"/>
                <a:gd name="connsiteY1" fmla="*/ 0 h 5276088"/>
                <a:gd name="connsiteX2" fmla="*/ 706426 w 706426"/>
                <a:gd name="connsiteY2" fmla="*/ 117740 h 5276088"/>
                <a:gd name="connsiteX3" fmla="*/ 706426 w 706426"/>
                <a:gd name="connsiteY3" fmla="*/ 5276088 h 5276088"/>
                <a:gd name="connsiteX4" fmla="*/ 706426 w 706426"/>
                <a:gd name="connsiteY4" fmla="*/ 5276088 h 5276088"/>
                <a:gd name="connsiteX5" fmla="*/ 0 w 706426"/>
                <a:gd name="connsiteY5" fmla="*/ 5276088 h 5276088"/>
                <a:gd name="connsiteX6" fmla="*/ 0 w 706426"/>
                <a:gd name="connsiteY6" fmla="*/ 5276088 h 5276088"/>
                <a:gd name="connsiteX7" fmla="*/ 0 w 706426"/>
                <a:gd name="connsiteY7" fmla="*/ 117740 h 5276088"/>
                <a:gd name="connsiteX8" fmla="*/ 117740 w 706426"/>
                <a:gd name="connsiteY8" fmla="*/ 0 h 52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6426" h="5276088">
                  <a:moveTo>
                    <a:pt x="706426" y="879368"/>
                  </a:moveTo>
                  <a:lnTo>
                    <a:pt x="706426" y="4396720"/>
                  </a:lnTo>
                  <a:cubicBezTo>
                    <a:pt x="706426" y="4882379"/>
                    <a:pt x="699368" y="5276084"/>
                    <a:pt x="690662" y="5276084"/>
                  </a:cubicBezTo>
                  <a:lnTo>
                    <a:pt x="0" y="5276084"/>
                  </a:lnTo>
                  <a:lnTo>
                    <a:pt x="0" y="5276084"/>
                  </a:lnTo>
                  <a:lnTo>
                    <a:pt x="0" y="4"/>
                  </a:lnTo>
                  <a:lnTo>
                    <a:pt x="0" y="4"/>
                  </a:lnTo>
                  <a:lnTo>
                    <a:pt x="690662" y="4"/>
                  </a:lnTo>
                  <a:cubicBezTo>
                    <a:pt x="699368" y="4"/>
                    <a:pt x="706426" y="393709"/>
                    <a:pt x="706426" y="879368"/>
                  </a:cubicBez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1" tIns="61155" rIns="87824" bIns="61155" numCol="1" spcCol="1270" anchor="ctr" anchorCtr="0">
              <a:noAutofit/>
            </a:bodyPr>
            <a:lstStyle/>
            <a:p>
              <a:pPr marL="114300" lvl="1" indent="-114300" algn="l" defTabSz="622300">
                <a:lnSpc>
                  <a:spcPct val="90000"/>
                </a:lnSpc>
                <a:spcBef>
                  <a:spcPct val="0"/>
                </a:spcBef>
                <a:spcAft>
                  <a:spcPct val="15000"/>
                </a:spcAft>
                <a:buChar char="•"/>
              </a:pPr>
              <a:r>
                <a:rPr lang="de-AT" sz="1400" kern="1200" dirty="0" err="1"/>
                <a:t>geriatric</a:t>
              </a:r>
              <a:r>
                <a:rPr lang="de-AT" sz="1400" kern="1200" dirty="0"/>
                <a:t> </a:t>
              </a:r>
              <a:r>
                <a:rPr lang="de-AT" sz="1400" kern="1200" dirty="0" err="1"/>
                <a:t>rehabilitation</a:t>
              </a:r>
              <a:endParaRPr lang="de-AT" sz="1400" kern="1200" dirty="0"/>
            </a:p>
            <a:p>
              <a:pPr marL="114300" lvl="1" indent="-114300" algn="l" defTabSz="622300">
                <a:lnSpc>
                  <a:spcPct val="90000"/>
                </a:lnSpc>
                <a:spcBef>
                  <a:spcPct val="0"/>
                </a:spcBef>
                <a:spcAft>
                  <a:spcPct val="15000"/>
                </a:spcAft>
                <a:buChar char="•"/>
              </a:pPr>
              <a:r>
                <a:rPr lang="de-AT" sz="1400" kern="1200" dirty="0" err="1"/>
                <a:t>no</a:t>
              </a:r>
              <a:r>
                <a:rPr lang="de-AT" sz="1400" kern="1200" dirty="0"/>
                <a:t> </a:t>
              </a:r>
              <a:r>
                <a:rPr lang="de-AT" sz="1400" kern="1200" dirty="0" err="1"/>
                <a:t>weight</a:t>
              </a:r>
              <a:r>
                <a:rPr lang="de-AT" sz="1400" kern="1200" dirty="0"/>
                <a:t> </a:t>
              </a:r>
              <a:r>
                <a:rPr lang="de-AT" sz="1400" kern="1200" dirty="0" err="1"/>
                <a:t>bearing</a:t>
              </a:r>
              <a:r>
                <a:rPr lang="de-AT" sz="1400" kern="1200" dirty="0"/>
                <a:t> </a:t>
              </a:r>
              <a:r>
                <a:rPr lang="de-AT" sz="1400" kern="1200" dirty="0" err="1"/>
                <a:t>restrictions</a:t>
              </a:r>
              <a:endParaRPr lang="de-AT" sz="1400" kern="1200" dirty="0"/>
            </a:p>
          </p:txBody>
        </p:sp>
        <p:sp>
          <p:nvSpPr>
            <p:cNvPr id="12" name="Freeform: Shape 11">
              <a:extLst>
                <a:ext uri="{FF2B5EF4-FFF2-40B4-BE49-F238E27FC236}">
                  <a16:creationId xmlns:a16="http://schemas.microsoft.com/office/drawing/2014/main" id="{2CB2C617-CDE9-45F1-BBE5-3B2A841493E0}"/>
                </a:ext>
              </a:extLst>
            </p:cNvPr>
            <p:cNvSpPr/>
            <p:nvPr/>
          </p:nvSpPr>
          <p:spPr>
            <a:xfrm>
              <a:off x="654520" y="4270475"/>
              <a:ext cx="2967799" cy="883033"/>
            </a:xfrm>
            <a:custGeom>
              <a:avLst/>
              <a:gdLst>
                <a:gd name="connsiteX0" fmla="*/ 0 w 2967799"/>
                <a:gd name="connsiteY0" fmla="*/ 147175 h 883033"/>
                <a:gd name="connsiteX1" fmla="*/ 147175 w 2967799"/>
                <a:gd name="connsiteY1" fmla="*/ 0 h 883033"/>
                <a:gd name="connsiteX2" fmla="*/ 2820624 w 2967799"/>
                <a:gd name="connsiteY2" fmla="*/ 0 h 883033"/>
                <a:gd name="connsiteX3" fmla="*/ 2967799 w 2967799"/>
                <a:gd name="connsiteY3" fmla="*/ 147175 h 883033"/>
                <a:gd name="connsiteX4" fmla="*/ 2967799 w 2967799"/>
                <a:gd name="connsiteY4" fmla="*/ 735858 h 883033"/>
                <a:gd name="connsiteX5" fmla="*/ 2820624 w 2967799"/>
                <a:gd name="connsiteY5" fmla="*/ 883033 h 883033"/>
                <a:gd name="connsiteX6" fmla="*/ 147175 w 2967799"/>
                <a:gd name="connsiteY6" fmla="*/ 883033 h 883033"/>
                <a:gd name="connsiteX7" fmla="*/ 0 w 2967799"/>
                <a:gd name="connsiteY7" fmla="*/ 735858 h 883033"/>
                <a:gd name="connsiteX8" fmla="*/ 0 w 2967799"/>
                <a:gd name="connsiteY8" fmla="*/ 147175 h 88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7799" h="883033">
                  <a:moveTo>
                    <a:pt x="0" y="147175"/>
                  </a:moveTo>
                  <a:cubicBezTo>
                    <a:pt x="0" y="65892"/>
                    <a:pt x="65892" y="0"/>
                    <a:pt x="147175" y="0"/>
                  </a:cubicBezTo>
                  <a:lnTo>
                    <a:pt x="2820624" y="0"/>
                  </a:lnTo>
                  <a:cubicBezTo>
                    <a:pt x="2901907" y="0"/>
                    <a:pt x="2967799" y="65892"/>
                    <a:pt x="2967799" y="147175"/>
                  </a:cubicBezTo>
                  <a:lnTo>
                    <a:pt x="2967799" y="735858"/>
                  </a:lnTo>
                  <a:cubicBezTo>
                    <a:pt x="2967799" y="817141"/>
                    <a:pt x="2901907" y="883033"/>
                    <a:pt x="2820624" y="883033"/>
                  </a:cubicBezTo>
                  <a:lnTo>
                    <a:pt x="147175" y="883033"/>
                  </a:lnTo>
                  <a:cubicBezTo>
                    <a:pt x="65892" y="883033"/>
                    <a:pt x="0" y="817141"/>
                    <a:pt x="0" y="735858"/>
                  </a:cubicBezTo>
                  <a:lnTo>
                    <a:pt x="0" y="14717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9786" tIns="96446" rIns="149786" bIns="96446" numCol="1" spcCol="1270" anchor="ctr" anchorCtr="0">
              <a:noAutofit/>
            </a:bodyPr>
            <a:lstStyle/>
            <a:p>
              <a:pPr marL="0" lvl="0" indent="0" algn="ctr" defTabSz="1244600">
                <a:lnSpc>
                  <a:spcPct val="90000"/>
                </a:lnSpc>
                <a:spcBef>
                  <a:spcPct val="0"/>
                </a:spcBef>
                <a:spcAft>
                  <a:spcPct val="35000"/>
                </a:spcAft>
                <a:buNone/>
              </a:pPr>
              <a:r>
                <a:rPr lang="de-AT" sz="2800" kern="1200" dirty="0" err="1"/>
                <a:t>recovery</a:t>
              </a:r>
              <a:endParaRPr lang="de-AT" sz="2800" kern="1200" dirty="0"/>
            </a:p>
          </p:txBody>
        </p:sp>
        <p:sp>
          <p:nvSpPr>
            <p:cNvPr id="13" name="Freeform: Shape 12">
              <a:extLst>
                <a:ext uri="{FF2B5EF4-FFF2-40B4-BE49-F238E27FC236}">
                  <a16:creationId xmlns:a16="http://schemas.microsoft.com/office/drawing/2014/main" id="{5DA9B63D-835D-449C-86AE-3499F26B6EDB}"/>
                </a:ext>
              </a:extLst>
            </p:cNvPr>
            <p:cNvSpPr/>
            <p:nvPr/>
          </p:nvSpPr>
          <p:spPr>
            <a:xfrm>
              <a:off x="3622319" y="5285964"/>
              <a:ext cx="5858230" cy="706426"/>
            </a:xfrm>
            <a:custGeom>
              <a:avLst/>
              <a:gdLst>
                <a:gd name="connsiteX0" fmla="*/ 117740 w 706426"/>
                <a:gd name="connsiteY0" fmla="*/ 0 h 5276088"/>
                <a:gd name="connsiteX1" fmla="*/ 588686 w 706426"/>
                <a:gd name="connsiteY1" fmla="*/ 0 h 5276088"/>
                <a:gd name="connsiteX2" fmla="*/ 706426 w 706426"/>
                <a:gd name="connsiteY2" fmla="*/ 117740 h 5276088"/>
                <a:gd name="connsiteX3" fmla="*/ 706426 w 706426"/>
                <a:gd name="connsiteY3" fmla="*/ 5276088 h 5276088"/>
                <a:gd name="connsiteX4" fmla="*/ 706426 w 706426"/>
                <a:gd name="connsiteY4" fmla="*/ 5276088 h 5276088"/>
                <a:gd name="connsiteX5" fmla="*/ 0 w 706426"/>
                <a:gd name="connsiteY5" fmla="*/ 5276088 h 5276088"/>
                <a:gd name="connsiteX6" fmla="*/ 0 w 706426"/>
                <a:gd name="connsiteY6" fmla="*/ 5276088 h 5276088"/>
                <a:gd name="connsiteX7" fmla="*/ 0 w 706426"/>
                <a:gd name="connsiteY7" fmla="*/ 117740 h 5276088"/>
                <a:gd name="connsiteX8" fmla="*/ 117740 w 706426"/>
                <a:gd name="connsiteY8" fmla="*/ 0 h 52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6426" h="5276088">
                  <a:moveTo>
                    <a:pt x="706426" y="879368"/>
                  </a:moveTo>
                  <a:lnTo>
                    <a:pt x="706426" y="4396720"/>
                  </a:lnTo>
                  <a:cubicBezTo>
                    <a:pt x="706426" y="4882379"/>
                    <a:pt x="699368" y="5276084"/>
                    <a:pt x="690662" y="5276084"/>
                  </a:cubicBezTo>
                  <a:lnTo>
                    <a:pt x="0" y="5276084"/>
                  </a:lnTo>
                  <a:lnTo>
                    <a:pt x="0" y="5276084"/>
                  </a:lnTo>
                  <a:lnTo>
                    <a:pt x="0" y="4"/>
                  </a:lnTo>
                  <a:lnTo>
                    <a:pt x="0" y="4"/>
                  </a:lnTo>
                  <a:lnTo>
                    <a:pt x="690662" y="4"/>
                  </a:lnTo>
                  <a:cubicBezTo>
                    <a:pt x="699368" y="4"/>
                    <a:pt x="706426" y="393709"/>
                    <a:pt x="706426" y="879368"/>
                  </a:cubicBez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1" tIns="61155" rIns="87824" bIns="61155" numCol="1" spcCol="1270" anchor="ctr" anchorCtr="0">
              <a:noAutofit/>
            </a:bodyPr>
            <a:lstStyle/>
            <a:p>
              <a:pPr marL="114300" lvl="1" indent="-114300" algn="l" defTabSz="622300">
                <a:lnSpc>
                  <a:spcPct val="90000"/>
                </a:lnSpc>
                <a:spcBef>
                  <a:spcPct val="0"/>
                </a:spcBef>
                <a:spcAft>
                  <a:spcPct val="15000"/>
                </a:spcAft>
                <a:buChar char="•"/>
              </a:pPr>
              <a:r>
                <a:rPr lang="de-AT" sz="1400" kern="1200" dirty="0" err="1"/>
                <a:t>osteoporosis</a:t>
              </a:r>
              <a:r>
                <a:rPr lang="de-AT" sz="1400" kern="1200" baseline="0" dirty="0"/>
                <a:t> </a:t>
              </a:r>
              <a:r>
                <a:rPr lang="de-AT" sz="1400" kern="1200" baseline="0" dirty="0" err="1"/>
                <a:t>diagnosis</a:t>
              </a:r>
              <a:r>
                <a:rPr lang="de-AT" sz="1400" kern="1200" baseline="0" dirty="0"/>
                <a:t> </a:t>
              </a:r>
              <a:r>
                <a:rPr lang="de-AT" sz="1400" kern="1200" baseline="0" dirty="0" err="1"/>
                <a:t>and</a:t>
              </a:r>
              <a:r>
                <a:rPr lang="de-AT" sz="1400" kern="1200" baseline="0" dirty="0"/>
                <a:t> </a:t>
              </a:r>
              <a:r>
                <a:rPr lang="de-AT" sz="1400" kern="1200" baseline="0" dirty="0" err="1"/>
                <a:t>treatment</a:t>
              </a:r>
              <a:r>
                <a:rPr lang="de-AT" sz="1400" kern="1200" dirty="0"/>
                <a:t>, falls </a:t>
              </a:r>
              <a:r>
                <a:rPr lang="de-AT" sz="1400" kern="1200" dirty="0" err="1"/>
                <a:t>prevention</a:t>
              </a:r>
              <a:endParaRPr lang="de-AT" sz="1400" kern="1200" dirty="0"/>
            </a:p>
            <a:p>
              <a:pPr marL="114300" lvl="1" indent="-114300" algn="l" defTabSz="622300">
                <a:lnSpc>
                  <a:spcPct val="90000"/>
                </a:lnSpc>
                <a:spcBef>
                  <a:spcPct val="0"/>
                </a:spcBef>
                <a:spcAft>
                  <a:spcPct val="15000"/>
                </a:spcAft>
                <a:buChar char="•"/>
              </a:pPr>
              <a:r>
                <a:rPr lang="de-AT" sz="1400" kern="1200" dirty="0" err="1"/>
                <a:t>traumatologic</a:t>
              </a:r>
              <a:r>
                <a:rPr lang="de-AT" sz="1400" kern="1200" baseline="0" dirty="0"/>
                <a:t> </a:t>
              </a:r>
              <a:r>
                <a:rPr lang="de-AT" sz="1400" kern="1200" baseline="0" dirty="0" err="1"/>
                <a:t>aftercare</a:t>
              </a:r>
              <a:endParaRPr lang="de-AT" sz="1400" kern="1200" dirty="0"/>
            </a:p>
          </p:txBody>
        </p:sp>
        <p:sp>
          <p:nvSpPr>
            <p:cNvPr id="14" name="Freeform: Shape 13">
              <a:extLst>
                <a:ext uri="{FF2B5EF4-FFF2-40B4-BE49-F238E27FC236}">
                  <a16:creationId xmlns:a16="http://schemas.microsoft.com/office/drawing/2014/main" id="{EE0878B0-3931-40EC-A7EA-68899205CD2B}"/>
                </a:ext>
              </a:extLst>
            </p:cNvPr>
            <p:cNvSpPr/>
            <p:nvPr/>
          </p:nvSpPr>
          <p:spPr>
            <a:xfrm>
              <a:off x="654520" y="5197660"/>
              <a:ext cx="2967799" cy="883033"/>
            </a:xfrm>
            <a:custGeom>
              <a:avLst/>
              <a:gdLst>
                <a:gd name="connsiteX0" fmla="*/ 0 w 2967799"/>
                <a:gd name="connsiteY0" fmla="*/ 147175 h 883033"/>
                <a:gd name="connsiteX1" fmla="*/ 147175 w 2967799"/>
                <a:gd name="connsiteY1" fmla="*/ 0 h 883033"/>
                <a:gd name="connsiteX2" fmla="*/ 2820624 w 2967799"/>
                <a:gd name="connsiteY2" fmla="*/ 0 h 883033"/>
                <a:gd name="connsiteX3" fmla="*/ 2967799 w 2967799"/>
                <a:gd name="connsiteY3" fmla="*/ 147175 h 883033"/>
                <a:gd name="connsiteX4" fmla="*/ 2967799 w 2967799"/>
                <a:gd name="connsiteY4" fmla="*/ 735858 h 883033"/>
                <a:gd name="connsiteX5" fmla="*/ 2820624 w 2967799"/>
                <a:gd name="connsiteY5" fmla="*/ 883033 h 883033"/>
                <a:gd name="connsiteX6" fmla="*/ 147175 w 2967799"/>
                <a:gd name="connsiteY6" fmla="*/ 883033 h 883033"/>
                <a:gd name="connsiteX7" fmla="*/ 0 w 2967799"/>
                <a:gd name="connsiteY7" fmla="*/ 735858 h 883033"/>
                <a:gd name="connsiteX8" fmla="*/ 0 w 2967799"/>
                <a:gd name="connsiteY8" fmla="*/ 147175 h 88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7799" h="883033">
                  <a:moveTo>
                    <a:pt x="0" y="147175"/>
                  </a:moveTo>
                  <a:cubicBezTo>
                    <a:pt x="0" y="65892"/>
                    <a:pt x="65892" y="0"/>
                    <a:pt x="147175" y="0"/>
                  </a:cubicBezTo>
                  <a:lnTo>
                    <a:pt x="2820624" y="0"/>
                  </a:lnTo>
                  <a:cubicBezTo>
                    <a:pt x="2901907" y="0"/>
                    <a:pt x="2967799" y="65892"/>
                    <a:pt x="2967799" y="147175"/>
                  </a:cubicBezTo>
                  <a:lnTo>
                    <a:pt x="2967799" y="735858"/>
                  </a:lnTo>
                  <a:cubicBezTo>
                    <a:pt x="2967799" y="817141"/>
                    <a:pt x="2901907" y="883033"/>
                    <a:pt x="2820624" y="883033"/>
                  </a:cubicBezTo>
                  <a:lnTo>
                    <a:pt x="147175" y="883033"/>
                  </a:lnTo>
                  <a:cubicBezTo>
                    <a:pt x="65892" y="883033"/>
                    <a:pt x="0" y="817141"/>
                    <a:pt x="0" y="735858"/>
                  </a:cubicBezTo>
                  <a:lnTo>
                    <a:pt x="0" y="14717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9786" tIns="96446" rIns="149786" bIns="96446" numCol="1" spcCol="1270" anchor="ctr" anchorCtr="0">
              <a:noAutofit/>
            </a:bodyPr>
            <a:lstStyle/>
            <a:p>
              <a:pPr marL="0" lvl="0" indent="0" algn="ctr" defTabSz="1244600">
                <a:lnSpc>
                  <a:spcPct val="90000"/>
                </a:lnSpc>
                <a:spcBef>
                  <a:spcPct val="0"/>
                </a:spcBef>
                <a:spcAft>
                  <a:spcPct val="35000"/>
                </a:spcAft>
                <a:buNone/>
              </a:pPr>
              <a:r>
                <a:rPr lang="de-AT" sz="2800" kern="1200" dirty="0" err="1"/>
                <a:t>prevention</a:t>
              </a:r>
              <a:endParaRPr lang="de-AT" sz="2800" kern="1200" dirty="0"/>
            </a:p>
          </p:txBody>
        </p:sp>
      </p:grpSp>
    </p:spTree>
    <p:extLst>
      <p:ext uri="{BB962C8B-B14F-4D97-AF65-F5344CB8AC3E}">
        <p14:creationId xmlns:p14="http://schemas.microsoft.com/office/powerpoint/2010/main" val="19126058"/>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a:noFill/>
        </p:spPr>
        <p:txBody>
          <a:bodyPr/>
          <a:lstStyle/>
          <a:p>
            <a:pPr eaLnBrk="1" hangingPunct="1"/>
            <a:r>
              <a:rPr lang="en-US" dirty="0"/>
              <a:t>Preoperative evaluation and </a:t>
            </a:r>
            <a:br>
              <a:rPr lang="en-US" dirty="0"/>
            </a:br>
            <a:r>
              <a:rPr lang="en-US" dirty="0"/>
              <a:t>optimization</a:t>
            </a:r>
            <a:r>
              <a:rPr lang="en-US" dirty="0">
                <a:latin typeface="Times" pitchFamily="18" charset="0"/>
                <a:cs typeface="Arial" charset="0"/>
              </a:rPr>
              <a:t>—</a:t>
            </a:r>
            <a:r>
              <a:rPr lang="en-US" dirty="0">
                <a:cs typeface="Arial" charset="0"/>
              </a:rPr>
              <a:t>why is it so important?</a:t>
            </a:r>
            <a:endParaRPr lang="en-US" dirty="0"/>
          </a:p>
        </p:txBody>
      </p:sp>
      <p:sp>
        <p:nvSpPr>
          <p:cNvPr id="19459" name="Rectangle 2"/>
          <p:cNvSpPr>
            <a:spLocks noGrp="1" noChangeArrowheads="1"/>
          </p:cNvSpPr>
          <p:nvPr>
            <p:ph type="body" sz="quarter" idx="13"/>
          </p:nvPr>
        </p:nvSpPr>
        <p:spPr>
          <a:noFill/>
        </p:spPr>
        <p:txBody>
          <a:bodyPr/>
          <a:lstStyle/>
          <a:p>
            <a:pPr marL="457200" indent="-457200">
              <a:spcBef>
                <a:spcPts val="1200"/>
              </a:spcBef>
              <a:spcAft>
                <a:spcPts val="1200"/>
              </a:spcAft>
              <a:buFont typeface="Arial" panose="020B0604020202020204" pitchFamily="34" charset="0"/>
              <a:buChar char="•"/>
            </a:pPr>
            <a:r>
              <a:rPr lang="en-GB" dirty="0"/>
              <a:t>Fast</a:t>
            </a:r>
            <a:r>
              <a:rPr lang="en-US" dirty="0">
                <a:cs typeface="Arial" charset="0"/>
              </a:rPr>
              <a:t>-</a:t>
            </a:r>
            <a:r>
              <a:rPr lang="en-GB" dirty="0"/>
              <a:t>track preoperative evaluation and optimization of the patient for surgery plays a vital role </a:t>
            </a:r>
          </a:p>
          <a:p>
            <a:pPr marL="457200" indent="-457200">
              <a:spcBef>
                <a:spcPts val="1200"/>
              </a:spcBef>
              <a:spcAft>
                <a:spcPts val="1200"/>
              </a:spcAft>
              <a:buFont typeface="Arial" panose="020B0604020202020204" pitchFamily="34" charset="0"/>
              <a:buChar char="•"/>
            </a:pPr>
            <a:r>
              <a:rPr lang="en-GB" dirty="0"/>
              <a:t>Requires a </a:t>
            </a:r>
            <a:br>
              <a:rPr lang="en-GB" dirty="0"/>
            </a:br>
            <a:r>
              <a:rPr lang="en-GB" dirty="0"/>
              <a:t>comanaged approach</a:t>
            </a:r>
            <a:endParaRPr lang="en-US" dirty="0"/>
          </a:p>
        </p:txBody>
      </p:sp>
      <p:pic>
        <p:nvPicPr>
          <p:cNvPr id="4" name="Bild 3" descr="8335233141_a5f828209f_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5054" y="2943225"/>
            <a:ext cx="4872567" cy="3654425"/>
          </a:xfrm>
          <a:prstGeom prst="rect">
            <a:avLst/>
          </a:prstGeom>
        </p:spPr>
      </p:pic>
      <p:grpSp>
        <p:nvGrpSpPr>
          <p:cNvPr id="5" name="Gruppieren 10"/>
          <p:cNvGrpSpPr>
            <a:grpSpLocks/>
          </p:cNvGrpSpPr>
          <p:nvPr/>
        </p:nvGrpSpPr>
        <p:grpSpPr bwMode="auto">
          <a:xfrm>
            <a:off x="740143" y="4156075"/>
            <a:ext cx="1879180" cy="2407202"/>
            <a:chOff x="6502660" y="3521732"/>
            <a:chExt cx="2209800" cy="2895600"/>
          </a:xfrm>
        </p:grpSpPr>
        <p:pic>
          <p:nvPicPr>
            <p:cNvPr id="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2660" y="3521732"/>
              <a:ext cx="2159000" cy="2839085"/>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cxnSp>
          <p:nvCxnSpPr>
            <p:cNvPr id="7" name="Straight Connector 7"/>
            <p:cNvCxnSpPr>
              <a:cxnSpLocks noChangeShapeType="1"/>
            </p:cNvCxnSpPr>
            <p:nvPr/>
          </p:nvCxnSpPr>
          <p:spPr bwMode="auto">
            <a:xfrm>
              <a:off x="6502660" y="3521732"/>
              <a:ext cx="2209800" cy="28956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63212806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lstStyle/>
          <a:p>
            <a:pPr eaLnBrk="1" hangingPunct="1"/>
            <a:r>
              <a:rPr lang="en-US" dirty="0"/>
              <a:t>Preoperative evaluation and </a:t>
            </a:r>
            <a:br>
              <a:rPr lang="en-US" dirty="0"/>
            </a:br>
            <a:r>
              <a:rPr lang="en-US" dirty="0"/>
              <a:t>optimization</a:t>
            </a:r>
            <a:r>
              <a:rPr lang="en-US" dirty="0">
                <a:latin typeface="Times" pitchFamily="18" charset="0"/>
              </a:rPr>
              <a:t>—</a:t>
            </a:r>
            <a:r>
              <a:rPr lang="en-US" dirty="0"/>
              <a:t>pain control</a:t>
            </a:r>
          </a:p>
        </p:txBody>
      </p:sp>
      <p:sp>
        <p:nvSpPr>
          <p:cNvPr id="20483" name="Rectangle 3"/>
          <p:cNvSpPr>
            <a:spLocks noGrp="1" noChangeArrowheads="1"/>
          </p:cNvSpPr>
          <p:nvPr>
            <p:ph type="body" sz="quarter" idx="13"/>
          </p:nvPr>
        </p:nvSpPr>
        <p:spPr>
          <a:noFill/>
        </p:spPr>
        <p:txBody>
          <a:bodyPr/>
          <a:lstStyle/>
          <a:p>
            <a:pPr marL="457200" indent="-457200" eaLnBrk="1" hangingPunct="1">
              <a:spcBef>
                <a:spcPct val="50000"/>
              </a:spcBef>
              <a:buFont typeface="Arial" panose="020B0604020202020204" pitchFamily="34" charset="0"/>
              <a:buChar char="•"/>
            </a:pPr>
            <a:r>
              <a:rPr lang="en-GB" dirty="0"/>
              <a:t>Cognitively intact patients with undertreated pain </a:t>
            </a:r>
          </a:p>
          <a:p>
            <a:pPr marL="895350" lvl="1" indent="-447675">
              <a:spcBef>
                <a:spcPct val="50000"/>
              </a:spcBef>
              <a:buFont typeface="Arial" pitchFamily="34" charset="0"/>
              <a:buChar char="–"/>
            </a:pPr>
            <a:r>
              <a:rPr lang="en-GB" dirty="0"/>
              <a:t>Nine times more likely to develop delirium</a:t>
            </a:r>
            <a:endParaRPr lang="de-AT" dirty="0"/>
          </a:p>
          <a:p>
            <a:pPr marL="457200" indent="-457200" eaLnBrk="1" hangingPunct="1">
              <a:spcBef>
                <a:spcPct val="50000"/>
              </a:spcBef>
              <a:buFont typeface="Arial" panose="020B0604020202020204" pitchFamily="34" charset="0"/>
              <a:buChar char="•"/>
            </a:pPr>
            <a:r>
              <a:rPr lang="en-GB" dirty="0"/>
              <a:t>Advanced dementia patients </a:t>
            </a:r>
          </a:p>
          <a:p>
            <a:pPr marL="895350" lvl="1" indent="-442913">
              <a:spcBef>
                <a:spcPct val="50000"/>
              </a:spcBef>
              <a:buFont typeface="Arial" pitchFamily="34" charset="0"/>
              <a:buChar char="–"/>
            </a:pPr>
            <a:r>
              <a:rPr lang="en-GB" dirty="0"/>
              <a:t>Received only 1</a:t>
            </a:r>
            <a:r>
              <a:rPr lang="en-US" dirty="0"/>
              <a:t>/3</a:t>
            </a:r>
            <a:r>
              <a:rPr lang="en-GB" dirty="0"/>
              <a:t> the amount of opioid analgesia  compared to cognitively intact patients of whom 40% reported severe pain postoperatively </a:t>
            </a:r>
            <a:endParaRPr lang="de-AT" dirty="0"/>
          </a:p>
          <a:p>
            <a:pPr marL="457200" indent="-457200">
              <a:spcBef>
                <a:spcPct val="50000"/>
              </a:spcBef>
              <a:buFont typeface="Arial" panose="020B0604020202020204" pitchFamily="34" charset="0"/>
              <a:buChar char="•"/>
            </a:pPr>
            <a:r>
              <a:rPr lang="en-US" dirty="0"/>
              <a:t>Comorbidities must be considered (liver, kidney, dementia) when administering basic pain medication</a:t>
            </a:r>
          </a:p>
        </p:txBody>
      </p:sp>
    </p:spTree>
    <p:extLst>
      <p:ext uri="{BB962C8B-B14F-4D97-AF65-F5344CB8AC3E}">
        <p14:creationId xmlns:p14="http://schemas.microsoft.com/office/powerpoint/2010/main" val="385836214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title"/>
          </p:nvPr>
        </p:nvSpPr>
        <p:spPr>
          <a:noFill/>
        </p:spPr>
        <p:txBody>
          <a:bodyPr/>
          <a:lstStyle/>
          <a:p>
            <a:pPr eaLnBrk="1" hangingPunct="1"/>
            <a:r>
              <a:rPr lang="en-US" dirty="0"/>
              <a:t>Learning objectives</a:t>
            </a:r>
          </a:p>
        </p:txBody>
      </p:sp>
      <p:sp>
        <p:nvSpPr>
          <p:cNvPr id="4099" name="Rectangle 7"/>
          <p:cNvSpPr>
            <a:spLocks noGrp="1" noChangeArrowheads="1"/>
          </p:cNvSpPr>
          <p:nvPr>
            <p:ph type="body" sz="quarter" idx="13"/>
          </p:nvPr>
        </p:nvSpPr>
        <p:spPr>
          <a:xfrm>
            <a:off x="658812" y="1727200"/>
            <a:ext cx="10874373" cy="4129088"/>
          </a:xfrm>
          <a:noFill/>
        </p:spPr>
        <p:txBody>
          <a:bodyPr/>
          <a:lstStyle/>
          <a:p>
            <a:pPr marL="457200" indent="-457200">
              <a:spcBef>
                <a:spcPct val="50000"/>
              </a:spcBef>
              <a:spcAft>
                <a:spcPts val="1200"/>
              </a:spcAft>
              <a:buFont typeface="Arial" panose="020B0604020202020204" pitchFamily="34" charset="0"/>
              <a:buChar char="•"/>
            </a:pPr>
            <a:r>
              <a:rPr lang="en-US" dirty="0"/>
              <a:t>Identify your responsibilities in an extended role within the </a:t>
            </a:r>
            <a:r>
              <a:rPr lang="en-US" dirty="0" err="1"/>
              <a:t>orthogeriatric</a:t>
            </a:r>
            <a:r>
              <a:rPr lang="en-US" dirty="0"/>
              <a:t> management team</a:t>
            </a:r>
          </a:p>
          <a:p>
            <a:pPr marL="457200" indent="-457200">
              <a:spcBef>
                <a:spcPct val="50000"/>
              </a:spcBef>
              <a:spcAft>
                <a:spcPts val="1200"/>
              </a:spcAft>
              <a:buFont typeface="Arial" panose="020B0604020202020204" pitchFamily="34" charset="0"/>
              <a:buChar char="•"/>
            </a:pPr>
            <a:r>
              <a:rPr lang="en-US" dirty="0"/>
              <a:t>Give the reasons why the treatment of patients with fragility fractures goes beyond fracture fixation</a:t>
            </a:r>
          </a:p>
          <a:p>
            <a:pPr marL="457200" indent="-457200">
              <a:spcBef>
                <a:spcPct val="50000"/>
              </a:spcBef>
              <a:spcAft>
                <a:spcPts val="1200"/>
              </a:spcAft>
              <a:buFont typeface="Arial" panose="020B0604020202020204" pitchFamily="34" charset="0"/>
              <a:buChar char="•"/>
            </a:pPr>
            <a:r>
              <a:rPr lang="en-US" dirty="0"/>
              <a:t>Outline how the elements of </a:t>
            </a:r>
            <a:r>
              <a:rPr lang="en-US" dirty="0" err="1"/>
              <a:t>comanagement</a:t>
            </a:r>
            <a:r>
              <a:rPr lang="en-US" dirty="0"/>
              <a:t> will have an impact on the patient’s outcome</a:t>
            </a:r>
          </a:p>
          <a:p>
            <a:pPr marL="457200" indent="-457200">
              <a:spcBef>
                <a:spcPct val="50000"/>
              </a:spcBef>
              <a:spcAft>
                <a:spcPts val="1200"/>
              </a:spcAft>
              <a:buFont typeface="Arial" panose="020B0604020202020204" pitchFamily="34" charset="0"/>
              <a:buChar char="•"/>
            </a:pPr>
            <a:r>
              <a:rPr lang="en-US" dirty="0"/>
              <a:t>Discuss diagnostic and treatment algorithms</a:t>
            </a:r>
          </a:p>
          <a:p>
            <a:pPr marL="457200" indent="-457200">
              <a:spcBef>
                <a:spcPct val="50000"/>
              </a:spcBef>
              <a:spcAft>
                <a:spcPts val="1200"/>
              </a:spcAft>
              <a:buFont typeface="Arial" panose="020B0604020202020204" pitchFamily="34" charset="0"/>
              <a:buChar char="•"/>
            </a:pPr>
            <a:r>
              <a:rPr lang="en-US" dirty="0"/>
              <a:t>Specify how to avoid future fractures</a:t>
            </a:r>
          </a:p>
        </p:txBody>
      </p:sp>
    </p:spTree>
    <p:extLst>
      <p:ext uri="{BB962C8B-B14F-4D97-AF65-F5344CB8AC3E}">
        <p14:creationId xmlns:p14="http://schemas.microsoft.com/office/powerpoint/2010/main" val="1291431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3" descr="pain_algorithm"/>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678872" y="1491835"/>
            <a:ext cx="8839375" cy="517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E6C88AD-0073-4B5E-8C6E-667FAE96F2F0}"/>
              </a:ext>
            </a:extLst>
          </p:cNvPr>
          <p:cNvSpPr>
            <a:spLocks noGrp="1"/>
          </p:cNvSpPr>
          <p:nvPr>
            <p:ph type="title"/>
          </p:nvPr>
        </p:nvSpPr>
        <p:spPr/>
        <p:txBody>
          <a:bodyPr/>
          <a:lstStyle/>
          <a:p>
            <a:r>
              <a:rPr lang="de-CH" dirty="0"/>
              <a:t>Pain </a:t>
            </a:r>
            <a:r>
              <a:rPr lang="de-CH" dirty="0" err="1"/>
              <a:t>management</a:t>
            </a:r>
            <a:r>
              <a:rPr lang="de-CH" dirty="0"/>
              <a:t> </a:t>
            </a:r>
            <a:r>
              <a:rPr lang="de-CH" dirty="0" err="1"/>
              <a:t>algorithm</a:t>
            </a:r>
            <a:br>
              <a:rPr lang="de-CH" dirty="0"/>
            </a:br>
            <a:endParaRPr lang="de-CH" dirty="0"/>
          </a:p>
        </p:txBody>
      </p:sp>
    </p:spTree>
    <p:extLst>
      <p:ext uri="{BB962C8B-B14F-4D97-AF65-F5344CB8AC3E}">
        <p14:creationId xmlns:p14="http://schemas.microsoft.com/office/powerpoint/2010/main" val="428326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a:lstStyle/>
          <a:p>
            <a:pPr eaLnBrk="1" hangingPunct="1"/>
            <a:r>
              <a:rPr lang="en-US" dirty="0"/>
              <a:t>Preoperative evaluation and optimization</a:t>
            </a:r>
            <a:r>
              <a:rPr lang="en-US" dirty="0">
                <a:latin typeface="Times" pitchFamily="18" charset="0"/>
              </a:rPr>
              <a:t>—</a:t>
            </a:r>
            <a:r>
              <a:rPr lang="en-US" dirty="0"/>
              <a:t>fluid and electrolyte management</a:t>
            </a:r>
          </a:p>
        </p:txBody>
      </p:sp>
      <p:sp>
        <p:nvSpPr>
          <p:cNvPr id="22531" name="Rectangle 3"/>
          <p:cNvSpPr>
            <a:spLocks noGrp="1" noChangeArrowheads="1"/>
          </p:cNvSpPr>
          <p:nvPr>
            <p:ph type="body" sz="quarter" idx="13"/>
          </p:nvPr>
        </p:nvSpPr>
        <p:spPr>
          <a:noFill/>
        </p:spPr>
        <p:txBody>
          <a:bodyPr/>
          <a:lstStyle/>
          <a:p>
            <a:pPr marL="457200" indent="-457200" eaLnBrk="1" hangingPunct="1">
              <a:buFont typeface="Arial" panose="020B0604020202020204" pitchFamily="34" charset="0"/>
              <a:buChar char="•"/>
            </a:pPr>
            <a:r>
              <a:rPr lang="en-US" dirty="0"/>
              <a:t>Preoperative evaluation</a:t>
            </a:r>
          </a:p>
          <a:p>
            <a:pPr marL="895350" lvl="1" indent="-442913" eaLnBrk="1" hangingPunct="1">
              <a:buFont typeface="Symbol" pitchFamily="18" charset="2"/>
              <a:buChar char="-"/>
            </a:pPr>
            <a:r>
              <a:rPr lang="en-US" dirty="0"/>
              <a:t>Physical examination: </a:t>
            </a:r>
            <a:r>
              <a:rPr lang="en-US" dirty="0" err="1"/>
              <a:t>exsiccosis</a:t>
            </a:r>
            <a:r>
              <a:rPr lang="en-US" dirty="0"/>
              <a:t>? hypothermia?</a:t>
            </a:r>
          </a:p>
          <a:p>
            <a:pPr marL="895350" lvl="1" indent="-442913" eaLnBrk="1" hangingPunct="1">
              <a:buFont typeface="Symbol" pitchFamily="18" charset="2"/>
              <a:buChar char="-"/>
            </a:pPr>
            <a:r>
              <a:rPr lang="en-US" dirty="0"/>
              <a:t>Laboratory testing</a:t>
            </a:r>
          </a:p>
          <a:p>
            <a:pPr marL="457200" indent="-457200" eaLnBrk="1" hangingPunct="1">
              <a:buFont typeface="Arial" panose="020B0604020202020204" pitchFamily="34" charset="0"/>
              <a:buChar char="•"/>
            </a:pPr>
            <a:r>
              <a:rPr lang="en-US" dirty="0"/>
              <a:t>Therapy</a:t>
            </a:r>
          </a:p>
          <a:p>
            <a:pPr marL="895350" lvl="1" indent="-442913" eaLnBrk="1" hangingPunct="1">
              <a:buFont typeface="Symbol" pitchFamily="18" charset="2"/>
              <a:buChar char="-"/>
            </a:pPr>
            <a:r>
              <a:rPr lang="en-US" dirty="0"/>
              <a:t>Infusion therapy</a:t>
            </a:r>
          </a:p>
          <a:p>
            <a:pPr marL="895350" lvl="1" indent="-442913" eaLnBrk="1" hangingPunct="1">
              <a:buFont typeface="Symbol" pitchFamily="18" charset="2"/>
              <a:buChar char="-"/>
            </a:pPr>
            <a:r>
              <a:rPr lang="en-US" dirty="0"/>
              <a:t>Substitution</a:t>
            </a:r>
          </a:p>
          <a:p>
            <a:pPr marL="895350" lvl="1" indent="-442913" eaLnBrk="1" hangingPunct="1">
              <a:buFont typeface="Symbol" pitchFamily="18" charset="2"/>
              <a:buChar char="-"/>
            </a:pPr>
            <a:r>
              <a:rPr lang="en-US" dirty="0"/>
              <a:t>Warming</a:t>
            </a:r>
          </a:p>
          <a:p>
            <a:pPr marL="457200" indent="-457200" eaLnBrk="1" hangingPunct="1">
              <a:buFont typeface="Arial" panose="020B0604020202020204" pitchFamily="34" charset="0"/>
              <a:buChar char="•"/>
            </a:pPr>
            <a:r>
              <a:rPr lang="en-US" dirty="0"/>
              <a:t>Control parameters</a:t>
            </a:r>
          </a:p>
          <a:p>
            <a:pPr marL="895350" lvl="1" indent="-442913" eaLnBrk="1" hangingPunct="1">
              <a:buFont typeface="Symbol" pitchFamily="18" charset="2"/>
              <a:buChar char="-"/>
            </a:pPr>
            <a:r>
              <a:rPr lang="en-US" dirty="0"/>
              <a:t>Blood count, temperature, central venous catheter</a:t>
            </a:r>
          </a:p>
          <a:p>
            <a:pPr marL="895350" lvl="1" indent="-442913" eaLnBrk="1" hangingPunct="1">
              <a:buFont typeface="Symbol" pitchFamily="18" charset="2"/>
              <a:buChar char="-"/>
            </a:pPr>
            <a:r>
              <a:rPr lang="en-US" dirty="0"/>
              <a:t>Urine &gt; 100/h</a:t>
            </a:r>
          </a:p>
        </p:txBody>
      </p:sp>
    </p:spTree>
    <p:extLst>
      <p:ext uri="{BB962C8B-B14F-4D97-AF65-F5344CB8AC3E}">
        <p14:creationId xmlns:p14="http://schemas.microsoft.com/office/powerpoint/2010/main" val="399253786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a:lstStyle/>
          <a:p>
            <a:pPr eaLnBrk="1" hangingPunct="1"/>
            <a:r>
              <a:rPr lang="en-US" dirty="0"/>
              <a:t>Preoperative evaluation and </a:t>
            </a:r>
            <a:br>
              <a:rPr lang="en-US" dirty="0"/>
            </a:br>
            <a:r>
              <a:rPr lang="en-US" dirty="0"/>
              <a:t>optimization</a:t>
            </a:r>
            <a:r>
              <a:rPr lang="en-US" dirty="0">
                <a:latin typeface="Times" pitchFamily="18" charset="0"/>
              </a:rPr>
              <a:t>—</a:t>
            </a:r>
            <a:r>
              <a:rPr lang="en-US" dirty="0"/>
              <a:t>coagulation management</a:t>
            </a:r>
          </a:p>
        </p:txBody>
      </p:sp>
      <p:sp>
        <p:nvSpPr>
          <p:cNvPr id="23555" name="Rectangle 3"/>
          <p:cNvSpPr>
            <a:spLocks noGrp="1" noChangeArrowheads="1"/>
          </p:cNvSpPr>
          <p:nvPr>
            <p:ph type="body" sz="quarter" idx="13"/>
          </p:nvPr>
        </p:nvSpPr>
        <p:spPr>
          <a:noFill/>
        </p:spPr>
        <p:txBody>
          <a:bodyPr/>
          <a:lstStyle/>
          <a:p>
            <a:pPr marL="457200" indent="-457200" eaLnBrk="1" hangingPunct="1">
              <a:buFont typeface="Arial" panose="020B0604020202020204" pitchFamily="34" charset="0"/>
              <a:buChar char="•"/>
            </a:pPr>
            <a:r>
              <a:rPr lang="en-US" dirty="0" err="1"/>
              <a:t>Acetylsalicylacid</a:t>
            </a:r>
            <a:endParaRPr lang="en-US" dirty="0"/>
          </a:p>
          <a:p>
            <a:pPr marL="895350" lvl="1" indent="-442913" eaLnBrk="1" hangingPunct="1">
              <a:buFont typeface="Symbol" pitchFamily="18" charset="2"/>
              <a:buChar char="-"/>
            </a:pPr>
            <a:r>
              <a:rPr lang="en-US" dirty="0"/>
              <a:t>Immediate surgery possible</a:t>
            </a:r>
          </a:p>
          <a:p>
            <a:pPr marL="895350" lvl="1" indent="-442913" eaLnBrk="1" hangingPunct="1">
              <a:buFont typeface="Symbol" pitchFamily="18" charset="2"/>
              <a:buChar char="-"/>
            </a:pPr>
            <a:r>
              <a:rPr lang="en-US" dirty="0"/>
              <a:t>Thrombocyte tests if spinal anesthesia considered</a:t>
            </a:r>
          </a:p>
          <a:p>
            <a:pPr marL="457200" indent="-457200" eaLnBrk="1" hangingPunct="1">
              <a:buFont typeface="Arial" panose="020B0604020202020204" pitchFamily="34" charset="0"/>
              <a:buChar char="•"/>
            </a:pPr>
            <a:r>
              <a:rPr lang="en-US" dirty="0" err="1"/>
              <a:t>Cumarine</a:t>
            </a:r>
            <a:r>
              <a:rPr lang="en-US" dirty="0"/>
              <a:t>/warfarin</a:t>
            </a:r>
          </a:p>
          <a:p>
            <a:pPr marL="895350" lvl="1" indent="-442913" eaLnBrk="1" hangingPunct="1">
              <a:buFont typeface="Symbol" pitchFamily="18" charset="2"/>
              <a:buChar char="-"/>
            </a:pPr>
            <a:r>
              <a:rPr lang="en-US" dirty="0"/>
              <a:t>Immediate surgery if </a:t>
            </a:r>
            <a:r>
              <a:rPr lang="en-US" dirty="0" err="1"/>
              <a:t>prothrombin</a:t>
            </a:r>
            <a:r>
              <a:rPr lang="en-US" dirty="0"/>
              <a:t> &gt; 60</a:t>
            </a:r>
            <a:r>
              <a:rPr lang="en-US" dirty="0">
                <a:latin typeface="Times" pitchFamily="18" charset="0"/>
                <a:cs typeface="Arial" charset="0"/>
              </a:rPr>
              <a:t>–</a:t>
            </a:r>
            <a:r>
              <a:rPr lang="en-US" dirty="0"/>
              <a:t>70%</a:t>
            </a:r>
          </a:p>
          <a:p>
            <a:pPr marL="895350" lvl="1" indent="-442913" eaLnBrk="1" hangingPunct="1">
              <a:buFont typeface="Symbol" pitchFamily="18" charset="2"/>
              <a:buChar char="-"/>
            </a:pPr>
            <a:r>
              <a:rPr lang="en-US" dirty="0"/>
              <a:t>INR &lt; 1.5 for small to medium surgery</a:t>
            </a:r>
          </a:p>
          <a:p>
            <a:pPr marL="895350" lvl="1" indent="-442913" eaLnBrk="1" hangingPunct="1">
              <a:buFont typeface="Symbol" pitchFamily="18" charset="2"/>
              <a:buChar char="-"/>
            </a:pPr>
            <a:r>
              <a:rPr lang="en-US" dirty="0"/>
              <a:t>INR &lt; 1.3 for more involved procedures</a:t>
            </a:r>
          </a:p>
          <a:p>
            <a:pPr marL="895350" lvl="1" indent="-442913" eaLnBrk="1" hangingPunct="1">
              <a:buFont typeface="Symbol" pitchFamily="18" charset="2"/>
              <a:buChar char="-"/>
            </a:pPr>
            <a:r>
              <a:rPr lang="en-US" dirty="0"/>
              <a:t>Immediate surgery with </a:t>
            </a:r>
            <a:r>
              <a:rPr lang="en-US" dirty="0" err="1"/>
              <a:t>prothrombin</a:t>
            </a:r>
            <a:r>
              <a:rPr lang="en-US" dirty="0"/>
              <a:t> and fresh frozen plasma 10/20 ml/kg body weight possible</a:t>
            </a:r>
          </a:p>
          <a:p>
            <a:pPr marL="895350" lvl="1" indent="-442913" eaLnBrk="1" hangingPunct="1">
              <a:buFont typeface="Symbol" pitchFamily="18" charset="2"/>
              <a:buChar char="-"/>
            </a:pPr>
            <a:r>
              <a:rPr lang="en-US" dirty="0"/>
              <a:t>Reversing 12</a:t>
            </a:r>
            <a:r>
              <a:rPr lang="en-US" dirty="0">
                <a:latin typeface="Times" pitchFamily="18" charset="0"/>
                <a:cs typeface="Arial" charset="0"/>
              </a:rPr>
              <a:t>–</a:t>
            </a:r>
            <a:r>
              <a:rPr lang="en-US" dirty="0"/>
              <a:t>24h: vitamin K, 5</a:t>
            </a:r>
            <a:r>
              <a:rPr lang="en-US" dirty="0">
                <a:latin typeface="Times" pitchFamily="18" charset="0"/>
                <a:cs typeface="Arial" charset="0"/>
              </a:rPr>
              <a:t>–</a:t>
            </a:r>
            <a:r>
              <a:rPr lang="en-US" dirty="0"/>
              <a:t>10 mg orally</a:t>
            </a:r>
          </a:p>
        </p:txBody>
      </p:sp>
    </p:spTree>
    <p:extLst>
      <p:ext uri="{BB962C8B-B14F-4D97-AF65-F5344CB8AC3E}">
        <p14:creationId xmlns:p14="http://schemas.microsoft.com/office/powerpoint/2010/main" val="294575120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a:lstStyle/>
          <a:p>
            <a:pPr eaLnBrk="1" hangingPunct="1"/>
            <a:r>
              <a:rPr lang="en-US" dirty="0"/>
              <a:t>Preoperative evaluation and </a:t>
            </a:r>
            <a:br>
              <a:rPr lang="en-US" dirty="0"/>
            </a:br>
            <a:r>
              <a:rPr lang="en-US" dirty="0"/>
              <a:t>optimization</a:t>
            </a:r>
            <a:r>
              <a:rPr lang="en-US" dirty="0">
                <a:latin typeface="Times" pitchFamily="18" charset="0"/>
              </a:rPr>
              <a:t>—</a:t>
            </a:r>
            <a:r>
              <a:rPr lang="en-US" dirty="0"/>
              <a:t>coagulation management</a:t>
            </a:r>
          </a:p>
        </p:txBody>
      </p:sp>
      <p:sp>
        <p:nvSpPr>
          <p:cNvPr id="24579" name="Rectangle 3"/>
          <p:cNvSpPr>
            <a:spLocks noGrp="1" noChangeArrowheads="1"/>
          </p:cNvSpPr>
          <p:nvPr>
            <p:ph type="body" sz="quarter" idx="13"/>
          </p:nvPr>
        </p:nvSpPr>
        <p:spPr>
          <a:xfrm>
            <a:off x="658813" y="1727200"/>
            <a:ext cx="10034854" cy="4129088"/>
          </a:xfrm>
          <a:noFill/>
        </p:spPr>
        <p:txBody>
          <a:bodyPr/>
          <a:lstStyle/>
          <a:p>
            <a:pPr marL="457200" indent="-457200" eaLnBrk="1" hangingPunct="1">
              <a:buFont typeface="Arial" panose="020B0604020202020204" pitchFamily="34" charset="0"/>
              <a:buChar char="•"/>
            </a:pPr>
            <a:r>
              <a:rPr lang="en-US" dirty="0" err="1"/>
              <a:t>Clopidogrel</a:t>
            </a:r>
            <a:r>
              <a:rPr lang="en-US" dirty="0"/>
              <a:t> bisulfate (Plavix)</a:t>
            </a:r>
          </a:p>
          <a:p>
            <a:pPr marL="895350" lvl="1" indent="-442913" eaLnBrk="1" hangingPunct="1">
              <a:buFont typeface="Symbol" pitchFamily="18" charset="2"/>
              <a:buChar char="-"/>
            </a:pPr>
            <a:r>
              <a:rPr lang="en-US" dirty="0">
                <a:cs typeface="Arial" charset="0"/>
              </a:rPr>
              <a:t>No consensus for immediate surgery</a:t>
            </a:r>
          </a:p>
          <a:p>
            <a:pPr marL="895350" lvl="1" indent="-442913" eaLnBrk="1" hangingPunct="1">
              <a:buFont typeface="Symbol" pitchFamily="18" charset="2"/>
              <a:buChar char="-"/>
            </a:pPr>
            <a:r>
              <a:rPr lang="en-US" dirty="0">
                <a:cs typeface="Arial" charset="0"/>
              </a:rPr>
              <a:t>Immediate surgery possible with thrombocyte </a:t>
            </a:r>
            <a:br>
              <a:rPr lang="en-US" dirty="0">
                <a:cs typeface="Arial" charset="0"/>
              </a:rPr>
            </a:br>
            <a:r>
              <a:rPr lang="en-US" dirty="0">
                <a:cs typeface="Arial" charset="0"/>
              </a:rPr>
              <a:t>concentrate to hand</a:t>
            </a:r>
          </a:p>
          <a:p>
            <a:pPr marL="895350" lvl="1" indent="-442913" eaLnBrk="1" hangingPunct="1">
              <a:buFont typeface="Symbol" pitchFamily="18" charset="2"/>
              <a:buChar char="-"/>
            </a:pPr>
            <a:r>
              <a:rPr lang="en-US" dirty="0">
                <a:cs typeface="Arial" charset="0"/>
              </a:rPr>
              <a:t>Recommendation: proceed with surgery</a:t>
            </a:r>
          </a:p>
          <a:p>
            <a:pPr marL="895350" lvl="1" indent="-442913" eaLnBrk="1" hangingPunct="1">
              <a:buFont typeface="Symbol" pitchFamily="18" charset="2"/>
              <a:buChar char="-"/>
            </a:pPr>
            <a:r>
              <a:rPr lang="en-US" dirty="0">
                <a:cs typeface="Arial" charset="0"/>
              </a:rPr>
              <a:t>Preoperative thrombocyte tests if spinal anesthesia</a:t>
            </a:r>
            <a:br>
              <a:rPr lang="en-US" dirty="0">
                <a:cs typeface="Arial" charset="0"/>
              </a:rPr>
            </a:br>
            <a:r>
              <a:rPr lang="en-US" dirty="0">
                <a:cs typeface="Arial" charset="0"/>
              </a:rPr>
              <a:t>is considered</a:t>
            </a:r>
          </a:p>
          <a:p>
            <a:pPr marL="895350" lvl="1" indent="-442913" eaLnBrk="1" hangingPunct="1">
              <a:buFont typeface="Symbol" pitchFamily="18" charset="2"/>
              <a:buChar char="-"/>
            </a:pPr>
            <a:r>
              <a:rPr lang="en-US" dirty="0">
                <a:cs typeface="Arial" charset="0"/>
              </a:rPr>
              <a:t>Elective surgery: wait for 7 days</a:t>
            </a:r>
          </a:p>
          <a:p>
            <a:pPr marL="895350" lvl="1" indent="-442913" eaLnBrk="1" hangingPunct="1">
              <a:buFont typeface="Symbol" pitchFamily="18" charset="2"/>
              <a:buChar char="-"/>
            </a:pPr>
            <a:r>
              <a:rPr lang="en-US" dirty="0">
                <a:cs typeface="Arial" charset="0"/>
              </a:rPr>
              <a:t>Do not delay urgent surgeries such as hip fracture repair</a:t>
            </a:r>
          </a:p>
        </p:txBody>
      </p:sp>
    </p:spTree>
    <p:extLst>
      <p:ext uri="{BB962C8B-B14F-4D97-AF65-F5344CB8AC3E}">
        <p14:creationId xmlns:p14="http://schemas.microsoft.com/office/powerpoint/2010/main" val="23845202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a:lstStyle/>
          <a:p>
            <a:pPr eaLnBrk="1" hangingPunct="1"/>
            <a:r>
              <a:rPr lang="en-US" dirty="0"/>
              <a:t>Preoperative evaluation and </a:t>
            </a:r>
            <a:br>
              <a:rPr lang="en-US" dirty="0"/>
            </a:br>
            <a:r>
              <a:rPr lang="en-US" dirty="0"/>
              <a:t>optimization</a:t>
            </a:r>
            <a:r>
              <a:rPr lang="en-US" dirty="0">
                <a:latin typeface="Times" pitchFamily="18" charset="0"/>
              </a:rPr>
              <a:t>—</a:t>
            </a:r>
            <a:r>
              <a:rPr lang="en-US" dirty="0"/>
              <a:t>coagulation management</a:t>
            </a:r>
          </a:p>
        </p:txBody>
      </p:sp>
      <p:sp>
        <p:nvSpPr>
          <p:cNvPr id="25603" name="Rectangle 3"/>
          <p:cNvSpPr>
            <a:spLocks noGrp="1" noChangeArrowheads="1"/>
          </p:cNvSpPr>
          <p:nvPr>
            <p:ph type="body" sz="quarter" idx="13"/>
          </p:nvPr>
        </p:nvSpPr>
        <p:spPr>
          <a:noFill/>
        </p:spPr>
        <p:txBody>
          <a:bodyPr/>
          <a:lstStyle/>
          <a:p>
            <a:pPr marL="457200" indent="-457200" eaLnBrk="1" hangingPunct="1">
              <a:buFont typeface="Arial" panose="020B0604020202020204" pitchFamily="34" charset="0"/>
              <a:buChar char="•"/>
            </a:pPr>
            <a:r>
              <a:rPr lang="en-US" dirty="0" err="1"/>
              <a:t>Rivaroxiban</a:t>
            </a:r>
            <a:r>
              <a:rPr lang="en-US" dirty="0"/>
              <a:t> and </a:t>
            </a:r>
            <a:r>
              <a:rPr lang="en-US" dirty="0" err="1"/>
              <a:t>dibigatrin</a:t>
            </a:r>
            <a:endParaRPr lang="en-US" dirty="0"/>
          </a:p>
          <a:p>
            <a:pPr marL="895350" lvl="1" indent="-442913" eaLnBrk="1" hangingPunct="1">
              <a:buFont typeface="Symbol" pitchFamily="18" charset="2"/>
              <a:buChar char="-"/>
            </a:pPr>
            <a:r>
              <a:rPr lang="en-US" dirty="0">
                <a:cs typeface="Arial" charset="0"/>
              </a:rPr>
              <a:t>Delay 24–36 hours</a:t>
            </a:r>
          </a:p>
          <a:p>
            <a:pPr marL="895350" lvl="1" indent="-442913" eaLnBrk="1" hangingPunct="1">
              <a:buFont typeface="Symbol" pitchFamily="18" charset="2"/>
              <a:buChar char="-"/>
            </a:pPr>
            <a:r>
              <a:rPr lang="en-US" dirty="0">
                <a:cs typeface="Arial" charset="0"/>
              </a:rPr>
              <a:t>No antidote</a:t>
            </a:r>
          </a:p>
          <a:p>
            <a:pPr marL="895350" lvl="1" indent="-442913" eaLnBrk="1" hangingPunct="1">
              <a:buFont typeface="Symbol" pitchFamily="18" charset="2"/>
              <a:buChar char="-"/>
            </a:pPr>
            <a:r>
              <a:rPr lang="en-US" dirty="0">
                <a:cs typeface="Arial" charset="0"/>
              </a:rPr>
              <a:t>42 hours if spinal anesthesia is considered</a:t>
            </a:r>
          </a:p>
          <a:p>
            <a:pPr marL="895350" lvl="1" indent="-442913" eaLnBrk="1" hangingPunct="1">
              <a:buFont typeface="Symbol" pitchFamily="18" charset="2"/>
              <a:buChar char="-"/>
            </a:pPr>
            <a:r>
              <a:rPr lang="en-US" dirty="0">
                <a:cs typeface="Arial" charset="0"/>
              </a:rPr>
              <a:t>Elective surgery: wait for 2 days</a:t>
            </a:r>
          </a:p>
        </p:txBody>
      </p:sp>
    </p:spTree>
    <p:extLst>
      <p:ext uri="{BB962C8B-B14F-4D97-AF65-F5344CB8AC3E}">
        <p14:creationId xmlns:p14="http://schemas.microsoft.com/office/powerpoint/2010/main" val="423704944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a:lstStyle/>
          <a:p>
            <a:pPr eaLnBrk="1" hangingPunct="1"/>
            <a:r>
              <a:rPr lang="en-US" dirty="0"/>
              <a:t>Preoperative evaluation and </a:t>
            </a:r>
            <a:br>
              <a:rPr lang="en-US" dirty="0"/>
            </a:br>
            <a:r>
              <a:rPr lang="en-US" dirty="0"/>
              <a:t>optimization</a:t>
            </a:r>
            <a:r>
              <a:rPr lang="en-US" dirty="0">
                <a:latin typeface="Times" pitchFamily="18" charset="0"/>
              </a:rPr>
              <a:t>—</a:t>
            </a:r>
            <a:r>
              <a:rPr lang="en-US" dirty="0"/>
              <a:t>timing of surgery</a:t>
            </a:r>
          </a:p>
        </p:txBody>
      </p:sp>
      <p:sp>
        <p:nvSpPr>
          <p:cNvPr id="26627" name="Rectangle 3"/>
          <p:cNvSpPr>
            <a:spLocks noGrp="1" noChangeArrowheads="1"/>
          </p:cNvSpPr>
          <p:nvPr>
            <p:ph type="body" sz="quarter" idx="13"/>
          </p:nvPr>
        </p:nvSpPr>
        <p:spPr>
          <a:xfrm>
            <a:off x="658812" y="1727200"/>
            <a:ext cx="10968505" cy="4129088"/>
          </a:xfrm>
          <a:noFill/>
        </p:spPr>
        <p:txBody>
          <a:bodyPr/>
          <a:lstStyle/>
          <a:p>
            <a:pPr eaLnBrk="1" hangingPunct="1">
              <a:buFontTx/>
              <a:buNone/>
            </a:pPr>
            <a:r>
              <a:rPr lang="en-US" b="1" dirty="0"/>
              <a:t>Medically stable patient</a:t>
            </a:r>
          </a:p>
          <a:p>
            <a:pPr marL="457200" indent="-457200" eaLnBrk="1" hangingPunct="1">
              <a:spcBef>
                <a:spcPct val="50000"/>
              </a:spcBef>
              <a:buFont typeface="Arial" panose="020B0604020202020204" pitchFamily="34" charset="0"/>
              <a:buChar char="•"/>
            </a:pPr>
            <a:r>
              <a:rPr lang="en-US" dirty="0"/>
              <a:t>Delay of &gt; 48 hours for hip fracture surgery means significant increase in short-term and 1-year mortality </a:t>
            </a:r>
          </a:p>
          <a:p>
            <a:pPr marL="457200" indent="-457200" eaLnBrk="1" hangingPunct="1">
              <a:spcBef>
                <a:spcPct val="50000"/>
              </a:spcBef>
              <a:buFont typeface="Arial" panose="020B0604020202020204" pitchFamily="34" charset="0"/>
              <a:buChar char="•"/>
            </a:pPr>
            <a:r>
              <a:rPr lang="en-US" dirty="0"/>
              <a:t>Delay of &gt; 48 hours for hip fracture surgery increases 30-day all-cause mortality by 41% and 1-year all-cause mortality by 32% </a:t>
            </a:r>
          </a:p>
          <a:p>
            <a:pPr marL="457200" indent="-457200" eaLnBrk="1" hangingPunct="1">
              <a:spcBef>
                <a:spcPct val="50000"/>
              </a:spcBef>
              <a:buFont typeface="Arial" panose="020B0604020202020204" pitchFamily="34" charset="0"/>
              <a:buChar char="•"/>
            </a:pPr>
            <a:r>
              <a:rPr lang="en-US" dirty="0"/>
              <a:t>Frail elderly should be treated as a priority but not as an emergency within 24</a:t>
            </a:r>
            <a:r>
              <a:rPr lang="en-US" dirty="0">
                <a:latin typeface="Times" pitchFamily="18" charset="0"/>
                <a:cs typeface="Arial" charset="0"/>
              </a:rPr>
              <a:t>–</a:t>
            </a:r>
            <a:r>
              <a:rPr lang="en-US" dirty="0"/>
              <a:t>48 hours (urgent but not emergent)</a:t>
            </a:r>
          </a:p>
        </p:txBody>
      </p:sp>
    </p:spTree>
    <p:extLst>
      <p:ext uri="{BB962C8B-B14F-4D97-AF65-F5344CB8AC3E}">
        <p14:creationId xmlns:p14="http://schemas.microsoft.com/office/powerpoint/2010/main" val="381311692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a:lstStyle/>
          <a:p>
            <a:pPr eaLnBrk="1" hangingPunct="1"/>
            <a:r>
              <a:rPr lang="en-US" dirty="0"/>
              <a:t>Preoperative evaluation and </a:t>
            </a:r>
            <a:br>
              <a:rPr lang="en-US" dirty="0"/>
            </a:br>
            <a:r>
              <a:rPr lang="en-US" dirty="0"/>
              <a:t>optimization</a:t>
            </a:r>
            <a:r>
              <a:rPr lang="en-US" dirty="0">
                <a:latin typeface="Times" pitchFamily="18" charset="0"/>
              </a:rPr>
              <a:t>—</a:t>
            </a:r>
            <a:r>
              <a:rPr lang="en-US" dirty="0"/>
              <a:t>timing of surgery</a:t>
            </a:r>
          </a:p>
        </p:txBody>
      </p:sp>
      <p:sp>
        <p:nvSpPr>
          <p:cNvPr id="27651" name="Rectangle 3"/>
          <p:cNvSpPr>
            <a:spLocks noGrp="1" noChangeArrowheads="1"/>
          </p:cNvSpPr>
          <p:nvPr>
            <p:ph type="body" sz="quarter" idx="13"/>
          </p:nvPr>
        </p:nvSpPr>
        <p:spPr>
          <a:xfrm>
            <a:off x="658812" y="1727200"/>
            <a:ext cx="10874373" cy="4129088"/>
          </a:xfrm>
          <a:noFill/>
        </p:spPr>
        <p:txBody>
          <a:bodyPr/>
          <a:lstStyle/>
          <a:p>
            <a:pPr eaLnBrk="1" hangingPunct="1">
              <a:buFontTx/>
              <a:buNone/>
            </a:pPr>
            <a:r>
              <a:rPr lang="en-US" b="1" dirty="0"/>
              <a:t>Medically unstable patient</a:t>
            </a:r>
          </a:p>
          <a:p>
            <a:pPr marL="457200" indent="-457200" eaLnBrk="1" hangingPunct="1">
              <a:spcBef>
                <a:spcPct val="50000"/>
              </a:spcBef>
              <a:buFont typeface="Arial" panose="020B0604020202020204" pitchFamily="34" charset="0"/>
              <a:buChar char="•"/>
            </a:pPr>
            <a:r>
              <a:rPr lang="en-US" dirty="0"/>
              <a:t>Timing of surgery in the medically unstable patient is controversial</a:t>
            </a:r>
          </a:p>
          <a:p>
            <a:pPr marL="457200" indent="-457200" eaLnBrk="1" hangingPunct="1">
              <a:spcBef>
                <a:spcPct val="50000"/>
              </a:spcBef>
              <a:buFont typeface="Arial" panose="020B0604020202020204" pitchFamily="34" charset="0"/>
              <a:buChar char="•"/>
            </a:pPr>
            <a:r>
              <a:rPr lang="en-US" dirty="0"/>
              <a:t>Medically unstable conditions that have to be improved first include:</a:t>
            </a:r>
          </a:p>
          <a:p>
            <a:pPr marL="895350" lvl="1" indent="-442913" eaLnBrk="1" hangingPunct="1">
              <a:buFont typeface="Symbol" pitchFamily="18" charset="2"/>
              <a:buChar char="-"/>
            </a:pPr>
            <a:r>
              <a:rPr lang="en-US" dirty="0"/>
              <a:t>Acute renal insufficiency</a:t>
            </a:r>
          </a:p>
          <a:p>
            <a:pPr marL="895350" lvl="1" indent="-442913" eaLnBrk="1" hangingPunct="1">
              <a:buFont typeface="Symbol" pitchFamily="18" charset="2"/>
              <a:buChar char="-"/>
            </a:pPr>
            <a:r>
              <a:rPr lang="en-US" dirty="0"/>
              <a:t>Acute cardiac </a:t>
            </a:r>
            <a:r>
              <a:rPr lang="en-US" dirty="0" err="1"/>
              <a:t>decompensation</a:t>
            </a:r>
            <a:r>
              <a:rPr lang="en-US" dirty="0"/>
              <a:t>, especially aortic stenosis</a:t>
            </a:r>
          </a:p>
          <a:p>
            <a:pPr marL="895350" lvl="1" indent="-442913" eaLnBrk="1" hangingPunct="1">
              <a:buFont typeface="Symbol" pitchFamily="18" charset="2"/>
              <a:buChar char="-"/>
            </a:pPr>
            <a:r>
              <a:rPr lang="en-US" dirty="0"/>
              <a:t>Pneumonia, asthma</a:t>
            </a:r>
          </a:p>
          <a:p>
            <a:pPr marL="457200" indent="-457200" eaLnBrk="1" hangingPunct="1">
              <a:spcBef>
                <a:spcPct val="50000"/>
              </a:spcBef>
              <a:buFont typeface="Arial" panose="020B0604020202020204" pitchFamily="34" charset="0"/>
              <a:buChar char="•"/>
            </a:pPr>
            <a:r>
              <a:rPr lang="en-US" dirty="0"/>
              <a:t>Stabilization of patients, surgery when medically optimized, or palliative care if appropriate</a:t>
            </a:r>
          </a:p>
        </p:txBody>
      </p:sp>
    </p:spTree>
    <p:extLst>
      <p:ext uri="{BB962C8B-B14F-4D97-AF65-F5344CB8AC3E}">
        <p14:creationId xmlns:p14="http://schemas.microsoft.com/office/powerpoint/2010/main" val="298133305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ChangeArrowheads="1"/>
          </p:cNvSpPr>
          <p:nvPr/>
        </p:nvSpPr>
        <p:spPr bwMode="auto">
          <a:xfrm>
            <a:off x="1973063" y="5044608"/>
            <a:ext cx="1888731" cy="161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8675" name="Rectangle 3"/>
          <p:cNvSpPr>
            <a:spLocks noGrp="1" noChangeArrowheads="1"/>
          </p:cNvSpPr>
          <p:nvPr>
            <p:ph type="title"/>
          </p:nvPr>
        </p:nvSpPr>
        <p:spPr>
          <a:noFill/>
        </p:spPr>
        <p:txBody>
          <a:bodyPr/>
          <a:lstStyle/>
          <a:p>
            <a:pPr eaLnBrk="1" hangingPunct="1"/>
            <a:r>
              <a:rPr lang="en-US" dirty="0"/>
              <a:t>Timing of surgery</a:t>
            </a:r>
            <a:endParaRPr lang="de-CH" dirty="0"/>
          </a:p>
        </p:txBody>
      </p:sp>
      <p:pic>
        <p:nvPicPr>
          <p:cNvPr id="28676" name="Picture 5" descr="Timing of surger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936550" y="1491781"/>
            <a:ext cx="8316711" cy="510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1169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87162" y="1255089"/>
            <a:ext cx="7025469" cy="4741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0" name="Textfeld 5"/>
          <p:cNvSpPr txBox="1">
            <a:spLocks noChangeArrowheads="1"/>
          </p:cNvSpPr>
          <p:nvPr/>
        </p:nvSpPr>
        <p:spPr bwMode="auto">
          <a:xfrm>
            <a:off x="2105895" y="6213793"/>
            <a:ext cx="746008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Verdana" charset="0"/>
                <a:ea typeface="ＭＳ Ｐゴシック" charset="0"/>
                <a:cs typeface="ＭＳ Ｐゴシック" charset="0"/>
              </a:defRPr>
            </a:lvl1pPr>
            <a:lvl2pPr marL="742950" indent="-285750" eaLnBrk="0" hangingPunct="0">
              <a:defRPr sz="2400">
                <a:solidFill>
                  <a:schemeClr val="bg1"/>
                </a:solidFill>
                <a:latin typeface="Verdana" charset="0"/>
                <a:ea typeface="ＭＳ Ｐゴシック" charset="0"/>
              </a:defRPr>
            </a:lvl2pPr>
            <a:lvl3pPr marL="1143000" indent="-228600" eaLnBrk="0" hangingPunct="0">
              <a:defRPr sz="2400">
                <a:solidFill>
                  <a:schemeClr val="bg1"/>
                </a:solidFill>
                <a:latin typeface="Verdana" charset="0"/>
                <a:ea typeface="ＭＳ Ｐゴシック" charset="0"/>
              </a:defRPr>
            </a:lvl3pPr>
            <a:lvl4pPr marL="1600200" indent="-228600" eaLnBrk="0" hangingPunct="0">
              <a:defRPr sz="2400">
                <a:solidFill>
                  <a:schemeClr val="bg1"/>
                </a:solidFill>
                <a:latin typeface="Verdana" charset="0"/>
                <a:ea typeface="ＭＳ Ｐゴシック" charset="0"/>
              </a:defRPr>
            </a:lvl4pPr>
            <a:lvl5pPr marL="2057400" indent="-228600" eaLnBrk="0" hangingPunct="0">
              <a:defRPr sz="2400">
                <a:solidFill>
                  <a:schemeClr val="bg1"/>
                </a:solidFill>
                <a:latin typeface="Verdana" charset="0"/>
                <a:ea typeface="ＭＳ Ｐゴシック" charset="0"/>
              </a:defRPr>
            </a:lvl5pPr>
            <a:lvl6pPr marL="2514600" indent="-228600" eaLnBrk="0" fontAlgn="base" hangingPunct="0">
              <a:spcBef>
                <a:spcPct val="0"/>
              </a:spcBef>
              <a:spcAft>
                <a:spcPct val="0"/>
              </a:spcAft>
              <a:defRPr sz="2400">
                <a:solidFill>
                  <a:schemeClr val="bg1"/>
                </a:solidFill>
                <a:latin typeface="Verdana" charset="0"/>
                <a:ea typeface="ＭＳ Ｐゴシック" charset="0"/>
              </a:defRPr>
            </a:lvl6pPr>
            <a:lvl7pPr marL="2971800" indent="-228600" eaLnBrk="0" fontAlgn="base" hangingPunct="0">
              <a:spcBef>
                <a:spcPct val="0"/>
              </a:spcBef>
              <a:spcAft>
                <a:spcPct val="0"/>
              </a:spcAft>
              <a:defRPr sz="2400">
                <a:solidFill>
                  <a:schemeClr val="bg1"/>
                </a:solidFill>
                <a:latin typeface="Verdana" charset="0"/>
                <a:ea typeface="ＭＳ Ｐゴシック" charset="0"/>
              </a:defRPr>
            </a:lvl7pPr>
            <a:lvl8pPr marL="3429000" indent="-228600" eaLnBrk="0" fontAlgn="base" hangingPunct="0">
              <a:spcBef>
                <a:spcPct val="0"/>
              </a:spcBef>
              <a:spcAft>
                <a:spcPct val="0"/>
              </a:spcAft>
              <a:defRPr sz="2400">
                <a:solidFill>
                  <a:schemeClr val="bg1"/>
                </a:solidFill>
                <a:latin typeface="Verdana" charset="0"/>
                <a:ea typeface="ＭＳ Ｐゴシック" charset="0"/>
              </a:defRPr>
            </a:lvl8pPr>
            <a:lvl9pPr marL="3886200" indent="-228600" eaLnBrk="0" fontAlgn="base" hangingPunct="0">
              <a:spcBef>
                <a:spcPct val="0"/>
              </a:spcBef>
              <a:spcAft>
                <a:spcPct val="0"/>
              </a:spcAft>
              <a:defRPr sz="2400">
                <a:solidFill>
                  <a:schemeClr val="bg1"/>
                </a:solidFill>
                <a:latin typeface="Verdana" charset="0"/>
                <a:ea typeface="ＭＳ Ｐゴシック" charset="0"/>
              </a:defRPr>
            </a:lvl9pPr>
          </a:lstStyle>
          <a:p>
            <a:pPr algn="r" eaLnBrk="1" hangingPunct="1"/>
            <a:r>
              <a:rPr lang="de-AT" sz="1200" dirty="0">
                <a:solidFill>
                  <a:schemeClr val="tx1"/>
                </a:solidFill>
              </a:rPr>
              <a:t>Simunovic N et al. </a:t>
            </a:r>
            <a:r>
              <a:rPr lang="de-AT" sz="1200" dirty="0" err="1">
                <a:solidFill>
                  <a:schemeClr val="tx1"/>
                </a:solidFill>
              </a:rPr>
              <a:t>Effect</a:t>
            </a:r>
            <a:r>
              <a:rPr lang="de-AT" sz="1200" dirty="0">
                <a:solidFill>
                  <a:schemeClr val="tx1"/>
                </a:solidFill>
              </a:rPr>
              <a:t> </a:t>
            </a:r>
            <a:r>
              <a:rPr lang="de-AT" sz="1200" dirty="0" err="1">
                <a:solidFill>
                  <a:schemeClr val="tx1"/>
                </a:solidFill>
              </a:rPr>
              <a:t>of</a:t>
            </a:r>
            <a:r>
              <a:rPr lang="de-AT" sz="1200" dirty="0">
                <a:solidFill>
                  <a:schemeClr val="tx1"/>
                </a:solidFill>
              </a:rPr>
              <a:t> </a:t>
            </a:r>
            <a:r>
              <a:rPr lang="de-AT" sz="1200" dirty="0" err="1">
                <a:solidFill>
                  <a:schemeClr val="tx1"/>
                </a:solidFill>
              </a:rPr>
              <a:t>early</a:t>
            </a:r>
            <a:r>
              <a:rPr lang="de-AT" sz="1200" dirty="0">
                <a:solidFill>
                  <a:schemeClr val="tx1"/>
                </a:solidFill>
              </a:rPr>
              <a:t> </a:t>
            </a:r>
            <a:r>
              <a:rPr lang="de-AT" sz="1200" dirty="0" err="1">
                <a:solidFill>
                  <a:schemeClr val="tx1"/>
                </a:solidFill>
              </a:rPr>
              <a:t>surgery</a:t>
            </a:r>
            <a:r>
              <a:rPr lang="de-AT" sz="1200" dirty="0">
                <a:solidFill>
                  <a:schemeClr val="tx1"/>
                </a:solidFill>
              </a:rPr>
              <a:t> after hip </a:t>
            </a:r>
            <a:r>
              <a:rPr lang="de-AT" sz="1200" dirty="0" err="1">
                <a:solidFill>
                  <a:schemeClr val="tx1"/>
                </a:solidFill>
              </a:rPr>
              <a:t>fracture</a:t>
            </a:r>
            <a:r>
              <a:rPr lang="de-AT" sz="1200" dirty="0">
                <a:solidFill>
                  <a:schemeClr val="tx1"/>
                </a:solidFill>
              </a:rPr>
              <a:t> on </a:t>
            </a:r>
            <a:r>
              <a:rPr lang="de-AT" sz="1200" dirty="0" err="1">
                <a:solidFill>
                  <a:schemeClr val="tx1"/>
                </a:solidFill>
              </a:rPr>
              <a:t>mortality</a:t>
            </a:r>
            <a:r>
              <a:rPr lang="de-AT" sz="1200" dirty="0">
                <a:solidFill>
                  <a:schemeClr val="tx1"/>
                </a:solidFill>
              </a:rPr>
              <a:t> </a:t>
            </a:r>
            <a:r>
              <a:rPr lang="de-AT" sz="1200" dirty="0" err="1">
                <a:solidFill>
                  <a:schemeClr val="tx1"/>
                </a:solidFill>
              </a:rPr>
              <a:t>and</a:t>
            </a:r>
            <a:r>
              <a:rPr lang="de-AT" sz="1200" dirty="0">
                <a:solidFill>
                  <a:schemeClr val="tx1"/>
                </a:solidFill>
              </a:rPr>
              <a:t> </a:t>
            </a:r>
            <a:r>
              <a:rPr lang="de-AT" sz="1200" dirty="0" err="1">
                <a:solidFill>
                  <a:schemeClr val="tx1"/>
                </a:solidFill>
              </a:rPr>
              <a:t>complications</a:t>
            </a:r>
            <a:r>
              <a:rPr lang="de-AT" sz="1200" dirty="0">
                <a:solidFill>
                  <a:schemeClr val="tx1"/>
                </a:solidFill>
              </a:rPr>
              <a:t>; </a:t>
            </a:r>
            <a:r>
              <a:rPr lang="de-AT" sz="1200" dirty="0" err="1">
                <a:solidFill>
                  <a:schemeClr val="tx1"/>
                </a:solidFill>
              </a:rPr>
              <a:t>systematic</a:t>
            </a:r>
            <a:r>
              <a:rPr lang="de-AT" sz="1200" dirty="0">
                <a:solidFill>
                  <a:schemeClr val="tx1"/>
                </a:solidFill>
              </a:rPr>
              <a:t> </a:t>
            </a:r>
            <a:r>
              <a:rPr lang="de-AT" sz="1200" dirty="0" err="1">
                <a:solidFill>
                  <a:schemeClr val="tx1"/>
                </a:solidFill>
              </a:rPr>
              <a:t>review</a:t>
            </a:r>
            <a:r>
              <a:rPr lang="de-AT" sz="1200" dirty="0">
                <a:solidFill>
                  <a:schemeClr val="tx1"/>
                </a:solidFill>
              </a:rPr>
              <a:t> </a:t>
            </a:r>
            <a:r>
              <a:rPr lang="de-AT" sz="1200" dirty="0" err="1">
                <a:solidFill>
                  <a:schemeClr val="tx1"/>
                </a:solidFill>
              </a:rPr>
              <a:t>and</a:t>
            </a:r>
            <a:r>
              <a:rPr lang="de-AT" sz="1200" dirty="0">
                <a:solidFill>
                  <a:schemeClr val="tx1"/>
                </a:solidFill>
              </a:rPr>
              <a:t> meta-analysis. CMAJ, </a:t>
            </a:r>
            <a:r>
              <a:rPr lang="de-AT" sz="1200" dirty="0" err="1">
                <a:solidFill>
                  <a:schemeClr val="tx1"/>
                </a:solidFill>
              </a:rPr>
              <a:t>Oct</a:t>
            </a:r>
            <a:r>
              <a:rPr lang="de-AT" sz="1200" dirty="0">
                <a:solidFill>
                  <a:schemeClr val="tx1"/>
                </a:solidFill>
              </a:rPr>
              <a:t>. 19, 2010</a:t>
            </a:r>
            <a:endParaRPr lang="de-DE" sz="1200" dirty="0">
              <a:solidFill>
                <a:schemeClr val="tx1"/>
              </a:solidFill>
            </a:endParaRPr>
          </a:p>
        </p:txBody>
      </p:sp>
      <p:sp>
        <p:nvSpPr>
          <p:cNvPr id="32771" name="Titel 1"/>
          <p:cNvSpPr>
            <a:spLocks noGrp="1"/>
          </p:cNvSpPr>
          <p:nvPr>
            <p:ph type="title"/>
          </p:nvPr>
        </p:nvSpPr>
        <p:spPr/>
        <p:txBody>
          <a:bodyPr/>
          <a:lstStyle/>
          <a:p>
            <a:r>
              <a:rPr lang="de-AT" dirty="0">
                <a:latin typeface="Calibri" charset="0"/>
                <a:ea typeface="ＭＳ Ｐゴシック" charset="0"/>
              </a:rPr>
              <a:t>Time </a:t>
            </a:r>
            <a:r>
              <a:rPr lang="de-AT" dirty="0" err="1">
                <a:latin typeface="Calibri" charset="0"/>
                <a:ea typeface="ＭＳ Ｐゴシック" charset="0"/>
              </a:rPr>
              <a:t>to</a:t>
            </a:r>
            <a:r>
              <a:rPr lang="de-AT" dirty="0">
                <a:latin typeface="Calibri" charset="0"/>
                <a:ea typeface="ＭＳ Ｐゴシック" charset="0"/>
              </a:rPr>
              <a:t> </a:t>
            </a:r>
            <a:r>
              <a:rPr lang="de-AT" dirty="0" err="1">
                <a:latin typeface="Calibri" charset="0"/>
                <a:ea typeface="ＭＳ Ｐゴシック" charset="0"/>
              </a:rPr>
              <a:t>surgery</a:t>
            </a:r>
            <a:r>
              <a:rPr lang="de-AT" dirty="0">
                <a:latin typeface="Calibri" charset="0"/>
                <a:ea typeface="ＭＳ Ｐゴシック" charset="0"/>
              </a:rPr>
              <a:t> - </a:t>
            </a:r>
            <a:r>
              <a:rPr lang="de-AT" dirty="0" err="1">
                <a:latin typeface="Calibri" charset="0"/>
                <a:ea typeface="ＭＳ Ｐゴシック" charset="0"/>
              </a:rPr>
              <a:t>complications</a:t>
            </a:r>
            <a:endParaRPr lang="de-DE" dirty="0">
              <a:latin typeface="Calibri" charset="0"/>
              <a:ea typeface="ＭＳ Ｐゴシック" charset="0"/>
            </a:endParaRPr>
          </a:p>
        </p:txBody>
      </p:sp>
    </p:spTree>
    <p:extLst>
      <p:ext uri="{BB962C8B-B14F-4D97-AF65-F5344CB8AC3E}">
        <p14:creationId xmlns:p14="http://schemas.microsoft.com/office/powerpoint/2010/main" val="178767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el 1"/>
          <p:cNvSpPr>
            <a:spLocks noGrp="1"/>
          </p:cNvSpPr>
          <p:nvPr>
            <p:ph type="title"/>
          </p:nvPr>
        </p:nvSpPr>
        <p:spPr/>
        <p:txBody>
          <a:bodyPr/>
          <a:lstStyle/>
          <a:p>
            <a:r>
              <a:rPr lang="de-AT" dirty="0">
                <a:latin typeface="Calibri" charset="0"/>
                <a:ea typeface="ＭＳ Ｐゴシック" charset="0"/>
              </a:rPr>
              <a:t>Time </a:t>
            </a:r>
            <a:r>
              <a:rPr lang="de-AT" dirty="0" err="1">
                <a:latin typeface="Calibri" charset="0"/>
                <a:ea typeface="ＭＳ Ｐゴシック" charset="0"/>
              </a:rPr>
              <a:t>to</a:t>
            </a:r>
            <a:r>
              <a:rPr lang="de-AT" dirty="0">
                <a:latin typeface="Calibri" charset="0"/>
                <a:ea typeface="ＭＳ Ｐゴシック" charset="0"/>
              </a:rPr>
              <a:t> </a:t>
            </a:r>
            <a:r>
              <a:rPr lang="de-AT" dirty="0" err="1">
                <a:latin typeface="Calibri" charset="0"/>
                <a:ea typeface="ＭＳ Ｐゴシック" charset="0"/>
              </a:rPr>
              <a:t>surgery</a:t>
            </a:r>
            <a:r>
              <a:rPr lang="de-AT" dirty="0">
                <a:latin typeface="Calibri" charset="0"/>
                <a:ea typeface="ＭＳ Ｐゴシック" charset="0"/>
              </a:rPr>
              <a:t> - </a:t>
            </a:r>
            <a:r>
              <a:rPr lang="de-AT" dirty="0" err="1">
                <a:latin typeface="Calibri" charset="0"/>
                <a:ea typeface="ＭＳ Ｐゴシック" charset="0"/>
              </a:rPr>
              <a:t>mortality</a:t>
            </a:r>
            <a:r>
              <a:rPr lang="de-AT" dirty="0">
                <a:latin typeface="Calibri" charset="0"/>
                <a:ea typeface="ＭＳ Ｐゴシック" charset="0"/>
              </a:rPr>
              <a:t> </a:t>
            </a:r>
            <a:endParaRPr lang="de-DE" dirty="0">
              <a:latin typeface="Calibri" charset="0"/>
              <a:ea typeface="ＭＳ Ｐゴシック" charset="0"/>
            </a:endParaRPr>
          </a:p>
        </p:txBody>
      </p:sp>
      <p:pic>
        <p:nvPicPr>
          <p:cNvPr id="317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31505" y="1252171"/>
            <a:ext cx="6530806" cy="4676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7" name="Textfeld 5"/>
          <p:cNvSpPr txBox="1">
            <a:spLocks noChangeArrowheads="1"/>
          </p:cNvSpPr>
          <p:nvPr/>
        </p:nvSpPr>
        <p:spPr bwMode="auto">
          <a:xfrm>
            <a:off x="2186140" y="6208798"/>
            <a:ext cx="72358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Verdana" charset="0"/>
                <a:ea typeface="ＭＳ Ｐゴシック" charset="0"/>
                <a:cs typeface="ＭＳ Ｐゴシック" charset="0"/>
              </a:defRPr>
            </a:lvl1pPr>
            <a:lvl2pPr marL="742950" indent="-285750" eaLnBrk="0" hangingPunct="0">
              <a:defRPr sz="2400">
                <a:solidFill>
                  <a:schemeClr val="bg1"/>
                </a:solidFill>
                <a:latin typeface="Verdana" charset="0"/>
                <a:ea typeface="ＭＳ Ｐゴシック" charset="0"/>
              </a:defRPr>
            </a:lvl2pPr>
            <a:lvl3pPr marL="1143000" indent="-228600" eaLnBrk="0" hangingPunct="0">
              <a:defRPr sz="2400">
                <a:solidFill>
                  <a:schemeClr val="bg1"/>
                </a:solidFill>
                <a:latin typeface="Verdana" charset="0"/>
                <a:ea typeface="ＭＳ Ｐゴシック" charset="0"/>
              </a:defRPr>
            </a:lvl3pPr>
            <a:lvl4pPr marL="1600200" indent="-228600" eaLnBrk="0" hangingPunct="0">
              <a:defRPr sz="2400">
                <a:solidFill>
                  <a:schemeClr val="bg1"/>
                </a:solidFill>
                <a:latin typeface="Verdana" charset="0"/>
                <a:ea typeface="ＭＳ Ｐゴシック" charset="0"/>
              </a:defRPr>
            </a:lvl4pPr>
            <a:lvl5pPr marL="2057400" indent="-228600" eaLnBrk="0" hangingPunct="0">
              <a:defRPr sz="2400">
                <a:solidFill>
                  <a:schemeClr val="bg1"/>
                </a:solidFill>
                <a:latin typeface="Verdana" charset="0"/>
                <a:ea typeface="ＭＳ Ｐゴシック" charset="0"/>
              </a:defRPr>
            </a:lvl5pPr>
            <a:lvl6pPr marL="2514600" indent="-228600" eaLnBrk="0" fontAlgn="base" hangingPunct="0">
              <a:spcBef>
                <a:spcPct val="0"/>
              </a:spcBef>
              <a:spcAft>
                <a:spcPct val="0"/>
              </a:spcAft>
              <a:defRPr sz="2400">
                <a:solidFill>
                  <a:schemeClr val="bg1"/>
                </a:solidFill>
                <a:latin typeface="Verdana" charset="0"/>
                <a:ea typeface="ＭＳ Ｐゴシック" charset="0"/>
              </a:defRPr>
            </a:lvl6pPr>
            <a:lvl7pPr marL="2971800" indent="-228600" eaLnBrk="0" fontAlgn="base" hangingPunct="0">
              <a:spcBef>
                <a:spcPct val="0"/>
              </a:spcBef>
              <a:spcAft>
                <a:spcPct val="0"/>
              </a:spcAft>
              <a:defRPr sz="2400">
                <a:solidFill>
                  <a:schemeClr val="bg1"/>
                </a:solidFill>
                <a:latin typeface="Verdana" charset="0"/>
                <a:ea typeface="ＭＳ Ｐゴシック" charset="0"/>
              </a:defRPr>
            </a:lvl7pPr>
            <a:lvl8pPr marL="3429000" indent="-228600" eaLnBrk="0" fontAlgn="base" hangingPunct="0">
              <a:spcBef>
                <a:spcPct val="0"/>
              </a:spcBef>
              <a:spcAft>
                <a:spcPct val="0"/>
              </a:spcAft>
              <a:defRPr sz="2400">
                <a:solidFill>
                  <a:schemeClr val="bg1"/>
                </a:solidFill>
                <a:latin typeface="Verdana" charset="0"/>
                <a:ea typeface="ＭＳ Ｐゴシック" charset="0"/>
              </a:defRPr>
            </a:lvl8pPr>
            <a:lvl9pPr marL="3886200" indent="-228600" eaLnBrk="0" fontAlgn="base" hangingPunct="0">
              <a:spcBef>
                <a:spcPct val="0"/>
              </a:spcBef>
              <a:spcAft>
                <a:spcPct val="0"/>
              </a:spcAft>
              <a:defRPr sz="2400">
                <a:solidFill>
                  <a:schemeClr val="bg1"/>
                </a:solidFill>
                <a:latin typeface="Verdana" charset="0"/>
                <a:ea typeface="ＭＳ Ｐゴシック" charset="0"/>
              </a:defRPr>
            </a:lvl9pPr>
          </a:lstStyle>
          <a:p>
            <a:pPr algn="r" eaLnBrk="1" hangingPunct="1"/>
            <a:r>
              <a:rPr lang="de-AT" sz="1200" dirty="0">
                <a:solidFill>
                  <a:schemeClr val="tx1"/>
                </a:solidFill>
              </a:rPr>
              <a:t>Simunovic N et al. </a:t>
            </a:r>
            <a:r>
              <a:rPr lang="de-AT" sz="1200" dirty="0" err="1">
                <a:solidFill>
                  <a:schemeClr val="tx1"/>
                </a:solidFill>
              </a:rPr>
              <a:t>Effect</a:t>
            </a:r>
            <a:r>
              <a:rPr lang="de-AT" sz="1200" dirty="0">
                <a:solidFill>
                  <a:schemeClr val="tx1"/>
                </a:solidFill>
              </a:rPr>
              <a:t> </a:t>
            </a:r>
            <a:r>
              <a:rPr lang="de-AT" sz="1200" dirty="0" err="1">
                <a:solidFill>
                  <a:schemeClr val="tx1"/>
                </a:solidFill>
              </a:rPr>
              <a:t>of</a:t>
            </a:r>
            <a:r>
              <a:rPr lang="de-AT" sz="1200" dirty="0">
                <a:solidFill>
                  <a:schemeClr val="tx1"/>
                </a:solidFill>
              </a:rPr>
              <a:t> </a:t>
            </a:r>
            <a:r>
              <a:rPr lang="de-AT" sz="1200" dirty="0" err="1">
                <a:solidFill>
                  <a:schemeClr val="tx1"/>
                </a:solidFill>
              </a:rPr>
              <a:t>early</a:t>
            </a:r>
            <a:r>
              <a:rPr lang="de-AT" sz="1200" dirty="0">
                <a:solidFill>
                  <a:schemeClr val="tx1"/>
                </a:solidFill>
              </a:rPr>
              <a:t> </a:t>
            </a:r>
            <a:r>
              <a:rPr lang="de-AT" sz="1200" dirty="0" err="1">
                <a:solidFill>
                  <a:schemeClr val="tx1"/>
                </a:solidFill>
              </a:rPr>
              <a:t>surgery</a:t>
            </a:r>
            <a:r>
              <a:rPr lang="de-AT" sz="1200" dirty="0">
                <a:solidFill>
                  <a:schemeClr val="tx1"/>
                </a:solidFill>
              </a:rPr>
              <a:t> after hip </a:t>
            </a:r>
            <a:r>
              <a:rPr lang="de-AT" sz="1200" dirty="0" err="1">
                <a:solidFill>
                  <a:schemeClr val="tx1"/>
                </a:solidFill>
              </a:rPr>
              <a:t>fracture</a:t>
            </a:r>
            <a:r>
              <a:rPr lang="de-AT" sz="1200" dirty="0">
                <a:solidFill>
                  <a:schemeClr val="tx1"/>
                </a:solidFill>
              </a:rPr>
              <a:t> on </a:t>
            </a:r>
            <a:r>
              <a:rPr lang="de-AT" sz="1200" dirty="0" err="1">
                <a:solidFill>
                  <a:schemeClr val="tx1"/>
                </a:solidFill>
              </a:rPr>
              <a:t>mortality</a:t>
            </a:r>
            <a:r>
              <a:rPr lang="de-AT" sz="1200" dirty="0">
                <a:solidFill>
                  <a:schemeClr val="tx1"/>
                </a:solidFill>
              </a:rPr>
              <a:t> </a:t>
            </a:r>
            <a:r>
              <a:rPr lang="de-AT" sz="1200" dirty="0" err="1">
                <a:solidFill>
                  <a:schemeClr val="tx1"/>
                </a:solidFill>
              </a:rPr>
              <a:t>and</a:t>
            </a:r>
            <a:r>
              <a:rPr lang="de-AT" sz="1200" dirty="0">
                <a:solidFill>
                  <a:schemeClr val="tx1"/>
                </a:solidFill>
              </a:rPr>
              <a:t> </a:t>
            </a:r>
            <a:r>
              <a:rPr lang="de-AT" sz="1200" dirty="0" err="1">
                <a:solidFill>
                  <a:schemeClr val="tx1"/>
                </a:solidFill>
              </a:rPr>
              <a:t>complications</a:t>
            </a:r>
            <a:r>
              <a:rPr lang="de-AT" sz="1200" dirty="0">
                <a:solidFill>
                  <a:schemeClr val="tx1"/>
                </a:solidFill>
              </a:rPr>
              <a:t>; </a:t>
            </a:r>
            <a:r>
              <a:rPr lang="de-AT" sz="1200" dirty="0" err="1">
                <a:solidFill>
                  <a:schemeClr val="tx1"/>
                </a:solidFill>
              </a:rPr>
              <a:t>systematic</a:t>
            </a:r>
            <a:r>
              <a:rPr lang="de-AT" sz="1200" dirty="0">
                <a:solidFill>
                  <a:schemeClr val="tx1"/>
                </a:solidFill>
              </a:rPr>
              <a:t> </a:t>
            </a:r>
            <a:r>
              <a:rPr lang="de-AT" sz="1200" dirty="0" err="1">
                <a:solidFill>
                  <a:schemeClr val="tx1"/>
                </a:solidFill>
              </a:rPr>
              <a:t>review</a:t>
            </a:r>
            <a:r>
              <a:rPr lang="de-AT" sz="1200" dirty="0">
                <a:solidFill>
                  <a:schemeClr val="tx1"/>
                </a:solidFill>
              </a:rPr>
              <a:t> </a:t>
            </a:r>
            <a:r>
              <a:rPr lang="de-AT" sz="1200" dirty="0" err="1">
                <a:solidFill>
                  <a:schemeClr val="tx1"/>
                </a:solidFill>
              </a:rPr>
              <a:t>and</a:t>
            </a:r>
            <a:r>
              <a:rPr lang="de-AT" sz="1200" dirty="0">
                <a:solidFill>
                  <a:schemeClr val="tx1"/>
                </a:solidFill>
              </a:rPr>
              <a:t> meta-analysis. CMAJ, </a:t>
            </a:r>
            <a:r>
              <a:rPr lang="de-AT" sz="1200" dirty="0" err="1">
                <a:solidFill>
                  <a:schemeClr val="tx1"/>
                </a:solidFill>
              </a:rPr>
              <a:t>Oct</a:t>
            </a:r>
            <a:r>
              <a:rPr lang="de-AT" sz="1200" dirty="0">
                <a:solidFill>
                  <a:schemeClr val="tx1"/>
                </a:solidFill>
              </a:rPr>
              <a:t>. 19, 2010</a:t>
            </a:r>
            <a:endParaRPr lang="de-DE" sz="1200" dirty="0">
              <a:solidFill>
                <a:schemeClr val="tx1"/>
              </a:solidFill>
            </a:endParaRPr>
          </a:p>
        </p:txBody>
      </p:sp>
    </p:spTree>
    <p:extLst>
      <p:ext uri="{BB962C8B-B14F-4D97-AF65-F5344CB8AC3E}">
        <p14:creationId xmlns:p14="http://schemas.microsoft.com/office/powerpoint/2010/main" val="12521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p:spPr>
        <p:txBody>
          <a:bodyPr/>
          <a:lstStyle/>
          <a:p>
            <a:pPr eaLnBrk="1" hangingPunct="1"/>
            <a:r>
              <a:rPr lang="en-US" dirty="0"/>
              <a:t>Content</a:t>
            </a:r>
          </a:p>
        </p:txBody>
      </p:sp>
      <p:sp>
        <p:nvSpPr>
          <p:cNvPr id="5123" name="Rectangle 3"/>
          <p:cNvSpPr>
            <a:spLocks noGrp="1" noChangeArrowheads="1"/>
          </p:cNvSpPr>
          <p:nvPr>
            <p:ph type="body" sz="quarter" idx="13"/>
          </p:nvPr>
        </p:nvSpPr>
        <p:spPr>
          <a:noFill/>
        </p:spPr>
        <p:txBody>
          <a:bodyPr/>
          <a:lstStyle/>
          <a:p>
            <a:pPr marL="457200" indent="-457200" eaLnBrk="1" hangingPunct="1">
              <a:spcAft>
                <a:spcPct val="5000"/>
              </a:spcAft>
              <a:buFont typeface="Arial" panose="020B0604020202020204" pitchFamily="34" charset="0"/>
              <a:buChar char="•"/>
            </a:pPr>
            <a:r>
              <a:rPr lang="en-US" dirty="0"/>
              <a:t>Introduction</a:t>
            </a:r>
          </a:p>
          <a:p>
            <a:pPr marL="895350" lvl="1" indent="-442913" eaLnBrk="1" hangingPunct="1">
              <a:buFont typeface="Symbol" pitchFamily="18" charset="2"/>
              <a:buChar char="-"/>
            </a:pPr>
            <a:r>
              <a:rPr lang="en-US" dirty="0"/>
              <a:t>Dimension of the problem</a:t>
            </a:r>
          </a:p>
          <a:p>
            <a:pPr marL="895350" lvl="1" indent="-442913" eaLnBrk="1" hangingPunct="1">
              <a:buFont typeface="Symbol" pitchFamily="18" charset="2"/>
              <a:buChar char="-"/>
            </a:pPr>
            <a:r>
              <a:rPr lang="en-US" dirty="0"/>
              <a:t>Challenges</a:t>
            </a:r>
          </a:p>
          <a:p>
            <a:pPr marL="457200" indent="-457200" eaLnBrk="1" hangingPunct="1">
              <a:spcBef>
                <a:spcPct val="35000"/>
              </a:spcBef>
              <a:buFont typeface="Arial" panose="020B0604020202020204" pitchFamily="34" charset="0"/>
              <a:buChar char="•"/>
            </a:pPr>
            <a:r>
              <a:rPr lang="en-US" dirty="0"/>
              <a:t>Principles of </a:t>
            </a:r>
            <a:r>
              <a:rPr lang="en-US" dirty="0" err="1"/>
              <a:t>orthogeriatric</a:t>
            </a:r>
            <a:r>
              <a:rPr lang="en-US" dirty="0"/>
              <a:t> </a:t>
            </a:r>
            <a:r>
              <a:rPr lang="en-US" dirty="0" err="1"/>
              <a:t>comanagement</a:t>
            </a:r>
            <a:endParaRPr lang="en-US" dirty="0"/>
          </a:p>
          <a:p>
            <a:pPr marL="457200" indent="-457200" eaLnBrk="1" hangingPunct="1">
              <a:spcBef>
                <a:spcPct val="35000"/>
              </a:spcBef>
              <a:buFont typeface="Arial" panose="020B0604020202020204" pitchFamily="34" charset="0"/>
              <a:buChar char="•"/>
            </a:pPr>
            <a:r>
              <a:rPr lang="en-US" dirty="0"/>
              <a:t>Preoperative evaluation and optimization</a:t>
            </a:r>
          </a:p>
          <a:p>
            <a:pPr marL="457200" indent="-457200" eaLnBrk="1" hangingPunct="1">
              <a:spcBef>
                <a:spcPct val="35000"/>
              </a:spcBef>
              <a:buFont typeface="Arial" panose="020B0604020202020204" pitchFamily="34" charset="0"/>
              <a:buChar char="•"/>
            </a:pPr>
            <a:r>
              <a:rPr lang="en-US" dirty="0"/>
              <a:t>Surgical intervention</a:t>
            </a:r>
          </a:p>
          <a:p>
            <a:pPr marL="457200" indent="-457200" eaLnBrk="1" hangingPunct="1">
              <a:spcBef>
                <a:spcPct val="35000"/>
              </a:spcBef>
              <a:buFont typeface="Arial" panose="020B0604020202020204" pitchFamily="34" charset="0"/>
              <a:buChar char="•"/>
            </a:pPr>
            <a:r>
              <a:rPr lang="en-US" dirty="0"/>
              <a:t>Postoperative phase</a:t>
            </a:r>
          </a:p>
          <a:p>
            <a:pPr marL="457200" indent="-457200" eaLnBrk="1" hangingPunct="1">
              <a:spcBef>
                <a:spcPct val="35000"/>
              </a:spcBef>
              <a:buFont typeface="Arial" panose="020B0604020202020204" pitchFamily="34" charset="0"/>
              <a:buChar char="•"/>
            </a:pPr>
            <a:r>
              <a:rPr lang="en-US" dirty="0"/>
              <a:t>Prevention</a:t>
            </a:r>
          </a:p>
        </p:txBody>
      </p:sp>
    </p:spTree>
    <p:extLst>
      <p:ext uri="{BB962C8B-B14F-4D97-AF65-F5344CB8AC3E}">
        <p14:creationId xmlns:p14="http://schemas.microsoft.com/office/powerpoint/2010/main" val="312957710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p:spPr>
        <p:txBody>
          <a:bodyPr/>
          <a:lstStyle/>
          <a:p>
            <a:pPr eaLnBrk="1" hangingPunct="1"/>
            <a:r>
              <a:rPr lang="en-US" dirty="0"/>
              <a:t>Surgical intervention</a:t>
            </a:r>
            <a:endParaRPr lang="de-CH" dirty="0"/>
          </a:p>
        </p:txBody>
      </p:sp>
      <p:sp>
        <p:nvSpPr>
          <p:cNvPr id="29699" name="Rectangle 3"/>
          <p:cNvSpPr>
            <a:spLocks noGrp="1" noChangeArrowheads="1"/>
          </p:cNvSpPr>
          <p:nvPr>
            <p:ph type="body" sz="quarter" idx="19"/>
          </p:nvPr>
        </p:nvSpPr>
        <p:spPr>
          <a:xfrm>
            <a:off x="658800" y="1727200"/>
            <a:ext cx="4716463" cy="4129088"/>
          </a:xfrm>
          <a:noFill/>
        </p:spPr>
        <p:txBody>
          <a:bodyPr/>
          <a:lstStyle/>
          <a:p>
            <a:pPr marL="342900" indent="-342900" eaLnBrk="1" hangingPunct="1">
              <a:spcAft>
                <a:spcPct val="50000"/>
              </a:spcAft>
              <a:buFont typeface="Arial" panose="020B0604020202020204" pitchFamily="34" charset="0"/>
              <a:buChar char="•"/>
            </a:pPr>
            <a:r>
              <a:rPr lang="en-US" sz="2400" dirty="0"/>
              <a:t>As early as possible</a:t>
            </a:r>
          </a:p>
          <a:p>
            <a:pPr marL="342900" indent="-342900" eaLnBrk="1" hangingPunct="1">
              <a:spcAft>
                <a:spcPct val="50000"/>
              </a:spcAft>
              <a:buFont typeface="Arial" panose="020B0604020202020204" pitchFamily="34" charset="0"/>
              <a:buChar char="•"/>
            </a:pPr>
            <a:r>
              <a:rPr lang="en-US" sz="2400" dirty="0"/>
              <a:t>Adapted anesthesia</a:t>
            </a:r>
          </a:p>
          <a:p>
            <a:pPr marL="342900" indent="-342900" eaLnBrk="1" hangingPunct="1">
              <a:spcBef>
                <a:spcPct val="0"/>
              </a:spcBef>
              <a:buFont typeface="Arial" panose="020B0604020202020204" pitchFamily="34" charset="0"/>
              <a:buChar char="•"/>
            </a:pPr>
            <a:r>
              <a:rPr lang="en-US" sz="2400" dirty="0"/>
              <a:t>Adapted surgical </a:t>
            </a:r>
            <a:br>
              <a:rPr lang="en-US" sz="2400" dirty="0"/>
            </a:br>
            <a:r>
              <a:rPr lang="en-US" sz="2400" dirty="0"/>
              <a:t>procedures</a:t>
            </a:r>
          </a:p>
          <a:p>
            <a:pPr marL="895350" lvl="1" indent="-539750" eaLnBrk="1" hangingPunct="1">
              <a:spcBef>
                <a:spcPct val="0"/>
              </a:spcBef>
              <a:buFont typeface="Symbol" pitchFamily="18" charset="2"/>
              <a:buChar char="-"/>
            </a:pPr>
            <a:r>
              <a:rPr lang="en-US" sz="2400" dirty="0">
                <a:latin typeface="Times" pitchFamily="18" charset="0"/>
              </a:rPr>
              <a:t>“</a:t>
            </a:r>
            <a:r>
              <a:rPr lang="en-US" sz="2400" dirty="0"/>
              <a:t>Single</a:t>
            </a:r>
            <a:r>
              <a:rPr lang="en-US" sz="2400" dirty="0">
                <a:cs typeface="Arial" charset="0"/>
              </a:rPr>
              <a:t>-</a:t>
            </a:r>
            <a:r>
              <a:rPr lang="en-US" sz="2400" dirty="0"/>
              <a:t>shot surgery</a:t>
            </a:r>
            <a:r>
              <a:rPr lang="en-US" sz="2400" dirty="0">
                <a:latin typeface="Times" pitchFamily="18" charset="0"/>
              </a:rPr>
              <a:t>”</a:t>
            </a:r>
            <a:endParaRPr lang="en-US" sz="2400" dirty="0"/>
          </a:p>
          <a:p>
            <a:pPr marL="895350" lvl="1" indent="-539750" eaLnBrk="1" hangingPunct="1">
              <a:spcBef>
                <a:spcPct val="0"/>
              </a:spcBef>
              <a:buFont typeface="Symbol" pitchFamily="18" charset="2"/>
              <a:buChar char="-"/>
            </a:pPr>
            <a:r>
              <a:rPr lang="en-US" sz="2400" dirty="0"/>
              <a:t>Minimally invasive</a:t>
            </a:r>
            <a:br>
              <a:rPr lang="en-US" sz="2400" dirty="0"/>
            </a:br>
            <a:r>
              <a:rPr lang="en-US" sz="2400" dirty="0"/>
              <a:t>surgery</a:t>
            </a:r>
          </a:p>
          <a:p>
            <a:pPr marL="895350" lvl="1" indent="-539750" eaLnBrk="1" hangingPunct="1">
              <a:spcBef>
                <a:spcPct val="0"/>
              </a:spcBef>
              <a:buFont typeface="Symbol" pitchFamily="18" charset="2"/>
              <a:buChar char="-"/>
            </a:pPr>
            <a:r>
              <a:rPr lang="en-US" sz="2400" dirty="0"/>
              <a:t>Optimal implants</a:t>
            </a:r>
            <a:br>
              <a:rPr lang="en-US" sz="2400" dirty="0"/>
            </a:br>
            <a:r>
              <a:rPr lang="en-US" sz="2400" dirty="0"/>
              <a:t>for osteoporotic</a:t>
            </a:r>
            <a:br>
              <a:rPr lang="en-US" sz="2400" dirty="0"/>
            </a:br>
            <a:r>
              <a:rPr lang="en-US" sz="2400" dirty="0"/>
              <a:t>bone and immediate</a:t>
            </a:r>
            <a:br>
              <a:rPr lang="en-US" sz="2400" dirty="0"/>
            </a:br>
            <a:r>
              <a:rPr lang="en-US" sz="2400" dirty="0"/>
              <a:t>weight bearing</a:t>
            </a:r>
            <a:endParaRPr lang="de-CH" sz="2400" dirty="0"/>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6351" y="1727198"/>
            <a:ext cx="1911662" cy="487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4025" y="1727201"/>
            <a:ext cx="3567563"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2330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title"/>
          </p:nvPr>
        </p:nvSpPr>
        <p:spPr>
          <a:noFill/>
        </p:spPr>
        <p:txBody>
          <a:bodyPr/>
          <a:lstStyle/>
          <a:p>
            <a:pPr eaLnBrk="1" hangingPunct="1"/>
            <a:r>
              <a:rPr lang="en-US" dirty="0"/>
              <a:t>Postoperative phase</a:t>
            </a:r>
            <a:r>
              <a:rPr lang="en-US" dirty="0">
                <a:latin typeface="Times" pitchFamily="18" charset="0"/>
              </a:rPr>
              <a:t>—</a:t>
            </a:r>
            <a:r>
              <a:rPr lang="en-US" dirty="0"/>
              <a:t>general recommendations</a:t>
            </a:r>
          </a:p>
        </p:txBody>
      </p:sp>
      <p:sp>
        <p:nvSpPr>
          <p:cNvPr id="30723" name="Rectangle 6"/>
          <p:cNvSpPr>
            <a:spLocks noGrp="1" noChangeArrowheads="1"/>
          </p:cNvSpPr>
          <p:nvPr>
            <p:ph type="body" sz="quarter" idx="13"/>
          </p:nvPr>
        </p:nvSpPr>
        <p:spPr>
          <a:noFill/>
        </p:spPr>
        <p:txBody>
          <a:bodyPr/>
          <a:lstStyle/>
          <a:p>
            <a:pPr marL="457200" indent="-457200" eaLnBrk="1" hangingPunct="1">
              <a:spcAft>
                <a:spcPct val="50000"/>
              </a:spcAft>
              <a:buFont typeface="Arial" panose="020B0604020202020204" pitchFamily="34" charset="0"/>
              <a:buChar char="•"/>
            </a:pPr>
            <a:r>
              <a:rPr lang="en-US" dirty="0"/>
              <a:t>Regular </a:t>
            </a:r>
            <a:r>
              <a:rPr lang="en-US" dirty="0" err="1"/>
              <a:t>orthogeriatric</a:t>
            </a:r>
            <a:r>
              <a:rPr lang="en-US" dirty="0"/>
              <a:t> rounds</a:t>
            </a:r>
          </a:p>
          <a:p>
            <a:pPr marL="457200" indent="-457200" eaLnBrk="1" hangingPunct="1">
              <a:spcAft>
                <a:spcPct val="50000"/>
              </a:spcAft>
              <a:buFont typeface="Arial" panose="020B0604020202020204" pitchFamily="34" charset="0"/>
              <a:buChar char="•"/>
            </a:pPr>
            <a:r>
              <a:rPr lang="en-US" dirty="0"/>
              <a:t>Wards may need to be adapted to the elderly</a:t>
            </a:r>
          </a:p>
          <a:p>
            <a:pPr marL="457200" indent="-457200" eaLnBrk="1" hangingPunct="1">
              <a:spcAft>
                <a:spcPct val="50000"/>
              </a:spcAft>
              <a:buFont typeface="Arial" panose="020B0604020202020204" pitchFamily="34" charset="0"/>
              <a:buChar char="•"/>
            </a:pPr>
            <a:r>
              <a:rPr lang="en-US" dirty="0" err="1"/>
              <a:t>Codeveloped</a:t>
            </a:r>
            <a:r>
              <a:rPr lang="en-US" dirty="0"/>
              <a:t> order sets and nursing care plans</a:t>
            </a:r>
          </a:p>
          <a:p>
            <a:pPr marL="457200" indent="-457200" eaLnBrk="1" hangingPunct="1">
              <a:spcBef>
                <a:spcPct val="0"/>
              </a:spcBef>
              <a:buFont typeface="Arial" panose="020B0604020202020204" pitchFamily="34" charset="0"/>
              <a:buChar char="•"/>
            </a:pPr>
            <a:r>
              <a:rPr lang="en-US" dirty="0"/>
              <a:t>Prevention of complications</a:t>
            </a:r>
            <a:r>
              <a:rPr lang="de-DE" dirty="0"/>
              <a:t>:</a:t>
            </a:r>
            <a:endParaRPr lang="en-US" dirty="0">
              <a:cs typeface="Arial" charset="0"/>
            </a:endParaRPr>
          </a:p>
          <a:p>
            <a:pPr marL="895350" lvl="1" indent="-447675" eaLnBrk="1" hangingPunct="1">
              <a:spcBef>
                <a:spcPct val="0"/>
              </a:spcBef>
              <a:buFont typeface="Symbol" pitchFamily="18" charset="2"/>
              <a:buChar char="-"/>
            </a:pPr>
            <a:r>
              <a:rPr lang="en-US" dirty="0"/>
              <a:t>Urinary tract infection</a:t>
            </a:r>
          </a:p>
          <a:p>
            <a:pPr marL="895350" lvl="1" indent="-447675" eaLnBrk="1" hangingPunct="1">
              <a:spcBef>
                <a:spcPct val="0"/>
              </a:spcBef>
              <a:buFont typeface="Symbol" pitchFamily="18" charset="2"/>
              <a:buChar char="-"/>
            </a:pPr>
            <a:r>
              <a:rPr lang="en-US" dirty="0"/>
              <a:t>Pressure sores</a:t>
            </a:r>
          </a:p>
          <a:p>
            <a:pPr marL="895350" lvl="1" indent="-447675" eaLnBrk="1" hangingPunct="1">
              <a:spcBef>
                <a:spcPct val="0"/>
              </a:spcBef>
              <a:buFont typeface="Symbol" pitchFamily="18" charset="2"/>
              <a:buChar char="-"/>
            </a:pPr>
            <a:r>
              <a:rPr lang="en-US" dirty="0"/>
              <a:t>Chest infection</a:t>
            </a:r>
          </a:p>
          <a:p>
            <a:pPr marL="895350" lvl="1" indent="-447675" eaLnBrk="1" hangingPunct="1">
              <a:spcBef>
                <a:spcPct val="0"/>
              </a:spcBef>
              <a:buFont typeface="Symbol" pitchFamily="18" charset="2"/>
              <a:buChar char="-"/>
            </a:pPr>
            <a:r>
              <a:rPr lang="en-US" dirty="0"/>
              <a:t>Thromboembolism</a:t>
            </a:r>
          </a:p>
          <a:p>
            <a:pPr marL="895350" lvl="1" indent="-447675" eaLnBrk="1" hangingPunct="1">
              <a:spcBef>
                <a:spcPct val="0"/>
              </a:spcBef>
              <a:buFont typeface="Symbol" pitchFamily="18" charset="2"/>
              <a:buChar char="-"/>
            </a:pPr>
            <a:r>
              <a:rPr lang="en-US" dirty="0"/>
              <a:t>Sepsis, </a:t>
            </a:r>
            <a:r>
              <a:rPr lang="en-US" dirty="0" err="1"/>
              <a:t>etc</a:t>
            </a:r>
            <a:endParaRPr lang="en-US" dirty="0"/>
          </a:p>
        </p:txBody>
      </p:sp>
    </p:spTree>
    <p:extLst>
      <p:ext uri="{BB962C8B-B14F-4D97-AF65-F5344CB8AC3E}">
        <p14:creationId xmlns:p14="http://schemas.microsoft.com/office/powerpoint/2010/main" val="225540606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A7DC66-228F-461D-BD1A-860CB4D82224}"/>
              </a:ext>
            </a:extLst>
          </p:cNvPr>
          <p:cNvGrpSpPr/>
          <p:nvPr/>
        </p:nvGrpSpPr>
        <p:grpSpPr>
          <a:xfrm>
            <a:off x="5948413" y="606431"/>
            <a:ext cx="4433022" cy="6273683"/>
            <a:chOff x="6168009" y="548681"/>
            <a:chExt cx="4194175" cy="5935663"/>
          </a:xfrm>
        </p:grpSpPr>
        <p:pic>
          <p:nvPicPr>
            <p:cNvPr id="89090" name="Bild 5" descr="Geriatrisches Dekursblatt.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8009" y="548681"/>
              <a:ext cx="4194175" cy="59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extfeld 6"/>
            <p:cNvSpPr txBox="1">
              <a:spLocks noChangeArrowheads="1"/>
            </p:cNvSpPr>
            <p:nvPr/>
          </p:nvSpPr>
          <p:spPr bwMode="auto">
            <a:xfrm flipH="1">
              <a:off x="6835436" y="3069886"/>
              <a:ext cx="2933700" cy="830262"/>
            </a:xfrm>
            <a:prstGeom prst="rect">
              <a:avLst/>
            </a:prstGeom>
            <a:solidFill>
              <a:srgbClr val="0076A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Verdana" charset="0"/>
                  <a:ea typeface="ＭＳ Ｐゴシック" charset="-128"/>
                </a:defRPr>
              </a:lvl1pPr>
              <a:lvl2pPr marL="742950" indent="-285750" eaLnBrk="0" hangingPunct="0">
                <a:defRPr sz="2400">
                  <a:solidFill>
                    <a:schemeClr val="bg1"/>
                  </a:solidFill>
                  <a:latin typeface="Verdana" charset="0"/>
                  <a:ea typeface="ＭＳ Ｐゴシック" charset="-128"/>
                </a:defRPr>
              </a:lvl2pPr>
              <a:lvl3pPr marL="1143000" indent="-228600" eaLnBrk="0" hangingPunct="0">
                <a:defRPr sz="2400">
                  <a:solidFill>
                    <a:schemeClr val="bg1"/>
                  </a:solidFill>
                  <a:latin typeface="Verdana" charset="0"/>
                  <a:ea typeface="ＭＳ Ｐゴシック" charset="-128"/>
                </a:defRPr>
              </a:lvl3pPr>
              <a:lvl4pPr marL="1600200" indent="-228600" eaLnBrk="0" hangingPunct="0">
                <a:defRPr sz="2400">
                  <a:solidFill>
                    <a:schemeClr val="bg1"/>
                  </a:solidFill>
                  <a:latin typeface="Verdana" charset="0"/>
                  <a:ea typeface="ＭＳ Ｐゴシック" charset="-128"/>
                </a:defRPr>
              </a:lvl4pPr>
              <a:lvl5pPr marL="2057400" indent="-228600" eaLnBrk="0" hangingPunct="0">
                <a:defRPr sz="2400">
                  <a:solidFill>
                    <a:schemeClr val="bg1"/>
                  </a:solidFill>
                  <a:latin typeface="Verdana" charset="0"/>
                  <a:ea typeface="ＭＳ Ｐゴシック" charset="-128"/>
                </a:defRPr>
              </a:lvl5pPr>
              <a:lvl6pPr marL="2514600" indent="-228600" eaLnBrk="0" fontAlgn="base" hangingPunct="0">
                <a:spcBef>
                  <a:spcPct val="0"/>
                </a:spcBef>
                <a:spcAft>
                  <a:spcPct val="0"/>
                </a:spcAft>
                <a:defRPr sz="2400">
                  <a:solidFill>
                    <a:schemeClr val="bg1"/>
                  </a:solidFill>
                  <a:latin typeface="Verdana" charset="0"/>
                  <a:ea typeface="ＭＳ Ｐゴシック" charset="-128"/>
                </a:defRPr>
              </a:lvl6pPr>
              <a:lvl7pPr marL="2971800" indent="-228600" eaLnBrk="0" fontAlgn="base" hangingPunct="0">
                <a:spcBef>
                  <a:spcPct val="0"/>
                </a:spcBef>
                <a:spcAft>
                  <a:spcPct val="0"/>
                </a:spcAft>
                <a:defRPr sz="2400">
                  <a:solidFill>
                    <a:schemeClr val="bg1"/>
                  </a:solidFill>
                  <a:latin typeface="Verdana" charset="0"/>
                  <a:ea typeface="ＭＳ Ｐゴシック" charset="-128"/>
                </a:defRPr>
              </a:lvl7pPr>
              <a:lvl8pPr marL="3429000" indent="-228600" eaLnBrk="0" fontAlgn="base" hangingPunct="0">
                <a:spcBef>
                  <a:spcPct val="0"/>
                </a:spcBef>
                <a:spcAft>
                  <a:spcPct val="0"/>
                </a:spcAft>
                <a:defRPr sz="2400">
                  <a:solidFill>
                    <a:schemeClr val="bg1"/>
                  </a:solidFill>
                  <a:latin typeface="Verdana" charset="0"/>
                  <a:ea typeface="ＭＳ Ｐゴシック" charset="-128"/>
                </a:defRPr>
              </a:lvl8pPr>
              <a:lvl9pPr marL="3886200" indent="-228600" eaLnBrk="0" fontAlgn="base" hangingPunct="0">
                <a:spcBef>
                  <a:spcPct val="0"/>
                </a:spcBef>
                <a:spcAft>
                  <a:spcPct val="0"/>
                </a:spcAft>
                <a:defRPr sz="2400">
                  <a:solidFill>
                    <a:schemeClr val="bg1"/>
                  </a:solidFill>
                  <a:latin typeface="Verdana" charset="0"/>
                  <a:ea typeface="ＭＳ Ｐゴシック" charset="-128"/>
                </a:defRPr>
              </a:lvl9pPr>
            </a:lstStyle>
            <a:p>
              <a:pPr algn="ctr" eaLnBrk="1" hangingPunct="1">
                <a:spcBef>
                  <a:spcPct val="50000"/>
                </a:spcBef>
              </a:pPr>
              <a:r>
                <a:rPr lang="de-DE" altLang="de-DE" dirty="0">
                  <a:latin typeface="Calibri" charset="0"/>
                </a:rPr>
                <a:t>Statement </a:t>
              </a:r>
              <a:r>
                <a:rPr lang="de-DE" altLang="de-DE" dirty="0" err="1">
                  <a:latin typeface="Calibri" charset="0"/>
                </a:rPr>
                <a:t>of</a:t>
              </a:r>
              <a:r>
                <a:rPr lang="de-DE" altLang="de-DE" dirty="0">
                  <a:latin typeface="Calibri" charset="0"/>
                </a:rPr>
                <a:t> </a:t>
              </a:r>
              <a:r>
                <a:rPr lang="de-DE" altLang="de-DE" dirty="0" err="1">
                  <a:latin typeface="Calibri" charset="0"/>
                </a:rPr>
                <a:t>each</a:t>
              </a:r>
              <a:r>
                <a:rPr lang="de-DE" altLang="de-DE" dirty="0">
                  <a:latin typeface="Calibri" charset="0"/>
                </a:rPr>
                <a:t> </a:t>
              </a:r>
              <a:r>
                <a:rPr lang="de-DE" altLang="de-DE" dirty="0" err="1">
                  <a:latin typeface="Calibri" charset="0"/>
                </a:rPr>
                <a:t>day</a:t>
              </a:r>
              <a:endParaRPr lang="de-DE" altLang="de-DE" dirty="0">
                <a:latin typeface="Calibri" charset="0"/>
              </a:endParaRPr>
            </a:p>
          </p:txBody>
        </p:sp>
      </p:grpSp>
      <p:sp>
        <p:nvSpPr>
          <p:cNvPr id="3" name="Titel 2"/>
          <p:cNvSpPr>
            <a:spLocks noGrp="1"/>
          </p:cNvSpPr>
          <p:nvPr>
            <p:ph type="title"/>
          </p:nvPr>
        </p:nvSpPr>
        <p:spPr/>
        <p:txBody>
          <a:bodyPr/>
          <a:lstStyle/>
          <a:p>
            <a:r>
              <a:rPr lang="de-DE" dirty="0"/>
              <a:t>Postoperative </a:t>
            </a:r>
            <a:r>
              <a:rPr lang="de-DE" dirty="0" err="1"/>
              <a:t>phase</a:t>
            </a:r>
            <a:endParaRPr lang="de-DE" dirty="0"/>
          </a:p>
        </p:txBody>
      </p:sp>
      <p:sp>
        <p:nvSpPr>
          <p:cNvPr id="89092" name="Inhaltsplatzhalter 8"/>
          <p:cNvSpPr>
            <a:spLocks noGrp="1"/>
          </p:cNvSpPr>
          <p:nvPr>
            <p:ph type="body" sz="quarter" idx="13"/>
          </p:nvPr>
        </p:nvSpPr>
        <p:spPr>
          <a:xfrm>
            <a:off x="658813" y="1727200"/>
            <a:ext cx="4032250" cy="4129088"/>
          </a:xfrm>
        </p:spPr>
        <p:txBody>
          <a:bodyPr/>
          <a:lstStyle/>
          <a:p>
            <a:pPr marL="457200" indent="-457200" eaLnBrk="1" hangingPunct="1">
              <a:buFont typeface="Arial" panose="020B0604020202020204" pitchFamily="34" charset="0"/>
              <a:buChar char="•"/>
            </a:pPr>
            <a:r>
              <a:rPr lang="de-DE" altLang="de-DE" dirty="0" err="1">
                <a:latin typeface="Calibri" charset="0"/>
                <a:ea typeface="ＭＳ Ｐゴシック" charset="-128"/>
              </a:rPr>
              <a:t>procedure</a:t>
            </a:r>
            <a:r>
              <a:rPr lang="de-DE" altLang="de-DE" dirty="0">
                <a:latin typeface="Calibri" charset="0"/>
                <a:ea typeface="ＭＳ Ｐゴシック" charset="-128"/>
              </a:rPr>
              <a:t> </a:t>
            </a:r>
            <a:r>
              <a:rPr lang="de-DE" altLang="de-DE" dirty="0" err="1">
                <a:latin typeface="Calibri" charset="0"/>
                <a:ea typeface="ＭＳ Ｐゴシック" charset="-128"/>
              </a:rPr>
              <a:t>acc</a:t>
            </a:r>
            <a:r>
              <a:rPr lang="de-DE" altLang="de-DE" dirty="0">
                <a:latin typeface="Calibri" charset="0"/>
                <a:ea typeface="ＭＳ Ｐゴシック" charset="-128"/>
              </a:rPr>
              <a:t>. </a:t>
            </a:r>
            <a:r>
              <a:rPr lang="de-DE" altLang="de-DE" dirty="0" err="1">
                <a:latin typeface="Calibri" charset="0"/>
                <a:ea typeface="ＭＳ Ｐゴシック" charset="-128"/>
              </a:rPr>
              <a:t>to</a:t>
            </a:r>
            <a:r>
              <a:rPr lang="de-DE" altLang="de-DE" dirty="0">
                <a:latin typeface="Calibri" charset="0"/>
                <a:ea typeface="ＭＳ Ｐゴシック" charset="-128"/>
              </a:rPr>
              <a:t> </a:t>
            </a:r>
            <a:r>
              <a:rPr lang="de-DE" altLang="de-DE" dirty="0" err="1">
                <a:latin typeface="Calibri" charset="0"/>
                <a:ea typeface="ＭＳ Ｐゴシック" charset="-128"/>
              </a:rPr>
              <a:t>our</a:t>
            </a:r>
            <a:r>
              <a:rPr lang="de-DE" altLang="de-DE" dirty="0">
                <a:latin typeface="Calibri" charset="0"/>
                <a:ea typeface="ＭＳ Ｐゴシック" charset="-128"/>
              </a:rPr>
              <a:t> </a:t>
            </a:r>
            <a:r>
              <a:rPr lang="de-DE" altLang="de-DE" dirty="0" err="1">
                <a:latin typeface="Calibri" charset="0"/>
                <a:ea typeface="ＭＳ Ｐゴシック" charset="-128"/>
              </a:rPr>
              <a:t>guidelines</a:t>
            </a:r>
            <a:endParaRPr lang="de-DE" altLang="de-DE" dirty="0">
              <a:latin typeface="Calibri" charset="0"/>
              <a:ea typeface="ＭＳ Ｐゴシック" charset="-128"/>
            </a:endParaRPr>
          </a:p>
          <a:p>
            <a:pPr marL="457200" indent="-457200" eaLnBrk="1" hangingPunct="1">
              <a:buFont typeface="Arial" panose="020B0604020202020204" pitchFamily="34" charset="0"/>
              <a:buChar char="•"/>
            </a:pPr>
            <a:endParaRPr lang="de-DE" altLang="de-DE" dirty="0">
              <a:latin typeface="Calibri" charset="0"/>
              <a:ea typeface="ＭＳ Ｐゴシック" charset="-128"/>
            </a:endParaRPr>
          </a:p>
          <a:p>
            <a:pPr marL="457200" indent="-457200" eaLnBrk="1" hangingPunct="1">
              <a:buFont typeface="Arial" panose="020B0604020202020204" pitchFamily="34" charset="0"/>
              <a:buChar char="•"/>
            </a:pPr>
            <a:r>
              <a:rPr lang="de-DE" altLang="de-DE" dirty="0" err="1">
                <a:latin typeface="Calibri" charset="0"/>
                <a:ea typeface="ＭＳ Ｐゴシック" charset="-128"/>
              </a:rPr>
              <a:t>Geriatrician</a:t>
            </a:r>
            <a:r>
              <a:rPr lang="de-DE" altLang="de-DE" dirty="0">
                <a:latin typeface="Calibri" charset="0"/>
                <a:ea typeface="ＭＳ Ｐゴシック" charset="-128"/>
              </a:rPr>
              <a:t> </a:t>
            </a:r>
            <a:r>
              <a:rPr lang="de-DE" altLang="de-DE" dirty="0" err="1">
                <a:latin typeface="Calibri" charset="0"/>
                <a:ea typeface="ＭＳ Ｐゴシック" charset="-128"/>
              </a:rPr>
              <a:t>uses</a:t>
            </a:r>
            <a:r>
              <a:rPr lang="de-DE" altLang="de-DE" dirty="0">
                <a:latin typeface="Calibri" charset="0"/>
                <a:ea typeface="ＭＳ Ｐゴシック" charset="-128"/>
              </a:rPr>
              <a:t> </a:t>
            </a:r>
            <a:r>
              <a:rPr lang="de-DE" altLang="de-DE" dirty="0" err="1">
                <a:latin typeface="Calibri" charset="0"/>
                <a:ea typeface="ＭＳ Ｐゴシック" charset="-128"/>
              </a:rPr>
              <a:t>green</a:t>
            </a:r>
            <a:r>
              <a:rPr lang="de-DE" altLang="de-DE" dirty="0">
                <a:latin typeface="Calibri" charset="0"/>
                <a:ea typeface="ＭＳ Ｐゴシック" charset="-128"/>
              </a:rPr>
              <a:t> </a:t>
            </a:r>
            <a:r>
              <a:rPr lang="de-DE" altLang="de-DE" dirty="0" err="1">
                <a:latin typeface="Calibri" charset="0"/>
                <a:ea typeface="ＭＳ Ｐゴシック" charset="-128"/>
              </a:rPr>
              <a:t>pen</a:t>
            </a:r>
            <a:r>
              <a:rPr lang="de-DE" altLang="de-DE" dirty="0">
                <a:latin typeface="Calibri" charset="0"/>
                <a:ea typeface="ＭＳ Ｐゴシック" charset="-128"/>
              </a:rPr>
              <a:t> </a:t>
            </a:r>
            <a:r>
              <a:rPr lang="de-DE" altLang="de-DE" dirty="0" err="1">
                <a:latin typeface="Calibri" charset="0"/>
                <a:ea typeface="ＭＳ Ｐゴシック" charset="-128"/>
              </a:rPr>
              <a:t>for</a:t>
            </a:r>
            <a:r>
              <a:rPr lang="de-DE" altLang="de-DE" dirty="0">
                <a:latin typeface="Calibri" charset="0"/>
                <a:ea typeface="ＭＳ Ｐゴシック" charset="-128"/>
              </a:rPr>
              <a:t> </a:t>
            </a:r>
            <a:r>
              <a:rPr lang="de-DE" altLang="de-DE" dirty="0" err="1">
                <a:latin typeface="Calibri" charset="0"/>
                <a:ea typeface="ＭＳ Ｐゴシック" charset="-128"/>
              </a:rPr>
              <a:t>writing</a:t>
            </a:r>
            <a:r>
              <a:rPr lang="de-DE" altLang="de-DE" dirty="0">
                <a:latin typeface="Calibri" charset="0"/>
                <a:ea typeface="ＭＳ Ｐゴシック" charset="-128"/>
              </a:rPr>
              <a:t> in </a:t>
            </a:r>
            <a:r>
              <a:rPr lang="de-DE" altLang="de-DE" dirty="0" err="1">
                <a:latin typeface="Calibri" charset="0"/>
                <a:ea typeface="ＭＳ Ｐゴシック" charset="-128"/>
              </a:rPr>
              <a:t>medical</a:t>
            </a:r>
            <a:r>
              <a:rPr lang="de-DE" altLang="de-DE" dirty="0">
                <a:latin typeface="Calibri" charset="0"/>
                <a:ea typeface="ＭＳ Ｐゴシック" charset="-128"/>
              </a:rPr>
              <a:t> </a:t>
            </a:r>
            <a:r>
              <a:rPr lang="de-DE" altLang="de-DE" dirty="0" err="1">
                <a:latin typeface="Calibri" charset="0"/>
                <a:ea typeface="ＭＳ Ｐゴシック" charset="-128"/>
              </a:rPr>
              <a:t>records</a:t>
            </a:r>
            <a:endParaRPr lang="de-DE" altLang="de-DE" dirty="0">
              <a:latin typeface="Calibri" charset="0"/>
              <a:ea typeface="ＭＳ Ｐゴシック" charset="-128"/>
            </a:endParaRPr>
          </a:p>
        </p:txBody>
      </p:sp>
    </p:spTree>
    <p:extLst>
      <p:ext uri="{BB962C8B-B14F-4D97-AF65-F5344CB8AC3E}">
        <p14:creationId xmlns:p14="http://schemas.microsoft.com/office/powerpoint/2010/main" val="968666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6"/>
          <p:cNvSpPr>
            <a:spLocks noGrp="1" noChangeArrowheads="1"/>
          </p:cNvSpPr>
          <p:nvPr>
            <p:ph type="title"/>
          </p:nvPr>
        </p:nvSpPr>
        <p:spPr>
          <a:noFill/>
        </p:spPr>
        <p:txBody>
          <a:bodyPr/>
          <a:lstStyle/>
          <a:p>
            <a:pPr eaLnBrk="1" hangingPunct="1"/>
            <a:r>
              <a:rPr lang="en-US" dirty="0"/>
              <a:t>Postoperative phase</a:t>
            </a:r>
            <a:r>
              <a:rPr lang="en-US" dirty="0">
                <a:latin typeface="Times" pitchFamily="18" charset="0"/>
                <a:cs typeface="Arial" charset="0"/>
              </a:rPr>
              <a:t>—</a:t>
            </a:r>
            <a:r>
              <a:rPr lang="en-US" dirty="0">
                <a:cs typeface="Arial" charset="0"/>
              </a:rPr>
              <a:t>delirium</a:t>
            </a:r>
          </a:p>
        </p:txBody>
      </p:sp>
      <p:sp>
        <p:nvSpPr>
          <p:cNvPr id="2" name="Text Placeholder 1">
            <a:extLst>
              <a:ext uri="{FF2B5EF4-FFF2-40B4-BE49-F238E27FC236}">
                <a16:creationId xmlns:a16="http://schemas.microsoft.com/office/drawing/2014/main" id="{AF9655F6-E0D6-4482-BF2A-1A4F31F66F6B}"/>
              </a:ext>
            </a:extLst>
          </p:cNvPr>
          <p:cNvSpPr>
            <a:spLocks noGrp="1"/>
          </p:cNvSpPr>
          <p:nvPr>
            <p:ph type="body" sz="quarter" idx="13"/>
          </p:nvPr>
        </p:nvSpPr>
        <p:spPr>
          <a:xfrm>
            <a:off x="658812" y="1727200"/>
            <a:ext cx="10525743" cy="4129088"/>
          </a:xfrm>
        </p:spPr>
        <p:txBody>
          <a:bodyPr/>
          <a:lstStyle/>
          <a:p>
            <a:pPr marL="457200" indent="-457200">
              <a:buFont typeface="Arial" panose="020B0604020202020204" pitchFamily="34" charset="0"/>
              <a:buChar char="•"/>
            </a:pPr>
            <a:r>
              <a:rPr lang="en-US" dirty="0"/>
              <a:t>Delirium in patients &gt; 65 years old is frequent</a:t>
            </a:r>
          </a:p>
          <a:p>
            <a:pPr marL="895350" indent="-442913">
              <a:buFont typeface="Symbol" panose="05050102010706020507" pitchFamily="18" charset="2"/>
              <a:buChar char="-"/>
            </a:pPr>
            <a:r>
              <a:rPr lang="en-US" dirty="0"/>
              <a:t>15–53% postoperatively versus 14–24% on admission</a:t>
            </a:r>
          </a:p>
          <a:p>
            <a:pPr marL="457200" indent="-457200">
              <a:buFont typeface="Arial" panose="020B0604020202020204" pitchFamily="34" charset="0"/>
              <a:buChar char="•"/>
            </a:pPr>
            <a:r>
              <a:rPr lang="en-US" dirty="0"/>
              <a:t>Multiple causes like pain, hypoxia, depression</a:t>
            </a:r>
          </a:p>
          <a:p>
            <a:pPr marL="457200" indent="-457200">
              <a:buFont typeface="Arial" panose="020B0604020202020204" pitchFamily="34" charset="0"/>
              <a:buChar char="•"/>
            </a:pPr>
            <a:r>
              <a:rPr lang="en-US" dirty="0"/>
              <a:t>Associated with poor functional recovery</a:t>
            </a:r>
          </a:p>
          <a:p>
            <a:pPr marL="457200" indent="-457200">
              <a:buFont typeface="Arial" panose="020B0604020202020204" pitchFamily="34" charset="0"/>
              <a:buChar char="•"/>
            </a:pPr>
            <a:r>
              <a:rPr lang="en-US" dirty="0"/>
              <a:t>30–50% reduction in delirium through geriatrician consultation</a:t>
            </a:r>
          </a:p>
          <a:p>
            <a:pPr marL="457200" indent="-457200">
              <a:buFont typeface="Arial" panose="020B0604020202020204" pitchFamily="34" charset="0"/>
              <a:buChar char="•"/>
            </a:pPr>
            <a:endParaRPr lang="de-CH" dirty="0"/>
          </a:p>
        </p:txBody>
      </p:sp>
    </p:spTree>
    <p:extLst>
      <p:ext uri="{BB962C8B-B14F-4D97-AF65-F5344CB8AC3E}">
        <p14:creationId xmlns:p14="http://schemas.microsoft.com/office/powerpoint/2010/main" val="65459206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Text Box 8"/>
          <p:cNvSpPr txBox="1">
            <a:spLocks noChangeArrowheads="1"/>
          </p:cNvSpPr>
          <p:nvPr/>
        </p:nvSpPr>
        <p:spPr bwMode="auto">
          <a:xfrm>
            <a:off x="1906588" y="2167854"/>
            <a:ext cx="2304256" cy="8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55600" indent="-355600" defTabSz="812800">
              <a:defRPr sz="1600">
                <a:solidFill>
                  <a:schemeClr val="bg1"/>
                </a:solidFill>
                <a:latin typeface="Arial" charset="0"/>
                <a:ea typeface="MS PGothic" charset="-128"/>
              </a:defRPr>
            </a:lvl1pPr>
            <a:lvl2pPr marL="742950" indent="-285750" defTabSz="812800">
              <a:defRPr sz="1600">
                <a:solidFill>
                  <a:schemeClr val="bg1"/>
                </a:solidFill>
                <a:latin typeface="Arial" charset="0"/>
                <a:ea typeface="MS PGothic" charset="-128"/>
              </a:defRPr>
            </a:lvl2pPr>
            <a:lvl3pPr marL="1143000" indent="-228600" defTabSz="812800">
              <a:defRPr sz="1600">
                <a:solidFill>
                  <a:schemeClr val="bg1"/>
                </a:solidFill>
                <a:latin typeface="Arial" charset="0"/>
                <a:ea typeface="MS PGothic" charset="-128"/>
              </a:defRPr>
            </a:lvl3pPr>
            <a:lvl4pPr marL="1600200" indent="-228600" defTabSz="812800">
              <a:defRPr sz="1600">
                <a:solidFill>
                  <a:schemeClr val="bg1"/>
                </a:solidFill>
                <a:latin typeface="Arial" charset="0"/>
                <a:ea typeface="MS PGothic" charset="-128"/>
              </a:defRPr>
            </a:lvl4pPr>
            <a:lvl5pPr marL="2057400" indent="-228600" defTabSz="812800">
              <a:defRPr sz="1600">
                <a:solidFill>
                  <a:schemeClr val="bg1"/>
                </a:solidFill>
                <a:latin typeface="Arial" charset="0"/>
                <a:ea typeface="MS PGothic" charset="-128"/>
              </a:defRPr>
            </a:lvl5pPr>
            <a:lvl6pPr marL="2514600" indent="-228600" defTabSz="812800" eaLnBrk="0" fontAlgn="base" hangingPunct="0">
              <a:spcBef>
                <a:spcPct val="0"/>
              </a:spcBef>
              <a:spcAft>
                <a:spcPct val="0"/>
              </a:spcAft>
              <a:defRPr sz="1600">
                <a:solidFill>
                  <a:schemeClr val="bg1"/>
                </a:solidFill>
                <a:latin typeface="Arial" charset="0"/>
                <a:ea typeface="MS PGothic" charset="-128"/>
              </a:defRPr>
            </a:lvl6pPr>
            <a:lvl7pPr marL="2971800" indent="-228600" defTabSz="812800" eaLnBrk="0" fontAlgn="base" hangingPunct="0">
              <a:spcBef>
                <a:spcPct val="0"/>
              </a:spcBef>
              <a:spcAft>
                <a:spcPct val="0"/>
              </a:spcAft>
              <a:defRPr sz="1600">
                <a:solidFill>
                  <a:schemeClr val="bg1"/>
                </a:solidFill>
                <a:latin typeface="Arial" charset="0"/>
                <a:ea typeface="MS PGothic" charset="-128"/>
              </a:defRPr>
            </a:lvl7pPr>
            <a:lvl8pPr marL="3429000" indent="-228600" defTabSz="812800" eaLnBrk="0" fontAlgn="base" hangingPunct="0">
              <a:spcBef>
                <a:spcPct val="0"/>
              </a:spcBef>
              <a:spcAft>
                <a:spcPct val="0"/>
              </a:spcAft>
              <a:defRPr sz="1600">
                <a:solidFill>
                  <a:schemeClr val="bg1"/>
                </a:solidFill>
                <a:latin typeface="Arial" charset="0"/>
                <a:ea typeface="MS PGothic" charset="-128"/>
              </a:defRPr>
            </a:lvl8pPr>
            <a:lvl9pPr marL="3886200" indent="-228600" defTabSz="812800" eaLnBrk="0" fontAlgn="base" hangingPunct="0">
              <a:spcBef>
                <a:spcPct val="0"/>
              </a:spcBef>
              <a:spcAft>
                <a:spcPct val="0"/>
              </a:spcAft>
              <a:defRPr sz="1600">
                <a:solidFill>
                  <a:schemeClr val="bg1"/>
                </a:solidFill>
                <a:latin typeface="Arial" charset="0"/>
                <a:ea typeface="MS PGothic" charset="-128"/>
              </a:defRPr>
            </a:lvl9pPr>
          </a:lstStyle>
          <a:p>
            <a:pPr eaLnBrk="1" hangingPunct="1"/>
            <a:r>
              <a:rPr lang="en-US" sz="2400" b="1" dirty="0">
                <a:solidFill>
                  <a:schemeClr val="tx1"/>
                </a:solidFill>
              </a:rPr>
              <a:t>1 day </a:t>
            </a:r>
          </a:p>
          <a:p>
            <a:pPr eaLnBrk="1" hangingPunct="1"/>
            <a:r>
              <a:rPr lang="en-US" sz="2400" b="1" dirty="0">
                <a:solidFill>
                  <a:schemeClr val="tx1"/>
                </a:solidFill>
              </a:rPr>
              <a:t>postoperatively</a:t>
            </a:r>
            <a:endParaRPr lang="de-DE" sz="2400" b="1" dirty="0">
              <a:solidFill>
                <a:schemeClr val="tx1"/>
              </a:solidFill>
            </a:endParaRPr>
          </a:p>
        </p:txBody>
      </p:sp>
      <p:sp>
        <p:nvSpPr>
          <p:cNvPr id="32775" name="Text Box 9"/>
          <p:cNvSpPr txBox="1">
            <a:spLocks noChangeArrowheads="1"/>
          </p:cNvSpPr>
          <p:nvPr/>
        </p:nvSpPr>
        <p:spPr bwMode="auto">
          <a:xfrm>
            <a:off x="1906588" y="4495401"/>
            <a:ext cx="2304256" cy="805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55600" indent="-355600" defTabSz="812800">
              <a:defRPr sz="1600">
                <a:solidFill>
                  <a:schemeClr val="bg1"/>
                </a:solidFill>
                <a:latin typeface="Arial" charset="0"/>
                <a:ea typeface="MS PGothic" charset="-128"/>
              </a:defRPr>
            </a:lvl1pPr>
            <a:lvl2pPr marL="742950" indent="-285750" defTabSz="812800">
              <a:defRPr sz="1600">
                <a:solidFill>
                  <a:schemeClr val="bg1"/>
                </a:solidFill>
                <a:latin typeface="Arial" charset="0"/>
                <a:ea typeface="MS PGothic" charset="-128"/>
              </a:defRPr>
            </a:lvl2pPr>
            <a:lvl3pPr marL="1143000" indent="-228600" defTabSz="812800">
              <a:defRPr sz="1600">
                <a:solidFill>
                  <a:schemeClr val="bg1"/>
                </a:solidFill>
                <a:latin typeface="Arial" charset="0"/>
                <a:ea typeface="MS PGothic" charset="-128"/>
              </a:defRPr>
            </a:lvl3pPr>
            <a:lvl4pPr marL="1600200" indent="-228600" defTabSz="812800">
              <a:defRPr sz="1600">
                <a:solidFill>
                  <a:schemeClr val="bg1"/>
                </a:solidFill>
                <a:latin typeface="Arial" charset="0"/>
                <a:ea typeface="MS PGothic" charset="-128"/>
              </a:defRPr>
            </a:lvl4pPr>
            <a:lvl5pPr marL="2057400" indent="-228600" defTabSz="812800">
              <a:defRPr sz="1600">
                <a:solidFill>
                  <a:schemeClr val="bg1"/>
                </a:solidFill>
                <a:latin typeface="Arial" charset="0"/>
                <a:ea typeface="MS PGothic" charset="-128"/>
              </a:defRPr>
            </a:lvl5pPr>
            <a:lvl6pPr marL="2514600" indent="-228600" defTabSz="812800" eaLnBrk="0" fontAlgn="base" hangingPunct="0">
              <a:spcBef>
                <a:spcPct val="0"/>
              </a:spcBef>
              <a:spcAft>
                <a:spcPct val="0"/>
              </a:spcAft>
              <a:defRPr sz="1600">
                <a:solidFill>
                  <a:schemeClr val="bg1"/>
                </a:solidFill>
                <a:latin typeface="Arial" charset="0"/>
                <a:ea typeface="MS PGothic" charset="-128"/>
              </a:defRPr>
            </a:lvl6pPr>
            <a:lvl7pPr marL="2971800" indent="-228600" defTabSz="812800" eaLnBrk="0" fontAlgn="base" hangingPunct="0">
              <a:spcBef>
                <a:spcPct val="0"/>
              </a:spcBef>
              <a:spcAft>
                <a:spcPct val="0"/>
              </a:spcAft>
              <a:defRPr sz="1600">
                <a:solidFill>
                  <a:schemeClr val="bg1"/>
                </a:solidFill>
                <a:latin typeface="Arial" charset="0"/>
                <a:ea typeface="MS PGothic" charset="-128"/>
              </a:defRPr>
            </a:lvl7pPr>
            <a:lvl8pPr marL="3429000" indent="-228600" defTabSz="812800" eaLnBrk="0" fontAlgn="base" hangingPunct="0">
              <a:spcBef>
                <a:spcPct val="0"/>
              </a:spcBef>
              <a:spcAft>
                <a:spcPct val="0"/>
              </a:spcAft>
              <a:defRPr sz="1600">
                <a:solidFill>
                  <a:schemeClr val="bg1"/>
                </a:solidFill>
                <a:latin typeface="Arial" charset="0"/>
                <a:ea typeface="MS PGothic" charset="-128"/>
              </a:defRPr>
            </a:lvl8pPr>
            <a:lvl9pPr marL="3886200" indent="-228600" defTabSz="812800" eaLnBrk="0" fontAlgn="base" hangingPunct="0">
              <a:spcBef>
                <a:spcPct val="0"/>
              </a:spcBef>
              <a:spcAft>
                <a:spcPct val="0"/>
              </a:spcAft>
              <a:defRPr sz="1600">
                <a:solidFill>
                  <a:schemeClr val="bg1"/>
                </a:solidFill>
                <a:latin typeface="Arial" charset="0"/>
                <a:ea typeface="MS PGothic" charset="-128"/>
              </a:defRPr>
            </a:lvl9pPr>
          </a:lstStyle>
          <a:p>
            <a:pPr eaLnBrk="1" hangingPunct="1"/>
            <a:r>
              <a:rPr lang="en-US" sz="2400" b="1" dirty="0">
                <a:solidFill>
                  <a:schemeClr val="tx1"/>
                </a:solidFill>
              </a:rPr>
              <a:t>4 days</a:t>
            </a:r>
          </a:p>
          <a:p>
            <a:pPr eaLnBrk="1" hangingPunct="1"/>
            <a:r>
              <a:rPr lang="en-US" sz="2400" b="1" dirty="0">
                <a:solidFill>
                  <a:schemeClr val="tx1"/>
                </a:solidFill>
              </a:rPr>
              <a:t>postoperatively</a:t>
            </a:r>
            <a:endParaRPr lang="de-DE" sz="2400" b="1" dirty="0">
              <a:solidFill>
                <a:schemeClr val="tx1"/>
              </a:solidFill>
            </a:endParaRPr>
          </a:p>
        </p:txBody>
      </p:sp>
      <p:sp>
        <p:nvSpPr>
          <p:cNvPr id="32776" name="Text Box 13"/>
          <p:cNvSpPr txBox="1">
            <a:spLocks noChangeArrowheads="1"/>
          </p:cNvSpPr>
          <p:nvPr/>
        </p:nvSpPr>
        <p:spPr bwMode="auto">
          <a:xfrm>
            <a:off x="1906588" y="6237288"/>
            <a:ext cx="649366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algn="l">
              <a:spcBef>
                <a:spcPct val="50000"/>
              </a:spcBef>
            </a:pPr>
            <a:r>
              <a:rPr lang="en-US" sz="2000" dirty="0">
                <a:solidFill>
                  <a:schemeClr val="tx1"/>
                </a:solidFill>
                <a:latin typeface="+mn-lt"/>
              </a:rPr>
              <a:t>82-year-old male patient after femoral fracture</a:t>
            </a:r>
          </a:p>
        </p:txBody>
      </p:sp>
      <p:sp>
        <p:nvSpPr>
          <p:cNvPr id="32777" name="Rectangle 15"/>
          <p:cNvSpPr>
            <a:spLocks noGrp="1" noChangeArrowheads="1"/>
          </p:cNvSpPr>
          <p:nvPr>
            <p:ph type="title"/>
          </p:nvPr>
        </p:nvSpPr>
        <p:spPr>
          <a:noFill/>
        </p:spPr>
        <p:txBody>
          <a:bodyPr/>
          <a:lstStyle/>
          <a:p>
            <a:pPr eaLnBrk="1" hangingPunct="1"/>
            <a:r>
              <a:rPr lang="en-US" dirty="0"/>
              <a:t>Delirious patient</a:t>
            </a:r>
            <a:r>
              <a:rPr lang="en-US" dirty="0">
                <a:latin typeface="Times" pitchFamily="18" charset="0"/>
                <a:cs typeface="Arial" charset="0"/>
              </a:rPr>
              <a:t>—</a:t>
            </a:r>
            <a:r>
              <a:rPr lang="en-US" dirty="0">
                <a:cs typeface="Arial" charset="0"/>
              </a:rPr>
              <a:t>clock-drawing test and MMS: write a sentence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824" y="1232269"/>
            <a:ext cx="2084660" cy="271249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5841" y="3959880"/>
            <a:ext cx="2163901" cy="211513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4113" y="1524854"/>
            <a:ext cx="2096851" cy="21273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0019" y="3959880"/>
            <a:ext cx="2200474" cy="2188283"/>
          </a:xfrm>
          <a:prstGeom prst="rect">
            <a:avLst/>
          </a:prstGeom>
        </p:spPr>
      </p:pic>
    </p:spTree>
    <p:extLst>
      <p:ext uri="{BB962C8B-B14F-4D97-AF65-F5344CB8AC3E}">
        <p14:creationId xmlns:p14="http://schemas.microsoft.com/office/powerpoint/2010/main" val="589548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p:spPr>
        <p:txBody>
          <a:bodyPr/>
          <a:lstStyle/>
          <a:p>
            <a:pPr eaLnBrk="1" hangingPunct="1"/>
            <a:r>
              <a:rPr lang="en-US" dirty="0"/>
              <a:t>Postoperative phase</a:t>
            </a:r>
            <a:r>
              <a:rPr lang="en-US" dirty="0">
                <a:latin typeface="Times" pitchFamily="18" charset="0"/>
                <a:cs typeface="Arial" charset="0"/>
              </a:rPr>
              <a:t>—</a:t>
            </a:r>
            <a:r>
              <a:rPr lang="en-US" dirty="0">
                <a:cs typeface="Arial" charset="0"/>
              </a:rPr>
              <a:t>delirium</a:t>
            </a:r>
          </a:p>
        </p:txBody>
      </p:sp>
      <p:sp>
        <p:nvSpPr>
          <p:cNvPr id="33795" name="Rectangle 3"/>
          <p:cNvSpPr>
            <a:spLocks noChangeArrowheads="1"/>
          </p:cNvSpPr>
          <p:nvPr/>
        </p:nvSpPr>
        <p:spPr bwMode="auto">
          <a:xfrm>
            <a:off x="658800" y="1728000"/>
            <a:ext cx="8278812"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55600" indent="-355600">
              <a:spcBef>
                <a:spcPts val="1200"/>
              </a:spcBef>
              <a:spcAft>
                <a:spcPts val="1200"/>
              </a:spcAft>
              <a:buFontTx/>
              <a:buChar char="•"/>
            </a:pPr>
            <a:r>
              <a:rPr kumimoji="1" lang="en-US" sz="2800" dirty="0"/>
              <a:t>Monitor closely to prevent delirium</a:t>
            </a:r>
          </a:p>
          <a:p>
            <a:pPr marL="355600" indent="-355600">
              <a:spcBef>
                <a:spcPts val="1200"/>
              </a:spcBef>
              <a:spcAft>
                <a:spcPts val="1200"/>
              </a:spcAft>
              <a:buFontTx/>
              <a:buChar char="•"/>
            </a:pPr>
            <a:r>
              <a:rPr kumimoji="1" lang="en-US" sz="2800" dirty="0"/>
              <a:t>Therapy</a:t>
            </a:r>
          </a:p>
          <a:p>
            <a:pPr marL="687388" lvl="1" indent="-312738">
              <a:spcBef>
                <a:spcPts val="1200"/>
              </a:spcBef>
              <a:spcAft>
                <a:spcPts val="1200"/>
              </a:spcAft>
              <a:buFontTx/>
              <a:buChar char="–"/>
            </a:pPr>
            <a:r>
              <a:rPr kumimoji="1" lang="en-US" sz="2800" dirty="0"/>
              <a:t>Eliminate the cause, </a:t>
            </a:r>
            <a:r>
              <a:rPr kumimoji="1" lang="en-US" sz="2800" dirty="0" err="1"/>
              <a:t>eg</a:t>
            </a:r>
            <a:r>
              <a:rPr kumimoji="1" lang="en-US" sz="2800" dirty="0"/>
              <a:t>, pain, infection, tethers</a:t>
            </a:r>
          </a:p>
          <a:p>
            <a:pPr marL="687388" lvl="1" indent="-312738">
              <a:spcBef>
                <a:spcPts val="1200"/>
              </a:spcBef>
              <a:spcAft>
                <a:spcPts val="1200"/>
              </a:spcAft>
              <a:buFontTx/>
              <a:buChar char="–"/>
            </a:pPr>
            <a:r>
              <a:rPr kumimoji="1" lang="en-US" sz="2800" dirty="0"/>
              <a:t>Antipsychotic drugs: haloperidol 0.5–1 mg</a:t>
            </a:r>
          </a:p>
          <a:p>
            <a:pPr marL="687388" lvl="1" indent="-312738">
              <a:spcBef>
                <a:spcPts val="1200"/>
              </a:spcBef>
              <a:spcAft>
                <a:spcPts val="1200"/>
              </a:spcAft>
              <a:buFontTx/>
              <a:buChar char="–"/>
            </a:pPr>
            <a:r>
              <a:rPr kumimoji="1" lang="en-US" sz="2800" dirty="0"/>
              <a:t>Low dose of </a:t>
            </a:r>
            <a:r>
              <a:rPr kumimoji="1" lang="de-CH" sz="2800" dirty="0" err="1"/>
              <a:t>risperidone</a:t>
            </a:r>
            <a:r>
              <a:rPr kumimoji="1" lang="de-CH" sz="2800" dirty="0"/>
              <a:t> </a:t>
            </a:r>
            <a:endParaRPr kumimoji="1" lang="en-US" sz="2800" dirty="0"/>
          </a:p>
        </p:txBody>
      </p:sp>
    </p:spTree>
    <p:extLst>
      <p:ext uri="{BB962C8B-B14F-4D97-AF65-F5344CB8AC3E}">
        <p14:creationId xmlns:p14="http://schemas.microsoft.com/office/powerpoint/2010/main" val="81548052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58814" y="517525"/>
            <a:ext cx="5120097" cy="966789"/>
          </a:xfrm>
        </p:spPr>
        <p:txBody>
          <a:bodyPr/>
          <a:lstStyle/>
          <a:p>
            <a:pPr eaLnBrk="1" hangingPunct="1">
              <a:defRPr/>
            </a:pPr>
            <a:r>
              <a:rPr lang="de-DE" dirty="0"/>
              <a:t>Postoperative Phase - Mobilisation</a:t>
            </a:r>
          </a:p>
        </p:txBody>
      </p:sp>
      <p:sp>
        <p:nvSpPr>
          <p:cNvPr id="29702" name="Text Box 6"/>
          <p:cNvSpPr txBox="1">
            <a:spLocks noChangeArrowheads="1"/>
          </p:cNvSpPr>
          <p:nvPr/>
        </p:nvSpPr>
        <p:spPr bwMode="auto">
          <a:xfrm>
            <a:off x="658814" y="2221097"/>
            <a:ext cx="4282368" cy="1384995"/>
          </a:xfrm>
          <a:prstGeom prst="rect">
            <a:avLst/>
          </a:prstGeom>
          <a:solidFill>
            <a:srgbClr val="00CC66"/>
          </a:solidFill>
          <a:ln w="9525">
            <a:noFill/>
            <a:miter lim="800000"/>
            <a:headEnd/>
            <a:tailEnd/>
          </a:ln>
          <a:effectLst/>
        </p:spPr>
        <p:txBody>
          <a:bodyPr wrap="square">
            <a:spAutoFit/>
          </a:bodyPr>
          <a:lstStyle>
            <a:lvl1pPr eaLnBrk="0" hangingPunct="0">
              <a:defRPr>
                <a:solidFill>
                  <a:schemeClr val="bg1"/>
                </a:solidFill>
                <a:latin typeface="Verdana" charset="0"/>
                <a:ea typeface="ＭＳ Ｐゴシック" charset="0"/>
              </a:defRPr>
            </a:lvl1pPr>
            <a:lvl2pPr marL="742950" indent="-285750" eaLnBrk="0" hangingPunct="0">
              <a:defRPr>
                <a:solidFill>
                  <a:schemeClr val="bg1"/>
                </a:solidFill>
                <a:latin typeface="Verdana" charset="0"/>
                <a:ea typeface="ＭＳ Ｐゴシック" charset="0"/>
              </a:defRPr>
            </a:lvl2pPr>
            <a:lvl3pPr marL="1143000" indent="-228600" eaLnBrk="0" hangingPunct="0">
              <a:defRPr>
                <a:solidFill>
                  <a:schemeClr val="bg1"/>
                </a:solidFill>
                <a:latin typeface="Verdana" charset="0"/>
                <a:ea typeface="ＭＳ Ｐゴシック" charset="0"/>
              </a:defRPr>
            </a:lvl3pPr>
            <a:lvl4pPr marL="1600200" indent="-228600" eaLnBrk="0" hangingPunct="0">
              <a:defRPr>
                <a:solidFill>
                  <a:schemeClr val="bg1"/>
                </a:solidFill>
                <a:latin typeface="Verdana" charset="0"/>
                <a:ea typeface="ＭＳ Ｐゴシック" charset="0"/>
              </a:defRPr>
            </a:lvl4pPr>
            <a:lvl5pPr marL="2057400" indent="-228600" eaLnBrk="0" hangingPunct="0">
              <a:defRPr>
                <a:solidFill>
                  <a:schemeClr val="bg1"/>
                </a:solidFill>
                <a:latin typeface="Verdana" charset="0"/>
                <a:ea typeface="ＭＳ Ｐゴシック" charset="0"/>
              </a:defRPr>
            </a:lvl5pPr>
            <a:lvl6pPr marL="2514600" indent="-228600" eaLnBrk="0" fontAlgn="base" hangingPunct="0">
              <a:spcBef>
                <a:spcPct val="50000"/>
              </a:spcBef>
              <a:spcAft>
                <a:spcPct val="0"/>
              </a:spcAft>
              <a:defRPr>
                <a:solidFill>
                  <a:schemeClr val="bg1"/>
                </a:solidFill>
                <a:latin typeface="Verdana" charset="0"/>
                <a:ea typeface="ＭＳ Ｐゴシック" charset="0"/>
              </a:defRPr>
            </a:lvl6pPr>
            <a:lvl7pPr marL="2971800" indent="-228600" eaLnBrk="0" fontAlgn="base" hangingPunct="0">
              <a:spcBef>
                <a:spcPct val="50000"/>
              </a:spcBef>
              <a:spcAft>
                <a:spcPct val="0"/>
              </a:spcAft>
              <a:defRPr>
                <a:solidFill>
                  <a:schemeClr val="bg1"/>
                </a:solidFill>
                <a:latin typeface="Verdana" charset="0"/>
                <a:ea typeface="ＭＳ Ｐゴシック" charset="0"/>
              </a:defRPr>
            </a:lvl7pPr>
            <a:lvl8pPr marL="3429000" indent="-228600" eaLnBrk="0" fontAlgn="base" hangingPunct="0">
              <a:spcBef>
                <a:spcPct val="50000"/>
              </a:spcBef>
              <a:spcAft>
                <a:spcPct val="0"/>
              </a:spcAft>
              <a:defRPr>
                <a:solidFill>
                  <a:schemeClr val="bg1"/>
                </a:solidFill>
                <a:latin typeface="Verdana" charset="0"/>
                <a:ea typeface="ＭＳ Ｐゴシック" charset="0"/>
              </a:defRPr>
            </a:lvl8pPr>
            <a:lvl9pPr marL="3886200" indent="-228600" eaLnBrk="0" fontAlgn="base" hangingPunct="0">
              <a:spcBef>
                <a:spcPct val="50000"/>
              </a:spcBef>
              <a:spcAft>
                <a:spcPct val="0"/>
              </a:spcAft>
              <a:defRPr>
                <a:solidFill>
                  <a:schemeClr val="bg1"/>
                </a:solidFill>
                <a:latin typeface="Verdana" charset="0"/>
                <a:ea typeface="ＭＳ Ｐゴシック" charset="0"/>
              </a:defRPr>
            </a:lvl9pPr>
          </a:lstStyle>
          <a:p>
            <a:pPr algn="ctr" eaLnBrk="1" hangingPunct="1">
              <a:defRPr/>
            </a:pPr>
            <a:r>
              <a:rPr lang="de-DE" sz="2800" dirty="0">
                <a:solidFill>
                  <a:prstClr val="white"/>
                </a:solidFill>
                <a:latin typeface="+mj-lt"/>
              </a:rPr>
              <a:t>Fastest </a:t>
            </a:r>
            <a:r>
              <a:rPr lang="de-DE" sz="2800" dirty="0" err="1">
                <a:solidFill>
                  <a:prstClr val="white"/>
                </a:solidFill>
                <a:latin typeface="+mj-lt"/>
              </a:rPr>
              <a:t>possible</a:t>
            </a:r>
            <a:r>
              <a:rPr lang="de-DE" sz="2800" dirty="0">
                <a:solidFill>
                  <a:prstClr val="white"/>
                </a:solidFill>
                <a:latin typeface="+mj-lt"/>
              </a:rPr>
              <a:t> </a:t>
            </a:r>
            <a:r>
              <a:rPr lang="de-DE" sz="2800" dirty="0" err="1">
                <a:solidFill>
                  <a:prstClr val="white"/>
                </a:solidFill>
                <a:latin typeface="+mj-lt"/>
              </a:rPr>
              <a:t>mobilisation</a:t>
            </a:r>
            <a:r>
              <a:rPr lang="de-DE" sz="2800" dirty="0">
                <a:solidFill>
                  <a:prstClr val="white"/>
                </a:solidFill>
                <a:latin typeface="+mj-lt"/>
              </a:rPr>
              <a:t> </a:t>
            </a:r>
            <a:r>
              <a:rPr lang="de-DE" sz="2800" dirty="0" err="1">
                <a:solidFill>
                  <a:prstClr val="white"/>
                </a:solidFill>
                <a:latin typeface="+mj-lt"/>
              </a:rPr>
              <a:t>with</a:t>
            </a:r>
            <a:r>
              <a:rPr lang="de-DE" sz="2800" dirty="0">
                <a:solidFill>
                  <a:prstClr val="white"/>
                </a:solidFill>
                <a:latin typeface="+mj-lt"/>
              </a:rPr>
              <a:t> </a:t>
            </a:r>
            <a:r>
              <a:rPr lang="de-DE" sz="2800" dirty="0" err="1">
                <a:solidFill>
                  <a:prstClr val="white"/>
                </a:solidFill>
                <a:latin typeface="+mj-lt"/>
              </a:rPr>
              <a:t>allowed</a:t>
            </a:r>
            <a:r>
              <a:rPr lang="de-DE" sz="2800" dirty="0">
                <a:solidFill>
                  <a:prstClr val="white"/>
                </a:solidFill>
                <a:latin typeface="+mj-lt"/>
              </a:rPr>
              <a:t> </a:t>
            </a:r>
            <a:r>
              <a:rPr lang="de-DE" sz="2800" dirty="0" err="1">
                <a:solidFill>
                  <a:prstClr val="white"/>
                </a:solidFill>
                <a:latin typeface="+mj-lt"/>
              </a:rPr>
              <a:t>full</a:t>
            </a:r>
            <a:r>
              <a:rPr lang="de-DE" sz="2800" dirty="0">
                <a:solidFill>
                  <a:prstClr val="white"/>
                </a:solidFill>
                <a:latin typeface="+mj-lt"/>
              </a:rPr>
              <a:t> </a:t>
            </a:r>
            <a:r>
              <a:rPr lang="de-DE" sz="2800" dirty="0" err="1">
                <a:solidFill>
                  <a:prstClr val="white"/>
                </a:solidFill>
                <a:latin typeface="+mj-lt"/>
              </a:rPr>
              <a:t>weight</a:t>
            </a:r>
            <a:r>
              <a:rPr lang="de-DE" sz="2800" dirty="0">
                <a:solidFill>
                  <a:prstClr val="white"/>
                </a:solidFill>
                <a:latin typeface="+mj-lt"/>
              </a:rPr>
              <a:t> </a:t>
            </a:r>
            <a:r>
              <a:rPr lang="de-DE" sz="2800" dirty="0" err="1">
                <a:solidFill>
                  <a:prstClr val="white"/>
                </a:solidFill>
                <a:latin typeface="+mj-lt"/>
              </a:rPr>
              <a:t>bearing</a:t>
            </a:r>
            <a:endParaRPr lang="de-DE" sz="2800" dirty="0">
              <a:solidFill>
                <a:prstClr val="white"/>
              </a:solidFill>
              <a:latin typeface="+mj-lt"/>
            </a:endParaRPr>
          </a:p>
        </p:txBody>
      </p:sp>
      <p:sp>
        <p:nvSpPr>
          <p:cNvPr id="2" name="Textfeld 1"/>
          <p:cNvSpPr txBox="1"/>
          <p:nvPr/>
        </p:nvSpPr>
        <p:spPr>
          <a:xfrm>
            <a:off x="7023038" y="949332"/>
            <a:ext cx="914400" cy="914400"/>
          </a:xfrm>
          <a:prstGeom prst="rect">
            <a:avLst/>
          </a:prstGeom>
        </p:spPr>
        <p:txBody>
          <a:bodyPr vert="horz" wrap="none" lIns="0" tIns="0" rIns="0" bIns="0" rtlCol="0">
            <a:noAutofit/>
          </a:bodyPr>
          <a:lstStyle/>
          <a:p>
            <a:pPr marL="285750" indent="-285750">
              <a:buClr>
                <a:srgbClr val="A8C855"/>
              </a:buClr>
              <a:buSzPct val="140000"/>
              <a:buFont typeface="Wingdings" pitchFamily="2" charset="2"/>
              <a:buChar char="§"/>
            </a:pPr>
            <a:r>
              <a:rPr lang="de-DE" sz="1600" dirty="0">
                <a:solidFill>
                  <a:prstClr val="black"/>
                </a:solidFill>
              </a:rPr>
              <a:t>Patientenbild</a:t>
            </a:r>
          </a:p>
        </p:txBody>
      </p:sp>
      <p:sp>
        <p:nvSpPr>
          <p:cNvPr id="12" name="Textfeld 11"/>
          <p:cNvSpPr txBox="1"/>
          <p:nvPr/>
        </p:nvSpPr>
        <p:spPr>
          <a:xfrm>
            <a:off x="658814" y="3921309"/>
            <a:ext cx="4282368" cy="1457325"/>
          </a:xfrm>
          <a:prstGeom prst="rect">
            <a:avLst/>
          </a:prstGeom>
          <a:solidFill>
            <a:srgbClr val="FF0000"/>
          </a:solidFill>
        </p:spPr>
        <p:txBody>
          <a:bodyPr vert="horz" wrap="none" lIns="0" tIns="0" rIns="0" bIns="0" rtlCol="0" anchor="ctr" anchorCtr="0">
            <a:noAutofit/>
          </a:bodyPr>
          <a:lstStyle/>
          <a:p>
            <a:pPr algn="ctr">
              <a:buClr>
                <a:srgbClr val="A8C855"/>
              </a:buClr>
              <a:buSzPct val="140000"/>
            </a:pPr>
            <a:r>
              <a:rPr lang="de-DE" sz="2800" dirty="0" err="1">
                <a:solidFill>
                  <a:prstClr val="white"/>
                </a:solidFill>
                <a:latin typeface="+mj-lt"/>
                <a:ea typeface="ＭＳ Ｐゴシック" charset="0"/>
              </a:rPr>
              <a:t>Weight</a:t>
            </a:r>
            <a:r>
              <a:rPr lang="de-DE" sz="2800" dirty="0">
                <a:solidFill>
                  <a:prstClr val="white"/>
                </a:solidFill>
                <a:latin typeface="+mj-lt"/>
                <a:ea typeface="ＭＳ Ｐゴシック" charset="0"/>
              </a:rPr>
              <a:t> </a:t>
            </a:r>
            <a:r>
              <a:rPr lang="de-DE" sz="2800" dirty="0" err="1">
                <a:solidFill>
                  <a:prstClr val="white"/>
                </a:solidFill>
                <a:latin typeface="+mj-lt"/>
                <a:ea typeface="ＭＳ Ｐゴシック" charset="0"/>
              </a:rPr>
              <a:t>bearing</a:t>
            </a:r>
            <a:r>
              <a:rPr lang="de-DE" sz="2800" dirty="0">
                <a:solidFill>
                  <a:prstClr val="white"/>
                </a:solidFill>
                <a:latin typeface="+mj-lt"/>
                <a:ea typeface="ＭＳ Ｐゴシック" charset="0"/>
              </a:rPr>
              <a:t> </a:t>
            </a:r>
          </a:p>
          <a:p>
            <a:pPr algn="ctr">
              <a:buClr>
                <a:srgbClr val="A8C855"/>
              </a:buClr>
              <a:buSzPct val="140000"/>
            </a:pPr>
            <a:r>
              <a:rPr lang="de-DE" sz="2800" dirty="0" err="1">
                <a:solidFill>
                  <a:prstClr val="white"/>
                </a:solidFill>
                <a:latin typeface="+mj-lt"/>
                <a:ea typeface="ＭＳ Ｐゴシック" charset="0"/>
              </a:rPr>
              <a:t>restrictions</a:t>
            </a:r>
            <a:r>
              <a:rPr lang="de-DE" sz="2800" dirty="0">
                <a:solidFill>
                  <a:prstClr val="white"/>
                </a:solidFill>
                <a:latin typeface="+mj-lt"/>
                <a:ea typeface="ＭＳ Ｐゴシック" charset="0"/>
              </a:rPr>
              <a:t> </a:t>
            </a:r>
            <a:r>
              <a:rPr lang="de-DE" sz="2800" dirty="0" err="1">
                <a:solidFill>
                  <a:prstClr val="white"/>
                </a:solidFill>
                <a:latin typeface="+mj-lt"/>
                <a:ea typeface="ＭＳ Ｐゴシック" charset="0"/>
              </a:rPr>
              <a:t>lead</a:t>
            </a:r>
            <a:r>
              <a:rPr lang="de-DE" sz="2800" dirty="0">
                <a:solidFill>
                  <a:prstClr val="white"/>
                </a:solidFill>
                <a:latin typeface="+mj-lt"/>
                <a:ea typeface="ＭＳ Ｐゴシック" charset="0"/>
              </a:rPr>
              <a:t> </a:t>
            </a:r>
          </a:p>
          <a:p>
            <a:pPr algn="ctr">
              <a:buClr>
                <a:srgbClr val="A8C855"/>
              </a:buClr>
              <a:buSzPct val="140000"/>
            </a:pPr>
            <a:r>
              <a:rPr lang="de-DE" sz="2800" dirty="0" err="1">
                <a:solidFill>
                  <a:prstClr val="white"/>
                </a:solidFill>
                <a:latin typeface="+mj-lt"/>
                <a:ea typeface="ＭＳ Ｐゴシック" charset="0"/>
              </a:rPr>
              <a:t>to</a:t>
            </a:r>
            <a:r>
              <a:rPr lang="de-DE" sz="2800" dirty="0">
                <a:solidFill>
                  <a:prstClr val="white"/>
                </a:solidFill>
                <a:latin typeface="+mj-lt"/>
                <a:ea typeface="ＭＳ Ｐゴシック" charset="0"/>
              </a:rPr>
              <a:t> </a:t>
            </a:r>
            <a:r>
              <a:rPr lang="de-DE" sz="2800" dirty="0" err="1">
                <a:solidFill>
                  <a:prstClr val="white"/>
                </a:solidFill>
                <a:latin typeface="+mj-lt"/>
                <a:ea typeface="ＭＳ Ｐゴシック" charset="0"/>
              </a:rPr>
              <a:t>immobilisation</a:t>
            </a:r>
            <a:endParaRPr lang="de-DE" sz="2800" dirty="0">
              <a:solidFill>
                <a:prstClr val="white"/>
              </a:solidFill>
              <a:latin typeface="+mj-lt"/>
              <a:ea typeface="ＭＳ Ｐゴシック" charset="0"/>
            </a:endParaRPr>
          </a:p>
        </p:txBody>
      </p:sp>
      <p:sp>
        <p:nvSpPr>
          <p:cNvPr id="8" name="Rechteck 7"/>
          <p:cNvSpPr/>
          <p:nvPr/>
        </p:nvSpPr>
        <p:spPr>
          <a:xfrm>
            <a:off x="8171438" y="1669000"/>
            <a:ext cx="378883" cy="1947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a:latin typeface="Verdana" pitchFamily="34" charset="0"/>
              <a:ea typeface="Verdana" pitchFamily="34" charset="0"/>
              <a:cs typeface="Verdana" pitchFamily="34" charset="0"/>
            </a:endParaRPr>
          </a:p>
        </p:txBody>
      </p:sp>
      <p:grpSp>
        <p:nvGrpSpPr>
          <p:cNvPr id="4" name="Group 3">
            <a:extLst>
              <a:ext uri="{FF2B5EF4-FFF2-40B4-BE49-F238E27FC236}">
                <a16:creationId xmlns:a16="http://schemas.microsoft.com/office/drawing/2014/main" id="{3F1BA619-8E33-4CE2-9413-7A4201F46183}"/>
              </a:ext>
            </a:extLst>
          </p:cNvPr>
          <p:cNvGrpSpPr/>
          <p:nvPr/>
        </p:nvGrpSpPr>
        <p:grpSpPr>
          <a:xfrm>
            <a:off x="6104853" y="527150"/>
            <a:ext cx="4055267" cy="6070500"/>
            <a:chOff x="6413090" y="360373"/>
            <a:chExt cx="3978036" cy="5954889"/>
          </a:xfrm>
        </p:grpSpPr>
        <p:pic>
          <p:nvPicPr>
            <p:cNvPr id="9" name="Bild 8" descr="CARLIN_080720_031209_0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3090" y="360373"/>
              <a:ext cx="3978036" cy="5954889"/>
            </a:xfrm>
            <a:prstGeom prst="rect">
              <a:avLst/>
            </a:prstGeom>
          </p:spPr>
        </p:pic>
        <p:sp>
          <p:nvSpPr>
            <p:cNvPr id="10" name="Textfeld 9"/>
            <p:cNvSpPr txBox="1"/>
            <p:nvPr/>
          </p:nvSpPr>
          <p:spPr>
            <a:xfrm>
              <a:off x="9557017" y="5886533"/>
              <a:ext cx="761265" cy="312136"/>
            </a:xfrm>
            <a:prstGeom prst="rect">
              <a:avLst/>
            </a:prstGeom>
          </p:spPr>
          <p:txBody>
            <a:bodyPr vert="horz" wrap="none" lIns="0" tIns="0" rIns="0" bIns="0" rtlCol="0">
              <a:noAutofit/>
            </a:bodyPr>
            <a:lstStyle/>
            <a:p>
              <a:pPr>
                <a:buClr>
                  <a:schemeClr val="bg2"/>
                </a:buClr>
                <a:buSzPct val="140000"/>
              </a:pPr>
              <a:r>
                <a:rPr lang="de-DE" sz="2000" dirty="0"/>
                <a:t>TILAK</a:t>
              </a:r>
            </a:p>
          </p:txBody>
        </p:sp>
      </p:grpSp>
    </p:spTree>
    <p:extLst>
      <p:ext uri="{BB962C8B-B14F-4D97-AF65-F5344CB8AC3E}">
        <p14:creationId xmlns:p14="http://schemas.microsoft.com/office/powerpoint/2010/main" val="584594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de-DE" dirty="0" err="1"/>
              <a:t>Is</a:t>
            </a:r>
            <a:r>
              <a:rPr lang="de-DE" dirty="0"/>
              <a:t> </a:t>
            </a:r>
            <a:r>
              <a:rPr lang="de-DE" dirty="0" err="1"/>
              <a:t>full</a:t>
            </a:r>
            <a:r>
              <a:rPr lang="de-DE" dirty="0"/>
              <a:t> </a:t>
            </a:r>
            <a:r>
              <a:rPr lang="de-DE" dirty="0" err="1"/>
              <a:t>weight</a:t>
            </a:r>
            <a:r>
              <a:rPr lang="de-DE" dirty="0"/>
              <a:t> </a:t>
            </a:r>
            <a:r>
              <a:rPr lang="de-DE" dirty="0" err="1"/>
              <a:t>bearing</a:t>
            </a:r>
            <a:r>
              <a:rPr lang="de-DE" dirty="0"/>
              <a:t> </a:t>
            </a:r>
            <a:r>
              <a:rPr lang="de-DE" dirty="0" err="1"/>
              <a:t>necessary</a:t>
            </a:r>
            <a:r>
              <a:rPr lang="de-DE" dirty="0"/>
              <a:t>?</a:t>
            </a:r>
          </a:p>
        </p:txBody>
      </p:sp>
      <p:sp>
        <p:nvSpPr>
          <p:cNvPr id="12" name="Inhaltsplatzhalter 11"/>
          <p:cNvSpPr>
            <a:spLocks noGrp="1"/>
          </p:cNvSpPr>
          <p:nvPr>
            <p:ph type="body" sz="quarter" idx="13"/>
          </p:nvPr>
        </p:nvSpPr>
        <p:spPr>
          <a:xfrm>
            <a:off x="7466826" y="4558237"/>
            <a:ext cx="4826477" cy="364331"/>
          </a:xfrm>
          <a:ln>
            <a:solidFill>
              <a:schemeClr val="bg1">
                <a:lumMod val="85000"/>
              </a:schemeClr>
            </a:solidFill>
          </a:ln>
        </p:spPr>
        <p:txBody>
          <a:bodyPr/>
          <a:lstStyle/>
          <a:p>
            <a:pPr marL="342900" indent="-342900">
              <a:buFont typeface="Arial" panose="020B0604020202020204" pitchFamily="34" charset="0"/>
              <a:buChar char="•"/>
            </a:pPr>
            <a:r>
              <a:rPr lang="de-DE" sz="2400" dirty="0"/>
              <a:t>sign. </a:t>
            </a:r>
            <a:r>
              <a:rPr lang="de-DE" sz="2400" dirty="0" err="1"/>
              <a:t>better</a:t>
            </a:r>
            <a:r>
              <a:rPr lang="de-DE" sz="2400" dirty="0"/>
              <a:t> </a:t>
            </a:r>
            <a:r>
              <a:rPr lang="de-DE" sz="2400" dirty="0" err="1"/>
              <a:t>mortiality</a:t>
            </a:r>
            <a:r>
              <a:rPr lang="de-DE" sz="2400" dirty="0"/>
              <a:t> </a:t>
            </a:r>
            <a:r>
              <a:rPr lang="de-DE" sz="2400" dirty="0" err="1"/>
              <a:t>rates</a:t>
            </a:r>
            <a:r>
              <a:rPr lang="de-DE" sz="2400" dirty="0"/>
              <a:t> !</a:t>
            </a:r>
          </a:p>
        </p:txBody>
      </p:sp>
      <p:sp>
        <p:nvSpPr>
          <p:cNvPr id="20" name="Inhaltsplatzhalter 11"/>
          <p:cNvSpPr txBox="1">
            <a:spLocks/>
          </p:cNvSpPr>
          <p:nvPr/>
        </p:nvSpPr>
        <p:spPr bwMode="auto">
          <a:xfrm>
            <a:off x="658800" y="5687356"/>
            <a:ext cx="10190175" cy="87707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fontAlgn="base">
              <a:lnSpc>
                <a:spcPct val="120000"/>
              </a:lnSpc>
              <a:spcBef>
                <a:spcPts val="600"/>
              </a:spcBef>
              <a:spcAft>
                <a:spcPct val="0"/>
              </a:spcAft>
              <a:buClr>
                <a:schemeClr val="bg2"/>
              </a:buClr>
              <a:buSzPct val="140000"/>
              <a:buFontTx/>
              <a:buNone/>
              <a:defRPr kern="1200">
                <a:solidFill>
                  <a:schemeClr val="tx1"/>
                </a:solidFill>
                <a:latin typeface="Verdana" pitchFamily="34" charset="0"/>
                <a:ea typeface="Verdana" pitchFamily="34" charset="0"/>
                <a:cs typeface="Verdana" pitchFamily="34" charset="0"/>
              </a:defRPr>
            </a:lvl1pPr>
            <a:lvl2pPr marL="457200" indent="0" algn="l" rtl="0" fontAlgn="base">
              <a:lnSpc>
                <a:spcPct val="120000"/>
              </a:lnSpc>
              <a:spcBef>
                <a:spcPts val="600"/>
              </a:spcBef>
              <a:spcAft>
                <a:spcPct val="0"/>
              </a:spcAft>
              <a:buClr>
                <a:schemeClr val="bg2"/>
              </a:buClr>
              <a:buSzPct val="120000"/>
              <a:buFontTx/>
              <a:buNone/>
              <a:defRPr kern="1200">
                <a:solidFill>
                  <a:schemeClr val="tx1"/>
                </a:solidFill>
                <a:latin typeface="Verdana" pitchFamily="34" charset="0"/>
                <a:ea typeface="Verdana" pitchFamily="34" charset="0"/>
                <a:cs typeface="Verdana" pitchFamily="34" charset="0"/>
              </a:defRPr>
            </a:lvl2pPr>
            <a:lvl3pPr marL="914400" indent="0" algn="l" rtl="0" fontAlgn="base">
              <a:lnSpc>
                <a:spcPct val="120000"/>
              </a:lnSpc>
              <a:spcBef>
                <a:spcPts val="600"/>
              </a:spcBef>
              <a:spcAft>
                <a:spcPct val="0"/>
              </a:spcAft>
              <a:buClr>
                <a:schemeClr val="bg2"/>
              </a:buClr>
              <a:buSzPct val="120000"/>
              <a:buFontTx/>
              <a:buNone/>
              <a:defRPr kern="1200">
                <a:solidFill>
                  <a:schemeClr val="tx1"/>
                </a:solidFill>
                <a:latin typeface="Verdana" pitchFamily="34" charset="0"/>
                <a:ea typeface="Verdana" pitchFamily="34" charset="0"/>
                <a:cs typeface="Verdana" pitchFamily="34" charset="0"/>
              </a:defRPr>
            </a:lvl3pPr>
            <a:lvl4pPr marL="1371600" indent="0" algn="l" rtl="0" fontAlgn="base">
              <a:lnSpc>
                <a:spcPct val="120000"/>
              </a:lnSpc>
              <a:spcBef>
                <a:spcPts val="600"/>
              </a:spcBef>
              <a:spcAft>
                <a:spcPct val="0"/>
              </a:spcAft>
              <a:buClr>
                <a:schemeClr val="bg2"/>
              </a:buClr>
              <a:buSzPct val="120000"/>
              <a:buFontTx/>
              <a:buNone/>
              <a:defRPr kern="1200">
                <a:solidFill>
                  <a:schemeClr val="tx1"/>
                </a:solidFill>
                <a:latin typeface="Verdana" pitchFamily="34" charset="0"/>
                <a:ea typeface="Verdana" pitchFamily="34" charset="0"/>
                <a:cs typeface="Verdana" pitchFamily="34" charset="0"/>
              </a:defRPr>
            </a:lvl4pPr>
            <a:lvl5pPr marL="1828800" indent="0" algn="l" rtl="0" fontAlgn="base">
              <a:lnSpc>
                <a:spcPct val="120000"/>
              </a:lnSpc>
              <a:spcBef>
                <a:spcPts val="600"/>
              </a:spcBef>
              <a:spcAft>
                <a:spcPct val="0"/>
              </a:spcAft>
              <a:buClr>
                <a:schemeClr val="bg2"/>
              </a:buClr>
              <a:buSzPct val="120000"/>
              <a:buFontTx/>
              <a:buNone/>
              <a:defRPr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A8C855"/>
              </a:buClr>
            </a:pPr>
            <a:r>
              <a:rPr lang="de-DE" dirty="0" err="1">
                <a:solidFill>
                  <a:prstClr val="black"/>
                </a:solidFill>
              </a:rPr>
              <a:t>Langenhan</a:t>
            </a:r>
            <a:r>
              <a:rPr lang="de-DE" dirty="0">
                <a:solidFill>
                  <a:prstClr val="black"/>
                </a:solidFill>
              </a:rPr>
              <a:t> R, </a:t>
            </a:r>
            <a:r>
              <a:rPr lang="de-DE" dirty="0" err="1">
                <a:solidFill>
                  <a:prstClr val="black"/>
                </a:solidFill>
              </a:rPr>
              <a:t>Trobisch</a:t>
            </a:r>
            <a:r>
              <a:rPr lang="de-DE" dirty="0">
                <a:solidFill>
                  <a:prstClr val="black"/>
                </a:solidFill>
              </a:rPr>
              <a:t> P, </a:t>
            </a:r>
            <a:r>
              <a:rPr lang="de-DE" dirty="0" err="1">
                <a:solidFill>
                  <a:prstClr val="black"/>
                </a:solidFill>
              </a:rPr>
              <a:t>Ricart</a:t>
            </a:r>
            <a:r>
              <a:rPr lang="de-DE" dirty="0">
                <a:solidFill>
                  <a:prstClr val="black"/>
                </a:solidFill>
              </a:rPr>
              <a:t> P, Probst A. J </a:t>
            </a:r>
            <a:r>
              <a:rPr lang="de-DE" dirty="0" err="1">
                <a:solidFill>
                  <a:prstClr val="black"/>
                </a:solidFill>
              </a:rPr>
              <a:t>Orthop</a:t>
            </a:r>
            <a:r>
              <a:rPr lang="de-DE" dirty="0">
                <a:solidFill>
                  <a:prstClr val="black"/>
                </a:solidFill>
              </a:rPr>
              <a:t> Trauma. 2012 Feb;26(2):80-5 Aggressive </a:t>
            </a:r>
            <a:r>
              <a:rPr lang="de-DE" dirty="0" err="1">
                <a:solidFill>
                  <a:prstClr val="black"/>
                </a:solidFill>
              </a:rPr>
              <a:t>surgical</a:t>
            </a:r>
            <a:r>
              <a:rPr lang="de-DE" dirty="0">
                <a:solidFill>
                  <a:prstClr val="black"/>
                </a:solidFill>
              </a:rPr>
              <a:t> </a:t>
            </a:r>
            <a:r>
              <a:rPr lang="de-DE" dirty="0" err="1">
                <a:solidFill>
                  <a:prstClr val="black"/>
                </a:solidFill>
              </a:rPr>
              <a:t>treatment</a:t>
            </a:r>
            <a:r>
              <a:rPr lang="de-DE" dirty="0">
                <a:solidFill>
                  <a:prstClr val="black"/>
                </a:solidFill>
              </a:rPr>
              <a:t> </a:t>
            </a:r>
            <a:r>
              <a:rPr lang="de-DE" dirty="0" err="1">
                <a:solidFill>
                  <a:prstClr val="black"/>
                </a:solidFill>
              </a:rPr>
              <a:t>of</a:t>
            </a:r>
            <a:r>
              <a:rPr lang="de-DE" dirty="0">
                <a:solidFill>
                  <a:prstClr val="black"/>
                </a:solidFill>
              </a:rPr>
              <a:t> </a:t>
            </a:r>
            <a:r>
              <a:rPr lang="de-DE" dirty="0" err="1">
                <a:solidFill>
                  <a:prstClr val="black"/>
                </a:solidFill>
              </a:rPr>
              <a:t>periprosthetic</a:t>
            </a:r>
            <a:r>
              <a:rPr lang="de-DE" dirty="0">
                <a:solidFill>
                  <a:prstClr val="black"/>
                </a:solidFill>
              </a:rPr>
              <a:t> </a:t>
            </a:r>
            <a:r>
              <a:rPr lang="de-DE" dirty="0" err="1">
                <a:solidFill>
                  <a:prstClr val="black"/>
                </a:solidFill>
              </a:rPr>
              <a:t>femur</a:t>
            </a:r>
            <a:r>
              <a:rPr lang="de-DE" dirty="0">
                <a:solidFill>
                  <a:prstClr val="black"/>
                </a:solidFill>
              </a:rPr>
              <a:t> </a:t>
            </a:r>
            <a:r>
              <a:rPr lang="de-DE" dirty="0" err="1">
                <a:solidFill>
                  <a:prstClr val="black"/>
                </a:solidFill>
              </a:rPr>
              <a:t>fractures</a:t>
            </a:r>
            <a:r>
              <a:rPr lang="de-DE" dirty="0">
                <a:solidFill>
                  <a:prstClr val="black"/>
                </a:solidFill>
              </a:rPr>
              <a:t> </a:t>
            </a:r>
            <a:r>
              <a:rPr lang="de-DE" dirty="0" err="1">
                <a:solidFill>
                  <a:prstClr val="black"/>
                </a:solidFill>
              </a:rPr>
              <a:t>can</a:t>
            </a:r>
            <a:r>
              <a:rPr lang="de-DE" dirty="0">
                <a:solidFill>
                  <a:prstClr val="black"/>
                </a:solidFill>
              </a:rPr>
              <a:t> </a:t>
            </a:r>
            <a:r>
              <a:rPr lang="de-DE" dirty="0" err="1">
                <a:solidFill>
                  <a:prstClr val="black"/>
                </a:solidFill>
              </a:rPr>
              <a:t>reduce</a:t>
            </a:r>
            <a:r>
              <a:rPr lang="de-DE" dirty="0">
                <a:solidFill>
                  <a:prstClr val="black"/>
                </a:solidFill>
              </a:rPr>
              <a:t> </a:t>
            </a:r>
            <a:r>
              <a:rPr lang="de-DE" dirty="0" err="1">
                <a:solidFill>
                  <a:prstClr val="black"/>
                </a:solidFill>
              </a:rPr>
              <a:t>mortality</a:t>
            </a:r>
            <a:r>
              <a:rPr lang="de-DE" dirty="0">
                <a:solidFill>
                  <a:prstClr val="black"/>
                </a:solidFill>
              </a:rPr>
              <a:t>: </a:t>
            </a:r>
            <a:r>
              <a:rPr lang="de-DE" dirty="0" err="1">
                <a:solidFill>
                  <a:prstClr val="black"/>
                </a:solidFill>
              </a:rPr>
              <a:t>comparison</a:t>
            </a:r>
            <a:r>
              <a:rPr lang="de-DE" dirty="0">
                <a:solidFill>
                  <a:prstClr val="black"/>
                </a:solidFill>
              </a:rPr>
              <a:t> </a:t>
            </a:r>
            <a:r>
              <a:rPr lang="de-DE" dirty="0" err="1">
                <a:solidFill>
                  <a:prstClr val="black"/>
                </a:solidFill>
              </a:rPr>
              <a:t>of</a:t>
            </a:r>
            <a:r>
              <a:rPr lang="de-DE" dirty="0">
                <a:solidFill>
                  <a:prstClr val="black"/>
                </a:solidFill>
              </a:rPr>
              <a:t> open </a:t>
            </a:r>
            <a:r>
              <a:rPr lang="de-DE" dirty="0" err="1">
                <a:solidFill>
                  <a:prstClr val="black"/>
                </a:solidFill>
              </a:rPr>
              <a:t>reduction</a:t>
            </a:r>
            <a:r>
              <a:rPr lang="de-DE" dirty="0">
                <a:solidFill>
                  <a:prstClr val="black"/>
                </a:solidFill>
              </a:rPr>
              <a:t> </a:t>
            </a:r>
            <a:r>
              <a:rPr lang="de-DE" dirty="0" err="1">
                <a:solidFill>
                  <a:prstClr val="black"/>
                </a:solidFill>
              </a:rPr>
              <a:t>and</a:t>
            </a:r>
            <a:r>
              <a:rPr lang="de-DE" dirty="0">
                <a:solidFill>
                  <a:prstClr val="black"/>
                </a:solidFill>
              </a:rPr>
              <a:t> </a:t>
            </a:r>
            <a:r>
              <a:rPr lang="de-DE" dirty="0" err="1">
                <a:solidFill>
                  <a:prstClr val="black"/>
                </a:solidFill>
              </a:rPr>
              <a:t>internal</a:t>
            </a:r>
            <a:r>
              <a:rPr lang="de-DE" dirty="0">
                <a:solidFill>
                  <a:prstClr val="black"/>
                </a:solidFill>
              </a:rPr>
              <a:t> </a:t>
            </a:r>
            <a:r>
              <a:rPr lang="de-DE" dirty="0" err="1">
                <a:solidFill>
                  <a:prstClr val="black"/>
                </a:solidFill>
              </a:rPr>
              <a:t>fixation</a:t>
            </a:r>
            <a:r>
              <a:rPr lang="de-DE" dirty="0">
                <a:solidFill>
                  <a:prstClr val="black"/>
                </a:solidFill>
              </a:rPr>
              <a:t> versus a modular </a:t>
            </a:r>
            <a:r>
              <a:rPr lang="de-DE" dirty="0" err="1">
                <a:solidFill>
                  <a:prstClr val="black"/>
                </a:solidFill>
              </a:rPr>
              <a:t>prosthesis</a:t>
            </a:r>
            <a:r>
              <a:rPr lang="de-DE" dirty="0">
                <a:solidFill>
                  <a:prstClr val="black"/>
                </a:solidFill>
              </a:rPr>
              <a:t> </a:t>
            </a:r>
            <a:r>
              <a:rPr lang="de-DE" dirty="0" err="1">
                <a:solidFill>
                  <a:prstClr val="black"/>
                </a:solidFill>
              </a:rPr>
              <a:t>nail</a:t>
            </a:r>
            <a:r>
              <a:rPr lang="de-DE" dirty="0">
                <a:solidFill>
                  <a:prstClr val="black"/>
                </a:solidFill>
              </a:rPr>
              <a:t>.</a:t>
            </a:r>
          </a:p>
        </p:txBody>
      </p:sp>
      <p:pic>
        <p:nvPicPr>
          <p:cNvPr id="4" name="Bild 3" descr="Ohne Titel11212.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183" y="1567878"/>
            <a:ext cx="6499806" cy="3841521"/>
          </a:xfrm>
          <a:prstGeom prst="rect">
            <a:avLst/>
          </a:prstGeom>
        </p:spPr>
      </p:pic>
      <p:pic>
        <p:nvPicPr>
          <p:cNvPr id="5" name="Bild 4" descr="Ohne Titel1111222.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6711" y="671485"/>
            <a:ext cx="3490529" cy="3766692"/>
          </a:xfrm>
          <a:prstGeom prst="rect">
            <a:avLst/>
          </a:prstGeom>
        </p:spPr>
      </p:pic>
    </p:spTree>
    <p:extLst>
      <p:ext uri="{BB962C8B-B14F-4D97-AF65-F5344CB8AC3E}">
        <p14:creationId xmlns:p14="http://schemas.microsoft.com/office/powerpoint/2010/main" val="233129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pPr eaLnBrk="1" hangingPunct="1"/>
            <a:r>
              <a:rPr lang="de-DE" altLang="de-DE" dirty="0">
                <a:ea typeface="ＭＳ Ｐゴシック" charset="-128"/>
              </a:rPr>
              <a:t>Management </a:t>
            </a:r>
            <a:r>
              <a:rPr lang="de-DE" altLang="de-DE" dirty="0" err="1">
                <a:ea typeface="ＭＳ Ｐゴシック" charset="-128"/>
              </a:rPr>
              <a:t>of</a:t>
            </a:r>
            <a:r>
              <a:rPr lang="de-DE" altLang="de-DE" dirty="0">
                <a:ea typeface="ＭＳ Ｐゴシック" charset="-128"/>
              </a:rPr>
              <a:t> </a:t>
            </a:r>
            <a:r>
              <a:rPr lang="de-DE" altLang="de-DE" dirty="0" err="1">
                <a:ea typeface="ＭＳ Ｐゴシック" charset="-128"/>
              </a:rPr>
              <a:t>discharge</a:t>
            </a:r>
            <a:endParaRPr lang="de-DE" altLang="de-DE" dirty="0">
              <a:ea typeface="ＭＳ Ｐゴシック" charset="-128"/>
            </a:endParaRPr>
          </a:p>
        </p:txBody>
      </p:sp>
      <p:sp>
        <p:nvSpPr>
          <p:cNvPr id="17411" name="Rectangle 3"/>
          <p:cNvSpPr>
            <a:spLocks noGrp="1" noChangeArrowheads="1"/>
          </p:cNvSpPr>
          <p:nvPr>
            <p:ph type="body" sz="quarter" idx="13"/>
          </p:nvPr>
        </p:nvSpPr>
        <p:spPr/>
        <p:txBody>
          <a:bodyPr/>
          <a:lstStyle/>
          <a:p>
            <a:pPr marL="457200" indent="-457200" eaLnBrk="1" hangingPunct="1">
              <a:lnSpc>
                <a:spcPct val="90000"/>
              </a:lnSpc>
              <a:buFont typeface="Arial" panose="020B0604020202020204" pitchFamily="34" charset="0"/>
              <a:buChar char="•"/>
            </a:pPr>
            <a:r>
              <a:rPr lang="de-DE" altLang="de-DE" dirty="0" err="1">
                <a:latin typeface="+mj-lt"/>
                <a:ea typeface="ＭＳ Ｐゴシック" charset="-128"/>
              </a:rPr>
              <a:t>Individually</a:t>
            </a:r>
            <a:r>
              <a:rPr lang="de-DE" altLang="de-DE" dirty="0">
                <a:latin typeface="+mj-lt"/>
                <a:ea typeface="ＭＳ Ｐゴシック" charset="-128"/>
              </a:rPr>
              <a:t> </a:t>
            </a:r>
            <a:r>
              <a:rPr lang="de-DE" altLang="de-DE" dirty="0" err="1">
                <a:latin typeface="+mj-lt"/>
                <a:ea typeface="ＭＳ Ｐゴシック" charset="-128"/>
              </a:rPr>
              <a:t>developed</a:t>
            </a:r>
            <a:r>
              <a:rPr lang="de-DE" altLang="de-DE" dirty="0">
                <a:latin typeface="+mj-lt"/>
                <a:ea typeface="ＭＳ Ｐゴシック" charset="-128"/>
              </a:rPr>
              <a:t> </a:t>
            </a:r>
            <a:r>
              <a:rPr lang="de-DE" altLang="de-DE" dirty="0" err="1">
                <a:latin typeface="+mj-lt"/>
                <a:ea typeface="ＭＳ Ｐゴシック" charset="-128"/>
              </a:rPr>
              <a:t>decision</a:t>
            </a:r>
            <a:r>
              <a:rPr lang="de-DE" altLang="de-DE" dirty="0">
                <a:latin typeface="+mj-lt"/>
                <a:ea typeface="ＭＳ Ｐゴシック" charset="-128"/>
              </a:rPr>
              <a:t> </a:t>
            </a:r>
            <a:r>
              <a:rPr lang="de-DE" altLang="de-DE" dirty="0" err="1">
                <a:latin typeface="+mj-lt"/>
                <a:ea typeface="ＭＳ Ｐゴシック" charset="-128"/>
              </a:rPr>
              <a:t>for</a:t>
            </a:r>
            <a:r>
              <a:rPr lang="de-DE" altLang="de-DE" dirty="0">
                <a:latin typeface="+mj-lt"/>
                <a:ea typeface="ＭＳ Ｐゴシック" charset="-128"/>
              </a:rPr>
              <a:t> </a:t>
            </a:r>
            <a:r>
              <a:rPr lang="de-DE" altLang="de-DE" dirty="0" err="1">
                <a:latin typeface="+mj-lt"/>
                <a:ea typeface="ＭＳ Ｐゴシック" charset="-128"/>
              </a:rPr>
              <a:t>each</a:t>
            </a:r>
            <a:r>
              <a:rPr lang="de-DE" altLang="de-DE" dirty="0">
                <a:latin typeface="+mj-lt"/>
                <a:ea typeface="ＭＳ Ｐゴシック" charset="-128"/>
              </a:rPr>
              <a:t> </a:t>
            </a:r>
            <a:r>
              <a:rPr lang="de-DE" altLang="de-DE" dirty="0" err="1">
                <a:latin typeface="+mj-lt"/>
                <a:ea typeface="ＭＳ Ｐゴシック" charset="-128"/>
              </a:rPr>
              <a:t>patient</a:t>
            </a:r>
            <a:endParaRPr lang="de-DE" altLang="de-DE" dirty="0">
              <a:latin typeface="+mj-lt"/>
              <a:ea typeface="ＭＳ Ｐゴシック" charset="-128"/>
            </a:endParaRPr>
          </a:p>
          <a:p>
            <a:pPr eaLnBrk="1" hangingPunct="1">
              <a:lnSpc>
                <a:spcPct val="90000"/>
              </a:lnSpc>
            </a:pPr>
            <a:endParaRPr lang="de-DE" altLang="de-DE" dirty="0">
              <a:latin typeface="+mj-lt"/>
              <a:ea typeface="ＭＳ Ｐゴシック" charset="-128"/>
            </a:endParaRPr>
          </a:p>
          <a:p>
            <a:pPr marL="457200" indent="-457200" eaLnBrk="1" hangingPunct="1">
              <a:lnSpc>
                <a:spcPct val="90000"/>
              </a:lnSpc>
              <a:buFont typeface="Arial" panose="020B0604020202020204" pitchFamily="34" charset="0"/>
              <a:buChar char="•"/>
            </a:pPr>
            <a:r>
              <a:rPr lang="de-DE" altLang="de-DE" dirty="0">
                <a:latin typeface="+mj-lt"/>
                <a:ea typeface="ＭＳ Ｐゴシック" charset="-128"/>
              </a:rPr>
              <a:t>Contact</a:t>
            </a:r>
          </a:p>
          <a:p>
            <a:pPr marL="895350" lvl="1" indent="-442913" eaLnBrk="1" hangingPunct="1">
              <a:lnSpc>
                <a:spcPct val="90000"/>
              </a:lnSpc>
            </a:pPr>
            <a:r>
              <a:rPr lang="de-DE" altLang="de-DE" sz="2400" dirty="0">
                <a:latin typeface="+mj-lt"/>
                <a:ea typeface="ＭＳ Ｐゴシック" charset="-128"/>
              </a:rPr>
              <a:t>Relatives, Nursing care </a:t>
            </a:r>
            <a:r>
              <a:rPr lang="de-DE" altLang="de-DE" sz="2400" dirty="0" err="1">
                <a:latin typeface="+mj-lt"/>
                <a:ea typeface="ＭＳ Ｐゴシック" charset="-128"/>
              </a:rPr>
              <a:t>homes</a:t>
            </a:r>
            <a:r>
              <a:rPr lang="de-DE" altLang="de-DE" sz="2400" dirty="0">
                <a:latin typeface="+mj-lt"/>
                <a:ea typeface="ＭＳ Ｐゴシック" charset="-128"/>
              </a:rPr>
              <a:t>, </a:t>
            </a:r>
            <a:r>
              <a:rPr lang="de-DE" altLang="de-DE" sz="2400" dirty="0" err="1">
                <a:latin typeface="+mj-lt"/>
                <a:ea typeface="ＭＳ Ｐゴシック" charset="-128"/>
              </a:rPr>
              <a:t>Physician</a:t>
            </a:r>
            <a:r>
              <a:rPr lang="de-DE" altLang="de-DE" sz="2400" dirty="0">
                <a:latin typeface="+mj-lt"/>
                <a:ea typeface="ＭＳ Ｐゴシック" charset="-128"/>
              </a:rPr>
              <a:t>,</a:t>
            </a:r>
            <a:br>
              <a:rPr lang="de-DE" altLang="de-DE" sz="2400" dirty="0">
                <a:latin typeface="+mj-lt"/>
                <a:ea typeface="ＭＳ Ｐゴシック" charset="-128"/>
              </a:rPr>
            </a:br>
            <a:r>
              <a:rPr lang="de-DE" altLang="de-DE" sz="2400" dirty="0" err="1">
                <a:latin typeface="+mj-lt"/>
                <a:ea typeface="ＭＳ Ｐゴシック" charset="-128"/>
              </a:rPr>
              <a:t>Social</a:t>
            </a:r>
            <a:r>
              <a:rPr lang="de-DE" altLang="de-DE" sz="2400" dirty="0">
                <a:latin typeface="+mj-lt"/>
                <a:ea typeface="ＭＳ Ｐゴシック" charset="-128"/>
              </a:rPr>
              <a:t> </a:t>
            </a:r>
            <a:r>
              <a:rPr lang="de-DE" altLang="de-DE" sz="2400" dirty="0" err="1">
                <a:latin typeface="+mj-lt"/>
                <a:ea typeface="ＭＳ Ｐゴシック" charset="-128"/>
              </a:rPr>
              <a:t>worker</a:t>
            </a:r>
            <a:endParaRPr lang="de-DE" altLang="de-DE" sz="2400" dirty="0">
              <a:latin typeface="+mj-lt"/>
              <a:ea typeface="ＭＳ Ｐゴシック" charset="-128"/>
            </a:endParaRPr>
          </a:p>
          <a:p>
            <a:pPr eaLnBrk="1" hangingPunct="1">
              <a:lnSpc>
                <a:spcPct val="90000"/>
              </a:lnSpc>
            </a:pPr>
            <a:endParaRPr lang="de-DE" altLang="de-DE" dirty="0">
              <a:latin typeface="+mj-lt"/>
              <a:ea typeface="ＭＳ Ｐゴシック" charset="-128"/>
            </a:endParaRPr>
          </a:p>
          <a:p>
            <a:pPr marL="457200" indent="-457200" eaLnBrk="1" hangingPunct="1">
              <a:lnSpc>
                <a:spcPct val="90000"/>
              </a:lnSpc>
              <a:buFont typeface="Arial" panose="020B0604020202020204" pitchFamily="34" charset="0"/>
              <a:buChar char="•"/>
            </a:pPr>
            <a:r>
              <a:rPr lang="de-DE" altLang="de-DE" dirty="0" err="1">
                <a:latin typeface="+mj-lt"/>
                <a:ea typeface="ＭＳ Ｐゴシック" charset="-128"/>
              </a:rPr>
              <a:t>Discharge</a:t>
            </a:r>
            <a:r>
              <a:rPr lang="de-DE" altLang="de-DE" dirty="0">
                <a:latin typeface="+mj-lt"/>
                <a:ea typeface="ＭＳ Ｐゴシック" charset="-128"/>
              </a:rPr>
              <a:t> Package	</a:t>
            </a:r>
          </a:p>
          <a:p>
            <a:pPr marL="895350" lvl="1" indent="-442913" eaLnBrk="1" hangingPunct="1">
              <a:lnSpc>
                <a:spcPct val="90000"/>
              </a:lnSpc>
            </a:pPr>
            <a:r>
              <a:rPr lang="de-DE" altLang="de-DE" sz="2400" dirty="0" err="1">
                <a:latin typeface="+mj-lt"/>
                <a:ea typeface="ＭＳ Ｐゴシック" charset="-128"/>
              </a:rPr>
              <a:t>standardized</a:t>
            </a:r>
            <a:endParaRPr lang="de-DE" altLang="de-DE" sz="2400" dirty="0">
              <a:latin typeface="+mj-lt"/>
              <a:ea typeface="ＭＳ Ｐゴシック" charset="-128"/>
            </a:endParaRPr>
          </a:p>
          <a:p>
            <a:pPr marL="895350" lvl="2" indent="-442913" eaLnBrk="1" hangingPunct="1">
              <a:lnSpc>
                <a:spcPct val="90000"/>
              </a:lnSpc>
              <a:buFont typeface="Wingdings" charset="2"/>
              <a:buChar char="ü"/>
            </a:pPr>
            <a:r>
              <a:rPr lang="de-DE" altLang="de-DE" sz="2000" dirty="0">
                <a:latin typeface="+mj-lt"/>
                <a:ea typeface="ＭＳ Ｐゴシック" charset="-128"/>
              </a:rPr>
              <a:t>Medical </a:t>
            </a:r>
            <a:r>
              <a:rPr lang="de-DE" altLang="de-DE" sz="2000" dirty="0" err="1">
                <a:latin typeface="+mj-lt"/>
                <a:ea typeface="ＭＳ Ｐゴシック" charset="-128"/>
              </a:rPr>
              <a:t>report</a:t>
            </a:r>
            <a:r>
              <a:rPr lang="de-DE" altLang="de-DE" sz="2000" dirty="0">
                <a:latin typeface="+mj-lt"/>
                <a:ea typeface="ＭＳ Ｐゴシック" charset="-128"/>
              </a:rPr>
              <a:t> incl. </a:t>
            </a:r>
            <a:r>
              <a:rPr lang="de-DE" altLang="de-DE" sz="2000" dirty="0" err="1">
                <a:latin typeface="+mj-lt"/>
                <a:ea typeface="ＭＳ Ｐゴシック" charset="-128"/>
              </a:rPr>
              <a:t>medication</a:t>
            </a:r>
            <a:r>
              <a:rPr lang="de-DE" altLang="de-DE" sz="2000" dirty="0">
                <a:latin typeface="+mj-lt"/>
                <a:ea typeface="ＭＳ Ｐゴシック" charset="-128"/>
              </a:rPr>
              <a:t> and </a:t>
            </a:r>
            <a:r>
              <a:rPr lang="de-DE" altLang="de-DE" sz="2000" dirty="0" err="1">
                <a:latin typeface="+mj-lt"/>
                <a:ea typeface="ＭＳ Ｐゴシック" charset="-128"/>
              </a:rPr>
              <a:t>recommendation</a:t>
            </a:r>
            <a:r>
              <a:rPr lang="de-DE" altLang="de-DE" sz="2000" dirty="0">
                <a:latin typeface="+mj-lt"/>
                <a:ea typeface="ＭＳ Ｐゴシック" charset="-128"/>
              </a:rPr>
              <a:t> </a:t>
            </a:r>
            <a:r>
              <a:rPr lang="de-DE" altLang="de-DE" sz="2000" dirty="0" err="1">
                <a:latin typeface="+mj-lt"/>
                <a:ea typeface="ＭＳ Ｐゴシック" charset="-128"/>
              </a:rPr>
              <a:t>for</a:t>
            </a:r>
            <a:r>
              <a:rPr lang="de-DE" altLang="de-DE" sz="2000" dirty="0">
                <a:latin typeface="+mj-lt"/>
                <a:ea typeface="ＭＳ Ｐゴシック" charset="-128"/>
              </a:rPr>
              <a:t> </a:t>
            </a:r>
            <a:r>
              <a:rPr lang="de-DE" altLang="de-DE" sz="2000" dirty="0" err="1">
                <a:latin typeface="+mj-lt"/>
                <a:ea typeface="ＭＳ Ｐゴシック" charset="-128"/>
              </a:rPr>
              <a:t>further</a:t>
            </a:r>
            <a:r>
              <a:rPr lang="de-DE" altLang="de-DE" sz="2000" dirty="0">
                <a:latin typeface="+mj-lt"/>
                <a:ea typeface="ＭＳ Ｐゴシック" charset="-128"/>
              </a:rPr>
              <a:t> </a:t>
            </a:r>
            <a:r>
              <a:rPr lang="de-DE" altLang="de-DE" sz="2000" dirty="0" err="1">
                <a:latin typeface="+mj-lt"/>
                <a:ea typeface="ＭＳ Ｐゴシック" charset="-128"/>
              </a:rPr>
              <a:t>treatment</a:t>
            </a:r>
            <a:endParaRPr lang="de-DE" altLang="de-DE" sz="2000" dirty="0">
              <a:latin typeface="+mj-lt"/>
              <a:ea typeface="ＭＳ Ｐゴシック" charset="-128"/>
            </a:endParaRPr>
          </a:p>
          <a:p>
            <a:pPr marL="895350" lvl="2" indent="-442913" eaLnBrk="1" hangingPunct="1">
              <a:lnSpc>
                <a:spcPct val="90000"/>
              </a:lnSpc>
              <a:buFont typeface="Wingdings" charset="2"/>
              <a:buChar char="ü"/>
            </a:pPr>
            <a:r>
              <a:rPr lang="de-DE" altLang="de-DE" sz="2000" dirty="0">
                <a:latin typeface="+mj-lt"/>
                <a:ea typeface="ＭＳ Ｐゴシック" charset="-128"/>
              </a:rPr>
              <a:t>Follow-</a:t>
            </a:r>
            <a:r>
              <a:rPr lang="de-DE" altLang="de-DE" sz="2000" dirty="0" err="1">
                <a:latin typeface="+mj-lt"/>
                <a:ea typeface="ＭＳ Ｐゴシック" charset="-128"/>
              </a:rPr>
              <a:t>up</a:t>
            </a:r>
            <a:r>
              <a:rPr lang="de-DE" altLang="de-DE" sz="2000" dirty="0">
                <a:latin typeface="+mj-lt"/>
                <a:ea typeface="ＭＳ Ｐゴシック" charset="-128"/>
              </a:rPr>
              <a:t> </a:t>
            </a:r>
            <a:r>
              <a:rPr lang="de-DE" altLang="de-DE" sz="2000" dirty="0" err="1">
                <a:latin typeface="+mj-lt"/>
                <a:ea typeface="ＭＳ Ｐゴシック" charset="-128"/>
              </a:rPr>
              <a:t>dates</a:t>
            </a:r>
            <a:r>
              <a:rPr lang="de-DE" altLang="de-DE" sz="2000" dirty="0">
                <a:latin typeface="+mj-lt"/>
                <a:ea typeface="ＭＳ Ｐゴシック" charset="-128"/>
              </a:rPr>
              <a:t> </a:t>
            </a:r>
            <a:r>
              <a:rPr lang="de-DE" altLang="de-DE" sz="2000" dirty="0" err="1">
                <a:latin typeface="+mj-lt"/>
                <a:ea typeface="ＭＳ Ｐゴシック" charset="-128"/>
              </a:rPr>
              <a:t>arr</a:t>
            </a:r>
            <a:r>
              <a:rPr lang="de-DE" altLang="de-DE" sz="2000" dirty="0">
                <a:latin typeface="+mj-lt"/>
                <a:ea typeface="ＭＳ Ｐゴシック" charset="-128"/>
              </a:rPr>
              <a:t>. </a:t>
            </a:r>
            <a:r>
              <a:rPr lang="de-DE" altLang="de-DE" sz="2000" dirty="0" err="1">
                <a:latin typeface="+mj-lt"/>
                <a:ea typeface="ＭＳ Ｐゴシック" charset="-128"/>
              </a:rPr>
              <a:t>by</a:t>
            </a:r>
            <a:r>
              <a:rPr lang="de-DE" altLang="de-DE" sz="2000" dirty="0">
                <a:latin typeface="+mj-lt"/>
                <a:ea typeface="ＭＳ Ｐゴシック" charset="-128"/>
              </a:rPr>
              <a:t> Study Nurse</a:t>
            </a:r>
          </a:p>
          <a:p>
            <a:pPr marL="895350" lvl="2" indent="-442913" eaLnBrk="1" hangingPunct="1">
              <a:lnSpc>
                <a:spcPct val="90000"/>
              </a:lnSpc>
              <a:buFont typeface="Wingdings" charset="2"/>
              <a:buChar char="ü"/>
            </a:pPr>
            <a:r>
              <a:rPr lang="de-DE" altLang="de-DE" sz="2000" dirty="0" err="1">
                <a:latin typeface="+mj-lt"/>
                <a:ea typeface="ＭＳ Ｐゴシック" charset="-128"/>
              </a:rPr>
              <a:t>Geriatric</a:t>
            </a:r>
            <a:r>
              <a:rPr lang="de-DE" altLang="de-DE" sz="2000" dirty="0">
                <a:latin typeface="+mj-lt"/>
                <a:ea typeface="ＭＳ Ｐゴシック" charset="-128"/>
              </a:rPr>
              <a:t> </a:t>
            </a:r>
            <a:r>
              <a:rPr lang="de-DE" altLang="de-DE" sz="2000" dirty="0" err="1">
                <a:latin typeface="+mj-lt"/>
                <a:ea typeface="ＭＳ Ｐゴシック" charset="-128"/>
              </a:rPr>
              <a:t>recommendation</a:t>
            </a:r>
            <a:endParaRPr lang="de-DE" altLang="de-DE" sz="2000" dirty="0">
              <a:latin typeface="+mj-lt"/>
              <a:ea typeface="ＭＳ Ｐゴシック" charset="-128"/>
            </a:endParaRPr>
          </a:p>
          <a:p>
            <a:pPr marL="895350" lvl="2" indent="-442913" eaLnBrk="1" hangingPunct="1">
              <a:lnSpc>
                <a:spcPct val="90000"/>
              </a:lnSpc>
              <a:buFont typeface="Wingdings" charset="2"/>
              <a:buChar char="ü"/>
            </a:pPr>
            <a:r>
              <a:rPr lang="de-DE" altLang="de-DE" sz="2000" dirty="0" err="1">
                <a:latin typeface="+mj-lt"/>
                <a:ea typeface="ＭＳ Ｐゴシック" charset="-128"/>
              </a:rPr>
              <a:t>Traumatologic</a:t>
            </a:r>
            <a:r>
              <a:rPr lang="de-DE" altLang="de-DE" sz="2000" dirty="0">
                <a:latin typeface="+mj-lt"/>
                <a:ea typeface="ＭＳ Ｐゴシック" charset="-128"/>
              </a:rPr>
              <a:t> </a:t>
            </a:r>
            <a:r>
              <a:rPr lang="de-DE" altLang="de-DE" sz="2000" dirty="0" err="1">
                <a:latin typeface="+mj-lt"/>
                <a:ea typeface="ＭＳ Ｐゴシック" charset="-128"/>
              </a:rPr>
              <a:t>recommendation</a:t>
            </a:r>
            <a:endParaRPr lang="de-DE" altLang="de-DE" sz="2000" dirty="0">
              <a:latin typeface="+mj-lt"/>
              <a:ea typeface="ＭＳ Ｐゴシック" charset="-128"/>
            </a:endParaRPr>
          </a:p>
          <a:p>
            <a:pPr eaLnBrk="1" hangingPunct="1">
              <a:lnSpc>
                <a:spcPct val="90000"/>
              </a:lnSpc>
              <a:buFontTx/>
              <a:buNone/>
            </a:pPr>
            <a:endParaRPr lang="de-DE" altLang="de-DE" dirty="0">
              <a:latin typeface="+mj-lt"/>
              <a:ea typeface="ＭＳ Ｐゴシック" charset="-128"/>
            </a:endParaRPr>
          </a:p>
          <a:p>
            <a:pPr lvl="1" eaLnBrk="1" hangingPunct="1">
              <a:lnSpc>
                <a:spcPct val="90000"/>
              </a:lnSpc>
            </a:pPr>
            <a:endParaRPr lang="de-DE" altLang="de-DE" dirty="0">
              <a:latin typeface="+mj-lt"/>
              <a:ea typeface="ＭＳ Ｐゴシック" charset="-128"/>
            </a:endParaRPr>
          </a:p>
          <a:p>
            <a:pPr lvl="1" eaLnBrk="1" hangingPunct="1">
              <a:lnSpc>
                <a:spcPct val="90000"/>
              </a:lnSpc>
            </a:pPr>
            <a:endParaRPr lang="de-DE" altLang="de-DE" dirty="0">
              <a:latin typeface="+mj-lt"/>
              <a:ea typeface="ＭＳ Ｐゴシック" charset="-128"/>
            </a:endParaRPr>
          </a:p>
        </p:txBody>
      </p:sp>
    </p:spTree>
    <p:extLst>
      <p:ext uri="{BB962C8B-B14F-4D97-AF65-F5344CB8AC3E}">
        <p14:creationId xmlns:p14="http://schemas.microsoft.com/office/powerpoint/2010/main" val="31020323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7411">
                                            <p:txEl>
                                              <p:pRg st="3" end="3"/>
                                            </p:txEl>
                                          </p:spTgt>
                                        </p:tgtEl>
                                        <p:attrNameLst>
                                          <p:attrName>style.visibility</p:attrName>
                                        </p:attrNameLst>
                                      </p:cBhvr>
                                      <p:to>
                                        <p:strVal val="visible"/>
                                      </p:to>
                                    </p:set>
                                    <p:animEffect transition="in" filter="blinds(horizontal)">
                                      <p:cBhvr>
                                        <p:cTn id="7" dur="500"/>
                                        <p:tgtEl>
                                          <p:spTgt spid="17411">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10" dur="500"/>
                                        <p:tgtEl>
                                          <p:spTgt spid="17411">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13" dur="500"/>
                                        <p:tgtEl>
                                          <p:spTgt spid="1741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7411">
                                            <p:txEl>
                                              <p:pRg st="5" end="5"/>
                                            </p:txEl>
                                          </p:spTgt>
                                        </p:tgtEl>
                                        <p:attrNameLst>
                                          <p:attrName>style.visibility</p:attrName>
                                        </p:attrNameLst>
                                      </p:cBhvr>
                                      <p:to>
                                        <p:strVal val="visible"/>
                                      </p:to>
                                    </p:set>
                                    <p:animEffect transition="in" filter="blinds(horizontal)">
                                      <p:cBhvr>
                                        <p:cTn id="18" dur="500"/>
                                        <p:tgtEl>
                                          <p:spTgt spid="17411">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7411">
                                            <p:txEl>
                                              <p:pRg st="6" end="6"/>
                                            </p:txEl>
                                          </p:spTgt>
                                        </p:tgtEl>
                                        <p:attrNameLst>
                                          <p:attrName>style.visibility</p:attrName>
                                        </p:attrNameLst>
                                      </p:cBhvr>
                                      <p:to>
                                        <p:strVal val="visible"/>
                                      </p:to>
                                    </p:set>
                                    <p:animEffect transition="in" filter="blinds(horizontal)">
                                      <p:cBhvr>
                                        <p:cTn id="21" dur="500"/>
                                        <p:tgtEl>
                                          <p:spTgt spid="17411">
                                            <p:txEl>
                                              <p:pRg st="6" end="6"/>
                                            </p:txEl>
                                          </p:spTgt>
                                        </p:tgtEl>
                                      </p:cBhvr>
                                    </p:animEffect>
                                  </p:childTnLst>
                                </p:cTn>
                              </p:par>
                              <p:par>
                                <p:cTn id="22" presetID="1" presetClass="entr" presetSubtype="0" fill="hold" nodeType="withEffect">
                                  <p:stCondLst>
                                    <p:cond delay="0"/>
                                  </p:stCondLst>
                                  <p:childTnLst>
                                    <p:set>
                                      <p:cBhvr>
                                        <p:cTn id="23" dur="1" fill="hold">
                                          <p:stCondLst>
                                            <p:cond delay="0"/>
                                          </p:stCondLst>
                                        </p:cTn>
                                        <p:tgtEl>
                                          <p:spTgt spid="17411">
                                            <p:txEl>
                                              <p:pRg st="7" end="7"/>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7411">
                                            <p:txEl>
                                              <p:pRg st="8" end="8"/>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7411">
                                            <p:txEl>
                                              <p:pRg st="9" end="9"/>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74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Prevention</a:t>
            </a:r>
            <a:r>
              <a:rPr lang="de-DE" dirty="0"/>
              <a:t> </a:t>
            </a:r>
            <a:r>
              <a:rPr lang="de-DE" dirty="0" err="1"/>
              <a:t>to</a:t>
            </a:r>
            <a:r>
              <a:rPr lang="de-DE" dirty="0"/>
              <a:t> </a:t>
            </a:r>
            <a:r>
              <a:rPr lang="de-DE" dirty="0" err="1"/>
              <a:t>avoid</a:t>
            </a:r>
            <a:r>
              <a:rPr lang="de-DE" dirty="0"/>
              <a:t> subsequent </a:t>
            </a:r>
            <a:r>
              <a:rPr lang="de-DE" dirty="0" err="1"/>
              <a:t>fractures</a:t>
            </a:r>
            <a:endParaRPr lang="de-DE" dirty="0"/>
          </a:p>
        </p:txBody>
      </p:sp>
      <p:sp>
        <p:nvSpPr>
          <p:cNvPr id="3" name="Datumsplatzhalter 2"/>
          <p:cNvSpPr>
            <a:spLocks noGrp="1"/>
          </p:cNvSpPr>
          <p:nvPr>
            <p:ph type="dt" sz="half" idx="4294967295"/>
          </p:nvPr>
        </p:nvSpPr>
        <p:spPr>
          <a:xfrm>
            <a:off x="1022857" y="6340581"/>
            <a:ext cx="2844800" cy="326339"/>
          </a:xfrm>
        </p:spPr>
        <p:txBody>
          <a:bodyPr/>
          <a:lstStyle/>
          <a:p>
            <a:pPr algn="ctr">
              <a:defRPr/>
            </a:pPr>
            <a:fld id="{4A1E6030-AFBB-4805-A38C-E1C599D78528}" type="datetime1">
              <a:rPr lang="de-DE" sz="2000" smtClean="0"/>
              <a:pPr algn="ctr">
                <a:defRPr/>
              </a:pPr>
              <a:t>11.08.2020</a:t>
            </a:fld>
            <a:endParaRPr lang="de-DE" sz="2000" dirty="0"/>
          </a:p>
        </p:txBody>
      </p:sp>
      <p:pic>
        <p:nvPicPr>
          <p:cNvPr id="7" name="Bild 6" descr="LMU_Germany_Certificate_Dec2015.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8813" y="1243013"/>
            <a:ext cx="3572888" cy="5056087"/>
          </a:xfrm>
          <a:prstGeom prst="rect">
            <a:avLst/>
          </a:prstGeom>
        </p:spPr>
      </p:pic>
      <p:pic>
        <p:nvPicPr>
          <p:cNvPr id="9" name="Bild 8" descr="fls.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7928" y="1197395"/>
            <a:ext cx="4025018" cy="5143079"/>
          </a:xfrm>
          <a:prstGeom prst="rect">
            <a:avLst/>
          </a:prstGeom>
        </p:spPr>
      </p:pic>
      <p:sp>
        <p:nvSpPr>
          <p:cNvPr id="10" name="Rechteck 9"/>
          <p:cNvSpPr/>
          <p:nvPr/>
        </p:nvSpPr>
        <p:spPr>
          <a:xfrm>
            <a:off x="8633077" y="1604869"/>
            <a:ext cx="131233" cy="6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a:latin typeface="Verdana" pitchFamily="34" charset="0"/>
              <a:ea typeface="Verdana" pitchFamily="34" charset="0"/>
              <a:cs typeface="Verdana" pitchFamily="34" charset="0"/>
            </a:endParaRPr>
          </a:p>
        </p:txBody>
      </p:sp>
      <p:sp>
        <p:nvSpPr>
          <p:cNvPr id="11" name="Rechteck 10"/>
          <p:cNvSpPr/>
          <p:nvPr/>
        </p:nvSpPr>
        <p:spPr>
          <a:xfrm>
            <a:off x="7699627" y="1744569"/>
            <a:ext cx="131233" cy="6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7496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Dimension </a:t>
            </a:r>
            <a:r>
              <a:rPr lang="de-DE" dirty="0" err="1"/>
              <a:t>of</a:t>
            </a:r>
            <a:r>
              <a:rPr lang="de-DE" dirty="0"/>
              <a:t> </a:t>
            </a:r>
            <a:r>
              <a:rPr lang="de-DE" dirty="0" err="1"/>
              <a:t>the</a:t>
            </a:r>
            <a:r>
              <a:rPr lang="de-DE" dirty="0"/>
              <a:t> </a:t>
            </a:r>
            <a:r>
              <a:rPr lang="de-DE" dirty="0" err="1"/>
              <a:t>problem</a:t>
            </a:r>
            <a:endParaRPr lang="de-DE" dirty="0"/>
          </a:p>
        </p:txBody>
      </p:sp>
      <p:sp>
        <p:nvSpPr>
          <p:cNvPr id="3" name="Inhaltsplatzhalter 2"/>
          <p:cNvSpPr>
            <a:spLocks noGrp="1"/>
          </p:cNvSpPr>
          <p:nvPr>
            <p:ph type="body" sz="quarter" idx="13"/>
          </p:nvPr>
        </p:nvSpPr>
        <p:spPr>
          <a:xfrm>
            <a:off x="658813" y="1727200"/>
            <a:ext cx="11055132" cy="4129088"/>
          </a:xfrm>
        </p:spPr>
        <p:txBody>
          <a:bodyPr/>
          <a:lstStyle/>
          <a:p>
            <a:pPr marL="285750" indent="-285750">
              <a:buFont typeface="Arial"/>
              <a:buChar char="•"/>
            </a:pPr>
            <a:r>
              <a:rPr lang="de-DE" dirty="0" err="1"/>
              <a:t>bad</a:t>
            </a:r>
            <a:r>
              <a:rPr lang="de-DE" dirty="0"/>
              <a:t> </a:t>
            </a:r>
            <a:r>
              <a:rPr lang="de-DE" dirty="0" err="1"/>
              <a:t>outcome</a:t>
            </a:r>
            <a:r>
              <a:rPr lang="de-DE" dirty="0"/>
              <a:t> </a:t>
            </a:r>
            <a:r>
              <a:rPr lang="de-DE" sz="2000" dirty="0"/>
              <a:t>(Roche BMJ 2005, Kammerlander AOTS 2011)</a:t>
            </a:r>
          </a:p>
          <a:p>
            <a:pPr marL="742950" lvl="1" indent="-285750">
              <a:buFont typeface="Arial"/>
              <a:buChar char="•"/>
            </a:pPr>
            <a:r>
              <a:rPr lang="de-DE" sz="2400" dirty="0"/>
              <a:t>high </a:t>
            </a:r>
            <a:r>
              <a:rPr lang="de-DE" sz="2400" dirty="0" err="1"/>
              <a:t>one-year</a:t>
            </a:r>
            <a:r>
              <a:rPr lang="de-DE" sz="2400" dirty="0"/>
              <a:t> </a:t>
            </a:r>
            <a:r>
              <a:rPr lang="de-DE" sz="2400" dirty="0" err="1"/>
              <a:t>and</a:t>
            </a:r>
            <a:r>
              <a:rPr lang="de-DE" sz="2400" dirty="0"/>
              <a:t> </a:t>
            </a:r>
            <a:r>
              <a:rPr lang="de-DE" sz="2400" dirty="0" err="1"/>
              <a:t>short</a:t>
            </a:r>
            <a:r>
              <a:rPr lang="de-DE" sz="2400" dirty="0"/>
              <a:t>-term </a:t>
            </a:r>
            <a:r>
              <a:rPr lang="de-DE" sz="2400" dirty="0" err="1"/>
              <a:t>mortality</a:t>
            </a:r>
            <a:endParaRPr lang="de-DE" sz="2400" dirty="0"/>
          </a:p>
          <a:p>
            <a:pPr marL="742950" lvl="1" indent="-285750">
              <a:buFont typeface="Arial"/>
              <a:buChar char="•"/>
            </a:pPr>
            <a:r>
              <a:rPr lang="de-DE" sz="2400" dirty="0"/>
              <a:t>high </a:t>
            </a:r>
            <a:r>
              <a:rPr lang="de-DE" sz="2400" dirty="0" err="1"/>
              <a:t>rates</a:t>
            </a:r>
            <a:r>
              <a:rPr lang="de-DE" sz="2400" dirty="0"/>
              <a:t> </a:t>
            </a:r>
            <a:r>
              <a:rPr lang="de-DE" sz="2400" dirty="0" err="1"/>
              <a:t>of</a:t>
            </a:r>
            <a:r>
              <a:rPr lang="de-DE" sz="2400" dirty="0"/>
              <a:t> internal </a:t>
            </a:r>
            <a:r>
              <a:rPr lang="de-DE" sz="2400" dirty="0" err="1"/>
              <a:t>complications</a:t>
            </a:r>
            <a:endParaRPr lang="de-DE" sz="2400" dirty="0"/>
          </a:p>
          <a:p>
            <a:pPr marL="742950" lvl="1" indent="-285750">
              <a:buFont typeface="Arial"/>
              <a:buChar char="•"/>
            </a:pPr>
            <a:r>
              <a:rPr lang="de-DE" sz="2400" dirty="0" err="1"/>
              <a:t>bad</a:t>
            </a:r>
            <a:r>
              <a:rPr lang="de-DE" sz="2400" dirty="0"/>
              <a:t> </a:t>
            </a:r>
            <a:r>
              <a:rPr lang="de-DE" sz="2400" dirty="0" err="1"/>
              <a:t>function</a:t>
            </a:r>
            <a:r>
              <a:rPr lang="de-DE" sz="2400" dirty="0"/>
              <a:t> (</a:t>
            </a:r>
            <a:r>
              <a:rPr lang="de-DE" sz="2400" dirty="0" err="1"/>
              <a:t>Activities</a:t>
            </a:r>
            <a:r>
              <a:rPr lang="de-DE" sz="2400" dirty="0"/>
              <a:t> </a:t>
            </a:r>
            <a:r>
              <a:rPr lang="de-DE" sz="2400" dirty="0" err="1"/>
              <a:t>of</a:t>
            </a:r>
            <a:r>
              <a:rPr lang="de-DE" sz="2400" dirty="0"/>
              <a:t> </a:t>
            </a:r>
            <a:r>
              <a:rPr lang="de-DE" sz="2400" dirty="0" err="1"/>
              <a:t>daily</a:t>
            </a:r>
            <a:r>
              <a:rPr lang="de-DE" sz="2400" dirty="0"/>
              <a:t> </a:t>
            </a:r>
            <a:r>
              <a:rPr lang="de-DE" sz="2400" dirty="0" err="1"/>
              <a:t>living</a:t>
            </a:r>
            <a:r>
              <a:rPr lang="de-DE" sz="2400" dirty="0"/>
              <a:t>, </a:t>
            </a:r>
            <a:r>
              <a:rPr lang="de-DE" sz="2400" dirty="0" err="1"/>
              <a:t>self-dependence</a:t>
            </a:r>
            <a:r>
              <a:rPr lang="de-DE" sz="2400" dirty="0"/>
              <a:t>)</a:t>
            </a:r>
          </a:p>
          <a:p>
            <a:pPr marL="742950" lvl="1" indent="-285750">
              <a:buFont typeface="Arial"/>
              <a:buChar char="•"/>
            </a:pPr>
            <a:endParaRPr lang="de-DE" sz="800" dirty="0"/>
          </a:p>
          <a:p>
            <a:pPr marL="285750" indent="-285750">
              <a:buFont typeface="Arial"/>
              <a:buChar char="•"/>
            </a:pPr>
            <a:r>
              <a:rPr lang="de-DE" dirty="0"/>
              <a:t>high </a:t>
            </a:r>
            <a:r>
              <a:rPr lang="de-DE" dirty="0" err="1"/>
              <a:t>readmission</a:t>
            </a:r>
            <a:r>
              <a:rPr lang="de-DE" dirty="0"/>
              <a:t> </a:t>
            </a:r>
            <a:r>
              <a:rPr lang="de-DE" dirty="0" err="1"/>
              <a:t>rates</a:t>
            </a:r>
            <a:r>
              <a:rPr lang="de-DE" dirty="0"/>
              <a:t> </a:t>
            </a:r>
            <a:r>
              <a:rPr lang="de-DE" sz="2000" dirty="0"/>
              <a:t>(Fisher AA JOT 2006)</a:t>
            </a:r>
          </a:p>
          <a:p>
            <a:pPr marL="285750" indent="-285750">
              <a:buFont typeface="Arial"/>
              <a:buChar char="•"/>
            </a:pPr>
            <a:endParaRPr lang="de-DE" sz="800" dirty="0"/>
          </a:p>
          <a:p>
            <a:pPr marL="285750" indent="-285750">
              <a:buFont typeface="Arial"/>
              <a:buChar char="•"/>
            </a:pPr>
            <a:r>
              <a:rPr lang="de-DE" dirty="0" err="1"/>
              <a:t>increasing</a:t>
            </a:r>
            <a:r>
              <a:rPr lang="de-DE" dirty="0"/>
              <a:t> </a:t>
            </a:r>
            <a:r>
              <a:rPr lang="de-DE" dirty="0" err="1"/>
              <a:t>incidence</a:t>
            </a:r>
            <a:r>
              <a:rPr lang="de-DE" dirty="0"/>
              <a:t> </a:t>
            </a:r>
            <a:r>
              <a:rPr lang="de-DE" dirty="0" err="1"/>
              <a:t>of</a:t>
            </a:r>
            <a:r>
              <a:rPr lang="de-DE" dirty="0"/>
              <a:t> </a:t>
            </a:r>
            <a:r>
              <a:rPr lang="de-DE" dirty="0" err="1"/>
              <a:t>osteoporotic</a:t>
            </a:r>
            <a:r>
              <a:rPr lang="de-DE" dirty="0"/>
              <a:t> </a:t>
            </a:r>
            <a:r>
              <a:rPr lang="de-DE" dirty="0" err="1"/>
              <a:t>fractures</a:t>
            </a:r>
            <a:r>
              <a:rPr lang="de-DE" dirty="0"/>
              <a:t> </a:t>
            </a:r>
            <a:r>
              <a:rPr lang="de-DE" sz="2000" dirty="0"/>
              <a:t>(</a:t>
            </a:r>
            <a:r>
              <a:rPr lang="de-DE" sz="2000" dirty="0" err="1"/>
              <a:t>Johnell</a:t>
            </a:r>
            <a:r>
              <a:rPr lang="de-DE" sz="2000" dirty="0"/>
              <a:t> et al </a:t>
            </a:r>
            <a:r>
              <a:rPr lang="de-DE" sz="2000" dirty="0" err="1"/>
              <a:t>OstInt</a:t>
            </a:r>
            <a:r>
              <a:rPr lang="de-DE" sz="2000" dirty="0"/>
              <a:t> 2006)</a:t>
            </a:r>
          </a:p>
          <a:p>
            <a:endParaRPr lang="de-DE" sz="800" dirty="0"/>
          </a:p>
          <a:p>
            <a:pPr marL="285750" indent="-285750">
              <a:buFont typeface="Arial"/>
              <a:buChar char="•"/>
            </a:pPr>
            <a:r>
              <a:rPr lang="de-DE" dirty="0"/>
              <a:t>high </a:t>
            </a:r>
            <a:r>
              <a:rPr lang="de-DE" dirty="0" err="1"/>
              <a:t>refracture</a:t>
            </a:r>
            <a:r>
              <a:rPr lang="de-DE" dirty="0"/>
              <a:t> </a:t>
            </a:r>
            <a:r>
              <a:rPr lang="de-DE" dirty="0" err="1"/>
              <a:t>rates</a:t>
            </a:r>
            <a:r>
              <a:rPr lang="de-DE" dirty="0"/>
              <a:t> </a:t>
            </a:r>
            <a:r>
              <a:rPr lang="de-DE" sz="2000" dirty="0"/>
              <a:t>(</a:t>
            </a:r>
            <a:r>
              <a:rPr lang="de-DE" sz="2000" dirty="0" err="1"/>
              <a:t>Johnell</a:t>
            </a:r>
            <a:r>
              <a:rPr lang="de-DE" sz="2000" dirty="0"/>
              <a:t> </a:t>
            </a:r>
            <a:r>
              <a:rPr lang="de-DE" sz="2000" dirty="0" err="1"/>
              <a:t>OstInt</a:t>
            </a:r>
            <a:r>
              <a:rPr lang="de-DE" sz="2000" dirty="0"/>
              <a:t> 2004)</a:t>
            </a:r>
          </a:p>
          <a:p>
            <a:pPr marL="742950" lvl="1" indent="-285750">
              <a:buFont typeface="Arial"/>
              <a:buChar char="•"/>
            </a:pPr>
            <a:r>
              <a:rPr lang="de-DE" sz="2400" dirty="0"/>
              <a:t>2x after hip </a:t>
            </a:r>
            <a:r>
              <a:rPr lang="de-DE" sz="2400" dirty="0" err="1"/>
              <a:t>fracture</a:t>
            </a:r>
            <a:r>
              <a:rPr lang="de-DE" sz="2400" dirty="0"/>
              <a:t>, 4x after vertebral </a:t>
            </a:r>
            <a:r>
              <a:rPr lang="de-DE" sz="2400" dirty="0" err="1"/>
              <a:t>fracture</a:t>
            </a:r>
            <a:endParaRPr lang="de-DE" sz="2400" dirty="0"/>
          </a:p>
          <a:p>
            <a:pPr marL="742950" lvl="1" indent="-285750">
              <a:buFont typeface="Arial"/>
              <a:buChar char="•"/>
            </a:pPr>
            <a:r>
              <a:rPr lang="de-DE" sz="2400" dirty="0"/>
              <a:t>high </a:t>
            </a:r>
            <a:r>
              <a:rPr lang="de-DE" sz="2400" dirty="0" err="1"/>
              <a:t>risk</a:t>
            </a:r>
            <a:r>
              <a:rPr lang="de-DE" sz="2400" dirty="0"/>
              <a:t> </a:t>
            </a:r>
            <a:r>
              <a:rPr lang="de-DE" sz="2400" dirty="0" err="1"/>
              <a:t>patients</a:t>
            </a:r>
            <a:endParaRPr lang="de-DE" sz="2400" dirty="0"/>
          </a:p>
        </p:txBody>
      </p:sp>
    </p:spTree>
    <p:extLst>
      <p:ext uri="{BB962C8B-B14F-4D97-AF65-F5344CB8AC3E}">
        <p14:creationId xmlns:p14="http://schemas.microsoft.com/office/powerpoint/2010/main" val="513325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noAutofit/>
          </a:bodyPr>
          <a:lstStyle/>
          <a:p>
            <a:r>
              <a:rPr lang="de-DE" altLang="de-DE" sz="2800" dirty="0" err="1"/>
              <a:t>Bone</a:t>
            </a:r>
            <a:r>
              <a:rPr lang="de-DE" altLang="de-DE" sz="2800" dirty="0"/>
              <a:t> </a:t>
            </a:r>
            <a:r>
              <a:rPr lang="de-DE" altLang="de-DE" sz="2800" dirty="0" err="1"/>
              <a:t>therapy</a:t>
            </a:r>
            <a:r>
              <a:rPr lang="de-DE" altLang="de-DE" sz="2800" dirty="0"/>
              <a:t> in a </a:t>
            </a:r>
            <a:r>
              <a:rPr lang="de-DE" altLang="de-DE" sz="2800" dirty="0" err="1"/>
              <a:t>Geriatric</a:t>
            </a:r>
            <a:r>
              <a:rPr lang="de-DE" altLang="de-DE" sz="2800" dirty="0"/>
              <a:t> </a:t>
            </a:r>
            <a:r>
              <a:rPr lang="de-DE" altLang="de-DE" sz="2800" dirty="0" err="1"/>
              <a:t>fracture</a:t>
            </a:r>
            <a:r>
              <a:rPr lang="de-DE" altLang="de-DE" sz="2800" dirty="0"/>
              <a:t> </a:t>
            </a:r>
            <a:r>
              <a:rPr lang="de-DE" altLang="de-DE" sz="2800" dirty="0" err="1"/>
              <a:t>center</a:t>
            </a:r>
            <a:endParaRPr lang="de-DE" altLang="de-DE" sz="2800" dirty="0"/>
          </a:p>
        </p:txBody>
      </p:sp>
      <p:pic>
        <p:nvPicPr>
          <p:cNvPr id="26629" name="Picture 2"/>
          <p:cNvPicPr>
            <a:picLocks noChangeAspect="1" noChangeArrowheads="1"/>
          </p:cNvPicPr>
          <p:nvPr/>
        </p:nvPicPr>
        <p:blipFill>
          <a:blip r:embed="rId2" cstate="print"/>
          <a:srcRect/>
          <a:stretch>
            <a:fillRect/>
          </a:stretch>
        </p:blipFill>
        <p:spPr bwMode="auto">
          <a:xfrm>
            <a:off x="658813" y="1727200"/>
            <a:ext cx="10874374" cy="3726711"/>
          </a:xfrm>
          <a:prstGeom prst="rect">
            <a:avLst/>
          </a:prstGeom>
          <a:noFill/>
          <a:ln w="9525">
            <a:noFill/>
            <a:miter lim="800000"/>
            <a:headEnd/>
            <a:tailEnd/>
          </a:ln>
        </p:spPr>
      </p:pic>
      <p:sp>
        <p:nvSpPr>
          <p:cNvPr id="26630" name="Textfeld 4"/>
          <p:cNvSpPr txBox="1">
            <a:spLocks noChangeArrowheads="1"/>
          </p:cNvSpPr>
          <p:nvPr/>
        </p:nvSpPr>
        <p:spPr bwMode="auto">
          <a:xfrm>
            <a:off x="658800" y="5826880"/>
            <a:ext cx="9890488" cy="830997"/>
          </a:xfrm>
          <a:prstGeom prst="rect">
            <a:avLst/>
          </a:prstGeom>
          <a:noFill/>
          <a:ln w="9525">
            <a:noFill/>
            <a:miter lim="800000"/>
            <a:headEnd/>
            <a:tailEnd/>
          </a:ln>
        </p:spPr>
        <p:txBody>
          <a:bodyPr wrap="square" lIns="0" tIns="0" rIns="0" bIns="0">
            <a:spAutoFit/>
          </a:bodyPr>
          <a:lstStyle/>
          <a:p>
            <a:pPr eaLnBrk="1" hangingPunct="1"/>
            <a:r>
              <a:rPr lang="de-DE" altLang="de-DE" dirty="0"/>
              <a:t>Gosch M., Kammerlander C. et al Treatment </a:t>
            </a:r>
            <a:r>
              <a:rPr lang="de-DE" altLang="de-DE" dirty="0" err="1"/>
              <a:t>of</a:t>
            </a:r>
            <a:r>
              <a:rPr lang="de-DE" altLang="de-DE" dirty="0"/>
              <a:t> </a:t>
            </a:r>
            <a:r>
              <a:rPr lang="de-DE" altLang="de-DE" dirty="0" err="1"/>
              <a:t>osteoporosis</a:t>
            </a:r>
            <a:r>
              <a:rPr lang="de-DE" altLang="de-DE" dirty="0"/>
              <a:t> in postmenopausal hip </a:t>
            </a:r>
            <a:r>
              <a:rPr lang="de-DE" altLang="de-DE" dirty="0" err="1"/>
              <a:t>fracture</a:t>
            </a:r>
            <a:r>
              <a:rPr lang="de-DE" altLang="de-DE" dirty="0"/>
              <a:t> </a:t>
            </a:r>
            <a:r>
              <a:rPr lang="de-DE" altLang="de-DE" dirty="0" err="1"/>
              <a:t>patients</a:t>
            </a:r>
            <a:r>
              <a:rPr lang="de-DE" altLang="de-DE" dirty="0"/>
              <a:t> after </a:t>
            </a:r>
            <a:r>
              <a:rPr lang="de-DE" altLang="de-DE" dirty="0" err="1"/>
              <a:t>geriatric</a:t>
            </a:r>
            <a:r>
              <a:rPr lang="de-DE" altLang="de-DE" dirty="0"/>
              <a:t> </a:t>
            </a:r>
            <a:r>
              <a:rPr lang="de-DE" altLang="de-DE" dirty="0" err="1"/>
              <a:t>rehabilitation</a:t>
            </a:r>
            <a:r>
              <a:rPr lang="de-DE" altLang="de-DE" dirty="0"/>
              <a:t>: </a:t>
            </a:r>
            <a:r>
              <a:rPr lang="de-DE" altLang="de-DE" dirty="0" err="1"/>
              <a:t>changes</a:t>
            </a:r>
            <a:r>
              <a:rPr lang="de-DE" altLang="de-DE" dirty="0"/>
              <a:t> </a:t>
            </a:r>
            <a:r>
              <a:rPr lang="de-DE" altLang="de-DE" dirty="0" err="1"/>
              <a:t>over</a:t>
            </a:r>
            <a:r>
              <a:rPr lang="de-DE" altLang="de-DE" dirty="0"/>
              <a:t> </a:t>
            </a:r>
            <a:r>
              <a:rPr lang="de-DE" altLang="de-DE" dirty="0" err="1"/>
              <a:t>the</a:t>
            </a:r>
            <a:r>
              <a:rPr lang="de-DE" altLang="de-DE" dirty="0"/>
              <a:t> last </a:t>
            </a:r>
            <a:r>
              <a:rPr lang="de-DE" altLang="de-DE" dirty="0" err="1"/>
              <a:t>decade</a:t>
            </a:r>
            <a:r>
              <a:rPr lang="de-DE" altLang="de-DE" dirty="0"/>
              <a:t>. Z </a:t>
            </a:r>
            <a:r>
              <a:rPr lang="de-DE" altLang="de-DE" dirty="0" err="1"/>
              <a:t>Gerontol</a:t>
            </a:r>
            <a:r>
              <a:rPr lang="de-DE" altLang="de-DE" dirty="0"/>
              <a:t> </a:t>
            </a:r>
            <a:r>
              <a:rPr lang="de-DE" altLang="de-DE" dirty="0" err="1"/>
              <a:t>Geriatr</a:t>
            </a:r>
            <a:r>
              <a:rPr lang="de-DE" altLang="de-DE" dirty="0"/>
              <a:t>. 2011 Dec;44(6):381-6. </a:t>
            </a:r>
          </a:p>
        </p:txBody>
      </p:sp>
    </p:spTree>
    <p:extLst>
      <p:ext uri="{BB962C8B-B14F-4D97-AF65-F5344CB8AC3E}">
        <p14:creationId xmlns:p14="http://schemas.microsoft.com/office/powerpoint/2010/main" val="8489319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
          <p:cNvSpPr>
            <a:spLocks noGrp="1" noChangeArrowheads="1"/>
          </p:cNvSpPr>
          <p:nvPr>
            <p:ph type="title"/>
          </p:nvPr>
        </p:nvSpPr>
        <p:spPr/>
        <p:txBody>
          <a:bodyPr/>
          <a:lstStyle/>
          <a:p>
            <a:pPr eaLnBrk="1" hangingPunct="1"/>
            <a:r>
              <a:rPr lang="en-US" dirty="0"/>
              <a:t>Prevention—basic and specific osteoporosis medication</a:t>
            </a:r>
          </a:p>
        </p:txBody>
      </p:sp>
      <p:sp>
        <p:nvSpPr>
          <p:cNvPr id="35843" name="Rectangle 7"/>
          <p:cNvSpPr>
            <a:spLocks noGrp="1" noChangeArrowheads="1"/>
          </p:cNvSpPr>
          <p:nvPr>
            <p:ph type="body" sz="quarter" idx="13"/>
          </p:nvPr>
        </p:nvSpPr>
        <p:spPr>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nSpc>
                <a:spcPct val="120000"/>
              </a:lnSpc>
              <a:spcBef>
                <a:spcPct val="0"/>
              </a:spcBef>
            </a:pPr>
            <a:r>
              <a:rPr lang="en-US" dirty="0"/>
              <a:t>For all patients over 65 years old with typical fragility fractures (caused by a fall from standing height)</a:t>
            </a:r>
          </a:p>
        </p:txBody>
      </p:sp>
    </p:spTree>
    <p:extLst>
      <p:ext uri="{BB962C8B-B14F-4D97-AF65-F5344CB8AC3E}">
        <p14:creationId xmlns:p14="http://schemas.microsoft.com/office/powerpoint/2010/main" val="82395615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p:spPr>
        <p:txBody>
          <a:bodyPr/>
          <a:lstStyle/>
          <a:p>
            <a:pPr eaLnBrk="1" hangingPunct="1"/>
            <a:r>
              <a:rPr lang="en-US" dirty="0"/>
              <a:t>Prevention—minimal diagnostics for patients with fragility fracture</a:t>
            </a:r>
          </a:p>
        </p:txBody>
      </p:sp>
      <p:sp>
        <p:nvSpPr>
          <p:cNvPr id="34819" name="Rectangle 3"/>
          <p:cNvSpPr>
            <a:spLocks noGrp="1" noChangeArrowheads="1"/>
          </p:cNvSpPr>
          <p:nvPr>
            <p:ph type="body" sz="quarter" idx="13"/>
          </p:nvPr>
        </p:nvSpPr>
        <p:spPr>
          <a:xfrm>
            <a:off x="658812" y="1727200"/>
            <a:ext cx="10874375" cy="4129088"/>
          </a:xfrm>
          <a:noFill/>
        </p:spPr>
        <p:txBody>
          <a:bodyPr/>
          <a:lstStyle/>
          <a:p>
            <a:pPr marL="457200" indent="-457200" eaLnBrk="1" hangingPunct="1">
              <a:buFont typeface="Arial" panose="020B0604020202020204" pitchFamily="34" charset="0"/>
              <a:buChar char="•"/>
            </a:pPr>
            <a:r>
              <a:rPr lang="en-US" dirty="0"/>
              <a:t>Serum/plasma</a:t>
            </a:r>
          </a:p>
          <a:p>
            <a:pPr marL="895350" lvl="1" indent="-442913" eaLnBrk="1" hangingPunct="1">
              <a:buFont typeface="Symbol" pitchFamily="18" charset="2"/>
              <a:buChar char="-"/>
            </a:pPr>
            <a:r>
              <a:rPr lang="en-US" dirty="0"/>
              <a:t>ESR, CRP, blood count, calcium, phosphate, </a:t>
            </a:r>
            <a:r>
              <a:rPr lang="en-US" dirty="0" err="1"/>
              <a:t>creatinine</a:t>
            </a:r>
            <a:r>
              <a:rPr lang="en-US" dirty="0"/>
              <a:t>, alkaline phosphatase, </a:t>
            </a:r>
            <a:r>
              <a:rPr lang="en-US" dirty="0" err="1">
                <a:cs typeface="Arial" charset="0"/>
              </a:rPr>
              <a:t>γ</a:t>
            </a:r>
            <a:r>
              <a:rPr lang="en-US" dirty="0" err="1"/>
              <a:t>GT</a:t>
            </a:r>
            <a:r>
              <a:rPr lang="en-US" dirty="0"/>
              <a:t>, electrophoresis, TSH*</a:t>
            </a:r>
          </a:p>
          <a:p>
            <a:pPr marL="895350" lvl="1" indent="-442913" eaLnBrk="1" hangingPunct="1">
              <a:buFont typeface="Symbol" pitchFamily="18" charset="2"/>
              <a:buChar char="-"/>
            </a:pPr>
            <a:r>
              <a:rPr lang="en-US" dirty="0"/>
              <a:t>25-OH vitamin D, PTH</a:t>
            </a:r>
          </a:p>
          <a:p>
            <a:pPr marL="457200" indent="-457200" eaLnBrk="1" hangingPunct="1">
              <a:buFont typeface="Arial" panose="020B0604020202020204" pitchFamily="34" charset="0"/>
              <a:buChar char="•"/>
            </a:pPr>
            <a:r>
              <a:rPr lang="en-US" dirty="0"/>
              <a:t>24-hour urine test: calcium/</a:t>
            </a:r>
            <a:r>
              <a:rPr lang="en-US" dirty="0" err="1"/>
              <a:t>creatinine</a:t>
            </a:r>
            <a:r>
              <a:rPr lang="en-US" dirty="0"/>
              <a:t> ratio</a:t>
            </a:r>
          </a:p>
          <a:p>
            <a:pPr marL="457200" indent="-457200">
              <a:buFont typeface="Arial" panose="020B0604020202020204" pitchFamily="34" charset="0"/>
              <a:buChar char="•"/>
            </a:pPr>
            <a:r>
              <a:rPr lang="en-US" dirty="0"/>
              <a:t>Dual energy x-ray absorptiometry (DEXA) bone densitometry (lumbar spine, femur, possibly distal radius)</a:t>
            </a:r>
          </a:p>
          <a:p>
            <a:pPr marL="457200" indent="-457200" eaLnBrk="1" hangingPunct="1">
              <a:buFont typeface="Arial" panose="020B0604020202020204" pitchFamily="34" charset="0"/>
              <a:buChar char="•"/>
            </a:pPr>
            <a:r>
              <a:rPr lang="en-US" dirty="0"/>
              <a:t>Vertebral fracture assessment (VFA)</a:t>
            </a:r>
          </a:p>
        </p:txBody>
      </p:sp>
      <p:sp>
        <p:nvSpPr>
          <p:cNvPr id="34820" name="Rectangle 5"/>
          <p:cNvSpPr>
            <a:spLocks noChangeArrowheads="1"/>
          </p:cNvSpPr>
          <p:nvPr/>
        </p:nvSpPr>
        <p:spPr bwMode="auto">
          <a:xfrm>
            <a:off x="658799" y="6002923"/>
            <a:ext cx="10190175" cy="707886"/>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spcBef>
                <a:spcPct val="30000"/>
              </a:spcBef>
            </a:pPr>
            <a:r>
              <a:rPr lang="de-AT" sz="2000" dirty="0">
                <a:solidFill>
                  <a:srgbClr val="5F5F5F"/>
                </a:solidFill>
              </a:rPr>
              <a:t>*</a:t>
            </a:r>
            <a:r>
              <a:rPr lang="de-AT" sz="2000" dirty="0"/>
              <a:t> </a:t>
            </a:r>
            <a:r>
              <a:rPr lang="en-US" sz="2000" dirty="0" err="1"/>
              <a:t>Leitlinien</a:t>
            </a:r>
            <a:r>
              <a:rPr lang="en-US" sz="2000" dirty="0"/>
              <a:t> von DVO/“Initiative </a:t>
            </a:r>
            <a:r>
              <a:rPr lang="en-US" sz="2000" dirty="0" err="1"/>
              <a:t>Arznei</a:t>
            </a:r>
            <a:r>
              <a:rPr lang="en-US" sz="2000" dirty="0"/>
              <a:t> und </a:t>
            </a:r>
            <a:r>
              <a:rPr lang="en-US" sz="2000" dirty="0" err="1"/>
              <a:t>Vernunft</a:t>
            </a:r>
            <a:r>
              <a:rPr lang="en-US" sz="2000" dirty="0"/>
              <a:t>”, Guidelines from DVO/</a:t>
            </a:r>
            <a:r>
              <a:rPr lang="en-US" sz="2000" dirty="0">
                <a:cs typeface="Arial" charset="0"/>
              </a:rPr>
              <a:t>“</a:t>
            </a:r>
            <a:r>
              <a:rPr lang="en-US" sz="2000" dirty="0"/>
              <a:t>Initiative Medicines and Reason, Austria”</a:t>
            </a:r>
          </a:p>
        </p:txBody>
      </p:sp>
    </p:spTree>
    <p:extLst>
      <p:ext uri="{BB962C8B-B14F-4D97-AF65-F5344CB8AC3E}">
        <p14:creationId xmlns:p14="http://schemas.microsoft.com/office/powerpoint/2010/main" val="3872291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p:spPr>
        <p:txBody>
          <a:bodyPr/>
          <a:lstStyle/>
          <a:p>
            <a:pPr eaLnBrk="1" hangingPunct="1"/>
            <a:r>
              <a:rPr lang="en-US" dirty="0"/>
              <a:t>Prevention</a:t>
            </a:r>
            <a:r>
              <a:rPr lang="de-DE" dirty="0"/>
              <a:t>—</a:t>
            </a:r>
            <a:r>
              <a:rPr lang="de-DE" dirty="0" err="1"/>
              <a:t>basic</a:t>
            </a:r>
            <a:r>
              <a:rPr lang="de-DE" dirty="0"/>
              <a:t> </a:t>
            </a:r>
            <a:r>
              <a:rPr lang="de-DE" dirty="0" err="1"/>
              <a:t>therapy</a:t>
            </a:r>
            <a:endParaRPr lang="de-DE" dirty="0"/>
          </a:p>
        </p:txBody>
      </p:sp>
      <p:sp>
        <p:nvSpPr>
          <p:cNvPr id="36867" name="Rectangle 3"/>
          <p:cNvSpPr>
            <a:spLocks noGrp="1" noChangeArrowheads="1"/>
          </p:cNvSpPr>
          <p:nvPr>
            <p:ph type="body" sz="quarter" idx="13"/>
          </p:nvPr>
        </p:nvSpPr>
        <p:spPr>
          <a:xfrm>
            <a:off x="658813" y="1727200"/>
            <a:ext cx="6842125" cy="4129088"/>
          </a:xfrm>
          <a:noFill/>
        </p:spPr>
        <p:txBody>
          <a:bodyPr/>
          <a:lstStyle/>
          <a:p>
            <a:pPr marL="457200" indent="-457200" eaLnBrk="1" hangingPunct="1">
              <a:spcBef>
                <a:spcPct val="50000"/>
              </a:spcBef>
              <a:buFont typeface="Arial" panose="020B0604020202020204" pitchFamily="34" charset="0"/>
              <a:buChar char="•"/>
            </a:pPr>
            <a:r>
              <a:rPr lang="en-GB" dirty="0"/>
              <a:t>Vitamin D insufficiency present in 96% of women with hip fractures (38% had extremely low levels)</a:t>
            </a:r>
          </a:p>
          <a:p>
            <a:pPr marL="457200" indent="-457200" eaLnBrk="1" hangingPunct="1">
              <a:spcBef>
                <a:spcPct val="50000"/>
              </a:spcBef>
              <a:buFont typeface="Arial" panose="020B0604020202020204" pitchFamily="34" charset="0"/>
              <a:buChar char="•"/>
            </a:pPr>
            <a:r>
              <a:rPr lang="en-US" dirty="0"/>
              <a:t>Recommendations</a:t>
            </a:r>
          </a:p>
          <a:p>
            <a:pPr marL="895350" lvl="1" indent="-447675" eaLnBrk="1" hangingPunct="1">
              <a:spcBef>
                <a:spcPct val="0"/>
              </a:spcBef>
              <a:buFont typeface="Symbol" pitchFamily="18" charset="2"/>
              <a:buChar char="-"/>
            </a:pPr>
            <a:r>
              <a:rPr lang="en-US" dirty="0"/>
              <a:t>Vitamin D loading dose 180.000 IU and up to 2000 IU daily</a:t>
            </a:r>
          </a:p>
          <a:p>
            <a:pPr marL="895350" lvl="1" indent="-447675" eaLnBrk="1" hangingPunct="1">
              <a:spcBef>
                <a:spcPct val="0"/>
              </a:spcBef>
              <a:buFont typeface="Symbol" pitchFamily="18" charset="2"/>
              <a:buChar char="-"/>
            </a:pPr>
            <a:r>
              <a:rPr lang="en-US" dirty="0"/>
              <a:t>Calcium 1500 mg/day</a:t>
            </a:r>
            <a:br>
              <a:rPr lang="en-US" dirty="0"/>
            </a:br>
            <a:r>
              <a:rPr lang="en-US" dirty="0"/>
              <a:t>vitamin D 800</a:t>
            </a:r>
            <a:r>
              <a:rPr lang="en-US" dirty="0">
                <a:latin typeface="Times" pitchFamily="18" charset="0"/>
              </a:rPr>
              <a:t>–</a:t>
            </a:r>
            <a:r>
              <a:rPr lang="en-US" dirty="0"/>
              <a:t>1000 IU daily</a:t>
            </a:r>
          </a:p>
          <a:p>
            <a:pPr marL="895350" lvl="1" indent="-447675" eaLnBrk="1" hangingPunct="1">
              <a:spcBef>
                <a:spcPct val="0"/>
              </a:spcBef>
              <a:buFont typeface="Symbol" pitchFamily="18" charset="2"/>
              <a:buChar char="-"/>
            </a:pPr>
            <a:r>
              <a:rPr lang="en-US" dirty="0"/>
              <a:t>Nutrition and lifestyle advice</a:t>
            </a:r>
          </a:p>
          <a:p>
            <a:pPr marL="895350" lvl="1" indent="-447675" eaLnBrk="1" hangingPunct="1">
              <a:spcBef>
                <a:spcPct val="0"/>
              </a:spcBef>
              <a:buFont typeface="Symbol" pitchFamily="18" charset="2"/>
              <a:buChar char="-"/>
            </a:pPr>
            <a:r>
              <a:rPr lang="de-DE" dirty="0"/>
              <a:t>M</a:t>
            </a:r>
            <a:r>
              <a:rPr lang="en-US" dirty="0" err="1"/>
              <a:t>ini</a:t>
            </a:r>
            <a:r>
              <a:rPr lang="en-US" dirty="0"/>
              <a:t> nutritional assessment</a:t>
            </a:r>
          </a:p>
          <a:p>
            <a:pPr marL="895350" lvl="1" indent="-447675" eaLnBrk="1" hangingPunct="1">
              <a:spcBef>
                <a:spcPct val="0"/>
              </a:spcBef>
              <a:buFont typeface="Symbol" pitchFamily="18" charset="2"/>
              <a:buChar char="-"/>
            </a:pPr>
            <a:r>
              <a:rPr lang="en-US" dirty="0"/>
              <a:t>Protein/supplementary drinks</a:t>
            </a:r>
          </a:p>
        </p:txBody>
      </p:sp>
      <p:pic>
        <p:nvPicPr>
          <p:cNvPr id="4" name="Picture 3" descr="Slide34a.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4364" y="1970088"/>
            <a:ext cx="1958114" cy="2412483"/>
          </a:xfrm>
          <a:prstGeom prst="rect">
            <a:avLst/>
          </a:prstGeom>
        </p:spPr>
      </p:pic>
      <p:pic>
        <p:nvPicPr>
          <p:cNvPr id="5" name="Picture 4" descr="Slide34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9524" y="4985886"/>
            <a:ext cx="4727795" cy="1316089"/>
          </a:xfrm>
          <a:prstGeom prst="rect">
            <a:avLst/>
          </a:prstGeom>
        </p:spPr>
      </p:pic>
    </p:spTree>
    <p:extLst>
      <p:ext uri="{BB962C8B-B14F-4D97-AF65-F5344CB8AC3E}">
        <p14:creationId xmlns:p14="http://schemas.microsoft.com/office/powerpoint/2010/main" val="150959524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13"/>
          <p:cNvSpPr>
            <a:spLocks noGrp="1" noChangeArrowheads="1"/>
          </p:cNvSpPr>
          <p:nvPr>
            <p:ph type="title"/>
          </p:nvPr>
        </p:nvSpPr>
        <p:spPr>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en-US"/>
              <a:t>Prevention</a:t>
            </a:r>
            <a:r>
              <a:rPr lang="en-US">
                <a:latin typeface="Times" pitchFamily="18" charset="0"/>
              </a:rPr>
              <a:t>—</a:t>
            </a:r>
            <a:r>
              <a:rPr lang="en-US"/>
              <a:t>dual benefit of vitamin D</a:t>
            </a:r>
          </a:p>
        </p:txBody>
      </p:sp>
      <p:pic>
        <p:nvPicPr>
          <p:cNvPr id="37895" name="Picture 18" descr="vitaminD"/>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297790" y="1525572"/>
            <a:ext cx="9608282" cy="482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344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noFill/>
        </p:spPr>
        <p:txBody>
          <a:bodyPr/>
          <a:lstStyle/>
          <a:p>
            <a:pPr eaLnBrk="1" hangingPunct="1"/>
            <a:r>
              <a:rPr lang="en-US" dirty="0"/>
              <a:t>Prevention</a:t>
            </a:r>
            <a:r>
              <a:rPr lang="en-US" dirty="0">
                <a:latin typeface="Times" pitchFamily="18" charset="0"/>
              </a:rPr>
              <a:t>—</a:t>
            </a:r>
            <a:r>
              <a:rPr lang="en-US" dirty="0"/>
              <a:t>specific medication therapy</a:t>
            </a:r>
            <a:endParaRPr lang="en-US" sz="1800" dirty="0"/>
          </a:p>
        </p:txBody>
      </p:sp>
      <p:sp>
        <p:nvSpPr>
          <p:cNvPr id="38914" name="Rectangle 64"/>
          <p:cNvSpPr>
            <a:spLocks noGrp="1" noChangeArrowheads="1"/>
          </p:cNvSpPr>
          <p:nvPr>
            <p:ph type="body" sz="quarter" idx="13"/>
          </p:nvPr>
        </p:nvSpPr>
        <p:spPr>
          <a:noFill/>
        </p:spPr>
        <p:txBody>
          <a:bodyPr/>
          <a:lstStyle/>
          <a:p>
            <a:pPr marL="342900" indent="-342900" eaLnBrk="1" hangingPunct="1">
              <a:buFont typeface="Arial" panose="020B0604020202020204" pitchFamily="34" charset="0"/>
              <a:buChar char="•"/>
            </a:pPr>
            <a:r>
              <a:rPr lang="en-US" sz="2400" dirty="0"/>
              <a:t>Bone forming drugs</a:t>
            </a:r>
            <a:endParaRPr lang="de-DE" sz="2400" dirty="0"/>
          </a:p>
          <a:p>
            <a:pPr marL="895350" lvl="1" indent="-442913" eaLnBrk="1" hangingPunct="1">
              <a:buFont typeface="Symbol" pitchFamily="18" charset="2"/>
              <a:buChar char="-"/>
            </a:pPr>
            <a:r>
              <a:rPr lang="de-DE" sz="2400" dirty="0"/>
              <a:t>PTH</a:t>
            </a:r>
          </a:p>
          <a:p>
            <a:pPr marL="523875" lvl="1" indent="0">
              <a:buNone/>
            </a:pPr>
            <a:endParaRPr lang="de-DE" sz="2400" dirty="0"/>
          </a:p>
          <a:p>
            <a:pPr marL="523875" lvl="1" indent="0">
              <a:buNone/>
            </a:pPr>
            <a:endParaRPr lang="de-DE" sz="2400" dirty="0"/>
          </a:p>
          <a:p>
            <a:pPr lvl="1" eaLnBrk="1" hangingPunct="1"/>
            <a:endParaRPr lang="de-DE" sz="2400" dirty="0"/>
          </a:p>
          <a:p>
            <a:pPr marL="342900" indent="-342900" eaLnBrk="1" hangingPunct="1">
              <a:buFont typeface="Arial" panose="020B0604020202020204" pitchFamily="34" charset="0"/>
              <a:buChar char="•"/>
            </a:pPr>
            <a:r>
              <a:rPr lang="en-US" sz="2400" dirty="0" err="1"/>
              <a:t>Antiresorptive</a:t>
            </a:r>
            <a:r>
              <a:rPr lang="en-US" sz="2400" dirty="0"/>
              <a:t> drugs</a:t>
            </a:r>
          </a:p>
          <a:p>
            <a:pPr marL="895350" lvl="1" indent="-539750" eaLnBrk="1" hangingPunct="1">
              <a:buFont typeface="Symbol" pitchFamily="18" charset="2"/>
              <a:buChar char="-"/>
              <a:tabLst>
                <a:tab pos="355600" algn="l"/>
              </a:tabLst>
            </a:pPr>
            <a:r>
              <a:rPr lang="en-US" sz="2400" dirty="0"/>
              <a:t>Bisphosphonates</a:t>
            </a:r>
          </a:p>
          <a:p>
            <a:pPr marL="895350" lvl="1" indent="-539750" eaLnBrk="1" hangingPunct="1">
              <a:buFont typeface="Symbol" pitchFamily="18" charset="2"/>
              <a:buChar char="-"/>
              <a:tabLst>
                <a:tab pos="355600" algn="l"/>
              </a:tabLst>
            </a:pPr>
            <a:r>
              <a:rPr lang="en-US" sz="2400" dirty="0"/>
              <a:t>Strontium</a:t>
            </a:r>
          </a:p>
          <a:p>
            <a:pPr marL="895350" lvl="1" indent="-539750" eaLnBrk="1" hangingPunct="1">
              <a:buFont typeface="Symbol" pitchFamily="18" charset="2"/>
              <a:buChar char="-"/>
              <a:tabLst>
                <a:tab pos="355600" algn="l"/>
              </a:tabLst>
            </a:pPr>
            <a:r>
              <a:rPr lang="en-US" sz="2400" dirty="0"/>
              <a:t>SERM</a:t>
            </a:r>
          </a:p>
        </p:txBody>
      </p:sp>
      <p:sp>
        <p:nvSpPr>
          <p:cNvPr id="38916" name="Oval 108"/>
          <p:cNvSpPr>
            <a:spLocks noChangeArrowheads="1"/>
          </p:cNvSpPr>
          <p:nvPr/>
        </p:nvSpPr>
        <p:spPr bwMode="auto">
          <a:xfrm>
            <a:off x="8712201" y="1560514"/>
            <a:ext cx="434975" cy="434975"/>
          </a:xfrm>
          <a:prstGeom prst="ellipse">
            <a:avLst/>
          </a:prstGeom>
          <a:solidFill>
            <a:srgbClr val="FFFFFF"/>
          </a:solidFill>
          <a:ln w="9525">
            <a:solidFill>
              <a:schemeClr val="tx1"/>
            </a:solidFill>
            <a:round/>
            <a:headEnd/>
            <a:tailEnd/>
          </a:ln>
        </p:spPr>
        <p:txBody>
          <a:bodyPr wrap="none" anchor="ctr"/>
          <a:lstStyle/>
          <a:p>
            <a:pPr algn="ctr" eaLnBrk="1" hangingPunct="1">
              <a:lnSpc>
                <a:spcPct val="80000"/>
              </a:lnSpc>
            </a:pPr>
            <a:r>
              <a:rPr lang="fr-CH" sz="2800" b="1">
                <a:solidFill>
                  <a:srgbClr val="000000"/>
                </a:solidFill>
                <a:latin typeface="Verdana" pitchFamily="34" charset="0"/>
                <a:cs typeface="Arial" charset="0"/>
              </a:rPr>
              <a:t>+</a:t>
            </a:r>
            <a:endParaRPr lang="fr-FR" sz="2800" b="1">
              <a:solidFill>
                <a:srgbClr val="000000"/>
              </a:solidFill>
              <a:latin typeface="Verdana" pitchFamily="34" charset="0"/>
              <a:cs typeface="Arial" charset="0"/>
            </a:endParaRPr>
          </a:p>
        </p:txBody>
      </p:sp>
      <p:sp>
        <p:nvSpPr>
          <p:cNvPr id="38917" name="ZoneTexte 112"/>
          <p:cNvSpPr txBox="1">
            <a:spLocks noChangeArrowheads="1"/>
          </p:cNvSpPr>
          <p:nvPr/>
        </p:nvSpPr>
        <p:spPr bwMode="auto">
          <a:xfrm>
            <a:off x="6769101" y="1555751"/>
            <a:ext cx="19653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eaLnBrk="1" hangingPunct="1"/>
            <a:r>
              <a:rPr lang="fr-CH" sz="2000" dirty="0" err="1">
                <a:solidFill>
                  <a:schemeClr val="tx1"/>
                </a:solidFill>
                <a:latin typeface="Verdana" pitchFamily="34" charset="0"/>
                <a:cs typeface="Arial" charset="0"/>
              </a:rPr>
              <a:t>Osteoblasts</a:t>
            </a:r>
            <a:endParaRPr lang="fr-FR" sz="2000" dirty="0">
              <a:solidFill>
                <a:schemeClr val="tx1"/>
              </a:solidFill>
              <a:latin typeface="Verdana" pitchFamily="34" charset="0"/>
              <a:cs typeface="Arial" charset="0"/>
            </a:endParaRPr>
          </a:p>
        </p:txBody>
      </p:sp>
      <p:sp>
        <p:nvSpPr>
          <p:cNvPr id="38918" name="ZoneTexte 113"/>
          <p:cNvSpPr txBox="1">
            <a:spLocks noChangeArrowheads="1"/>
          </p:cNvSpPr>
          <p:nvPr/>
        </p:nvSpPr>
        <p:spPr bwMode="auto">
          <a:xfrm>
            <a:off x="6877326" y="4221163"/>
            <a:ext cx="1933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eaLnBrk="1" hangingPunct="1"/>
            <a:r>
              <a:rPr lang="fr-CH" sz="2000" dirty="0" err="1">
                <a:solidFill>
                  <a:schemeClr val="tx1"/>
                </a:solidFill>
                <a:latin typeface="Verdana" pitchFamily="34" charset="0"/>
                <a:cs typeface="Arial" charset="0"/>
              </a:rPr>
              <a:t>Osteoclasts</a:t>
            </a:r>
            <a:endParaRPr lang="fr-FR" sz="2000" dirty="0">
              <a:solidFill>
                <a:schemeClr val="tx1"/>
              </a:solidFill>
              <a:latin typeface="Verdana" pitchFamily="34" charset="0"/>
              <a:cs typeface="Arial" charset="0"/>
            </a:endParaRPr>
          </a:p>
        </p:txBody>
      </p:sp>
      <p:sp>
        <p:nvSpPr>
          <p:cNvPr id="38919" name="Oval 108"/>
          <p:cNvSpPr>
            <a:spLocks noChangeArrowheads="1"/>
          </p:cNvSpPr>
          <p:nvPr/>
        </p:nvSpPr>
        <p:spPr bwMode="auto">
          <a:xfrm>
            <a:off x="8734426" y="4181476"/>
            <a:ext cx="434975" cy="434975"/>
          </a:xfrm>
          <a:prstGeom prst="ellipse">
            <a:avLst/>
          </a:prstGeom>
          <a:solidFill>
            <a:srgbClr val="FFFFFF"/>
          </a:solidFill>
          <a:ln w="9525">
            <a:solidFill>
              <a:schemeClr val="tx1"/>
            </a:solidFill>
            <a:round/>
            <a:headEnd/>
            <a:tailEnd/>
          </a:ln>
        </p:spPr>
        <p:txBody>
          <a:bodyPr wrap="none" anchor="ctr"/>
          <a:lstStyle/>
          <a:p>
            <a:pPr algn="ctr" eaLnBrk="1" hangingPunct="1">
              <a:lnSpc>
                <a:spcPct val="80000"/>
              </a:lnSpc>
            </a:pPr>
            <a:r>
              <a:rPr lang="fr-CH" sz="2800" b="1">
                <a:solidFill>
                  <a:srgbClr val="000000"/>
                </a:solidFill>
                <a:latin typeface="Verdana" pitchFamily="34" charset="0"/>
                <a:cs typeface="Arial" charset="0"/>
              </a:rPr>
              <a:t>—</a:t>
            </a:r>
          </a:p>
        </p:txBody>
      </p:sp>
      <p:pic>
        <p:nvPicPr>
          <p:cNvPr id="3" name="Picture 2" descr="Slide36a.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9937" y="2060848"/>
            <a:ext cx="4648355" cy="1551484"/>
          </a:xfrm>
          <a:prstGeom prst="rect">
            <a:avLst/>
          </a:prstGeom>
        </p:spPr>
      </p:pic>
      <p:pic>
        <p:nvPicPr>
          <p:cNvPr id="4" name="Picture 3" descr="Slide36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1944" y="4797153"/>
            <a:ext cx="4669692" cy="1338117"/>
          </a:xfrm>
          <a:prstGeom prst="rect">
            <a:avLst/>
          </a:prstGeom>
        </p:spPr>
      </p:pic>
    </p:spTree>
    <p:extLst>
      <p:ext uri="{BB962C8B-B14F-4D97-AF65-F5344CB8AC3E}">
        <p14:creationId xmlns:p14="http://schemas.microsoft.com/office/powerpoint/2010/main" val="9307823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p:spPr>
        <p:txBody>
          <a:bodyPr/>
          <a:lstStyle/>
          <a:p>
            <a:pPr eaLnBrk="1" hangingPunct="1"/>
            <a:r>
              <a:rPr lang="en-US" dirty="0"/>
              <a:t>Prevention</a:t>
            </a:r>
            <a:r>
              <a:rPr lang="en-US" dirty="0">
                <a:latin typeface="Times" pitchFamily="18" charset="0"/>
              </a:rPr>
              <a:t>—</a:t>
            </a:r>
            <a:r>
              <a:rPr lang="en-US" dirty="0"/>
              <a:t>specific medication therapy in the yet untreated patient </a:t>
            </a:r>
            <a:endParaRPr lang="en-US" sz="1800" dirty="0"/>
          </a:p>
        </p:txBody>
      </p:sp>
      <p:sp>
        <p:nvSpPr>
          <p:cNvPr id="39939" name="Rectangle 3"/>
          <p:cNvSpPr>
            <a:spLocks noGrp="1" noChangeArrowheads="1"/>
          </p:cNvSpPr>
          <p:nvPr>
            <p:ph type="body" sz="quarter" idx="13"/>
          </p:nvPr>
        </p:nvSpPr>
        <p:spPr>
          <a:xfrm>
            <a:off x="658813" y="1727200"/>
            <a:ext cx="10978130" cy="4129088"/>
          </a:xfrm>
          <a:noFill/>
        </p:spPr>
        <p:txBody>
          <a:bodyPr/>
          <a:lstStyle/>
          <a:p>
            <a:pPr marL="342900" indent="-342900">
              <a:spcAft>
                <a:spcPts val="600"/>
              </a:spcAft>
              <a:buFont typeface="Arial" panose="020B0604020202020204" pitchFamily="34" charset="0"/>
              <a:buChar char="•"/>
            </a:pPr>
            <a:r>
              <a:rPr lang="en-US" dirty="0"/>
              <a:t>Oral bisphosphonate</a:t>
            </a:r>
          </a:p>
          <a:p>
            <a:pPr marL="895350" lvl="1" indent="-539750">
              <a:spcAft>
                <a:spcPts val="600"/>
              </a:spcAft>
              <a:buFont typeface="Arial" pitchFamily="34" charset="0"/>
              <a:buChar char="–"/>
            </a:pPr>
            <a:r>
              <a:rPr lang="en-US" dirty="0" err="1"/>
              <a:t>Risedronate</a:t>
            </a:r>
            <a:r>
              <a:rPr lang="en-US" dirty="0"/>
              <a:t> 35 mg or alendronate 70 mg once a week</a:t>
            </a:r>
          </a:p>
          <a:p>
            <a:pPr marL="895350" lvl="1" indent="-539750">
              <a:spcAft>
                <a:spcPts val="600"/>
              </a:spcAft>
              <a:buFont typeface="Arial" pitchFamily="34" charset="0"/>
              <a:buChar char="–"/>
            </a:pPr>
            <a:r>
              <a:rPr lang="en-US" dirty="0"/>
              <a:t>Special intake guidelines are to be considered</a:t>
            </a:r>
          </a:p>
          <a:p>
            <a:pPr marL="457200" indent="-457200">
              <a:spcAft>
                <a:spcPts val="600"/>
              </a:spcAft>
              <a:buFont typeface="Arial" panose="020B0604020202020204" pitchFamily="34" charset="0"/>
              <a:buChar char="•"/>
            </a:pPr>
            <a:r>
              <a:rPr lang="en-US" dirty="0"/>
              <a:t>Strontium </a:t>
            </a:r>
            <a:r>
              <a:rPr lang="en-US" dirty="0" err="1"/>
              <a:t>ranelate</a:t>
            </a:r>
            <a:r>
              <a:rPr lang="en-US" dirty="0"/>
              <a:t> IV every day</a:t>
            </a:r>
          </a:p>
          <a:p>
            <a:pPr marL="895350" lvl="1" indent="-539750">
              <a:spcAft>
                <a:spcPts val="600"/>
              </a:spcAft>
              <a:buFont typeface="Arial" pitchFamily="34" charset="0"/>
              <a:buChar char="–"/>
            </a:pPr>
            <a:r>
              <a:rPr lang="en-US" dirty="0"/>
              <a:t>Good study results in the subgroup of &gt; 80-year olds </a:t>
            </a:r>
          </a:p>
          <a:p>
            <a:pPr marL="895350" lvl="1" indent="-539750">
              <a:spcAft>
                <a:spcPts val="600"/>
              </a:spcAft>
              <a:buFont typeface="Arial" pitchFamily="34" charset="0"/>
              <a:buChar char="–"/>
            </a:pPr>
            <a:r>
              <a:rPr lang="en-US" dirty="0"/>
              <a:t>Vitamin D repletion necessary</a:t>
            </a:r>
          </a:p>
          <a:p>
            <a:pPr marL="457200" indent="-457200">
              <a:spcAft>
                <a:spcPts val="600"/>
              </a:spcAft>
              <a:buFont typeface="Arial" panose="020B0604020202020204" pitchFamily="34" charset="0"/>
              <a:buChar char="•"/>
            </a:pPr>
            <a:r>
              <a:rPr lang="en-US" dirty="0" err="1"/>
              <a:t>Ibandronate</a:t>
            </a:r>
            <a:r>
              <a:rPr lang="en-US" dirty="0"/>
              <a:t> IV every third month</a:t>
            </a:r>
          </a:p>
          <a:p>
            <a:pPr marL="895350" lvl="1" indent="-539750">
              <a:spcAft>
                <a:spcPts val="600"/>
              </a:spcAft>
              <a:buFont typeface="Arial" pitchFamily="34" charset="0"/>
              <a:buChar char="–"/>
            </a:pPr>
            <a:r>
              <a:rPr lang="en-US" dirty="0"/>
              <a:t>No proof of effectiveness on </a:t>
            </a:r>
            <a:r>
              <a:rPr lang="en-US" dirty="0" err="1"/>
              <a:t>nonvertebral</a:t>
            </a:r>
            <a:r>
              <a:rPr lang="en-US" dirty="0"/>
              <a:t> fractures</a:t>
            </a:r>
          </a:p>
        </p:txBody>
      </p:sp>
    </p:spTree>
    <p:extLst>
      <p:ext uri="{BB962C8B-B14F-4D97-AF65-F5344CB8AC3E}">
        <p14:creationId xmlns:p14="http://schemas.microsoft.com/office/powerpoint/2010/main" val="152369405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658800" y="1728000"/>
            <a:ext cx="10874388" cy="407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42900" indent="-342900">
              <a:spcBef>
                <a:spcPct val="20000"/>
              </a:spcBef>
              <a:buFont typeface="Arial" pitchFamily="34" charset="0"/>
              <a:buChar char="•"/>
            </a:pPr>
            <a:r>
              <a:rPr kumimoji="1" lang="en-US" sz="2800" dirty="0"/>
              <a:t>Zoledronic acid IV once a year</a:t>
            </a:r>
          </a:p>
          <a:p>
            <a:pPr marL="952500" lvl="1" indent="-428625">
              <a:spcBef>
                <a:spcPts val="600"/>
              </a:spcBef>
              <a:spcAft>
                <a:spcPts val="600"/>
              </a:spcAft>
              <a:buFont typeface="Arial" pitchFamily="34" charset="0"/>
              <a:buChar char="–"/>
            </a:pPr>
            <a:r>
              <a:rPr lang="en-US" sz="2800" dirty="0"/>
              <a:t>Good results in vertebral, nonvertebral, and hip fractures</a:t>
            </a:r>
          </a:p>
          <a:p>
            <a:pPr marL="952500" lvl="1" indent="-428625">
              <a:spcBef>
                <a:spcPts val="600"/>
              </a:spcBef>
              <a:spcAft>
                <a:spcPts val="600"/>
              </a:spcAft>
              <a:buFont typeface="Arial" pitchFamily="34" charset="0"/>
              <a:buChar char="–"/>
            </a:pPr>
            <a:r>
              <a:rPr lang="en-US" sz="2800" dirty="0"/>
              <a:t>Convincing results for secondary prevention of clinical fractures after hip fracture and a reduced mortality rate</a:t>
            </a:r>
          </a:p>
          <a:p>
            <a:pPr marL="952500" lvl="1" indent="-428625">
              <a:spcBef>
                <a:spcPts val="600"/>
              </a:spcBef>
              <a:spcAft>
                <a:spcPts val="600"/>
              </a:spcAft>
              <a:buFont typeface="Arial" pitchFamily="34" charset="0"/>
              <a:buChar char="–"/>
            </a:pPr>
            <a:r>
              <a:rPr lang="en-US" sz="2800" dirty="0"/>
              <a:t>“Flu-like syndrome” in about 35% after first infusion</a:t>
            </a:r>
          </a:p>
          <a:p>
            <a:pPr marL="952500" lvl="1" indent="-428625">
              <a:spcBef>
                <a:spcPts val="600"/>
              </a:spcBef>
              <a:spcAft>
                <a:spcPts val="600"/>
              </a:spcAft>
              <a:buFont typeface="Arial" pitchFamily="34" charset="0"/>
              <a:buChar char="–"/>
            </a:pPr>
            <a:r>
              <a:rPr lang="en-US" sz="2800" dirty="0"/>
              <a:t>Paracetamol or NSAID prophylaxis within the first 3 days is recommended</a:t>
            </a:r>
          </a:p>
          <a:p>
            <a:pPr marL="952500" lvl="1" indent="-428625">
              <a:spcBef>
                <a:spcPts val="600"/>
              </a:spcBef>
              <a:spcAft>
                <a:spcPts val="600"/>
              </a:spcAft>
              <a:buFont typeface="Arial" pitchFamily="34" charset="0"/>
              <a:buChar char="–"/>
            </a:pPr>
            <a:r>
              <a:rPr lang="en-US" sz="2800" dirty="0"/>
              <a:t>Initial infusion 2 or more weeks after fracture repair</a:t>
            </a:r>
          </a:p>
        </p:txBody>
      </p:sp>
      <p:sp>
        <p:nvSpPr>
          <p:cNvPr id="40963" name="Rectangle 5"/>
          <p:cNvSpPr>
            <a:spLocks noGrp="1" noChangeArrowheads="1"/>
          </p:cNvSpPr>
          <p:nvPr>
            <p:ph type="title"/>
          </p:nvPr>
        </p:nvSpPr>
        <p:spPr>
          <a:noFill/>
        </p:spPr>
        <p:txBody>
          <a:bodyPr/>
          <a:lstStyle/>
          <a:p>
            <a:pPr eaLnBrk="1" hangingPunct="1"/>
            <a:r>
              <a:rPr lang="en-US" dirty="0"/>
              <a:t>Prevention</a:t>
            </a:r>
            <a:r>
              <a:rPr lang="en-US" dirty="0">
                <a:latin typeface="Times" pitchFamily="18" charset="0"/>
              </a:rPr>
              <a:t>—</a:t>
            </a:r>
            <a:r>
              <a:rPr lang="en-US" dirty="0"/>
              <a:t>specific medication therapy in the yet untreated patient </a:t>
            </a:r>
          </a:p>
        </p:txBody>
      </p:sp>
    </p:spTree>
    <p:extLst>
      <p:ext uri="{BB962C8B-B14F-4D97-AF65-F5344CB8AC3E}">
        <p14:creationId xmlns:p14="http://schemas.microsoft.com/office/powerpoint/2010/main" val="8041838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p:spPr>
        <p:txBody>
          <a:bodyPr/>
          <a:lstStyle/>
          <a:p>
            <a:pPr eaLnBrk="1" hangingPunct="1"/>
            <a:r>
              <a:rPr lang="en-US" dirty="0"/>
              <a:t>Prevention</a:t>
            </a:r>
            <a:r>
              <a:rPr lang="en-US" dirty="0">
                <a:latin typeface="Times" pitchFamily="18" charset="0"/>
              </a:rPr>
              <a:t>—</a:t>
            </a:r>
            <a:r>
              <a:rPr lang="en-US" dirty="0"/>
              <a:t>specific medication therapy</a:t>
            </a:r>
            <a:br>
              <a:rPr lang="en-US" dirty="0"/>
            </a:br>
            <a:r>
              <a:rPr lang="en-US" sz="2000" dirty="0"/>
              <a:t>in patients previously treated with </a:t>
            </a:r>
            <a:r>
              <a:rPr lang="en-US" sz="2000" dirty="0" err="1"/>
              <a:t>antiresorptive</a:t>
            </a:r>
            <a:r>
              <a:rPr lang="en-US" sz="2000" dirty="0"/>
              <a:t> drugs, with extremely bad BMD, or multiple fractures</a:t>
            </a:r>
            <a:r>
              <a:rPr lang="de-DE" sz="2400" dirty="0"/>
              <a:t> </a:t>
            </a:r>
          </a:p>
        </p:txBody>
      </p:sp>
      <p:sp>
        <p:nvSpPr>
          <p:cNvPr id="41987" name="Rectangle 3"/>
          <p:cNvSpPr>
            <a:spLocks noGrp="1" noChangeArrowheads="1"/>
          </p:cNvSpPr>
          <p:nvPr>
            <p:ph type="body" sz="quarter" idx="13"/>
          </p:nvPr>
        </p:nvSpPr>
        <p:spPr>
          <a:xfrm>
            <a:off x="658813" y="1970088"/>
            <a:ext cx="11007006" cy="3886200"/>
          </a:xfrm>
          <a:noFill/>
        </p:spPr>
        <p:txBody>
          <a:bodyPr/>
          <a:lstStyle/>
          <a:p>
            <a:pPr>
              <a:spcBef>
                <a:spcPts val="1200"/>
              </a:spcBef>
              <a:spcAft>
                <a:spcPts val="1200"/>
              </a:spcAft>
            </a:pPr>
            <a:r>
              <a:rPr lang="en-US" dirty="0">
                <a:latin typeface="+mj-lt"/>
              </a:rPr>
              <a:t>Parathyroid hormone, anabolic therapy</a:t>
            </a:r>
          </a:p>
          <a:p>
            <a:pPr marL="895350" lvl="1" indent="-442913">
              <a:spcBef>
                <a:spcPts val="1200"/>
              </a:spcBef>
              <a:spcAft>
                <a:spcPts val="1200"/>
              </a:spcAft>
            </a:pPr>
            <a:r>
              <a:rPr lang="en-US" dirty="0" err="1">
                <a:latin typeface="+mj-lt"/>
              </a:rPr>
              <a:t>Teriparatide</a:t>
            </a:r>
            <a:r>
              <a:rPr lang="en-US" dirty="0">
                <a:latin typeface="+mj-lt"/>
              </a:rPr>
              <a:t> 20 µg daily </a:t>
            </a:r>
            <a:r>
              <a:rPr lang="en-US" dirty="0" err="1">
                <a:latin typeface="+mj-lt"/>
              </a:rPr>
              <a:t>sc</a:t>
            </a:r>
            <a:r>
              <a:rPr lang="en-US" dirty="0">
                <a:latin typeface="+mj-lt"/>
              </a:rPr>
              <a:t>: no data regarding hip fractures </a:t>
            </a:r>
          </a:p>
          <a:p>
            <a:pPr marL="895350" lvl="1" indent="-442913">
              <a:spcBef>
                <a:spcPts val="1200"/>
              </a:spcBef>
              <a:spcAft>
                <a:spcPts val="1200"/>
              </a:spcAft>
            </a:pPr>
            <a:r>
              <a:rPr lang="en-US" dirty="0" err="1">
                <a:latin typeface="+mj-lt"/>
              </a:rPr>
              <a:t>rhPTH</a:t>
            </a:r>
            <a:r>
              <a:rPr lang="en-US" dirty="0">
                <a:latin typeface="+mj-lt"/>
              </a:rPr>
              <a:t>(1-84) 100 µg daily </a:t>
            </a:r>
            <a:r>
              <a:rPr lang="en-US" dirty="0" err="1">
                <a:latin typeface="+mj-lt"/>
              </a:rPr>
              <a:t>sc</a:t>
            </a:r>
            <a:r>
              <a:rPr lang="en-US" dirty="0">
                <a:latin typeface="+mj-lt"/>
              </a:rPr>
              <a:t>: no data regarding hip and other </a:t>
            </a:r>
            <a:r>
              <a:rPr lang="en-US" dirty="0" err="1">
                <a:latin typeface="+mj-lt"/>
              </a:rPr>
              <a:t>nonvertebral</a:t>
            </a:r>
            <a:r>
              <a:rPr lang="en-US" dirty="0">
                <a:latin typeface="+mj-lt"/>
              </a:rPr>
              <a:t> fractures </a:t>
            </a:r>
          </a:p>
          <a:p>
            <a:pPr marL="895350" lvl="1" indent="-442913">
              <a:spcBef>
                <a:spcPts val="1200"/>
              </a:spcBef>
              <a:spcAft>
                <a:spcPts val="1200"/>
              </a:spcAft>
            </a:pPr>
            <a:r>
              <a:rPr lang="en-US" dirty="0">
                <a:latin typeface="+mj-lt"/>
              </a:rPr>
              <a:t>Therapy limited to 18 months, following that period </a:t>
            </a:r>
            <a:r>
              <a:rPr lang="en-US" dirty="0" err="1">
                <a:latin typeface="+mj-lt"/>
              </a:rPr>
              <a:t>antiresorptive</a:t>
            </a:r>
            <a:r>
              <a:rPr lang="en-US" dirty="0">
                <a:latin typeface="+mj-lt"/>
              </a:rPr>
              <a:t> therapy needed</a:t>
            </a:r>
          </a:p>
          <a:p>
            <a:pPr marL="895350" lvl="1" indent="-442913">
              <a:spcBef>
                <a:spcPts val="1200"/>
              </a:spcBef>
              <a:spcAft>
                <a:spcPts val="1200"/>
              </a:spcAft>
            </a:pPr>
            <a:r>
              <a:rPr lang="en-US" dirty="0">
                <a:latin typeface="+mj-lt"/>
              </a:rPr>
              <a:t>Control of calcium in serum and urine</a:t>
            </a:r>
          </a:p>
        </p:txBody>
      </p:sp>
    </p:spTree>
    <p:extLst>
      <p:ext uri="{BB962C8B-B14F-4D97-AF65-F5344CB8AC3E}">
        <p14:creationId xmlns:p14="http://schemas.microsoft.com/office/powerpoint/2010/main" val="16989214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243" name="Line 28"/>
          <p:cNvSpPr>
            <a:spLocks noChangeAspect="1" noChangeShapeType="1"/>
          </p:cNvSpPr>
          <p:nvPr/>
        </p:nvSpPr>
        <p:spPr bwMode="auto">
          <a:xfrm flipV="1">
            <a:off x="5022850" y="6613526"/>
            <a:ext cx="0" cy="125413"/>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a:p>
        </p:txBody>
      </p:sp>
      <p:grpSp>
        <p:nvGrpSpPr>
          <p:cNvPr id="561269" name="Group 117"/>
          <p:cNvGrpSpPr>
            <a:grpSpLocks/>
          </p:cNvGrpSpPr>
          <p:nvPr/>
        </p:nvGrpSpPr>
        <p:grpSpPr bwMode="auto">
          <a:xfrm>
            <a:off x="1905001" y="1341438"/>
            <a:ext cx="8562975" cy="1655762"/>
            <a:chOff x="240" y="845"/>
            <a:chExt cx="5394" cy="1043"/>
          </a:xfrm>
        </p:grpSpPr>
        <p:sp>
          <p:nvSpPr>
            <p:cNvPr id="43041" name="Rectangle 105"/>
            <p:cNvSpPr>
              <a:spLocks noChangeArrowheads="1"/>
            </p:cNvSpPr>
            <p:nvPr/>
          </p:nvSpPr>
          <p:spPr bwMode="auto">
            <a:xfrm>
              <a:off x="240" y="845"/>
              <a:ext cx="5280"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42900" indent="-342900">
                <a:spcBef>
                  <a:spcPct val="20000"/>
                </a:spcBef>
                <a:buFontTx/>
                <a:buChar char="•"/>
              </a:pPr>
              <a:r>
                <a:rPr kumimoji="1" lang="en-US" sz="2400" dirty="0"/>
                <a:t>Oral bisphosphonates: compliance &lt; 50% at 6 months</a:t>
              </a:r>
            </a:p>
          </p:txBody>
        </p:sp>
        <p:sp>
          <p:nvSpPr>
            <p:cNvPr id="561157" name="Line 4"/>
            <p:cNvSpPr>
              <a:spLocks noChangeAspect="1" noChangeShapeType="1"/>
            </p:cNvSpPr>
            <p:nvPr/>
          </p:nvSpPr>
          <p:spPr bwMode="auto">
            <a:xfrm>
              <a:off x="5394" y="1544"/>
              <a:ext cx="240" cy="0"/>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p>
          </p:txBody>
        </p:sp>
        <p:grpSp>
          <p:nvGrpSpPr>
            <p:cNvPr id="43044" name="Group 6"/>
            <p:cNvGrpSpPr>
              <a:grpSpLocks noChangeAspect="1"/>
            </p:cNvGrpSpPr>
            <p:nvPr/>
          </p:nvGrpSpPr>
          <p:grpSpPr bwMode="auto">
            <a:xfrm>
              <a:off x="2466" y="1400"/>
              <a:ext cx="1008" cy="240"/>
              <a:chOff x="1344" y="2304"/>
              <a:chExt cx="1008" cy="240"/>
            </a:xfrm>
          </p:grpSpPr>
          <p:grpSp>
            <p:nvGrpSpPr>
              <p:cNvPr id="43088" name="Group 7"/>
              <p:cNvGrpSpPr>
                <a:grpSpLocks noChangeAspect="1"/>
              </p:cNvGrpSpPr>
              <p:nvPr/>
            </p:nvGrpSpPr>
            <p:grpSpPr bwMode="auto">
              <a:xfrm>
                <a:off x="1344" y="2304"/>
                <a:ext cx="1008" cy="240"/>
                <a:chOff x="1344" y="2304"/>
                <a:chExt cx="1008" cy="240"/>
              </a:xfrm>
            </p:grpSpPr>
            <p:sp>
              <p:nvSpPr>
                <p:cNvPr id="43094" name="AutoShape 8"/>
                <p:cNvSpPr>
                  <a:spLocks noChangeAspect="1" noChangeArrowheads="1"/>
                </p:cNvSpPr>
                <p:nvPr/>
              </p:nvSpPr>
              <p:spPr bwMode="auto">
                <a:xfrm>
                  <a:off x="1344"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43095" name="AutoShape 9"/>
                <p:cNvSpPr>
                  <a:spLocks noChangeAspect="1" noChangeArrowheads="1"/>
                </p:cNvSpPr>
                <p:nvPr/>
              </p:nvSpPr>
              <p:spPr bwMode="auto">
                <a:xfrm>
                  <a:off x="1536"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43096" name="AutoShape 10"/>
                <p:cNvSpPr>
                  <a:spLocks noChangeAspect="1" noChangeArrowheads="1"/>
                </p:cNvSpPr>
                <p:nvPr/>
              </p:nvSpPr>
              <p:spPr bwMode="auto">
                <a:xfrm>
                  <a:off x="1728"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43097" name="AutoShape 11"/>
                <p:cNvSpPr>
                  <a:spLocks noChangeAspect="1" noChangeArrowheads="1"/>
                </p:cNvSpPr>
                <p:nvPr/>
              </p:nvSpPr>
              <p:spPr bwMode="auto">
                <a:xfrm>
                  <a:off x="1920"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43098" name="AutoShape 12"/>
                <p:cNvSpPr>
                  <a:spLocks noChangeAspect="1" noChangeArrowheads="1"/>
                </p:cNvSpPr>
                <p:nvPr/>
              </p:nvSpPr>
              <p:spPr bwMode="auto">
                <a:xfrm>
                  <a:off x="2016"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43099" name="AutoShape 13"/>
                <p:cNvSpPr>
                  <a:spLocks noChangeAspect="1" noChangeArrowheads="1"/>
                </p:cNvSpPr>
                <p:nvPr/>
              </p:nvSpPr>
              <p:spPr bwMode="auto">
                <a:xfrm>
                  <a:off x="2208"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grpSp>
          <p:grpSp>
            <p:nvGrpSpPr>
              <p:cNvPr id="43089" name="Group 14"/>
              <p:cNvGrpSpPr>
                <a:grpSpLocks noChangeAspect="1"/>
              </p:cNvGrpSpPr>
              <p:nvPr/>
            </p:nvGrpSpPr>
            <p:grpSpPr bwMode="auto">
              <a:xfrm>
                <a:off x="1440" y="2304"/>
                <a:ext cx="816" cy="240"/>
                <a:chOff x="1440" y="2304"/>
                <a:chExt cx="816" cy="240"/>
              </a:xfrm>
            </p:grpSpPr>
            <p:sp>
              <p:nvSpPr>
                <p:cNvPr id="43090" name="AutoShape 15"/>
                <p:cNvSpPr>
                  <a:spLocks noChangeAspect="1" noChangeArrowheads="1"/>
                </p:cNvSpPr>
                <p:nvPr/>
              </p:nvSpPr>
              <p:spPr bwMode="auto">
                <a:xfrm>
                  <a:off x="1440"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43091" name="AutoShape 16"/>
                <p:cNvSpPr>
                  <a:spLocks noChangeAspect="1" noChangeArrowheads="1"/>
                </p:cNvSpPr>
                <p:nvPr/>
              </p:nvSpPr>
              <p:spPr bwMode="auto">
                <a:xfrm>
                  <a:off x="1632"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43092" name="AutoShape 17"/>
                <p:cNvSpPr>
                  <a:spLocks noChangeAspect="1" noChangeArrowheads="1"/>
                </p:cNvSpPr>
                <p:nvPr/>
              </p:nvSpPr>
              <p:spPr bwMode="auto">
                <a:xfrm>
                  <a:off x="1824"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43093" name="AutoShape 18"/>
                <p:cNvSpPr>
                  <a:spLocks noChangeAspect="1" noChangeArrowheads="1"/>
                </p:cNvSpPr>
                <p:nvPr/>
              </p:nvSpPr>
              <p:spPr bwMode="auto">
                <a:xfrm>
                  <a:off x="2112"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grpSp>
        </p:grpSp>
        <p:grpSp>
          <p:nvGrpSpPr>
            <p:cNvPr id="43045" name="Group 19"/>
            <p:cNvGrpSpPr>
              <a:grpSpLocks noChangeAspect="1"/>
            </p:cNvGrpSpPr>
            <p:nvPr/>
          </p:nvGrpSpPr>
          <p:grpSpPr bwMode="auto">
            <a:xfrm>
              <a:off x="3426" y="1400"/>
              <a:ext cx="1008" cy="240"/>
              <a:chOff x="1344" y="2304"/>
              <a:chExt cx="1008" cy="240"/>
            </a:xfrm>
          </p:grpSpPr>
          <p:grpSp>
            <p:nvGrpSpPr>
              <p:cNvPr id="43076" name="Group 20"/>
              <p:cNvGrpSpPr>
                <a:grpSpLocks noChangeAspect="1"/>
              </p:cNvGrpSpPr>
              <p:nvPr/>
            </p:nvGrpSpPr>
            <p:grpSpPr bwMode="auto">
              <a:xfrm>
                <a:off x="1344" y="2304"/>
                <a:ext cx="1008" cy="240"/>
                <a:chOff x="1344" y="2304"/>
                <a:chExt cx="1008" cy="240"/>
              </a:xfrm>
            </p:grpSpPr>
            <p:sp>
              <p:nvSpPr>
                <p:cNvPr id="43082" name="AutoShape 21"/>
                <p:cNvSpPr>
                  <a:spLocks noChangeAspect="1" noChangeArrowheads="1"/>
                </p:cNvSpPr>
                <p:nvPr/>
              </p:nvSpPr>
              <p:spPr bwMode="auto">
                <a:xfrm>
                  <a:off x="1344"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43083" name="AutoShape 22"/>
                <p:cNvSpPr>
                  <a:spLocks noChangeAspect="1" noChangeArrowheads="1"/>
                </p:cNvSpPr>
                <p:nvPr/>
              </p:nvSpPr>
              <p:spPr bwMode="auto">
                <a:xfrm>
                  <a:off x="1536"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43084" name="AutoShape 23"/>
                <p:cNvSpPr>
                  <a:spLocks noChangeAspect="1" noChangeArrowheads="1"/>
                </p:cNvSpPr>
                <p:nvPr/>
              </p:nvSpPr>
              <p:spPr bwMode="auto">
                <a:xfrm>
                  <a:off x="1728"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43085" name="AutoShape 24"/>
                <p:cNvSpPr>
                  <a:spLocks noChangeAspect="1" noChangeArrowheads="1"/>
                </p:cNvSpPr>
                <p:nvPr/>
              </p:nvSpPr>
              <p:spPr bwMode="auto">
                <a:xfrm>
                  <a:off x="1920"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43086" name="AutoShape 25"/>
                <p:cNvSpPr>
                  <a:spLocks noChangeAspect="1" noChangeArrowheads="1"/>
                </p:cNvSpPr>
                <p:nvPr/>
              </p:nvSpPr>
              <p:spPr bwMode="auto">
                <a:xfrm>
                  <a:off x="2016"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43087" name="AutoShape 26"/>
                <p:cNvSpPr>
                  <a:spLocks noChangeAspect="1" noChangeArrowheads="1"/>
                </p:cNvSpPr>
                <p:nvPr/>
              </p:nvSpPr>
              <p:spPr bwMode="auto">
                <a:xfrm>
                  <a:off x="2208"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grpSp>
          <p:grpSp>
            <p:nvGrpSpPr>
              <p:cNvPr id="43077" name="Group 27"/>
              <p:cNvGrpSpPr>
                <a:grpSpLocks noChangeAspect="1"/>
              </p:cNvGrpSpPr>
              <p:nvPr/>
            </p:nvGrpSpPr>
            <p:grpSpPr bwMode="auto">
              <a:xfrm>
                <a:off x="1440" y="2304"/>
                <a:ext cx="816" cy="240"/>
                <a:chOff x="1440" y="2304"/>
                <a:chExt cx="816" cy="240"/>
              </a:xfrm>
            </p:grpSpPr>
            <p:sp>
              <p:nvSpPr>
                <p:cNvPr id="43078" name="AutoShape 28"/>
                <p:cNvSpPr>
                  <a:spLocks noChangeAspect="1" noChangeArrowheads="1"/>
                </p:cNvSpPr>
                <p:nvPr/>
              </p:nvSpPr>
              <p:spPr bwMode="auto">
                <a:xfrm>
                  <a:off x="1440"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43079" name="AutoShape 29"/>
                <p:cNvSpPr>
                  <a:spLocks noChangeAspect="1" noChangeArrowheads="1"/>
                </p:cNvSpPr>
                <p:nvPr/>
              </p:nvSpPr>
              <p:spPr bwMode="auto">
                <a:xfrm>
                  <a:off x="1632"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43080" name="AutoShape 30"/>
                <p:cNvSpPr>
                  <a:spLocks noChangeAspect="1" noChangeArrowheads="1"/>
                </p:cNvSpPr>
                <p:nvPr/>
              </p:nvSpPr>
              <p:spPr bwMode="auto">
                <a:xfrm>
                  <a:off x="1824"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43081" name="AutoShape 31"/>
                <p:cNvSpPr>
                  <a:spLocks noChangeAspect="1" noChangeArrowheads="1"/>
                </p:cNvSpPr>
                <p:nvPr/>
              </p:nvSpPr>
              <p:spPr bwMode="auto">
                <a:xfrm>
                  <a:off x="2112"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grpSp>
        </p:grpSp>
        <p:grpSp>
          <p:nvGrpSpPr>
            <p:cNvPr id="43046" name="Group 32"/>
            <p:cNvGrpSpPr>
              <a:grpSpLocks noChangeAspect="1"/>
            </p:cNvGrpSpPr>
            <p:nvPr/>
          </p:nvGrpSpPr>
          <p:grpSpPr bwMode="auto">
            <a:xfrm>
              <a:off x="4386" y="1400"/>
              <a:ext cx="1008" cy="240"/>
              <a:chOff x="3936" y="2832"/>
              <a:chExt cx="1008" cy="240"/>
            </a:xfrm>
          </p:grpSpPr>
          <p:grpSp>
            <p:nvGrpSpPr>
              <p:cNvPr id="43064" name="Group 33"/>
              <p:cNvGrpSpPr>
                <a:grpSpLocks noChangeAspect="1"/>
              </p:cNvGrpSpPr>
              <p:nvPr/>
            </p:nvGrpSpPr>
            <p:grpSpPr bwMode="auto">
              <a:xfrm>
                <a:off x="3936" y="2832"/>
                <a:ext cx="1008" cy="240"/>
                <a:chOff x="3936" y="2832"/>
                <a:chExt cx="1008" cy="240"/>
              </a:xfrm>
            </p:grpSpPr>
            <p:sp>
              <p:nvSpPr>
                <p:cNvPr id="43070" name="AutoShape 34"/>
                <p:cNvSpPr>
                  <a:spLocks noChangeAspect="1" noChangeArrowheads="1"/>
                </p:cNvSpPr>
                <p:nvPr/>
              </p:nvSpPr>
              <p:spPr bwMode="auto">
                <a:xfrm>
                  <a:off x="3936" y="2832"/>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43071" name="AutoShape 35"/>
                <p:cNvSpPr>
                  <a:spLocks noChangeAspect="1" noChangeArrowheads="1"/>
                </p:cNvSpPr>
                <p:nvPr/>
              </p:nvSpPr>
              <p:spPr bwMode="auto">
                <a:xfrm>
                  <a:off x="4128" y="2832"/>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43072" name="AutoShape 36"/>
                <p:cNvSpPr>
                  <a:spLocks noChangeAspect="1" noChangeArrowheads="1"/>
                </p:cNvSpPr>
                <p:nvPr/>
              </p:nvSpPr>
              <p:spPr bwMode="auto">
                <a:xfrm>
                  <a:off x="4320" y="2832"/>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43073" name="AutoShape 37"/>
                <p:cNvSpPr>
                  <a:spLocks noChangeAspect="1" noChangeArrowheads="1"/>
                </p:cNvSpPr>
                <p:nvPr/>
              </p:nvSpPr>
              <p:spPr bwMode="auto">
                <a:xfrm>
                  <a:off x="4512" y="2832"/>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43074" name="AutoShape 38"/>
                <p:cNvSpPr>
                  <a:spLocks noChangeAspect="1" noChangeArrowheads="1"/>
                </p:cNvSpPr>
                <p:nvPr/>
              </p:nvSpPr>
              <p:spPr bwMode="auto">
                <a:xfrm>
                  <a:off x="4608" y="2832"/>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43075" name="AutoShape 39"/>
                <p:cNvSpPr>
                  <a:spLocks noChangeAspect="1" noChangeArrowheads="1"/>
                </p:cNvSpPr>
                <p:nvPr/>
              </p:nvSpPr>
              <p:spPr bwMode="auto">
                <a:xfrm>
                  <a:off x="4800" y="2832"/>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grpSp>
          <p:grpSp>
            <p:nvGrpSpPr>
              <p:cNvPr id="43065" name="Group 40"/>
              <p:cNvGrpSpPr>
                <a:grpSpLocks noChangeAspect="1"/>
              </p:cNvGrpSpPr>
              <p:nvPr/>
            </p:nvGrpSpPr>
            <p:grpSpPr bwMode="auto">
              <a:xfrm>
                <a:off x="4032" y="2832"/>
                <a:ext cx="816" cy="240"/>
                <a:chOff x="1440" y="2304"/>
                <a:chExt cx="816" cy="240"/>
              </a:xfrm>
            </p:grpSpPr>
            <p:sp>
              <p:nvSpPr>
                <p:cNvPr id="43066" name="AutoShape 41"/>
                <p:cNvSpPr>
                  <a:spLocks noChangeAspect="1" noChangeArrowheads="1"/>
                </p:cNvSpPr>
                <p:nvPr/>
              </p:nvSpPr>
              <p:spPr bwMode="auto">
                <a:xfrm>
                  <a:off x="1440"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43067" name="AutoShape 42"/>
                <p:cNvSpPr>
                  <a:spLocks noChangeAspect="1" noChangeArrowheads="1"/>
                </p:cNvSpPr>
                <p:nvPr/>
              </p:nvSpPr>
              <p:spPr bwMode="auto">
                <a:xfrm>
                  <a:off x="1632"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43068" name="AutoShape 43"/>
                <p:cNvSpPr>
                  <a:spLocks noChangeAspect="1" noChangeArrowheads="1"/>
                </p:cNvSpPr>
                <p:nvPr/>
              </p:nvSpPr>
              <p:spPr bwMode="auto">
                <a:xfrm>
                  <a:off x="1824"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43069" name="AutoShape 44"/>
                <p:cNvSpPr>
                  <a:spLocks noChangeAspect="1" noChangeArrowheads="1"/>
                </p:cNvSpPr>
                <p:nvPr/>
              </p:nvSpPr>
              <p:spPr bwMode="auto">
                <a:xfrm>
                  <a:off x="2112"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grpSp>
        </p:grpSp>
        <p:sp>
          <p:nvSpPr>
            <p:cNvPr id="43047" name="AutoShape 47"/>
            <p:cNvSpPr>
              <a:spLocks noChangeAspect="1" noChangeArrowheads="1"/>
            </p:cNvSpPr>
            <p:nvPr/>
          </p:nvSpPr>
          <p:spPr bwMode="auto">
            <a:xfrm>
              <a:off x="2449" y="1696"/>
              <a:ext cx="192" cy="192"/>
            </a:xfrm>
            <a:prstGeom prst="downArrow">
              <a:avLst>
                <a:gd name="adj1" fmla="val 50000"/>
                <a:gd name="adj2" fmla="val 25000"/>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43048" name="AutoShape 49"/>
            <p:cNvSpPr>
              <a:spLocks noChangeAspect="1" noChangeArrowheads="1"/>
            </p:cNvSpPr>
            <p:nvPr/>
          </p:nvSpPr>
          <p:spPr bwMode="auto">
            <a:xfrm>
              <a:off x="3025" y="1696"/>
              <a:ext cx="192" cy="192"/>
            </a:xfrm>
            <a:prstGeom prst="downArrow">
              <a:avLst>
                <a:gd name="adj1" fmla="val 50000"/>
                <a:gd name="adj2" fmla="val 25000"/>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43049" name="AutoShape 50"/>
            <p:cNvSpPr>
              <a:spLocks noChangeAspect="1" noChangeArrowheads="1"/>
            </p:cNvSpPr>
            <p:nvPr/>
          </p:nvSpPr>
          <p:spPr bwMode="auto">
            <a:xfrm>
              <a:off x="3601" y="1696"/>
              <a:ext cx="192" cy="192"/>
            </a:xfrm>
            <a:prstGeom prst="downArrow">
              <a:avLst>
                <a:gd name="adj1" fmla="val 50000"/>
                <a:gd name="adj2" fmla="val 25000"/>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43050" name="AutoShape 51"/>
            <p:cNvSpPr>
              <a:spLocks noChangeAspect="1" noChangeArrowheads="1"/>
            </p:cNvSpPr>
            <p:nvPr/>
          </p:nvSpPr>
          <p:spPr bwMode="auto">
            <a:xfrm>
              <a:off x="4177" y="1696"/>
              <a:ext cx="192" cy="192"/>
            </a:xfrm>
            <a:prstGeom prst="downArrow">
              <a:avLst>
                <a:gd name="adj1" fmla="val 50000"/>
                <a:gd name="adj2" fmla="val 25000"/>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561205" name="Line 52"/>
            <p:cNvSpPr>
              <a:spLocks noChangeAspect="1" noChangeShapeType="1"/>
            </p:cNvSpPr>
            <p:nvPr/>
          </p:nvSpPr>
          <p:spPr bwMode="auto">
            <a:xfrm>
              <a:off x="2641" y="1744"/>
              <a:ext cx="384" cy="0"/>
            </a:xfrm>
            <a:prstGeom prst="line">
              <a:avLst/>
            </a:prstGeom>
            <a:noFill/>
            <a:ln w="28575">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p>
          </p:txBody>
        </p:sp>
        <p:sp>
          <p:nvSpPr>
            <p:cNvPr id="561206" name="Line 53"/>
            <p:cNvSpPr>
              <a:spLocks noChangeAspect="1" noChangeShapeType="1"/>
            </p:cNvSpPr>
            <p:nvPr/>
          </p:nvSpPr>
          <p:spPr bwMode="auto">
            <a:xfrm>
              <a:off x="3217" y="1744"/>
              <a:ext cx="384" cy="0"/>
            </a:xfrm>
            <a:prstGeom prst="line">
              <a:avLst/>
            </a:prstGeom>
            <a:noFill/>
            <a:ln w="28575">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p>
          </p:txBody>
        </p:sp>
        <p:sp>
          <p:nvSpPr>
            <p:cNvPr id="561207" name="Line 54"/>
            <p:cNvSpPr>
              <a:spLocks noChangeAspect="1" noChangeShapeType="1"/>
            </p:cNvSpPr>
            <p:nvPr/>
          </p:nvSpPr>
          <p:spPr bwMode="auto">
            <a:xfrm>
              <a:off x="3793" y="1744"/>
              <a:ext cx="384" cy="0"/>
            </a:xfrm>
            <a:prstGeom prst="line">
              <a:avLst/>
            </a:prstGeom>
            <a:noFill/>
            <a:ln w="28575">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p>
          </p:txBody>
        </p:sp>
        <p:sp>
          <p:nvSpPr>
            <p:cNvPr id="561208" name="Line 55"/>
            <p:cNvSpPr>
              <a:spLocks noChangeAspect="1" noChangeShapeType="1"/>
            </p:cNvSpPr>
            <p:nvPr/>
          </p:nvSpPr>
          <p:spPr bwMode="auto">
            <a:xfrm>
              <a:off x="4369" y="1744"/>
              <a:ext cx="384" cy="0"/>
            </a:xfrm>
            <a:prstGeom prst="line">
              <a:avLst/>
            </a:prstGeom>
            <a:noFill/>
            <a:ln w="28575">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p>
          </p:txBody>
        </p:sp>
        <p:sp>
          <p:nvSpPr>
            <p:cNvPr id="43055" name="AutoShape 56"/>
            <p:cNvSpPr>
              <a:spLocks noChangeAspect="1" noChangeArrowheads="1"/>
            </p:cNvSpPr>
            <p:nvPr/>
          </p:nvSpPr>
          <p:spPr bwMode="auto">
            <a:xfrm>
              <a:off x="4753" y="1696"/>
              <a:ext cx="192" cy="192"/>
            </a:xfrm>
            <a:prstGeom prst="downArrow">
              <a:avLst>
                <a:gd name="adj1" fmla="val 50000"/>
                <a:gd name="adj2" fmla="val 25000"/>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561254" name="Line 55"/>
            <p:cNvSpPr>
              <a:spLocks noChangeAspect="1" noChangeShapeType="1"/>
            </p:cNvSpPr>
            <p:nvPr/>
          </p:nvSpPr>
          <p:spPr bwMode="auto">
            <a:xfrm>
              <a:off x="4945" y="1744"/>
              <a:ext cx="384" cy="0"/>
            </a:xfrm>
            <a:prstGeom prst="line">
              <a:avLst/>
            </a:prstGeom>
            <a:noFill/>
            <a:ln w="28575">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p>
          </p:txBody>
        </p:sp>
        <p:sp>
          <p:nvSpPr>
            <p:cNvPr id="43057" name="Text Box 104"/>
            <p:cNvSpPr txBox="1">
              <a:spLocks noChangeArrowheads="1"/>
            </p:cNvSpPr>
            <p:nvPr/>
          </p:nvSpPr>
          <p:spPr bwMode="auto">
            <a:xfrm>
              <a:off x="1398" y="1364"/>
              <a:ext cx="806" cy="522"/>
            </a:xfrm>
            <a:prstGeom prst="rect">
              <a:avLst/>
            </a:prstGeom>
            <a:noFill/>
            <a:ln>
              <a:noFill/>
            </a:ln>
            <a:effectLst/>
            <a:extLst>
              <a:ext uri="{909E8E84-426E-40DD-AFC4-6F175D3DCCD1}">
                <a14:hiddenFill xmlns:a14="http://schemas.microsoft.com/office/drawing/2010/main">
                  <a:solidFill>
                    <a:srgbClr val="151554"/>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a:spcBef>
                  <a:spcPct val="50000"/>
                </a:spcBef>
              </a:pPr>
              <a:r>
                <a:rPr lang="en-US" sz="2400" dirty="0">
                  <a:solidFill>
                    <a:schemeClr val="tx1"/>
                  </a:solidFill>
                </a:rPr>
                <a:t>Daily</a:t>
              </a:r>
              <a:br>
                <a:rPr lang="en-US" sz="2400" dirty="0">
                  <a:solidFill>
                    <a:schemeClr val="tx1"/>
                  </a:solidFill>
                </a:rPr>
              </a:br>
              <a:r>
                <a:rPr lang="en-US" sz="2400" dirty="0">
                  <a:solidFill>
                    <a:schemeClr val="tx1"/>
                  </a:solidFill>
                </a:rPr>
                <a:t>Weekly</a:t>
              </a:r>
              <a:endParaRPr lang="de-DE" sz="2400" dirty="0">
                <a:solidFill>
                  <a:schemeClr val="tx1"/>
                </a:solidFill>
              </a:endParaRPr>
            </a:p>
          </p:txBody>
        </p:sp>
      </p:grpSp>
      <p:grpSp>
        <p:nvGrpSpPr>
          <p:cNvPr id="561270" name="Group 118"/>
          <p:cNvGrpSpPr>
            <a:grpSpLocks/>
          </p:cNvGrpSpPr>
          <p:nvPr/>
        </p:nvGrpSpPr>
        <p:grpSpPr bwMode="auto">
          <a:xfrm>
            <a:off x="1924050" y="3498851"/>
            <a:ext cx="8382000" cy="2090738"/>
            <a:chOff x="252" y="2204"/>
            <a:chExt cx="5280" cy="1317"/>
          </a:xfrm>
        </p:grpSpPr>
        <p:sp>
          <p:nvSpPr>
            <p:cNvPr id="43015" name="AutoShape 71"/>
            <p:cNvSpPr>
              <a:spLocks noChangeArrowheads="1"/>
            </p:cNvSpPr>
            <p:nvPr/>
          </p:nvSpPr>
          <p:spPr bwMode="auto">
            <a:xfrm>
              <a:off x="2517" y="3041"/>
              <a:ext cx="288" cy="192"/>
            </a:xfrm>
            <a:prstGeom prst="downArrow">
              <a:avLst>
                <a:gd name="adj1" fmla="val 50000"/>
                <a:gd name="adj2" fmla="val 25000"/>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43016" name="AutoShape 72"/>
            <p:cNvSpPr>
              <a:spLocks noChangeArrowheads="1"/>
            </p:cNvSpPr>
            <p:nvPr/>
          </p:nvSpPr>
          <p:spPr bwMode="auto">
            <a:xfrm>
              <a:off x="4389" y="3041"/>
              <a:ext cx="288" cy="192"/>
            </a:xfrm>
            <a:prstGeom prst="downArrow">
              <a:avLst>
                <a:gd name="adj1" fmla="val 50000"/>
                <a:gd name="adj2" fmla="val 25000"/>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561226" name="Line 74"/>
            <p:cNvSpPr>
              <a:spLocks noChangeShapeType="1"/>
            </p:cNvSpPr>
            <p:nvPr/>
          </p:nvSpPr>
          <p:spPr bwMode="auto">
            <a:xfrm>
              <a:off x="2805" y="3137"/>
              <a:ext cx="1584" cy="0"/>
            </a:xfrm>
            <a:prstGeom prst="line">
              <a:avLst/>
            </a:prstGeom>
            <a:noFill/>
            <a:ln w="28575">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p>
          </p:txBody>
        </p:sp>
        <p:sp>
          <p:nvSpPr>
            <p:cNvPr id="561227" name="Line 75"/>
            <p:cNvSpPr>
              <a:spLocks noChangeShapeType="1"/>
            </p:cNvSpPr>
            <p:nvPr/>
          </p:nvSpPr>
          <p:spPr bwMode="auto">
            <a:xfrm flipV="1">
              <a:off x="4629" y="3134"/>
              <a:ext cx="849" cy="3"/>
            </a:xfrm>
            <a:prstGeom prst="line">
              <a:avLst/>
            </a:prstGeom>
            <a:noFill/>
            <a:ln w="28575">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p>
          </p:txBody>
        </p:sp>
        <p:sp>
          <p:nvSpPr>
            <p:cNvPr id="43019" name="AutoShape 73"/>
            <p:cNvSpPr>
              <a:spLocks noChangeArrowheads="1"/>
            </p:cNvSpPr>
            <p:nvPr/>
          </p:nvSpPr>
          <p:spPr bwMode="auto">
            <a:xfrm>
              <a:off x="2450" y="3329"/>
              <a:ext cx="432" cy="192"/>
            </a:xfrm>
            <a:prstGeom prst="downArrow">
              <a:avLst>
                <a:gd name="adj1" fmla="val 50000"/>
                <a:gd name="adj2" fmla="val 25000"/>
              </a:avLst>
            </a:prstGeom>
            <a:solidFill>
              <a:schemeClr val="accent1"/>
            </a:solidFill>
            <a:ln w="9525">
              <a:solidFill>
                <a:srgbClr val="000000"/>
              </a:solidFill>
              <a:miter lim="800000"/>
              <a:headEnd/>
              <a:tailEnd/>
            </a:ln>
          </p:spPr>
          <p:txBody>
            <a:bodyPr vert="eaVert" wrap="none" anchor="ctr"/>
            <a:lstStyle/>
            <a:p>
              <a:pPr eaLnBrk="1" hangingPunct="1"/>
              <a:endParaRPr lang="de-DE">
                <a:latin typeface="Verdana" pitchFamily="34" charset="0"/>
                <a:cs typeface="Arial" charset="0"/>
              </a:endParaRPr>
            </a:p>
          </p:txBody>
        </p:sp>
        <p:sp>
          <p:nvSpPr>
            <p:cNvPr id="561230" name="Line 76"/>
            <p:cNvSpPr>
              <a:spLocks noChangeShapeType="1"/>
            </p:cNvSpPr>
            <p:nvPr/>
          </p:nvSpPr>
          <p:spPr bwMode="auto">
            <a:xfrm>
              <a:off x="2834" y="3425"/>
              <a:ext cx="2688" cy="0"/>
            </a:xfrm>
            <a:prstGeom prst="line">
              <a:avLst/>
            </a:prstGeom>
            <a:noFill/>
            <a:ln w="28575">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p>
          </p:txBody>
        </p:sp>
        <p:sp>
          <p:nvSpPr>
            <p:cNvPr id="561233" name="Line 79"/>
            <p:cNvSpPr>
              <a:spLocks noChangeAspect="1" noChangeShapeType="1"/>
            </p:cNvSpPr>
            <p:nvPr/>
          </p:nvSpPr>
          <p:spPr bwMode="auto">
            <a:xfrm rot="20781347" flipV="1">
              <a:off x="954" y="3160"/>
              <a:ext cx="0" cy="189"/>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a:p>
          </p:txBody>
        </p:sp>
        <p:sp>
          <p:nvSpPr>
            <p:cNvPr id="43029" name="ZoneTexte 97"/>
            <p:cNvSpPr txBox="1">
              <a:spLocks noChangeArrowheads="1"/>
            </p:cNvSpPr>
            <p:nvPr/>
          </p:nvSpPr>
          <p:spPr bwMode="auto">
            <a:xfrm>
              <a:off x="2901" y="2753"/>
              <a:ext cx="26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eaLnBrk="1" hangingPunct="1"/>
              <a:r>
                <a:rPr lang="fr-CH" sz="2400" dirty="0" err="1">
                  <a:solidFill>
                    <a:schemeClr val="tx1"/>
                  </a:solidFill>
                  <a:latin typeface="Verdana" pitchFamily="34" charset="0"/>
                  <a:cs typeface="Arial" charset="0"/>
                </a:rPr>
                <a:t>ibandronate</a:t>
              </a:r>
              <a:r>
                <a:rPr lang="fr-CH" sz="2400" dirty="0">
                  <a:solidFill>
                    <a:schemeClr val="tx1"/>
                  </a:solidFill>
                  <a:latin typeface="Verdana" pitchFamily="34" charset="0"/>
                  <a:cs typeface="Arial" charset="0"/>
                </a:rPr>
                <a:t>, </a:t>
              </a:r>
              <a:r>
                <a:rPr lang="fr-CH" sz="2400" dirty="0" err="1">
                  <a:solidFill>
                    <a:schemeClr val="tx1"/>
                  </a:solidFill>
                  <a:latin typeface="Verdana" pitchFamily="34" charset="0"/>
                  <a:cs typeface="Arial" charset="0"/>
                </a:rPr>
                <a:t>pamidronate</a:t>
              </a:r>
              <a:endParaRPr lang="fr-FR" sz="2400" dirty="0">
                <a:solidFill>
                  <a:schemeClr val="tx1"/>
                </a:solidFill>
                <a:latin typeface="Verdana" pitchFamily="34" charset="0"/>
                <a:cs typeface="Arial" charset="0"/>
              </a:endParaRPr>
            </a:p>
          </p:txBody>
        </p:sp>
        <p:sp>
          <p:nvSpPr>
            <p:cNvPr id="43030" name="ZoneTexte 98"/>
            <p:cNvSpPr txBox="1">
              <a:spLocks noChangeArrowheads="1"/>
            </p:cNvSpPr>
            <p:nvPr/>
          </p:nvSpPr>
          <p:spPr bwMode="auto">
            <a:xfrm>
              <a:off x="2901" y="3134"/>
              <a:ext cx="12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eaLnBrk="1" hangingPunct="1"/>
              <a:r>
                <a:rPr lang="fr-CH" sz="2400" dirty="0" err="1">
                  <a:solidFill>
                    <a:schemeClr val="tx1"/>
                  </a:solidFill>
                  <a:latin typeface="Verdana" pitchFamily="34" charset="0"/>
                  <a:cs typeface="Arial" charset="0"/>
                </a:rPr>
                <a:t>zoledronate</a:t>
              </a:r>
              <a:endParaRPr lang="fr-FR" sz="2400" dirty="0">
                <a:solidFill>
                  <a:schemeClr val="tx1"/>
                </a:solidFill>
                <a:latin typeface="Verdana" pitchFamily="34" charset="0"/>
                <a:cs typeface="Arial" charset="0"/>
              </a:endParaRPr>
            </a:p>
          </p:txBody>
        </p:sp>
        <p:sp>
          <p:nvSpPr>
            <p:cNvPr id="43031" name="Text Box 107"/>
            <p:cNvSpPr txBox="1">
              <a:spLocks noChangeArrowheads="1"/>
            </p:cNvSpPr>
            <p:nvPr/>
          </p:nvSpPr>
          <p:spPr bwMode="auto">
            <a:xfrm>
              <a:off x="1066" y="2863"/>
              <a:ext cx="1496" cy="522"/>
            </a:xfrm>
            <a:prstGeom prst="rect">
              <a:avLst/>
            </a:prstGeom>
            <a:noFill/>
            <a:ln>
              <a:noFill/>
            </a:ln>
            <a:effectLst/>
            <a:extLst>
              <a:ext uri="{909E8E84-426E-40DD-AFC4-6F175D3DCCD1}">
                <a14:hiddenFill xmlns:a14="http://schemas.microsoft.com/office/drawing/2010/main">
                  <a:solidFill>
                    <a:srgbClr val="151554"/>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a:spcBef>
                  <a:spcPct val="50000"/>
                </a:spcBef>
              </a:pPr>
              <a:r>
                <a:rPr lang="en-US" sz="2400" dirty="0">
                  <a:solidFill>
                    <a:schemeClr val="tx1"/>
                  </a:solidFill>
                </a:rPr>
                <a:t>Every 3 months</a:t>
              </a:r>
              <a:br>
                <a:rPr lang="en-US" sz="2400" dirty="0">
                  <a:solidFill>
                    <a:schemeClr val="tx1"/>
                  </a:solidFill>
                </a:rPr>
              </a:br>
              <a:r>
                <a:rPr lang="en-US" sz="2400" dirty="0">
                  <a:solidFill>
                    <a:schemeClr val="tx1"/>
                  </a:solidFill>
                </a:rPr>
                <a:t>Yearly</a:t>
              </a:r>
              <a:endParaRPr lang="de-DE" sz="2400" dirty="0">
                <a:solidFill>
                  <a:schemeClr val="tx1"/>
                </a:solidFill>
              </a:endParaRPr>
            </a:p>
          </p:txBody>
        </p:sp>
        <p:sp>
          <p:nvSpPr>
            <p:cNvPr id="43032" name="Rectangle 116"/>
            <p:cNvSpPr>
              <a:spLocks noChangeArrowheads="1"/>
            </p:cNvSpPr>
            <p:nvPr/>
          </p:nvSpPr>
          <p:spPr bwMode="auto">
            <a:xfrm>
              <a:off x="252" y="2204"/>
              <a:ext cx="3702"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52425" indent="-342900" defTabSz="452438">
                <a:spcBef>
                  <a:spcPct val="20000"/>
                </a:spcBef>
                <a:buFontTx/>
                <a:buChar char="•"/>
              </a:pPr>
              <a:r>
                <a:rPr lang="en-US" sz="2400" dirty="0"/>
                <a:t>Intravenous bisphosphonates</a:t>
              </a:r>
            </a:p>
          </p:txBody>
        </p:sp>
      </p:grpSp>
      <p:pic>
        <p:nvPicPr>
          <p:cNvPr id="6" name="Picture 5" descr="Slide40a.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2266" y="2060938"/>
            <a:ext cx="1374694" cy="1085124"/>
          </a:xfrm>
          <a:prstGeom prst="rect">
            <a:avLst/>
          </a:prstGeom>
        </p:spPr>
      </p:pic>
      <p:pic>
        <p:nvPicPr>
          <p:cNvPr id="7" name="Picture 6" descr="Slide40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8952" y="4157382"/>
            <a:ext cx="780314" cy="2700618"/>
          </a:xfrm>
          <a:prstGeom prst="rect">
            <a:avLst/>
          </a:prstGeom>
        </p:spPr>
      </p:pic>
      <p:sp>
        <p:nvSpPr>
          <p:cNvPr id="561260" name="Text Box 108"/>
          <p:cNvSpPr txBox="1">
            <a:spLocks noChangeArrowheads="1"/>
          </p:cNvSpPr>
          <p:nvPr/>
        </p:nvSpPr>
        <p:spPr bwMode="auto">
          <a:xfrm rot="-1431221">
            <a:off x="1372394" y="2760130"/>
            <a:ext cx="9513888" cy="946150"/>
          </a:xfrm>
          <a:prstGeom prst="rect">
            <a:avLst/>
          </a:prstGeom>
          <a:solidFill>
            <a:schemeClr val="accent3"/>
          </a:solidFill>
          <a:ln>
            <a:noFill/>
          </a:ln>
          <a:effectLst/>
        </p:spPr>
        <p:txBody>
          <a:bodyPr>
            <a:spAutoFit/>
          </a:bodyPr>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algn="ctr">
              <a:spcBef>
                <a:spcPct val="50000"/>
              </a:spcBef>
            </a:pPr>
            <a:r>
              <a:rPr lang="en-US" sz="2800" b="1" dirty="0">
                <a:solidFill>
                  <a:srgbClr val="000000"/>
                </a:solidFill>
                <a:latin typeface="Verdana" pitchFamily="34" charset="0"/>
              </a:rPr>
              <a:t>Immediately start with therapy</a:t>
            </a:r>
            <a:br>
              <a:rPr lang="en-US" sz="2800" dirty="0">
                <a:solidFill>
                  <a:srgbClr val="000000"/>
                </a:solidFill>
                <a:latin typeface="Verdana" pitchFamily="34" charset="0"/>
              </a:rPr>
            </a:br>
            <a:r>
              <a:rPr lang="en-US" sz="2800" dirty="0">
                <a:solidFill>
                  <a:srgbClr val="000000"/>
                </a:solidFill>
                <a:latin typeface="Verdana" pitchFamily="34" charset="0"/>
              </a:rPr>
              <a:t>during first hospital stay</a:t>
            </a:r>
          </a:p>
        </p:txBody>
      </p:sp>
      <p:sp>
        <p:nvSpPr>
          <p:cNvPr id="2" name="Title 1">
            <a:extLst>
              <a:ext uri="{FF2B5EF4-FFF2-40B4-BE49-F238E27FC236}">
                <a16:creationId xmlns:a16="http://schemas.microsoft.com/office/drawing/2014/main" id="{6E4C8A9E-560C-4E76-836F-0038C6720F56}"/>
              </a:ext>
            </a:extLst>
          </p:cNvPr>
          <p:cNvSpPr>
            <a:spLocks noGrp="1"/>
          </p:cNvSpPr>
          <p:nvPr>
            <p:ph type="title"/>
          </p:nvPr>
        </p:nvSpPr>
        <p:spPr/>
        <p:txBody>
          <a:bodyPr/>
          <a:lstStyle/>
          <a:p>
            <a:r>
              <a:rPr lang="de-CH" dirty="0"/>
              <a:t>Administration </a:t>
            </a:r>
            <a:r>
              <a:rPr lang="de-CH" dirty="0" err="1"/>
              <a:t>of</a:t>
            </a:r>
            <a:r>
              <a:rPr lang="de-CH" dirty="0"/>
              <a:t> </a:t>
            </a:r>
            <a:r>
              <a:rPr lang="de-CH" dirty="0" err="1"/>
              <a:t>bisphosphonates</a:t>
            </a:r>
            <a:br>
              <a:rPr lang="de-CH" dirty="0"/>
            </a:br>
            <a:endParaRPr lang="de-CH" dirty="0"/>
          </a:p>
        </p:txBody>
      </p:sp>
    </p:spTree>
    <p:extLst>
      <p:ext uri="{BB962C8B-B14F-4D97-AF65-F5344CB8AC3E}">
        <p14:creationId xmlns:p14="http://schemas.microsoft.com/office/powerpoint/2010/main" val="3252468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12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612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1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2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Dimension of the problem</a:t>
            </a:r>
            <a:r>
              <a:rPr lang="en-US" dirty="0">
                <a:latin typeface="Times" pitchFamily="18" charset="0"/>
                <a:cs typeface="Arial" charset="0"/>
              </a:rPr>
              <a:t>—</a:t>
            </a:r>
            <a:r>
              <a:rPr lang="en-US" dirty="0">
                <a:cs typeface="Arial" charset="0"/>
              </a:rPr>
              <a:t>u</a:t>
            </a:r>
            <a:r>
              <a:rPr lang="en-US" dirty="0"/>
              <a:t>nsatisfactory outcomes</a:t>
            </a:r>
          </a:p>
        </p:txBody>
      </p:sp>
      <p:sp>
        <p:nvSpPr>
          <p:cNvPr id="8195" name="Rectangle 3"/>
          <p:cNvSpPr>
            <a:spLocks noChangeArrowheads="1"/>
          </p:cNvSpPr>
          <p:nvPr/>
        </p:nvSpPr>
        <p:spPr bwMode="auto">
          <a:xfrm>
            <a:off x="658800" y="1728000"/>
            <a:ext cx="6236124" cy="2256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42900" indent="-342900">
              <a:spcBef>
                <a:spcPct val="35000"/>
              </a:spcBef>
              <a:spcAft>
                <a:spcPct val="5000"/>
              </a:spcAft>
              <a:buFontTx/>
              <a:buChar char="•"/>
            </a:pPr>
            <a:r>
              <a:rPr kumimoji="1" lang="en-US" sz="2400" dirty="0">
                <a:solidFill>
                  <a:schemeClr val="bg1"/>
                </a:solidFill>
              </a:rPr>
              <a:t>Results that surgeons would never accept in younger patients</a:t>
            </a:r>
          </a:p>
          <a:p>
            <a:pPr marL="342900" indent="-342900">
              <a:spcBef>
                <a:spcPct val="35000"/>
              </a:spcBef>
              <a:spcAft>
                <a:spcPct val="5000"/>
              </a:spcAft>
              <a:buFontTx/>
              <a:buChar char="•"/>
            </a:pPr>
            <a:r>
              <a:rPr kumimoji="1" lang="en-US" sz="2400" dirty="0">
                <a:solidFill>
                  <a:schemeClr val="bg1"/>
                </a:solidFill>
              </a:rPr>
              <a:t>High revision and complication rates</a:t>
            </a:r>
          </a:p>
          <a:p>
            <a:pPr marL="342900" indent="-342900">
              <a:spcBef>
                <a:spcPct val="35000"/>
              </a:spcBef>
              <a:buFontTx/>
              <a:buChar char="•"/>
            </a:pPr>
            <a:r>
              <a:rPr kumimoji="1" lang="en-US" sz="2400" dirty="0">
                <a:solidFill>
                  <a:schemeClr val="bg1"/>
                </a:solidFill>
              </a:rPr>
              <a:t>Increasing demands of elderly people </a:t>
            </a:r>
          </a:p>
        </p:txBody>
      </p:sp>
      <p:pic>
        <p:nvPicPr>
          <p:cNvPr id="8196" name="Picture 5" descr="2000651071^RIED^JOSEPHINE^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799" y="3668332"/>
            <a:ext cx="1981213" cy="292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2000651071^RIED^JOSEPHINE^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2948" y="3670301"/>
            <a:ext cx="1781581"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2000651071^RIED^JOSEPHINE^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7465" y="3670300"/>
            <a:ext cx="1922708"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3108" y="1699243"/>
            <a:ext cx="1922708" cy="489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50420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p:spPr>
        <p:txBody>
          <a:bodyPr/>
          <a:lstStyle/>
          <a:p>
            <a:pPr eaLnBrk="1" hangingPunct="1"/>
            <a:r>
              <a:rPr lang="en-US" dirty="0"/>
              <a:t>Basic and specific therapy</a:t>
            </a:r>
          </a:p>
        </p:txBody>
      </p:sp>
      <p:pic>
        <p:nvPicPr>
          <p:cNvPr id="44035" name="Picture 8" descr="basic_and_specific_therapy"/>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779589" y="1499036"/>
            <a:ext cx="8637587"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60355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title"/>
          </p:nvPr>
        </p:nvSpPr>
        <p:spPr>
          <a:noFill/>
        </p:spPr>
        <p:txBody>
          <a:bodyPr/>
          <a:lstStyle/>
          <a:p>
            <a:pPr eaLnBrk="1" hangingPunct="1"/>
            <a:r>
              <a:rPr lang="en-US" dirty="0"/>
              <a:t>Prevention—preventing falls</a:t>
            </a:r>
          </a:p>
        </p:txBody>
      </p:sp>
      <p:sp>
        <p:nvSpPr>
          <p:cNvPr id="45059" name="Rectangle 7"/>
          <p:cNvSpPr>
            <a:spLocks noGrp="1" noChangeArrowheads="1"/>
          </p:cNvSpPr>
          <p:nvPr>
            <p:ph type="body" sz="quarter" idx="13"/>
          </p:nvPr>
        </p:nvSpPr>
        <p:spPr>
          <a:noFill/>
        </p:spPr>
        <p:txBody>
          <a:bodyPr/>
          <a:lstStyle/>
          <a:p>
            <a:pPr marL="457200" indent="-457200" eaLnBrk="1" hangingPunct="1">
              <a:spcBef>
                <a:spcPct val="50000"/>
              </a:spcBef>
              <a:buFont typeface="Arial" panose="020B0604020202020204" pitchFamily="34" charset="0"/>
              <a:buChar char="•"/>
            </a:pPr>
            <a:r>
              <a:rPr lang="en-US" dirty="0"/>
              <a:t>Correct </a:t>
            </a:r>
            <a:r>
              <a:rPr lang="en-US" dirty="0" err="1"/>
              <a:t>polypharmacy</a:t>
            </a:r>
            <a:endParaRPr lang="en-US" dirty="0"/>
          </a:p>
          <a:p>
            <a:pPr marL="457200" indent="-457200" eaLnBrk="1" hangingPunct="1">
              <a:spcBef>
                <a:spcPct val="50000"/>
              </a:spcBef>
              <a:buFont typeface="Arial" panose="020B0604020202020204" pitchFamily="34" charset="0"/>
              <a:buChar char="•"/>
            </a:pPr>
            <a:r>
              <a:rPr lang="en-US" dirty="0"/>
              <a:t>Improve physical status</a:t>
            </a:r>
          </a:p>
          <a:p>
            <a:pPr marL="895350" lvl="1" indent="-447675" eaLnBrk="1" hangingPunct="1">
              <a:buFont typeface="Symbol" pitchFamily="18" charset="2"/>
              <a:buChar char="-"/>
            </a:pPr>
            <a:r>
              <a:rPr lang="en-US" dirty="0"/>
              <a:t>Balance, strength, and mobility</a:t>
            </a:r>
          </a:p>
          <a:p>
            <a:pPr marL="895350" lvl="1" indent="-447675" eaLnBrk="1" hangingPunct="1">
              <a:buFont typeface="Symbol" pitchFamily="18" charset="2"/>
              <a:buChar char="-"/>
            </a:pPr>
            <a:r>
              <a:rPr lang="en-US" dirty="0"/>
              <a:t>Gait analysis and training</a:t>
            </a:r>
          </a:p>
          <a:p>
            <a:pPr marL="895350" lvl="1" indent="-447675" eaLnBrk="1" hangingPunct="1">
              <a:buFont typeface="Symbol" pitchFamily="18" charset="2"/>
              <a:buChar char="-"/>
            </a:pPr>
            <a:r>
              <a:rPr lang="en-US" dirty="0"/>
              <a:t>Visual or hearing aids</a:t>
            </a:r>
          </a:p>
          <a:p>
            <a:pPr marL="895350" lvl="1" indent="-447675" eaLnBrk="1" hangingPunct="1">
              <a:buFont typeface="Symbol" pitchFamily="18" charset="2"/>
              <a:buChar char="-"/>
            </a:pPr>
            <a:r>
              <a:rPr lang="en-US" dirty="0"/>
              <a:t>Mental status</a:t>
            </a:r>
          </a:p>
          <a:p>
            <a:pPr marL="457200" indent="-457200" eaLnBrk="1" hangingPunct="1">
              <a:spcBef>
                <a:spcPct val="50000"/>
              </a:spcBef>
              <a:buFont typeface="Arial" panose="020B0604020202020204" pitchFamily="34" charset="0"/>
              <a:buChar char="•"/>
            </a:pPr>
            <a:r>
              <a:rPr lang="en-US" dirty="0"/>
              <a:t>Vertigo</a:t>
            </a:r>
          </a:p>
          <a:p>
            <a:pPr marL="457200" indent="-457200" eaLnBrk="1" hangingPunct="1">
              <a:spcBef>
                <a:spcPct val="50000"/>
              </a:spcBef>
              <a:buFont typeface="Arial" panose="020B0604020202020204" pitchFamily="34" charset="0"/>
              <a:buChar char="•"/>
            </a:pPr>
            <a:r>
              <a:rPr lang="en-US" dirty="0"/>
              <a:t>Assess home environment</a:t>
            </a:r>
          </a:p>
        </p:txBody>
      </p:sp>
    </p:spTree>
    <p:extLst>
      <p:ext uri="{BB962C8B-B14F-4D97-AF65-F5344CB8AC3E}">
        <p14:creationId xmlns:p14="http://schemas.microsoft.com/office/powerpoint/2010/main" val="151888541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p:spPr>
        <p:txBody>
          <a:bodyPr/>
          <a:lstStyle/>
          <a:p>
            <a:pPr eaLnBrk="1" hangingPunct="1"/>
            <a:r>
              <a:rPr lang="en-US" dirty="0"/>
              <a:t>Geriatric Fracture Center</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7194" y="1203733"/>
            <a:ext cx="8472423" cy="4882582"/>
          </a:xfrm>
          <a:prstGeom prst="rect">
            <a:avLst/>
          </a:prstGeom>
        </p:spPr>
      </p:pic>
      <p:sp>
        <p:nvSpPr>
          <p:cNvPr id="3" name="Rechteck 2"/>
          <p:cNvSpPr/>
          <p:nvPr/>
        </p:nvSpPr>
        <p:spPr bwMode="auto">
          <a:xfrm>
            <a:off x="8616280" y="980728"/>
            <a:ext cx="1872208" cy="532859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DE" sz="1400">
              <a:latin typeface="Arial" charset="0"/>
            </a:endParaRPr>
          </a:p>
        </p:txBody>
      </p:sp>
      <p:sp>
        <p:nvSpPr>
          <p:cNvPr id="8" name="Rechteck 7"/>
          <p:cNvSpPr/>
          <p:nvPr/>
        </p:nvSpPr>
        <p:spPr bwMode="auto">
          <a:xfrm>
            <a:off x="1761331" y="1038959"/>
            <a:ext cx="1872208" cy="532859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DE" sz="1400">
              <a:latin typeface="Arial" charset="0"/>
            </a:endParaRPr>
          </a:p>
        </p:txBody>
      </p:sp>
      <p:pic>
        <p:nvPicPr>
          <p:cNvPr id="9" name="Grafik 5" descr="BERG_110459_190906_0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82587" y="1108039"/>
            <a:ext cx="1134502" cy="14215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Bild 9" descr="DSC_4971.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04514" y="1108749"/>
            <a:ext cx="954537" cy="1420820"/>
          </a:xfrm>
          <a:prstGeom prst="rect">
            <a:avLst/>
          </a:prstGeom>
        </p:spPr>
      </p:pic>
      <p:graphicFrame>
        <p:nvGraphicFramePr>
          <p:cNvPr id="12" name="Inhaltsplatzhalter 4"/>
          <p:cNvGraphicFramePr>
            <a:graphicFrameLocks noChangeAspect="1"/>
          </p:cNvGraphicFramePr>
          <p:nvPr/>
        </p:nvGraphicFramePr>
        <p:xfrm>
          <a:off x="1776765" y="4398687"/>
          <a:ext cx="1871311" cy="2391119"/>
        </p:xfrm>
        <a:graphic>
          <a:graphicData uri="http://schemas.openxmlformats.org/presentationml/2006/ole">
            <mc:AlternateContent xmlns:mc="http://schemas.openxmlformats.org/markup-compatibility/2006">
              <mc:Choice xmlns:v="urn:schemas-microsoft-com:vml" Requires="v">
                <p:oleObj spid="_x0000_s1055" name="Acrobat Document" r:id="rId7" imgW="4000500" imgH="5667195" progId="AcroExch.Document.7">
                  <p:embed/>
                </p:oleObj>
              </mc:Choice>
              <mc:Fallback>
                <p:oleObj name="Acrobat Document" r:id="rId7" imgW="4000500" imgH="5667195" progId="AcroExch.Document.7">
                  <p:embed/>
                  <p:pic>
                    <p:nvPicPr>
                      <p:cNvPr id="12" name="Inhaltsplatzhalter 4"/>
                      <p:cNvPicPr/>
                      <p:nvPr/>
                    </p:nvPicPr>
                    <p:blipFill>
                      <a:blip r:embed="rId8"/>
                      <a:stretch>
                        <a:fillRect/>
                      </a:stretch>
                    </p:blipFill>
                    <p:spPr>
                      <a:xfrm>
                        <a:off x="1776765" y="4398687"/>
                        <a:ext cx="1871311" cy="2391119"/>
                      </a:xfrm>
                      <a:prstGeom prst="rect">
                        <a:avLst/>
                      </a:prstGeom>
                    </p:spPr>
                  </p:pic>
                </p:oleObj>
              </mc:Fallback>
            </mc:AlternateContent>
          </a:graphicData>
        </a:graphic>
      </p:graphicFrame>
      <p:pic>
        <p:nvPicPr>
          <p:cNvPr id="13" name="Bild 12" descr="7099.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002038" y="5088829"/>
            <a:ext cx="2548126" cy="1700808"/>
          </a:xfrm>
          <a:prstGeom prst="rect">
            <a:avLst/>
          </a:prstGeom>
        </p:spPr>
      </p:pic>
      <p:pic>
        <p:nvPicPr>
          <p:cNvPr id="14" name="Bild 13" descr="IMG_0210.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976710" y="261816"/>
            <a:ext cx="2511779" cy="1883835"/>
          </a:xfrm>
          <a:prstGeom prst="rect">
            <a:avLst/>
          </a:prstGeom>
        </p:spPr>
      </p:pic>
      <p:sp>
        <p:nvSpPr>
          <p:cNvPr id="15" name="Rechteck 14"/>
          <p:cNvSpPr/>
          <p:nvPr/>
        </p:nvSpPr>
        <p:spPr>
          <a:xfrm>
            <a:off x="9846433" y="1184682"/>
            <a:ext cx="131233" cy="6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a:latin typeface="Verdana" pitchFamily="34" charset="0"/>
              <a:ea typeface="Verdana" pitchFamily="34" charset="0"/>
              <a:cs typeface="Verdana" pitchFamily="34" charset="0"/>
            </a:endParaRPr>
          </a:p>
        </p:txBody>
      </p:sp>
      <p:sp>
        <p:nvSpPr>
          <p:cNvPr id="16" name="Rechteck 15"/>
          <p:cNvSpPr/>
          <p:nvPr/>
        </p:nvSpPr>
        <p:spPr>
          <a:xfrm>
            <a:off x="8559501" y="1227015"/>
            <a:ext cx="131233" cy="6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a:latin typeface="Verdana" pitchFamily="34" charset="0"/>
              <a:ea typeface="Verdana" pitchFamily="34" charset="0"/>
              <a:cs typeface="Verdana" pitchFamily="34" charset="0"/>
            </a:endParaRPr>
          </a:p>
        </p:txBody>
      </p:sp>
      <p:pic>
        <p:nvPicPr>
          <p:cNvPr id="17" name="Bild 16" descr="DSC_7085.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93347" y="2864564"/>
            <a:ext cx="2178504" cy="1453915"/>
          </a:xfrm>
          <a:prstGeom prst="rect">
            <a:avLst/>
          </a:prstGeom>
        </p:spPr>
      </p:pic>
      <p:pic>
        <p:nvPicPr>
          <p:cNvPr id="18" name="Bild 17" descr="IMG_1964.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56682" y="2685815"/>
            <a:ext cx="2081332" cy="1560999"/>
          </a:xfrm>
          <a:prstGeom prst="rect">
            <a:avLst/>
          </a:prstGeom>
        </p:spPr>
      </p:pic>
    </p:spTree>
    <p:extLst>
      <p:ext uri="{BB962C8B-B14F-4D97-AF65-F5344CB8AC3E}">
        <p14:creationId xmlns:p14="http://schemas.microsoft.com/office/powerpoint/2010/main" val="174353115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7954" y="1491648"/>
            <a:ext cx="5931842" cy="5106002"/>
          </a:xfrm>
          <a:prstGeom prst="rect">
            <a:avLst/>
          </a:prstGeom>
          <a:noFill/>
          <a:ln w="9525" algn="ctr">
            <a:solidFill>
              <a:schemeClr val="tx1"/>
            </a:solidFill>
            <a:miter lim="800000"/>
            <a:headEnd/>
            <a:tailEnd/>
          </a:ln>
          <a:effectLst>
            <a:glow rad="101600">
              <a:schemeClr val="tx1">
                <a:alpha val="40000"/>
              </a:schemeClr>
            </a:glow>
          </a:effectLst>
          <a:extLst>
            <a:ext uri="{909E8E84-426E-40DD-AFC4-6F175D3DCCD1}">
              <a14:hiddenFill xmlns:a14="http://schemas.microsoft.com/office/drawing/2010/main">
                <a:solidFill>
                  <a:srgbClr val="C0C0C0"/>
                </a:solidFill>
              </a14:hiddenFill>
            </a:ext>
          </a:extLst>
        </p:spPr>
      </p:pic>
      <p:sp>
        <p:nvSpPr>
          <p:cNvPr id="2" name="Titel 1"/>
          <p:cNvSpPr>
            <a:spLocks noGrp="1"/>
          </p:cNvSpPr>
          <p:nvPr>
            <p:ph type="title"/>
          </p:nvPr>
        </p:nvSpPr>
        <p:spPr/>
        <p:txBody>
          <a:bodyPr/>
          <a:lstStyle/>
          <a:p>
            <a:r>
              <a:rPr lang="de-DE" dirty="0" err="1"/>
              <a:t>Orthogeriatrics</a:t>
            </a:r>
            <a:r>
              <a:rPr lang="de-DE" dirty="0"/>
              <a:t> App</a:t>
            </a:r>
            <a:r>
              <a:rPr lang="de-DE" dirty="0">
                <a:latin typeface="Arial"/>
                <a:cs typeface="Arial"/>
              </a:rPr>
              <a:t>—</a:t>
            </a:r>
            <a:r>
              <a:rPr lang="de-DE" dirty="0" err="1"/>
              <a:t>AOTrauma</a:t>
            </a:r>
            <a:endParaRPr lang="de-DE" dirty="0"/>
          </a:p>
        </p:txBody>
      </p:sp>
    </p:spTree>
    <p:extLst>
      <p:ext uri="{BB962C8B-B14F-4D97-AF65-F5344CB8AC3E}">
        <p14:creationId xmlns:p14="http://schemas.microsoft.com/office/powerpoint/2010/main" val="2374887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title"/>
          </p:nvPr>
        </p:nvSpPr>
        <p:spPr>
          <a:noFill/>
        </p:spPr>
        <p:txBody>
          <a:bodyPr/>
          <a:lstStyle/>
          <a:p>
            <a:pPr eaLnBrk="1" hangingPunct="1"/>
            <a:r>
              <a:rPr lang="en-US" dirty="0"/>
              <a:t>Take-home messages</a:t>
            </a:r>
          </a:p>
        </p:txBody>
      </p:sp>
      <p:sp>
        <p:nvSpPr>
          <p:cNvPr id="46083" name="Rectangle 7"/>
          <p:cNvSpPr>
            <a:spLocks noGrp="1" noChangeArrowheads="1"/>
          </p:cNvSpPr>
          <p:nvPr>
            <p:ph type="body" sz="quarter" idx="13"/>
          </p:nvPr>
        </p:nvSpPr>
        <p:spPr>
          <a:noFill/>
        </p:spPr>
        <p:txBody>
          <a:bodyPr/>
          <a:lstStyle/>
          <a:p>
            <a:pPr marL="457200" indent="-457200">
              <a:buFont typeface="Arial" panose="020B0604020202020204" pitchFamily="34" charset="0"/>
              <a:buChar char="•"/>
            </a:pPr>
            <a:r>
              <a:rPr lang="en-US" dirty="0" err="1"/>
              <a:t>Orthogeriatric</a:t>
            </a:r>
            <a:r>
              <a:rPr lang="en-US" dirty="0"/>
              <a:t> </a:t>
            </a:r>
            <a:r>
              <a:rPr lang="en-US" dirty="0" err="1"/>
              <a:t>comanaged</a:t>
            </a:r>
            <a:r>
              <a:rPr lang="en-US" dirty="0"/>
              <a:t> approach can better address the scope of the problem</a:t>
            </a:r>
          </a:p>
          <a:p>
            <a:pPr marL="457200" indent="-457200" eaLnBrk="1" hangingPunct="1">
              <a:buFont typeface="Arial" panose="020B0604020202020204" pitchFamily="34" charset="0"/>
              <a:buChar char="•"/>
            </a:pPr>
            <a:endParaRPr lang="en-US" dirty="0"/>
          </a:p>
          <a:p>
            <a:pPr marL="457200" indent="-457200" eaLnBrk="1" hangingPunct="1">
              <a:buFont typeface="Arial" panose="020B0604020202020204" pitchFamily="34" charset="0"/>
              <a:buChar char="•"/>
            </a:pPr>
            <a:r>
              <a:rPr lang="en-US" dirty="0"/>
              <a:t>Prevention of future fractures through appropriate medication and actions is vital</a:t>
            </a:r>
          </a:p>
          <a:p>
            <a:pPr marL="457200" indent="-457200" eaLnBrk="1" hangingPunct="1">
              <a:buFont typeface="Arial" panose="020B0604020202020204" pitchFamily="34" charset="0"/>
              <a:buChar char="•"/>
            </a:pPr>
            <a:endParaRPr lang="en-US" dirty="0"/>
          </a:p>
          <a:p>
            <a:pPr marL="457200" indent="-457200" eaLnBrk="1" hangingPunct="1">
              <a:buFont typeface="Arial" panose="020B0604020202020204" pitchFamily="34" charset="0"/>
              <a:buChar char="•"/>
            </a:pPr>
            <a:r>
              <a:rPr lang="en-US" dirty="0"/>
              <a:t>Comprehensive patient evaluation including geriatric assessment have an impact on improved patient outcome</a:t>
            </a:r>
          </a:p>
        </p:txBody>
      </p:sp>
    </p:spTree>
    <p:extLst>
      <p:ext uri="{BB962C8B-B14F-4D97-AF65-F5344CB8AC3E}">
        <p14:creationId xmlns:p14="http://schemas.microsoft.com/office/powerpoint/2010/main" val="57570488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title"/>
          </p:nvPr>
        </p:nvSpPr>
        <p:spPr>
          <a:noFill/>
        </p:spPr>
        <p:txBody>
          <a:bodyPr/>
          <a:lstStyle/>
          <a:p>
            <a:pPr eaLnBrk="1" hangingPunct="1"/>
            <a:r>
              <a:rPr lang="en-US" dirty="0"/>
              <a:t>Dimension of the problem</a:t>
            </a:r>
            <a:r>
              <a:rPr lang="en-US" dirty="0">
                <a:latin typeface="Times" pitchFamily="18" charset="0"/>
              </a:rPr>
              <a:t>—</a:t>
            </a:r>
            <a:r>
              <a:rPr lang="en-US" dirty="0"/>
              <a:t>unsatisfactory functional outcomes</a:t>
            </a:r>
          </a:p>
        </p:txBody>
      </p:sp>
      <p:sp>
        <p:nvSpPr>
          <p:cNvPr id="9219" name="Rectangle 8"/>
          <p:cNvSpPr>
            <a:spLocks noGrp="1" noChangeArrowheads="1"/>
          </p:cNvSpPr>
          <p:nvPr>
            <p:ph type="body" sz="quarter" idx="13"/>
          </p:nvPr>
        </p:nvSpPr>
        <p:spPr>
          <a:xfrm>
            <a:off x="658813" y="1727200"/>
            <a:ext cx="11189886" cy="4129088"/>
          </a:xfrm>
          <a:noFill/>
        </p:spPr>
        <p:txBody>
          <a:bodyPr/>
          <a:lstStyle/>
          <a:p>
            <a:pPr marL="342900" indent="-342900">
              <a:spcBef>
                <a:spcPts val="1200"/>
              </a:spcBef>
              <a:spcAft>
                <a:spcPts val="1200"/>
              </a:spcAft>
              <a:buFont typeface="Arial" panose="020B0604020202020204" pitchFamily="34" charset="0"/>
              <a:buChar char="•"/>
            </a:pPr>
            <a:r>
              <a:rPr lang="en-US" dirty="0"/>
              <a:t>14.5% of hip fracture patients readmitted within 30 days</a:t>
            </a:r>
          </a:p>
          <a:p>
            <a:pPr marL="342900" indent="-342900">
              <a:spcBef>
                <a:spcPts val="1200"/>
              </a:spcBef>
              <a:spcAft>
                <a:spcPts val="1200"/>
              </a:spcAft>
              <a:buFont typeface="Arial" panose="020B0604020202020204" pitchFamily="34" charset="0"/>
              <a:buChar char="•"/>
            </a:pPr>
            <a:r>
              <a:rPr lang="en-US" dirty="0"/>
              <a:t>40% independent in basic activities of daily living (BADL) 1 year after versus 70% before fracture</a:t>
            </a:r>
          </a:p>
          <a:p>
            <a:pPr marL="342900" indent="-342900">
              <a:spcBef>
                <a:spcPts val="1200"/>
              </a:spcBef>
              <a:spcAft>
                <a:spcPts val="1200"/>
              </a:spcAft>
              <a:buFont typeface="Arial" panose="020B0604020202020204" pitchFamily="34" charset="0"/>
              <a:buChar char="•"/>
            </a:pPr>
            <a:r>
              <a:rPr lang="en-US" dirty="0"/>
              <a:t>14% independent in instrumental activities of daily life (IADL) 1 year after versus 34% before fracture </a:t>
            </a:r>
          </a:p>
          <a:p>
            <a:pPr marL="342900" indent="-342900">
              <a:spcBef>
                <a:spcPts val="1200"/>
              </a:spcBef>
              <a:spcAft>
                <a:spcPts val="1200"/>
              </a:spcAft>
              <a:buFont typeface="Arial" panose="020B0604020202020204" pitchFamily="34" charset="0"/>
              <a:buChar char="•"/>
            </a:pPr>
            <a:r>
              <a:rPr lang="en-US" dirty="0"/>
              <a:t>66.9% 1-year survival rate </a:t>
            </a:r>
          </a:p>
          <a:p>
            <a:pPr marL="342900" indent="-342900">
              <a:spcBef>
                <a:spcPts val="1200"/>
              </a:spcBef>
              <a:spcAft>
                <a:spcPts val="1200"/>
              </a:spcAft>
              <a:buFont typeface="Arial" panose="020B0604020202020204" pitchFamily="34" charset="0"/>
              <a:buChar char="•"/>
            </a:pPr>
            <a:r>
              <a:rPr lang="en-US" dirty="0"/>
              <a:t>20</a:t>
            </a:r>
            <a:r>
              <a:rPr lang="en-US" dirty="0">
                <a:latin typeface="Times" pitchFamily="18" charset="0"/>
                <a:cs typeface="Arial" charset="0"/>
              </a:rPr>
              <a:t>–</a:t>
            </a:r>
            <a:r>
              <a:rPr lang="en-US" dirty="0"/>
              <a:t>25% reduction in mobility and related functions</a:t>
            </a:r>
          </a:p>
          <a:p>
            <a:pPr marL="342900" indent="-342900">
              <a:spcBef>
                <a:spcPts val="1200"/>
              </a:spcBef>
              <a:spcAft>
                <a:spcPts val="1200"/>
              </a:spcAft>
              <a:buFont typeface="Arial" panose="020B0604020202020204" pitchFamily="34" charset="0"/>
              <a:buChar char="•"/>
            </a:pPr>
            <a:r>
              <a:rPr lang="en-US" dirty="0"/>
              <a:t>64% nursing home admission within 1 year after hip fracture </a:t>
            </a:r>
          </a:p>
        </p:txBody>
      </p:sp>
    </p:spTree>
    <p:extLst>
      <p:ext uri="{BB962C8B-B14F-4D97-AF65-F5344CB8AC3E}">
        <p14:creationId xmlns:p14="http://schemas.microsoft.com/office/powerpoint/2010/main" val="157293058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title"/>
          </p:nvPr>
        </p:nvSpPr>
        <p:spPr>
          <a:noFill/>
        </p:spPr>
        <p:txBody>
          <a:bodyPr/>
          <a:lstStyle/>
          <a:p>
            <a:pPr eaLnBrk="1" hangingPunct="1"/>
            <a:r>
              <a:rPr lang="en-US" dirty="0"/>
              <a:t>Dimension of the problem</a:t>
            </a:r>
            <a:r>
              <a:rPr lang="en-US" dirty="0">
                <a:latin typeface="Times" pitchFamily="18" charset="0"/>
                <a:cs typeface="Arial" charset="0"/>
              </a:rPr>
              <a:t>—</a:t>
            </a:r>
            <a:r>
              <a:rPr lang="en-US" dirty="0">
                <a:cs typeface="Arial" charset="0"/>
              </a:rPr>
              <a:t>i</a:t>
            </a:r>
            <a:r>
              <a:rPr lang="en-US" dirty="0"/>
              <a:t>nsufficient secondary prophylaxis</a:t>
            </a:r>
          </a:p>
        </p:txBody>
      </p:sp>
      <p:sp>
        <p:nvSpPr>
          <p:cNvPr id="10243" name="Rectangle 3"/>
          <p:cNvSpPr>
            <a:spLocks noChangeArrowheads="1"/>
          </p:cNvSpPr>
          <p:nvPr/>
        </p:nvSpPr>
        <p:spPr bwMode="auto">
          <a:xfrm>
            <a:off x="658800" y="1728000"/>
            <a:ext cx="8221661" cy="460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42900" indent="-342900">
              <a:spcBef>
                <a:spcPct val="50000"/>
              </a:spcBef>
              <a:buFontTx/>
              <a:buChar char="•"/>
            </a:pPr>
            <a:r>
              <a:rPr kumimoji="1" lang="en-GB" sz="2400" dirty="0">
                <a:solidFill>
                  <a:schemeClr val="bg1"/>
                </a:solidFill>
              </a:rPr>
              <a:t>Rates of evaluation </a:t>
            </a:r>
            <a:r>
              <a:rPr kumimoji="1" lang="de-DE" sz="2400" dirty="0">
                <a:solidFill>
                  <a:schemeClr val="bg1"/>
                </a:solidFill>
              </a:rPr>
              <a:t>(</a:t>
            </a:r>
            <a:r>
              <a:rPr kumimoji="1" lang="en-GB" sz="2400" dirty="0">
                <a:solidFill>
                  <a:schemeClr val="bg1"/>
                </a:solidFill>
              </a:rPr>
              <a:t>8.4%</a:t>
            </a:r>
            <a:r>
              <a:rPr kumimoji="1" lang="de-DE" sz="2400" dirty="0">
                <a:solidFill>
                  <a:schemeClr val="bg1"/>
                </a:solidFill>
              </a:rPr>
              <a:t>)</a:t>
            </a:r>
            <a:r>
              <a:rPr kumimoji="1" lang="en-GB" sz="2400" dirty="0">
                <a:solidFill>
                  <a:schemeClr val="bg1"/>
                </a:solidFill>
              </a:rPr>
              <a:t> and treatment </a:t>
            </a:r>
            <a:r>
              <a:rPr kumimoji="1" lang="de-DE" sz="2400" dirty="0">
                <a:solidFill>
                  <a:schemeClr val="bg1"/>
                </a:solidFill>
              </a:rPr>
              <a:t>(</a:t>
            </a:r>
            <a:r>
              <a:rPr kumimoji="1" lang="de-DE" sz="2400" dirty="0" err="1">
                <a:solidFill>
                  <a:schemeClr val="bg1"/>
                </a:solidFill>
              </a:rPr>
              <a:t>female</a:t>
            </a:r>
            <a:r>
              <a:rPr kumimoji="1" lang="de-DE" sz="2400" dirty="0">
                <a:solidFill>
                  <a:schemeClr val="bg1"/>
                </a:solidFill>
              </a:rPr>
              <a:t>: </a:t>
            </a:r>
            <a:r>
              <a:rPr kumimoji="1" lang="en-GB" sz="2400" dirty="0">
                <a:solidFill>
                  <a:schemeClr val="bg1"/>
                </a:solidFill>
              </a:rPr>
              <a:t>4.6%/male: 2.8%) for osteoporosis after fragility fractures remain low</a:t>
            </a:r>
            <a:br>
              <a:rPr kumimoji="1" lang="en-GB" sz="2400" dirty="0">
                <a:solidFill>
                  <a:schemeClr val="bg1"/>
                </a:solidFill>
              </a:rPr>
            </a:br>
            <a:endParaRPr kumimoji="1" lang="en-GB" sz="2400" dirty="0">
              <a:solidFill>
                <a:schemeClr val="bg1"/>
              </a:solidFill>
            </a:endParaRPr>
          </a:p>
          <a:p>
            <a:pPr marL="342900" indent="-342900">
              <a:spcBef>
                <a:spcPct val="50000"/>
              </a:spcBef>
              <a:buFontTx/>
              <a:buChar char="•"/>
            </a:pPr>
            <a:r>
              <a:rPr kumimoji="1" lang="en-US" sz="2400" dirty="0">
                <a:solidFill>
                  <a:schemeClr val="bg1"/>
                </a:solidFill>
              </a:rPr>
              <a:t>A fracture on one site</a:t>
            </a:r>
            <a:br>
              <a:rPr kumimoji="1" lang="en-US" sz="2400" dirty="0">
                <a:solidFill>
                  <a:schemeClr val="bg1"/>
                </a:solidFill>
              </a:rPr>
            </a:br>
            <a:r>
              <a:rPr kumimoji="1" lang="en-US" sz="2400" dirty="0">
                <a:solidFill>
                  <a:schemeClr val="bg1"/>
                </a:solidFill>
              </a:rPr>
              <a:t>leads to 2</a:t>
            </a:r>
            <a:r>
              <a:rPr kumimoji="1" lang="en-US" sz="2400" dirty="0">
                <a:solidFill>
                  <a:schemeClr val="bg1"/>
                </a:solidFill>
                <a:latin typeface="Times" pitchFamily="18" charset="0"/>
              </a:rPr>
              <a:t>–</a:t>
            </a:r>
            <a:r>
              <a:rPr kumimoji="1" lang="en-US" sz="2400" dirty="0">
                <a:solidFill>
                  <a:schemeClr val="bg1"/>
                </a:solidFill>
              </a:rPr>
              <a:t>5-fold risk</a:t>
            </a:r>
            <a:br>
              <a:rPr kumimoji="1" lang="en-US" sz="2400" dirty="0">
                <a:solidFill>
                  <a:schemeClr val="bg1"/>
                </a:solidFill>
              </a:rPr>
            </a:br>
            <a:r>
              <a:rPr kumimoji="1" lang="en-US" sz="2400" dirty="0">
                <a:solidFill>
                  <a:schemeClr val="bg1"/>
                </a:solidFill>
              </a:rPr>
              <a:t>of future fractures at</a:t>
            </a:r>
            <a:br>
              <a:rPr kumimoji="1" lang="en-US" sz="2400" dirty="0">
                <a:solidFill>
                  <a:schemeClr val="bg1"/>
                </a:solidFill>
              </a:rPr>
            </a:br>
            <a:r>
              <a:rPr kumimoji="1" lang="en-US" sz="2400" dirty="0">
                <a:solidFill>
                  <a:schemeClr val="bg1"/>
                </a:solidFill>
              </a:rPr>
              <a:t>any other site</a:t>
            </a:r>
            <a:br>
              <a:rPr kumimoji="1" lang="en-US" sz="2400" dirty="0">
                <a:solidFill>
                  <a:schemeClr val="bg1"/>
                </a:solidFill>
              </a:rPr>
            </a:br>
            <a:endParaRPr kumimoji="1" lang="en-US" sz="2400" dirty="0">
              <a:solidFill>
                <a:schemeClr val="bg1"/>
              </a:solidFill>
            </a:endParaRPr>
          </a:p>
          <a:p>
            <a:pPr marL="342900" indent="-342900">
              <a:spcBef>
                <a:spcPct val="50000"/>
              </a:spcBef>
              <a:buFontTx/>
              <a:buChar char="•"/>
            </a:pPr>
            <a:r>
              <a:rPr kumimoji="1" lang="en-US" sz="2400" dirty="0">
                <a:solidFill>
                  <a:schemeClr val="bg1"/>
                </a:solidFill>
              </a:rPr>
              <a:t>Insufficient knowledge by</a:t>
            </a:r>
            <a:br>
              <a:rPr kumimoji="1" lang="en-US" sz="2400" dirty="0">
                <a:solidFill>
                  <a:schemeClr val="bg1"/>
                </a:solidFill>
              </a:rPr>
            </a:br>
            <a:r>
              <a:rPr kumimoji="1" lang="en-US" sz="2400" dirty="0">
                <a:solidFill>
                  <a:schemeClr val="bg1"/>
                </a:solidFill>
              </a:rPr>
              <a:t>the trauma/orthopedic</a:t>
            </a:r>
            <a:br>
              <a:rPr kumimoji="1" lang="en-US" sz="2400" dirty="0">
                <a:solidFill>
                  <a:schemeClr val="bg1"/>
                </a:solidFill>
              </a:rPr>
            </a:br>
            <a:r>
              <a:rPr kumimoji="1" lang="en-US" sz="2400" dirty="0">
                <a:solidFill>
                  <a:schemeClr val="bg1"/>
                </a:solidFill>
              </a:rPr>
              <a:t>surgeon</a:t>
            </a:r>
          </a:p>
        </p:txBody>
      </p:sp>
      <p:pic>
        <p:nvPicPr>
          <p:cNvPr id="102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949" y="2700339"/>
            <a:ext cx="4747805" cy="38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997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noFill/>
        </p:spPr>
        <p:txBody>
          <a:bodyPr/>
          <a:lstStyle/>
          <a:p>
            <a:pPr eaLnBrk="1" hangingPunct="1"/>
            <a:r>
              <a:rPr lang="en-US" dirty="0"/>
              <a:t>Challenges</a:t>
            </a:r>
          </a:p>
        </p:txBody>
      </p:sp>
      <p:sp>
        <p:nvSpPr>
          <p:cNvPr id="2" name="Text Placeholder 1">
            <a:extLst>
              <a:ext uri="{FF2B5EF4-FFF2-40B4-BE49-F238E27FC236}">
                <a16:creationId xmlns:a16="http://schemas.microsoft.com/office/drawing/2014/main" id="{C57E3E2D-45CC-4576-8A10-A49BB126B412}"/>
              </a:ext>
            </a:extLst>
          </p:cNvPr>
          <p:cNvSpPr>
            <a:spLocks noGrp="1"/>
          </p:cNvSpPr>
          <p:nvPr>
            <p:ph type="body" sz="quarter" idx="13"/>
          </p:nvPr>
        </p:nvSpPr>
        <p:spPr/>
        <p:txBody>
          <a:bodyPr/>
          <a:lstStyle/>
          <a:p>
            <a:pPr marL="457200" indent="-457200">
              <a:buFont typeface="Arial" panose="020B0604020202020204" pitchFamily="34" charset="0"/>
              <a:buChar char="•"/>
            </a:pPr>
            <a:r>
              <a:rPr lang="en-US" dirty="0"/>
              <a:t>Comorbid, medically complex patients</a:t>
            </a:r>
          </a:p>
          <a:p>
            <a:pPr marL="457200" indent="-457200">
              <a:buFont typeface="Arial" panose="020B0604020202020204" pitchFamily="34" charset="0"/>
              <a:buChar char="•"/>
            </a:pPr>
            <a:r>
              <a:rPr lang="en-US" dirty="0"/>
              <a:t>Impaired functional and mental status</a:t>
            </a:r>
          </a:p>
          <a:p>
            <a:pPr marL="457200" indent="-457200">
              <a:buFont typeface="Arial" panose="020B0604020202020204" pitchFamily="34" charset="0"/>
              <a:buChar char="•"/>
            </a:pPr>
            <a:r>
              <a:rPr lang="en-US" dirty="0"/>
              <a:t>Reduced quality of bone</a:t>
            </a:r>
          </a:p>
          <a:p>
            <a:pPr marL="457200" indent="-457200">
              <a:buFont typeface="Arial" panose="020B0604020202020204" pitchFamily="34" charset="0"/>
              <a:buChar char="•"/>
            </a:pPr>
            <a:endParaRPr lang="de-CH" dirty="0"/>
          </a:p>
        </p:txBody>
      </p:sp>
      <p:grpSp>
        <p:nvGrpSpPr>
          <p:cNvPr id="5" name="Group 4">
            <a:extLst>
              <a:ext uri="{FF2B5EF4-FFF2-40B4-BE49-F238E27FC236}">
                <a16:creationId xmlns:a16="http://schemas.microsoft.com/office/drawing/2014/main" id="{4670936F-1243-4A11-BA2E-BD613A315FF1}"/>
              </a:ext>
            </a:extLst>
          </p:cNvPr>
          <p:cNvGrpSpPr/>
          <p:nvPr/>
        </p:nvGrpSpPr>
        <p:grpSpPr>
          <a:xfrm>
            <a:off x="7759400" y="3748469"/>
            <a:ext cx="2414589" cy="2844801"/>
            <a:chOff x="7788275" y="3555965"/>
            <a:chExt cx="2414589" cy="2844801"/>
          </a:xfrm>
        </p:grpSpPr>
        <p:sp>
          <p:nvSpPr>
            <p:cNvPr id="239635" name="Rectangle 19"/>
            <p:cNvSpPr>
              <a:spLocks noChangeArrowheads="1"/>
            </p:cNvSpPr>
            <p:nvPr/>
          </p:nvSpPr>
          <p:spPr bwMode="auto">
            <a:xfrm>
              <a:off x="7788275" y="3555965"/>
              <a:ext cx="2400300" cy="2844800"/>
            </a:xfrm>
            <a:prstGeom prst="rect">
              <a:avLst/>
            </a:prstGeom>
            <a:solidFill>
              <a:srgbClr val="001C54"/>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4" name="Group 3">
              <a:extLst>
                <a:ext uri="{FF2B5EF4-FFF2-40B4-BE49-F238E27FC236}">
                  <a16:creationId xmlns:a16="http://schemas.microsoft.com/office/drawing/2014/main" id="{3A73CE9D-4E67-4AEE-9352-3F6D23497141}"/>
                </a:ext>
              </a:extLst>
            </p:cNvPr>
            <p:cNvGrpSpPr/>
            <p:nvPr/>
          </p:nvGrpSpPr>
          <p:grpSpPr>
            <a:xfrm>
              <a:off x="7793039" y="3654391"/>
              <a:ext cx="2409825" cy="2746375"/>
              <a:chOff x="7793039" y="3654391"/>
              <a:chExt cx="2409825" cy="2746375"/>
            </a:xfrm>
          </p:grpSpPr>
          <p:pic>
            <p:nvPicPr>
              <p:cNvPr id="12295" name="Picture 15"/>
              <p:cNvPicPr>
                <a:picLocks noChangeAspect="1" noChangeArrowheads="1"/>
              </p:cNvPicPr>
              <p:nvPr/>
            </p:nvPicPr>
            <p:blipFill>
              <a:blip r:embed="rId3" cstate="print">
                <a:clrChange>
                  <a:clrFrom>
                    <a:srgbClr val="0000CC"/>
                  </a:clrFrom>
                  <a:clrTo>
                    <a:srgbClr val="0000CC">
                      <a:alpha val="0"/>
                    </a:srgbClr>
                  </a:clrTo>
                </a:clrChange>
                <a:extLst>
                  <a:ext uri="{28A0092B-C50C-407E-A947-70E740481C1C}">
                    <a14:useLocalDpi xmlns:a14="http://schemas.microsoft.com/office/drawing/2010/main" val="0"/>
                  </a:ext>
                </a:extLst>
              </a:blip>
              <a:srcRect/>
              <a:stretch>
                <a:fillRect/>
              </a:stretch>
            </p:blipFill>
            <p:spPr bwMode="auto">
              <a:xfrm>
                <a:off x="7793039" y="3827428"/>
                <a:ext cx="2409825"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16"/>
              <p:cNvSpPr>
                <a:spLocks noChangeArrowheads="1"/>
              </p:cNvSpPr>
              <p:nvPr/>
            </p:nvSpPr>
            <p:spPr bwMode="auto">
              <a:xfrm>
                <a:off x="7896226" y="6067391"/>
                <a:ext cx="14954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44513" indent="-544513">
                  <a:spcBef>
                    <a:spcPct val="20000"/>
                  </a:spcBef>
                </a:pPr>
                <a:r>
                  <a:rPr lang="en-US" dirty="0">
                    <a:solidFill>
                      <a:schemeClr val="bg1"/>
                    </a:solidFill>
                  </a:rPr>
                  <a:t>Osteoporotic</a:t>
                </a:r>
              </a:p>
            </p:txBody>
          </p:sp>
          <p:sp>
            <p:nvSpPr>
              <p:cNvPr id="12297" name="Rectangle 17"/>
              <p:cNvSpPr>
                <a:spLocks noChangeArrowheads="1"/>
              </p:cNvSpPr>
              <p:nvPr/>
            </p:nvSpPr>
            <p:spPr bwMode="auto">
              <a:xfrm>
                <a:off x="7859713" y="3654391"/>
                <a:ext cx="17653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44513" indent="-544513">
                  <a:spcBef>
                    <a:spcPct val="20000"/>
                  </a:spcBef>
                </a:pPr>
                <a:r>
                  <a:rPr lang="en-US" dirty="0">
                    <a:solidFill>
                      <a:schemeClr val="bg1"/>
                    </a:solidFill>
                  </a:rPr>
                  <a:t>Lumbar spine</a:t>
                </a:r>
              </a:p>
            </p:txBody>
          </p:sp>
        </p:gr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0268" y="529429"/>
            <a:ext cx="2402437" cy="2976153"/>
          </a:xfrm>
          <a:prstGeom prst="rect">
            <a:avLst/>
          </a:prstGeom>
        </p:spPr>
      </p:pic>
    </p:spTree>
    <p:extLst>
      <p:ext uri="{BB962C8B-B14F-4D97-AF65-F5344CB8AC3E}">
        <p14:creationId xmlns:p14="http://schemas.microsoft.com/office/powerpoint/2010/main" val="2679912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a:t>Why is the trauma surgeon key in this team approach?</a:t>
            </a:r>
          </a:p>
        </p:txBody>
      </p:sp>
      <p:sp>
        <p:nvSpPr>
          <p:cNvPr id="2" name="Text Placeholder 1">
            <a:extLst>
              <a:ext uri="{FF2B5EF4-FFF2-40B4-BE49-F238E27FC236}">
                <a16:creationId xmlns:a16="http://schemas.microsoft.com/office/drawing/2014/main" id="{1A6D3013-696C-4EDC-A466-B9D5520EE0E1}"/>
              </a:ext>
            </a:extLst>
          </p:cNvPr>
          <p:cNvSpPr>
            <a:spLocks noGrp="1"/>
          </p:cNvSpPr>
          <p:nvPr>
            <p:ph type="body" sz="quarter" idx="13"/>
          </p:nvPr>
        </p:nvSpPr>
        <p:spPr/>
        <p:txBody>
          <a:bodyPr/>
          <a:lstStyle/>
          <a:p>
            <a:pPr marL="457200" indent="-457200">
              <a:buFont typeface="Arial" panose="020B0604020202020204" pitchFamily="34" charset="0"/>
              <a:buChar char="•"/>
            </a:pPr>
            <a:r>
              <a:rPr lang="en-US" dirty="0"/>
              <a:t>Initial patient contact</a:t>
            </a:r>
          </a:p>
          <a:p>
            <a:pPr marL="457200" indent="-457200">
              <a:buFont typeface="Arial" panose="020B0604020202020204" pitchFamily="34" charset="0"/>
              <a:buChar char="•"/>
            </a:pPr>
            <a:r>
              <a:rPr lang="en-US" dirty="0"/>
              <a:t>Initiation of the team approach—nobody else will do it</a:t>
            </a:r>
          </a:p>
          <a:p>
            <a:pPr marL="457200" indent="-457200">
              <a:buFont typeface="Arial" panose="020B0604020202020204" pitchFamily="34" charset="0"/>
              <a:buChar char="•"/>
            </a:pPr>
            <a:r>
              <a:rPr lang="en-US" dirty="0"/>
              <a:t>Responsibility for a</a:t>
            </a:r>
            <a:br>
              <a:rPr lang="en-US" dirty="0"/>
            </a:br>
            <a:r>
              <a:rPr lang="en-US" dirty="0"/>
              <a:t>better outcome</a:t>
            </a:r>
          </a:p>
          <a:p>
            <a:pPr marL="457200" indent="-457200">
              <a:buFont typeface="Arial" panose="020B0604020202020204" pitchFamily="34" charset="0"/>
              <a:buChar char="•"/>
            </a:pPr>
            <a:r>
              <a:rPr lang="en-US" dirty="0"/>
              <a:t>Key to the prevention</a:t>
            </a:r>
            <a:br>
              <a:rPr lang="en-US" dirty="0"/>
            </a:br>
            <a:r>
              <a:rPr lang="en-US" dirty="0"/>
              <a:t>of future fractures</a:t>
            </a:r>
          </a:p>
          <a:p>
            <a:pPr marL="457200" indent="-457200">
              <a:buFont typeface="Arial" panose="020B0604020202020204" pitchFamily="34" charset="0"/>
              <a:buChar char="•"/>
            </a:pPr>
            <a:endParaRPr lang="de-CH" dirty="0"/>
          </a:p>
        </p:txBody>
      </p:sp>
      <p:sp>
        <p:nvSpPr>
          <p:cNvPr id="13315" name="Rectangle 3"/>
          <p:cNvSpPr>
            <a:spLocks noChangeArrowheads="1"/>
          </p:cNvSpPr>
          <p:nvPr/>
        </p:nvSpPr>
        <p:spPr bwMode="auto">
          <a:xfrm>
            <a:off x="1906589" y="1916114"/>
            <a:ext cx="8277225" cy="248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55600" indent="-355600">
              <a:spcBef>
                <a:spcPct val="50000"/>
              </a:spcBef>
              <a:buFontTx/>
              <a:buChar char="•"/>
            </a:pPr>
            <a:endParaRPr kumimoji="1" lang="en-US" sz="2800" dirty="0"/>
          </a:p>
        </p:txBody>
      </p:sp>
    </p:spTree>
    <p:extLst>
      <p:ext uri="{BB962C8B-B14F-4D97-AF65-F5344CB8AC3E}">
        <p14:creationId xmlns:p14="http://schemas.microsoft.com/office/powerpoint/2010/main" val="1280620308"/>
      </p:ext>
    </p:extLst>
  </p:cSld>
  <p:clrMapOvr>
    <a:masterClrMapping/>
  </p:clrMapOvr>
</p:sld>
</file>

<file path=ppt/theme/theme1.xml><?xml version="1.0" encoding="utf-8"?>
<a:theme xmlns:a="http://schemas.openxmlformats.org/drawingml/2006/main" name="Office">
  <a:themeElements>
    <a:clrScheme name="AO">
      <a:dk1>
        <a:srgbClr val="000000"/>
      </a:dk1>
      <a:lt1>
        <a:srgbClr val="FFFFFF"/>
      </a:lt1>
      <a:dk2>
        <a:srgbClr val="042D98"/>
      </a:dk2>
      <a:lt2>
        <a:srgbClr val="F6F4F2"/>
      </a:lt2>
      <a:accent1>
        <a:srgbClr val="001B62"/>
      </a:accent1>
      <a:accent2>
        <a:srgbClr val="3B7FF6"/>
      </a:accent2>
      <a:accent3>
        <a:srgbClr val="04F1FE"/>
      </a:accent3>
      <a:accent4>
        <a:srgbClr val="00293A"/>
      </a:accent4>
      <a:accent5>
        <a:srgbClr val="00765C"/>
      </a:accent5>
      <a:accent6>
        <a:srgbClr val="00EB9B"/>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O blue">
      <a:srgbClr val="042D98"/>
    </a:custClr>
    <a:custClr name="AO light grey">
      <a:srgbClr val="DCD4CB"/>
    </a:custClr>
    <a:custClr name="AO dark blue">
      <a:srgbClr val="001B62"/>
    </a:custClr>
    <a:custClr name="Dark purple">
      <a:srgbClr val="3F0343"/>
    </a:custClr>
    <a:custClr name="Dark green">
      <a:srgbClr val="00293A"/>
    </a:custClr>
    <a:custClr name="White">
      <a:srgbClr val="FFFFFF"/>
    </a:custClr>
    <a:custClr name="White">
      <a:srgbClr val="FFFFFF"/>
    </a:custClr>
    <a:custClr name="White">
      <a:srgbClr val="FFFFFF"/>
    </a:custClr>
    <a:custClr name="White">
      <a:srgbClr val="FFFFFF"/>
    </a:custClr>
    <a:custClr name="White">
      <a:srgbClr val="FFFFFF"/>
    </a:custClr>
    <a:custClr name="AO yellow">
      <a:srgbClr val="FFF500"/>
    </a:custClr>
    <a:custClr name="AO light grey 75%">
      <a:srgbClr val="E5DFD8"/>
    </a:custClr>
    <a:custClr name="Blue">
      <a:srgbClr val="1E4DAC"/>
    </a:custClr>
    <a:custClr name="Purple">
      <a:srgbClr val="5D0255"/>
    </a:custClr>
    <a:custClr name="Green">
      <a:srgbClr val="00504B"/>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AO light grey 50%">
      <a:srgbClr val="EEEAE5"/>
    </a:custClr>
    <a:custClr name="AO active blue">
      <a:srgbClr val="3B7FF6"/>
    </a:custClr>
    <a:custClr name="Purple">
      <a:srgbClr val="7B0067"/>
    </a:custClr>
    <a:custClr name="Green">
      <a:srgbClr val="00765C"/>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AO light grey 25%">
      <a:srgbClr val="F6F4F2"/>
    </a:custClr>
    <a:custClr name="Blue">
      <a:srgbClr val="20B8FA"/>
    </a:custClr>
    <a:custClr name="Red">
      <a:srgbClr val="BA125E"/>
    </a:custClr>
    <a:custClr name="Green">
      <a:srgbClr val="00B17B"/>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Bright blue">
      <a:srgbClr val="04F1FE"/>
    </a:custClr>
    <a:custClr name="Bright red">
      <a:srgbClr val="F92355"/>
    </a:custClr>
    <a:custClr name="Bright green">
      <a:srgbClr val="00EB9B"/>
    </a:custClr>
    <a:custClr name="White">
      <a:srgbClr val="FFFFFF"/>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ao_davoscourses_16_9.potx" id="{27C62C7E-5F84-4BD5-87EB-D5974C46EFFF}" vid="{9EE5B033-753F-4135-BEB1-C62427851B4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82383CBCAF3A545BC7144B0E12C7B2C" ma:contentTypeVersion="10" ma:contentTypeDescription="Ein neues Dokument erstellen." ma:contentTypeScope="" ma:versionID="bfb1e4006bd1060b64c46c09a0f28817">
  <xsd:schema xmlns:xsd="http://www.w3.org/2001/XMLSchema" xmlns:xs="http://www.w3.org/2001/XMLSchema" xmlns:p="http://schemas.microsoft.com/office/2006/metadata/properties" xmlns:ns2="73995102-056c-4a51-bfb1-c663c0490c54" xmlns:ns3="2e5162b4-c70b-477c-8fa3-c9cdb63e7b34" targetNamespace="http://schemas.microsoft.com/office/2006/metadata/properties" ma:root="true" ma:fieldsID="41115af916c2dc5809368bc6b92ebc14" ns2:_="" ns3:_="">
    <xsd:import namespace="73995102-056c-4a51-bfb1-c663c0490c54"/>
    <xsd:import namespace="2e5162b4-c70b-477c-8fa3-c9cdb63e7b3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95102-056c-4a51-bfb1-c663c0490c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5162b4-c70b-477c-8fa3-c9cdb63e7b34"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CCB51A-46FF-4884-A131-E47DD6D7490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5A194C0-8BC8-4B71-A459-6886C985AA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995102-056c-4a51-bfb1-c663c0490c54"/>
    <ds:schemaRef ds:uri="2e5162b4-c70b-477c-8fa3-c9cdb63e7b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A9DA8D-F4F5-46BE-A98D-729C691E84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ao_trauma_16_9</Template>
  <TotalTime>0</TotalTime>
  <Words>7493</Words>
  <Application>Microsoft Office PowerPoint</Application>
  <PresentationFormat>Widescreen</PresentationFormat>
  <Paragraphs>662</Paragraphs>
  <Slides>54</Slides>
  <Notes>44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3" baseType="lpstr">
      <vt:lpstr>Arial</vt:lpstr>
      <vt:lpstr>Calibri</vt:lpstr>
      <vt:lpstr>Symbol</vt:lpstr>
      <vt:lpstr>Times</vt:lpstr>
      <vt:lpstr>Times New Roman</vt:lpstr>
      <vt:lpstr>Verdana</vt:lpstr>
      <vt:lpstr>Wingdings</vt:lpstr>
      <vt:lpstr>Office</vt:lpstr>
      <vt:lpstr>Acrobat Document</vt:lpstr>
      <vt:lpstr>PowerPoint Presentation</vt:lpstr>
      <vt:lpstr>Learning objectives</vt:lpstr>
      <vt:lpstr>Content</vt:lpstr>
      <vt:lpstr>Dimension of the problem</vt:lpstr>
      <vt:lpstr>Dimension of the problem—unsatisfactory outcomes</vt:lpstr>
      <vt:lpstr>Dimension of the problem—unsatisfactory functional outcomes</vt:lpstr>
      <vt:lpstr>Dimension of the problem—insufficient secondary prophylaxis</vt:lpstr>
      <vt:lpstr>Challenges</vt:lpstr>
      <vt:lpstr>Why is the trauma surgeon key in this team approach?</vt:lpstr>
      <vt:lpstr>Comanaged care</vt:lpstr>
      <vt:lpstr>Orthogeriatric comanagement—principles</vt:lpstr>
      <vt:lpstr>Team members</vt:lpstr>
      <vt:lpstr>Protocols, SOP</vt:lpstr>
      <vt:lpstr>Orthogeriatric comanagement—potential for improvement</vt:lpstr>
      <vt:lpstr>Orthogeriatric comanagement—evidence </vt:lpstr>
      <vt:lpstr>Cost effectiveness</vt:lpstr>
      <vt:lpstr>Phases</vt:lpstr>
      <vt:lpstr>Preoperative evaluation and  optimization—why is it so important?</vt:lpstr>
      <vt:lpstr>Preoperative evaluation and  optimization—pain control</vt:lpstr>
      <vt:lpstr>Pain management algorithm </vt:lpstr>
      <vt:lpstr>Preoperative evaluation and optimization—fluid and electrolyte management</vt:lpstr>
      <vt:lpstr>Preoperative evaluation and  optimization—coagulation management</vt:lpstr>
      <vt:lpstr>Preoperative evaluation and  optimization—coagulation management</vt:lpstr>
      <vt:lpstr>Preoperative evaluation and  optimization—coagulation management</vt:lpstr>
      <vt:lpstr>Preoperative evaluation and  optimization—timing of surgery</vt:lpstr>
      <vt:lpstr>Preoperative evaluation and  optimization—timing of surgery</vt:lpstr>
      <vt:lpstr>Timing of surgery</vt:lpstr>
      <vt:lpstr>Time to surgery - complications</vt:lpstr>
      <vt:lpstr>Time to surgery - mortality </vt:lpstr>
      <vt:lpstr>Surgical intervention</vt:lpstr>
      <vt:lpstr>Postoperative phase—general recommendations</vt:lpstr>
      <vt:lpstr>Postoperative phase</vt:lpstr>
      <vt:lpstr>Postoperative phase—delirium</vt:lpstr>
      <vt:lpstr>Delirious patient—clock-drawing test and MMS: write a sentence</vt:lpstr>
      <vt:lpstr>Postoperative phase—delirium</vt:lpstr>
      <vt:lpstr>Postoperative Phase - Mobilisation</vt:lpstr>
      <vt:lpstr>Is full weight bearing necessary?</vt:lpstr>
      <vt:lpstr>Management of discharge</vt:lpstr>
      <vt:lpstr>Prevention to avoid subsequent fractures</vt:lpstr>
      <vt:lpstr>Bone therapy in a Geriatric fracture center</vt:lpstr>
      <vt:lpstr>Prevention—basic and specific osteoporosis medication</vt:lpstr>
      <vt:lpstr>Prevention—minimal diagnostics for patients with fragility fracture</vt:lpstr>
      <vt:lpstr>Prevention—basic therapy</vt:lpstr>
      <vt:lpstr>Prevention—dual benefit of vitamin D</vt:lpstr>
      <vt:lpstr>Prevention—specific medication therapy</vt:lpstr>
      <vt:lpstr>Prevention—specific medication therapy in the yet untreated patient </vt:lpstr>
      <vt:lpstr>Prevention—specific medication therapy in the yet untreated patient </vt:lpstr>
      <vt:lpstr>Prevention—specific medication therapy in patients previously treated with antiresorptive drugs, with extremely bad BMD, or multiple fractures </vt:lpstr>
      <vt:lpstr>Administration of bisphosphonates </vt:lpstr>
      <vt:lpstr>Basic and specific therapy</vt:lpstr>
      <vt:lpstr>Prevention—preventing falls</vt:lpstr>
      <vt:lpstr>Geriatric Fracture Center</vt:lpstr>
      <vt:lpstr>Orthogeriatrics App—AOTrauma</vt:lpstr>
      <vt:lpstr>Take-home messages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Fracture Care in Older Adults   Orthogeriatric Comanagement</dc:title>
  <dc:creator>Roman Kellenberger</dc:creator>
  <cp:lastModifiedBy>Roman Kellenberger</cp:lastModifiedBy>
  <cp:revision>29</cp:revision>
  <dcterms:created xsi:type="dcterms:W3CDTF">2020-08-11T07:40:07Z</dcterms:created>
  <dcterms:modified xsi:type="dcterms:W3CDTF">2020-08-11T10:01:33Z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bel">
    <vt:i4>0</vt:i4>
  </property>
  <property fmtid="{D5CDD505-2E9C-101B-9397-08002B2CF9AE}" pid="3" name="ContentTypeId">
    <vt:lpwstr>0x010100482383CBCAF3A545BC7144B0E12C7B2C</vt:lpwstr>
  </property>
</Properties>
</file>