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  <p:sldMasterId id="2147483648" r:id="rId2"/>
  </p:sldMasterIdLst>
  <p:notesMasterIdLst>
    <p:notesMasterId r:id="rId23"/>
  </p:notesMasterIdLst>
  <p:sldIdLst>
    <p:sldId id="296" r:id="rId3"/>
    <p:sldId id="308" r:id="rId4"/>
    <p:sldId id="257" r:id="rId5"/>
    <p:sldId id="289" r:id="rId6"/>
    <p:sldId id="273" r:id="rId7"/>
    <p:sldId id="291" r:id="rId8"/>
    <p:sldId id="293" r:id="rId9"/>
    <p:sldId id="294" r:id="rId10"/>
    <p:sldId id="300" r:id="rId11"/>
    <p:sldId id="301" r:id="rId12"/>
    <p:sldId id="269" r:id="rId13"/>
    <p:sldId id="302" r:id="rId14"/>
    <p:sldId id="303" r:id="rId15"/>
    <p:sldId id="304" r:id="rId16"/>
    <p:sldId id="305" r:id="rId17"/>
    <p:sldId id="266" r:id="rId18"/>
    <p:sldId id="267" r:id="rId19"/>
    <p:sldId id="306" r:id="rId20"/>
    <p:sldId id="307" r:id="rId21"/>
    <p:sldId id="283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0"/>
          </a:solidFill>
        </a:fill>
      </a:tcStyle>
    </a:wholeTbl>
    <a:band2H>
      <a:tcTxStyle/>
      <a:tcStyle>
        <a:tcBdr/>
        <a:fill>
          <a:solidFill>
            <a:srgbClr val="EAEA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ECC"/>
          </a:solidFill>
        </a:fill>
      </a:tcStyle>
    </a:wholeTbl>
    <a:band2H>
      <a:tcTxStyle/>
      <a:tcStyle>
        <a:tcBdr/>
        <a:fill>
          <a:solidFill>
            <a:srgbClr val="FD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7CD"/>
          </a:solidFill>
        </a:fill>
      </a:tcStyle>
    </a:wholeTbl>
    <a:band2H>
      <a:tcTxStyle/>
      <a:tcStyle>
        <a:tcBdr/>
        <a:fill>
          <a:solidFill>
            <a:srgbClr val="EAEC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2784"/>
  </p:normalViewPr>
  <p:slideViewPr>
    <p:cSldViewPr snapToGrid="0" snapToObjects="1">
      <p:cViewPr varScale="1">
        <p:scale>
          <a:sx n="62" d="100"/>
          <a:sy n="62" d="100"/>
        </p:scale>
        <p:origin x="708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2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Author: </a:t>
            </a:r>
            <a:r>
              <a:rPr lang="en-US" dirty="0" err="1"/>
              <a:t>Chunyan</a:t>
            </a:r>
            <a:r>
              <a:rPr lang="en-US" dirty="0"/>
              <a:t> Jiang</a:t>
            </a:r>
          </a:p>
          <a:p>
            <a:pPr defTabSz="557784" hangingPunct="1">
              <a:spcBef>
                <a:spcPts val="700"/>
              </a:spcBef>
              <a:defRPr sz="1525"/>
            </a:pPr>
            <a:r>
              <a:rPr lang="en" sz="1200" dirty="0"/>
              <a:t>Shoulder Service, Beijing Jishuitan Hospital</a:t>
            </a:r>
          </a:p>
          <a:p>
            <a:pPr defTabSz="557784" hangingPunct="1">
              <a:spcBef>
                <a:spcPts val="700"/>
              </a:spcBef>
              <a:defRPr sz="1525"/>
            </a:pPr>
            <a:r>
              <a:rPr lang="en" sz="1200" dirty="0"/>
              <a:t>School of Medicine, Peking University</a:t>
            </a:r>
          </a:p>
          <a:p>
            <a:r>
              <a:rPr lang="de-CH" dirty="0"/>
              <a:t>Date: June, 2020</a:t>
            </a:r>
          </a:p>
        </p:txBody>
      </p:sp>
    </p:spTree>
    <p:extLst>
      <p:ext uri="{BB962C8B-B14F-4D97-AF65-F5344CB8AC3E}">
        <p14:creationId xmlns:p14="http://schemas.microsoft.com/office/powerpoint/2010/main" val="41607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Today </a:t>
            </a:r>
            <a:r>
              <a:rPr lang="en-US" dirty="0"/>
              <a:t>I</a:t>
            </a:r>
            <a:r>
              <a:rPr dirty="0"/>
              <a:t> believe that yo</a:t>
            </a:r>
            <a:r>
              <a:rPr lang="en-US" dirty="0"/>
              <a:t>u</a:t>
            </a:r>
            <a:r>
              <a:rPr dirty="0"/>
              <a:t> have to have a 3</a:t>
            </a:r>
            <a:r>
              <a:rPr lang="en-US" dirty="0"/>
              <a:t>-</a:t>
            </a:r>
            <a:r>
              <a:rPr dirty="0"/>
              <a:t>D planning software if you are going to treat a difficult glenoid</a:t>
            </a:r>
            <a:r>
              <a:rPr lang="en-US" dirty="0"/>
              <a:t>.</a:t>
            </a:r>
            <a:endParaRPr dirty="0"/>
          </a:p>
          <a:p>
            <a:pPr>
              <a:spcBef>
                <a:spcPts val="0"/>
              </a:spcBef>
            </a:pPr>
            <a:r>
              <a:rPr dirty="0"/>
              <a:t>It is a must have and you will be surprised what you will learn from it if you compare it to standard imaging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4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457200">
              <a:spcBef>
                <a:spcPts val="0"/>
              </a:spcBef>
              <a:buClr>
                <a:srgbClr val="000000"/>
              </a:buClr>
              <a:buFont typeface="Times New Roman"/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The was 88% of notch without any in</a:t>
            </a:r>
            <a:r>
              <a:rPr lang="en-US" dirty="0"/>
              <a:t>fl</a:t>
            </a:r>
            <a:r>
              <a:rPr dirty="0"/>
              <a:t>uence on the Constant score.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0">
            <a:extLst>
              <a:ext uri="{FF2B5EF4-FFF2-40B4-BE49-F238E27FC236}">
                <a16:creationId xmlns:a16="http://schemas.microsoft.com/office/drawing/2014/main" id="{0AFF6662-0E43-4451-8769-3BD81177A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8284" y="260350"/>
            <a:ext cx="752856" cy="5745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</p:spTree>
    <p:extLst>
      <p:ext uri="{BB962C8B-B14F-4D97-AF65-F5344CB8AC3E}">
        <p14:creationId xmlns:p14="http://schemas.microsoft.com/office/powerpoint/2010/main" val="333220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1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14284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5968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39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2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08000" y="1517650"/>
            <a:ext cx="5486400" cy="44958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088" y="6480759"/>
            <a:ext cx="2477679" cy="51474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4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">
                <a:solidFill>
                  <a:srgbClr val="FFFFFF"/>
                </a:solidFill>
              </a:defRPr>
            </a:lvl1pPr>
            <a:lvl2pPr>
              <a:defRPr spc="50">
                <a:solidFill>
                  <a:srgbClr val="FFFFFF"/>
                </a:solidFill>
              </a:defRPr>
            </a:lvl2pPr>
            <a:lvl3pPr>
              <a:defRPr spc="50">
                <a:solidFill>
                  <a:srgbClr val="FFFFFF"/>
                </a:solidFill>
              </a:defRPr>
            </a:lvl3pPr>
            <a:lvl4pPr>
              <a:defRPr spc="50">
                <a:solidFill>
                  <a:srgbClr val="FFFFFF"/>
                </a:solidFill>
              </a:defRPr>
            </a:lvl4pPr>
            <a:lvl5pPr>
              <a:defRPr spc="5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文本"/>
          <p:cNvSpPr txBox="1">
            <a:spLocks noGrp="1"/>
          </p:cNvSpPr>
          <p:nvPr>
            <p:ph type="title"/>
          </p:nvPr>
        </p:nvSpPr>
        <p:spPr>
          <a:xfrm>
            <a:off x="508000" y="1517650"/>
            <a:ext cx="11049701" cy="46355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6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507998" y="2208214"/>
            <a:ext cx="11049705" cy="458788"/>
          </a:xfrm>
          <a:prstGeom prst="rect">
            <a:avLst/>
          </a:prstGeom>
        </p:spPr>
        <p:txBody>
          <a:bodyPr/>
          <a:lstStyle>
            <a:lvl2pPr marL="377999" indent="-377999"/>
            <a:lvl3pPr marL="649337" indent="-377999"/>
            <a:lvl4pPr marL="917999" indent="-377999"/>
            <a:lvl5pPr marL="1187999" indent="-377999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07999" y="5486401"/>
            <a:ext cx="5398208" cy="377826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08000" y="5909733"/>
            <a:ext cx="5398205" cy="38100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5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61098" y="5474758"/>
            <a:ext cx="5285317" cy="377826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261099" y="5898091"/>
            <a:ext cx="5296604" cy="38100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61098" y="6364909"/>
            <a:ext cx="2844800" cy="3683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9BFE3F-4D68-874A-8C34-2A644955E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6047" b="40985"/>
          <a:stretch/>
        </p:blipFill>
        <p:spPr>
          <a:xfrm>
            <a:off x="10917382" y="6313913"/>
            <a:ext cx="579583" cy="2783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62554A-C59C-48FF-9E2C-4CBC612D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(bold, 32pt)</a:t>
            </a:r>
            <a:br>
              <a:rPr lang="en-GB" dirty="0"/>
            </a:br>
            <a:r>
              <a:rPr lang="en-GB" b="0" dirty="0"/>
              <a:t>Presentation subtitle (</a:t>
            </a:r>
            <a:r>
              <a:rPr lang="en-GB" b="0" dirty="0" err="1"/>
              <a:t>unbold</a:t>
            </a:r>
            <a:r>
              <a:rPr lang="en-GB" b="0" dirty="0"/>
              <a:t>, 32pt)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A87E86E7-60CA-4408-9B47-113E304B6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A9DF70-683A-473B-AF67-D1D416EDC8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E9BD81A-2F12-4F62-839E-23264C1E8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Educational event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B84A87D1-3260-4695-8BD1-8C37173D8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City, month year</a:t>
            </a:r>
          </a:p>
        </p:txBody>
      </p:sp>
      <p:pic>
        <p:nvPicPr>
          <p:cNvPr id="9" name="Grafik 15">
            <a:extLst>
              <a:ext uri="{FF2B5EF4-FFF2-40B4-BE49-F238E27FC236}">
                <a16:creationId xmlns:a16="http://schemas.microsoft.com/office/drawing/2014/main" id="{64AE3874-7EA6-4029-BFFA-AAEBF2334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284" y="260350"/>
            <a:ext cx="865716" cy="6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1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0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2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66311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4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13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5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1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7626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8541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091" y="6480759"/>
            <a:ext cx="2477678" cy="5147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508000" y="531812"/>
            <a:ext cx="111760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508000" y="1517650"/>
            <a:ext cx="10100502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08000" y="6520228"/>
            <a:ext cx="153963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000" b="1"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71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269999" marR="0" indent="-26999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562107" marR="0" indent="-29076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854999" marR="0" indent="-31499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124999" marR="0" indent="-31499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06039" marR="0" indent="-32003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63239" marR="0" indent="-320039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20440" marR="0" indent="-320040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77640" marR="0" indent="-320040" algn="l" defTabSz="914400" rtl="0" latinLnBrk="0">
        <a:lnSpc>
          <a:spcPct val="95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6720AA2-4AD8-A347-B021-82D12640F9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42D98"/>
                </a:solidFill>
              </a:rPr>
              <a:t>Reverse shoulder arthroplasty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0A47D-C6E0-4C39-80EA-1E16E761A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>
              <a:solidFill>
                <a:srgbClr val="042D9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B8C2D-10CB-419B-B4F5-63063589B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de-CH">
              <a:solidFill>
                <a:srgbClr val="042D98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0ACD08-8E90-4571-9B8B-183D058DE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6381295" cy="2063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42D98"/>
                </a:solidFill>
              </a:rPr>
              <a:t>AO Recon Course―Comprehensive Shoulder Arthroplasty</a:t>
            </a:r>
            <a:endParaRPr lang="de-CH" dirty="0">
              <a:solidFill>
                <a:srgbClr val="042D98"/>
              </a:solidFill>
            </a:endParaRPr>
          </a:p>
          <a:p>
            <a:endParaRPr lang="en-US" noProof="0" dirty="0">
              <a:solidFill>
                <a:srgbClr val="042D98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B15B4E-6996-4AB8-82E7-7943D0097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75C0E7D-A8E1-1B4B-B895-0712259D511F}"/>
              </a:ext>
            </a:extLst>
          </p:cNvPr>
          <p:cNvSpPr txBox="1">
            <a:spLocks/>
          </p:cNvSpPr>
          <p:nvPr/>
        </p:nvSpPr>
        <p:spPr>
          <a:xfrm>
            <a:off x="940327" y="4128222"/>
            <a:ext cx="4808350" cy="52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69999" marR="0" indent="-26999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562107" marR="0" indent="-29076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854999" marR="0" indent="-31499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124999" marR="0" indent="-31499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06039" marR="0" indent="-32003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63239" marR="0" indent="-320039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20440" marR="0" indent="-320040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977640" marR="0" indent="-320040" algn="l" defTabSz="914400" rtl="0" latinLnBrk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557784" hangingPunct="1">
              <a:spcBef>
                <a:spcPts val="700"/>
              </a:spcBef>
              <a:defRPr sz="1525"/>
            </a:pPr>
            <a:endParaRPr lang="en" sz="1525"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87B6B5DC-D67D-4718-B7FC-448A41B3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1856846" cy="14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8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2956-09D5-48A3-BB1B-A746849E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 shoulder arthroplasty—key issues 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1D074-8B36-4B86-91CF-867EE5609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Indication control: hard to bailout if failed!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Baseplate fixation: preoperative evaluation critical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Stability: proper tension and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complications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54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成组"/>
          <p:cNvGrpSpPr/>
          <p:nvPr/>
        </p:nvGrpSpPr>
        <p:grpSpPr>
          <a:xfrm>
            <a:off x="2630030" y="1679002"/>
            <a:ext cx="6931940" cy="4955043"/>
            <a:chOff x="0" y="0"/>
            <a:chExt cx="6931938" cy="4955041"/>
          </a:xfrm>
        </p:grpSpPr>
        <p:pic>
          <p:nvPicPr>
            <p:cNvPr id="150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229" y="1206494"/>
              <a:ext cx="1763877" cy="1682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68" y="1206494"/>
              <a:ext cx="1731213" cy="1682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icture 10" descr="Picture 10"/>
            <p:cNvPicPr>
              <a:picLocks noChangeAspect="1"/>
            </p:cNvPicPr>
            <p:nvPr/>
          </p:nvPicPr>
          <p:blipFill>
            <a:blip r:embed="rId5"/>
            <a:srcRect t="4469" r="12499" b="3002"/>
            <a:stretch>
              <a:fillRect/>
            </a:stretch>
          </p:blipFill>
          <p:spPr>
            <a:xfrm>
              <a:off x="0" y="0"/>
              <a:ext cx="1468535" cy="1312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5" descr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6428" y="0"/>
              <a:ext cx="1955804" cy="1312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Afbeelding 2" descr="Afbeelding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2755" y="12003"/>
              <a:ext cx="3279184" cy="2876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icture 28" descr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70" y="2888711"/>
              <a:ext cx="1659473" cy="2066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icture 30" descr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9453" y="2888711"/>
              <a:ext cx="2765787" cy="2066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sz="3200" dirty="0">
                <a:latin typeface="+mn-lt"/>
              </a:rPr>
              <a:t>Preop</a:t>
            </a:r>
            <a:r>
              <a:rPr lang="en-US" sz="3200" dirty="0">
                <a:latin typeface="+mn-lt"/>
              </a:rPr>
              <a:t>erative</a:t>
            </a:r>
            <a:r>
              <a:rPr sz="3200" dirty="0">
                <a:latin typeface="+mn-lt"/>
              </a:rPr>
              <a:t> planning </a:t>
            </a:r>
            <a:r>
              <a:rPr lang="de-CH" sz="3200" dirty="0">
                <a:latin typeface="+mn-lt"/>
              </a:rPr>
              <a:t>and</a:t>
            </a:r>
            <a:r>
              <a:rPr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patient specific instrumentation (</a:t>
            </a:r>
            <a:r>
              <a:rPr sz="3200" dirty="0">
                <a:latin typeface="+mn-lt"/>
              </a:rPr>
              <a:t>PSI</a:t>
            </a:r>
            <a:r>
              <a:rPr lang="en-US" sz="3200" dirty="0">
                <a:latin typeface="+mn-lt"/>
              </a:rPr>
              <a:t>)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D674D2-DB8B-4EA7-81D7-BA5B99FF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stability in reverse shoulder arthroplasty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64EC6-2014-4413-8788-91020C406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Proper tension (</a:t>
            </a:r>
            <a:r>
              <a:rPr lang="en-US" dirty="0" err="1"/>
              <a:t>distalization</a:t>
            </a:r>
            <a:r>
              <a:rPr lang="en-US" dirty="0"/>
              <a:t> and lateralization)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Inferior tilt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Glenosphere</a:t>
            </a:r>
            <a:r>
              <a:rPr lang="en-US" dirty="0"/>
              <a:t> enlargement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058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1DC0D5-C02D-4606-85B2-70356A0EC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4" r="11789"/>
          <a:stretch/>
        </p:blipFill>
        <p:spPr>
          <a:xfrm>
            <a:off x="5054600" y="1113270"/>
            <a:ext cx="4039118" cy="4982779"/>
          </a:xfrm>
          <a:prstGeom prst="rect">
            <a:avLst/>
          </a:prstGeom>
        </p:spPr>
      </p:pic>
      <p:sp>
        <p:nvSpPr>
          <p:cNvPr id="120" name="Maintain stability in RS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lang="en-US" sz="3200" dirty="0">
                <a:latin typeface="+mn-lt"/>
              </a:rPr>
              <a:t>Lateralization</a:t>
            </a:r>
            <a:endParaRPr sz="32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0EE84F-BCEE-294B-80DD-0900CFA234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89"/>
          <a:stretch/>
        </p:blipFill>
        <p:spPr>
          <a:xfrm>
            <a:off x="9550400" y="1385785"/>
            <a:ext cx="2070450" cy="474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8058F-2227-4636-85FD-D312E9BF5DBC}"/>
              </a:ext>
            </a:extLst>
          </p:cNvPr>
          <p:cNvSpPr/>
          <p:nvPr/>
        </p:nvSpPr>
        <p:spPr>
          <a:xfrm>
            <a:off x="541521" y="1770032"/>
            <a:ext cx="5554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Increase lateral offset with bone graft</a:t>
            </a:r>
          </a:p>
        </p:txBody>
      </p:sp>
    </p:spTree>
    <p:extLst>
      <p:ext uri="{BB962C8B-B14F-4D97-AF65-F5344CB8AC3E}">
        <p14:creationId xmlns:p14="http://schemas.microsoft.com/office/powerpoint/2010/main" val="278672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54AC-A3C4-49AE-A67F-7D22247E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Lateralization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95673-E411-4A4B-9C9A-026BD4FA2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Increase lateral offset with metal</a:t>
            </a:r>
          </a:p>
          <a:p>
            <a:pPr marL="914400" lvl="1"/>
            <a:r>
              <a:rPr lang="en-US" dirty="0" err="1"/>
              <a:t>Glenosphere</a:t>
            </a:r>
            <a:r>
              <a:rPr lang="en-US" dirty="0"/>
              <a:t> offset</a:t>
            </a:r>
          </a:p>
          <a:p>
            <a:pPr marL="914400" lvl="1"/>
            <a:r>
              <a:rPr lang="en-US" dirty="0"/>
              <a:t>Humeral offset</a:t>
            </a:r>
          </a:p>
          <a:p>
            <a:endParaRPr lang="de-CH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6AA6C476-1898-4349-A6C9-A3EBEA7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88" y="1328483"/>
            <a:ext cx="6266642" cy="46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1243BD-A530-449A-9A29-3437B2C8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stability in reverse shoulder arthroplasty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B44D4E-DA15-4582-BCCF-1E4A75688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 tension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distalization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lateralization)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Inferior tilt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Glenosphere</a:t>
            </a:r>
            <a:r>
              <a:rPr lang="en-US" dirty="0"/>
              <a:t> enlargement </a:t>
            </a:r>
          </a:p>
          <a:p>
            <a:endParaRPr lang="de-CH" dirty="0"/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B1520EB1-7136-4E8E-966E-73CCA853E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6"/>
          <a:stretch/>
        </p:blipFill>
        <p:spPr>
          <a:xfrm>
            <a:off x="7382649" y="2410881"/>
            <a:ext cx="3466326" cy="39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F866-D1D5-44B5-9B48-0D84471D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Medialize CR—drawbacks</a:t>
            </a:r>
            <a:br>
              <a:rPr lang="en-US" dirty="0">
                <a:latin typeface="+mn-ea"/>
              </a:rPr>
            </a:br>
            <a:endParaRPr lang="de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40A70-F9E5-49A5-A163-2CC1783A2F43}"/>
              </a:ext>
            </a:extLst>
          </p:cNvPr>
          <p:cNvSpPr txBox="1"/>
          <p:nvPr/>
        </p:nvSpPr>
        <p:spPr>
          <a:xfrm>
            <a:off x="658813" y="1696026"/>
            <a:ext cx="3503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Mechanical impingements and notching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B7871ED2-A3F7-487D-A501-8112E3B5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12450"/>
          <a:stretch/>
        </p:blipFill>
        <p:spPr>
          <a:xfrm>
            <a:off x="5173536" y="1269094"/>
            <a:ext cx="3906964" cy="49972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8C7F1C3-4C75-4C13-904A-6C16BC21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17" y="957862"/>
            <a:ext cx="7605969" cy="5645516"/>
          </a:xfrm>
          <a:prstGeom prst="rect">
            <a:avLst/>
          </a:prstGeom>
        </p:spPr>
      </p:pic>
      <p:sp>
        <p:nvSpPr>
          <p:cNvPr id="139" name="Glenoid Notc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>
              <a:defRPr>
                <a:uFillTx/>
              </a:defRPr>
            </a:pPr>
            <a:r>
              <a:rPr sz="3200" dirty="0">
                <a:uFill>
                  <a:solidFill>
                    <a:srgbClr val="FFFFFF"/>
                  </a:solidFill>
                </a:uFill>
                <a:latin typeface="+mn-lt"/>
              </a:rPr>
              <a:t>Glenoid </a:t>
            </a:r>
            <a:r>
              <a:rPr lang="en-US" sz="3200" dirty="0">
                <a:uFill>
                  <a:solidFill>
                    <a:srgbClr val="FFFFFF"/>
                  </a:solidFill>
                </a:uFill>
                <a:latin typeface="+mn-lt"/>
              </a:rPr>
              <a:t>n</a:t>
            </a:r>
            <a:r>
              <a:rPr sz="3200" dirty="0">
                <a:uFill>
                  <a:solidFill>
                    <a:srgbClr val="FFFFFF"/>
                  </a:solidFill>
                </a:uFill>
                <a:latin typeface="+mn-lt"/>
              </a:rPr>
              <a:t>otching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27AB-1A7E-47E8-8DAB-CBD3E969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 notching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AAD49-C474-442B-BDCE-D82413024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Inferior overhang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Lateral offset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Steeper humeral cut</a:t>
            </a:r>
          </a:p>
          <a:p>
            <a:endParaRPr lang="de-CH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DD9786-9A82-4C29-9C40-DDE258F0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033" y="4596954"/>
            <a:ext cx="3459947" cy="15875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FD907C-313B-449E-BDF6-9C3D53931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6642"/>
          <a:stretch/>
        </p:blipFill>
        <p:spPr>
          <a:xfrm>
            <a:off x="6123739" y="1001712"/>
            <a:ext cx="2222011" cy="1867717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05FD0540-CD5D-4D0C-99D4-1F13641E6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7204"/>
          <a:stretch/>
        </p:blipFill>
        <p:spPr>
          <a:xfrm>
            <a:off x="8005092" y="2904279"/>
            <a:ext cx="1528889" cy="16185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CDE4F-CDAC-47A6-818B-AE397E8CD133}"/>
              </a:ext>
            </a:extLst>
          </p:cNvPr>
          <p:cNvGrpSpPr/>
          <p:nvPr/>
        </p:nvGrpSpPr>
        <p:grpSpPr>
          <a:xfrm>
            <a:off x="5985578" y="2859618"/>
            <a:ext cx="2019855" cy="1620273"/>
            <a:chOff x="-416579" y="1657165"/>
            <a:chExt cx="5919864" cy="4748753"/>
          </a:xfrm>
        </p:grpSpPr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56540BE-7748-496E-AED7-E9D48BE9F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44" r="11789"/>
            <a:stretch/>
          </p:blipFill>
          <p:spPr>
            <a:xfrm>
              <a:off x="-416579" y="1657165"/>
              <a:ext cx="3849413" cy="4748753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19C56B76-54EE-4012-9843-065FB854C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0489"/>
            <a:stretch/>
          </p:blipFill>
          <p:spPr>
            <a:xfrm>
              <a:off x="3432835" y="1658300"/>
              <a:ext cx="2070450" cy="4747618"/>
            </a:xfrm>
            <a:prstGeom prst="rect">
              <a:avLst/>
            </a:prstGeom>
          </p:spPr>
        </p:pic>
      </p:grp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2D014C3-FACA-4F84-B257-577B165E8C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5" t="6374" r="8719" b="57194"/>
          <a:stretch/>
        </p:blipFill>
        <p:spPr>
          <a:xfrm>
            <a:off x="8213709" y="1012655"/>
            <a:ext cx="1320272" cy="18567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95D66C-B110-4038-8D38-A3627B63F9C0}"/>
              </a:ext>
            </a:extLst>
          </p:cNvPr>
          <p:cNvCxnSpPr>
            <a:cxnSpLocks/>
          </p:cNvCxnSpPr>
          <p:nvPr/>
        </p:nvCxnSpPr>
        <p:spPr>
          <a:xfrm flipH="1">
            <a:off x="9260463" y="1935570"/>
            <a:ext cx="798286" cy="2017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5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C856-F50F-4D73-B005-069C7120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 shoulder arthroplasty—key issues 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FACB-FE1C-43D0-B269-6F174FFA2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Indication control: hard to bailout if failed!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Baseplate fixation: preoperative evaluation critical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Stability: proper tension and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complications: hematoma, infection, stress fracture, </a:t>
            </a:r>
            <a:r>
              <a:rPr lang="en-US" dirty="0" err="1"/>
              <a:t>etc</a:t>
            </a:r>
            <a:endParaRPr lang="en-US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64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tator Cuff Deficient Shoulder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lang="en-US" sz="3200" dirty="0">
                <a:latin typeface="+mj-lt"/>
              </a:rPr>
              <a:t>Learning 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E996-82F7-4578-929E-EF394EC00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Recognize the indications and contraindications for reverse shoulder arthroplasty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Address glenoid fixation and proper implant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Plan for the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6071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6B98027-E63B-234D-8825-73DE5AD2E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Take-home messages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55520A-6C26-B44F-8BE1-4463AD8797D8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912812">
              <a:buSzPct val="70000"/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dirty="0"/>
              <a:t>Reverse arthroplasty: indication control</a:t>
            </a:r>
          </a:p>
          <a:p>
            <a:pPr marL="342900" indent="-342900" defTabSz="912812">
              <a:buSzPct val="70000"/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dirty="0"/>
              <a:t>CTA most appropriate indication for reverse</a:t>
            </a:r>
            <a:r>
              <a:rPr lang="en-US" dirty="0"/>
              <a:t> shoulder arthroplasty</a:t>
            </a:r>
            <a:endParaRPr dirty="0"/>
          </a:p>
          <a:p>
            <a:pPr marL="342900" indent="-342900" defTabSz="912812">
              <a:buSzPct val="70000"/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dirty="0"/>
              <a:t>Key issues: glenoid fixation </a:t>
            </a:r>
            <a:r>
              <a:rPr lang="en-US" dirty="0"/>
              <a:t>and</a:t>
            </a:r>
            <a:r>
              <a:rPr dirty="0"/>
              <a:t> proper implant version</a:t>
            </a:r>
          </a:p>
          <a:p>
            <a:pPr marL="342900" indent="-342900" defTabSz="912812">
              <a:buSzPct val="70000"/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dirty="0"/>
              <a:t>3-D pre</a:t>
            </a:r>
            <a:r>
              <a:rPr lang="en-US" dirty="0"/>
              <a:t>operative</a:t>
            </a:r>
            <a:r>
              <a:rPr dirty="0"/>
              <a:t> planning </a:t>
            </a:r>
            <a:r>
              <a:rPr lang="en-US" dirty="0"/>
              <a:t>and</a:t>
            </a:r>
            <a:r>
              <a:rPr dirty="0"/>
              <a:t> PSI</a:t>
            </a:r>
            <a:r>
              <a:rPr lang="en-US" dirty="0"/>
              <a:t> are</a:t>
            </a:r>
            <a:r>
              <a:rPr dirty="0"/>
              <a:t> the future</a:t>
            </a:r>
          </a:p>
        </p:txBody>
      </p:sp>
    </p:spTree>
    <p:extLst>
      <p:ext uri="{BB962C8B-B14F-4D97-AF65-F5344CB8AC3E}">
        <p14:creationId xmlns:p14="http://schemas.microsoft.com/office/powerpoint/2010/main" val="42142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tator Cuff Deficient Shoulder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lang="en-US" sz="3200">
                <a:latin typeface="+mj-lt"/>
              </a:rPr>
              <a:t>Rotator cuff deficient shoulder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E996-82F7-4578-929E-EF394EC00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Force imbalance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Superior migration of the humeral head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Deltoid retraction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Nonfunctional joint (unstable center of rotation)</a:t>
            </a:r>
            <a:endParaRPr lang="de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ll%20AP%20pre-op.jpg" descr="Hill%20AP%20pre-op.jpg">
            <a:extLst>
              <a:ext uri="{FF2B5EF4-FFF2-40B4-BE49-F238E27FC236}">
                <a16:creationId xmlns:a16="http://schemas.microsoft.com/office/drawing/2014/main" id="{DC1DA617-1C99-FA4D-8369-4FC2EFC02D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1683575"/>
            <a:ext cx="4936445" cy="46251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ff Tear Arthropathy - CTA">
            <a:extLst>
              <a:ext uri="{FF2B5EF4-FFF2-40B4-BE49-F238E27FC236}">
                <a16:creationId xmlns:a16="http://schemas.microsoft.com/office/drawing/2014/main" id="{20CD49EE-F66B-264F-A820-7D2D73D40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lang="en-US" sz="3200" dirty="0">
                <a:latin typeface="+mn-lt"/>
              </a:rPr>
              <a:t>Cuff tear arthropathy (CTA)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36825-BE64-475C-9F51-84BB78DACBEA}"/>
              </a:ext>
            </a:extLst>
          </p:cNvPr>
          <p:cNvSpPr txBox="1"/>
          <p:nvPr/>
        </p:nvSpPr>
        <p:spPr>
          <a:xfrm>
            <a:off x="6096000" y="1683575"/>
            <a:ext cx="5437188" cy="238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695" indent="-342900" defTabSz="850391">
              <a:spcBef>
                <a:spcPts val="11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2046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force on remaining cuff and superior migration = eccentric glenoid loading</a:t>
            </a:r>
          </a:p>
          <a:p>
            <a:pPr marL="380695" indent="-342900" defTabSz="850391">
              <a:spcBef>
                <a:spcPts val="11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2046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cuff tear arthropathy</a:t>
            </a:r>
          </a:p>
        </p:txBody>
      </p:sp>
    </p:spTree>
    <p:extLst>
      <p:ext uri="{BB962C8B-B14F-4D97-AF65-F5344CB8AC3E}">
        <p14:creationId xmlns:p14="http://schemas.microsoft.com/office/powerpoint/2010/main" val="262288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e Reversed Prosthesis">
            <a:extLst>
              <a:ext uri="{FF2B5EF4-FFF2-40B4-BE49-F238E27FC236}">
                <a16:creationId xmlns:a16="http://schemas.microsoft.com/office/drawing/2014/main" id="{D31DFCD2-031E-DC4A-AA67-DF51C371B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sz="3200" dirty="0">
                <a:latin typeface="+mn-ea"/>
              </a:rPr>
              <a:t>The reversed prosthesis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BBD5D-A629-48D6-8627-5C2C17CB4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idea: a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reversed ball and socket prosthesis which relies solely on the </a:t>
            </a:r>
            <a:r>
              <a:rPr lang="en-US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deltoid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for both movement and stability</a:t>
            </a:r>
          </a:p>
          <a:p>
            <a:endParaRPr lang="de-CH" dirty="0"/>
          </a:p>
          <a:p>
            <a:pPr>
              <a:spcBef>
                <a:spcPts val="1600"/>
              </a:spcBef>
              <a:buClr>
                <a:srgbClr val="FFFFFF"/>
              </a:buClr>
              <a:buFont typeface="Arial"/>
            </a:pPr>
            <a:r>
              <a:rPr lang="en-US" u="sng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97840" indent="-457200"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Stabilizes center of rotation</a:t>
            </a:r>
          </a:p>
          <a:p>
            <a:pPr marL="497840" indent="-457200"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Increases deltoid lever arm</a:t>
            </a:r>
          </a:p>
          <a:p>
            <a:pPr marL="497840" indent="-457200"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Restores active elevation</a:t>
            </a:r>
            <a:endParaRPr lang="de-CH" dirty="0"/>
          </a:p>
        </p:txBody>
      </p:sp>
      <p:sp>
        <p:nvSpPr>
          <p:cNvPr id="9" name="Theory:…">
            <a:extLst>
              <a:ext uri="{FF2B5EF4-FFF2-40B4-BE49-F238E27FC236}">
                <a16:creationId xmlns:a16="http://schemas.microsoft.com/office/drawing/2014/main" id="{8D3491D7-3E54-124D-A5B1-1753C91C9A04}"/>
              </a:ext>
            </a:extLst>
          </p:cNvPr>
          <p:cNvSpPr txBox="1"/>
          <p:nvPr/>
        </p:nvSpPr>
        <p:spPr>
          <a:xfrm>
            <a:off x="1498599" y="4018594"/>
            <a:ext cx="45974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spcBef>
                <a:spcPts val="1600"/>
              </a:spcBef>
              <a:buClr>
                <a:srgbClr val="FFFFFF"/>
              </a:buClr>
              <a:buFont typeface="Arial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he idea : “ a reversed ball &amp; socket prosthesis which relied solely on the deltoid for both movement and stability”">
            <a:extLst>
              <a:ext uri="{FF2B5EF4-FFF2-40B4-BE49-F238E27FC236}">
                <a16:creationId xmlns:a16="http://schemas.microsoft.com/office/drawing/2014/main" id="{59C090B5-4626-1C4A-B695-BF7CDD67DCE4}"/>
              </a:ext>
            </a:extLst>
          </p:cNvPr>
          <p:cNvSpPr txBox="1"/>
          <p:nvPr/>
        </p:nvSpPr>
        <p:spPr>
          <a:xfrm>
            <a:off x="1498599" y="1973605"/>
            <a:ext cx="10192295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buClr>
                <a:srgbClr val="FFFFFF"/>
              </a:buClr>
              <a:buFont typeface="Arial"/>
            </a:pPr>
            <a:endParaRPr sz="2400" dirty="0"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8BC264D-065F-40DB-8C86-7CE19A81B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r="14533"/>
          <a:stretch/>
        </p:blipFill>
        <p:spPr>
          <a:xfrm>
            <a:off x="6533148" y="2697207"/>
            <a:ext cx="3332746" cy="37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2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9311C-72F2-4CD7-B73D-A9D437679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Fixed center of rotation with congruent joint surfaces</a:t>
            </a:r>
          </a:p>
          <a:p>
            <a:pPr marL="914400" lvl="1"/>
            <a:r>
              <a:rPr lang="en-US" dirty="0"/>
              <a:t>Compensates for the deficient cuff muscles </a:t>
            </a:r>
          </a:p>
          <a:p>
            <a:pPr marL="914400" lvl="1"/>
            <a:r>
              <a:rPr lang="en-US" dirty="0"/>
              <a:t>Increases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Medialized center of rotation</a:t>
            </a:r>
          </a:p>
          <a:p>
            <a:pPr marL="914400" lvl="1"/>
            <a:r>
              <a:rPr lang="en-US" dirty="0"/>
              <a:t>Reduces torque on the glenoid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Lowered </a:t>
            </a:r>
            <a:r>
              <a:rPr lang="en-US" dirty="0" err="1"/>
              <a:t>humerus</a:t>
            </a:r>
            <a:r>
              <a:rPr lang="en-US" dirty="0"/>
              <a:t> relative to the glenoid</a:t>
            </a:r>
          </a:p>
          <a:p>
            <a:pPr marL="914400" lvl="1"/>
            <a:r>
              <a:rPr lang="en-US" dirty="0"/>
              <a:t>Restores deltoid 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32F4C-CC9E-4337-9141-94941A0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principles</a:t>
            </a:r>
            <a:br>
              <a:rPr lang="en-US"/>
            </a:br>
            <a:endParaRPr lang="en-US"/>
          </a:p>
        </p:txBody>
      </p:sp>
      <p:sp>
        <p:nvSpPr>
          <p:cNvPr id="8" name="Fixed center of rotation with congruent joint surfaces…">
            <a:extLst>
              <a:ext uri="{FF2B5EF4-FFF2-40B4-BE49-F238E27FC236}">
                <a16:creationId xmlns:a16="http://schemas.microsoft.com/office/drawing/2014/main" id="{15943396-3852-3A45-BF45-AC9CD4FAF653}"/>
              </a:ext>
            </a:extLst>
          </p:cNvPr>
          <p:cNvSpPr txBox="1"/>
          <p:nvPr/>
        </p:nvSpPr>
        <p:spPr>
          <a:xfrm>
            <a:off x="0" y="3382521"/>
            <a:ext cx="9715501" cy="562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buClr>
                <a:srgbClr val="FFFFFF"/>
              </a:buClr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74872D5-598F-432E-B057-7983CEC4D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r="14533"/>
          <a:stretch/>
        </p:blipFill>
        <p:spPr>
          <a:xfrm>
            <a:off x="8414106" y="2233586"/>
            <a:ext cx="3052052" cy="37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9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F7245AA-386E-44AD-87A5-CDDD1C81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469350"/>
            <a:ext cx="5215406" cy="3871125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90A0FC1-DF3D-4AFA-B2F0-763BDE2A9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"/>
          <a:stretch/>
        </p:blipFill>
        <p:spPr>
          <a:xfrm>
            <a:off x="6793353" y="2563787"/>
            <a:ext cx="4535290" cy="3715122"/>
          </a:xfrm>
          <a:prstGeom prst="rect">
            <a:avLst/>
          </a:prstGeom>
        </p:spPr>
      </p:pic>
      <p:sp>
        <p:nvSpPr>
          <p:cNvPr id="10" name="Compressive forces &gt;&gt; shear forces">
            <a:extLst>
              <a:ext uri="{FF2B5EF4-FFF2-40B4-BE49-F238E27FC236}">
                <a16:creationId xmlns:a16="http://schemas.microsoft.com/office/drawing/2014/main" id="{CCC260DB-538D-F74A-9378-522BA0BA7D02}"/>
              </a:ext>
            </a:extLst>
          </p:cNvPr>
          <p:cNvSpPr txBox="1"/>
          <p:nvPr/>
        </p:nvSpPr>
        <p:spPr>
          <a:xfrm>
            <a:off x="6709533" y="1845650"/>
            <a:ext cx="5280934" cy="938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>
              <a:buClr>
                <a:srgbClr val="FFFFFF"/>
              </a:buClr>
              <a:buFont typeface="Arial"/>
              <a:defRPr sz="2000" b="1"/>
            </a:lvl1pPr>
          </a:lstStyle>
          <a:p>
            <a:r>
              <a:rPr sz="2800" b="0" dirty="0"/>
              <a:t>Compressive forces &gt;&gt; shear forces</a:t>
            </a:r>
          </a:p>
        </p:txBody>
      </p:sp>
      <p:sp>
        <p:nvSpPr>
          <p:cNvPr id="21" name="No lever arm on glenoid anchorage">
            <a:extLst>
              <a:ext uri="{FF2B5EF4-FFF2-40B4-BE49-F238E27FC236}">
                <a16:creationId xmlns:a16="http://schemas.microsoft.com/office/drawing/2014/main" id="{D3E5D6EA-230E-C944-B8FB-7925BFC16F47}"/>
              </a:ext>
            </a:extLst>
          </p:cNvPr>
          <p:cNvSpPr txBox="1"/>
          <p:nvPr/>
        </p:nvSpPr>
        <p:spPr>
          <a:xfrm>
            <a:off x="424543" y="1845650"/>
            <a:ext cx="5671457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buClr>
                <a:srgbClr val="FFFFFF"/>
              </a:buClr>
              <a:buFont typeface="Eurostile"/>
              <a:defRPr sz="2000" b="1"/>
            </a:lvl1pPr>
          </a:lstStyle>
          <a:p>
            <a:r>
              <a:rPr sz="2800" b="0" dirty="0"/>
              <a:t>No lever arm on glenoid anchorage</a:t>
            </a:r>
          </a:p>
        </p:txBody>
      </p:sp>
      <p:sp>
        <p:nvSpPr>
          <p:cNvPr id="22" name="Reduced Torque on the Glenoid">
            <a:extLst>
              <a:ext uri="{FF2B5EF4-FFF2-40B4-BE49-F238E27FC236}">
                <a16:creationId xmlns:a16="http://schemas.microsoft.com/office/drawing/2014/main" id="{738421C1-AEC9-1B43-B321-AA1EED5B5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algn="l"/>
            <a:r>
              <a:rPr lang="en-US" sz="3200" dirty="0">
                <a:latin typeface="+mn-lt"/>
              </a:rPr>
              <a:t>Reduced torque on the glenoid</a:t>
            </a:r>
          </a:p>
        </p:txBody>
      </p:sp>
    </p:spTree>
    <p:extLst>
      <p:ext uri="{BB962C8B-B14F-4D97-AF65-F5344CB8AC3E}">
        <p14:creationId xmlns:p14="http://schemas.microsoft.com/office/powerpoint/2010/main" val="118623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F1CC-85F5-4B07-8886-941905B8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Designed to function only with the deltoid</a:t>
            </a:r>
            <a:br>
              <a:rPr lang="en-US" dirty="0"/>
            </a:br>
            <a:endParaRPr lang="de-CH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5B50E45-9FE9-4ECE-9B8B-36DB42470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88" y="1232923"/>
            <a:ext cx="6723179" cy="49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E415-9F63-4B9A-AE7C-23538C13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Reverse shoulder arthroplasty—indications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6419-222B-4C08-9CE0-6D2DF6D80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Cuff-deficient arthritis: CTA, OA, 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Cuff-deficient fractures and very comminuted osteoporotic 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Revisions (failed humeral head replacement / total shoulder replacement, fracture sequelae, infection)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AOF_Presentation_01">
  <a:themeElements>
    <a:clrScheme name="AOF_Presentation_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455"/>
      </a:accent1>
      <a:accent2>
        <a:srgbClr val="29529B"/>
      </a:accent2>
      <a:accent3>
        <a:srgbClr val="F59E33"/>
      </a:accent3>
      <a:accent4>
        <a:srgbClr val="E7344C"/>
      </a:accent4>
      <a:accent5>
        <a:srgbClr val="9E6BAB"/>
      </a:accent5>
      <a:accent6>
        <a:srgbClr val="64803D"/>
      </a:accent6>
      <a:hlink>
        <a:srgbClr val="0000FF"/>
      </a:hlink>
      <a:folHlink>
        <a:srgbClr val="FF00FF"/>
      </a:folHlink>
    </a:clrScheme>
    <a:fontScheme name="AOF_Presentation_01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AOF_Presentation_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AOF_Presentation_01">
  <a:themeElements>
    <a:clrScheme name="AOF_Presentation_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455"/>
      </a:accent1>
      <a:accent2>
        <a:srgbClr val="29529B"/>
      </a:accent2>
      <a:accent3>
        <a:srgbClr val="F59E33"/>
      </a:accent3>
      <a:accent4>
        <a:srgbClr val="E7344C"/>
      </a:accent4>
      <a:accent5>
        <a:srgbClr val="9E6BAB"/>
      </a:accent5>
      <a:accent6>
        <a:srgbClr val="64803D"/>
      </a:accent6>
      <a:hlink>
        <a:srgbClr val="0000FF"/>
      </a:hlink>
      <a:folHlink>
        <a:srgbClr val="FF00FF"/>
      </a:folHlink>
    </a:clrScheme>
    <a:fontScheme name="AOF_Presentation_01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AOF_Presentation_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Widescreen</PresentationFormat>
  <Paragraphs>81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Eurostile</vt:lpstr>
      <vt:lpstr>Helvetica</vt:lpstr>
      <vt:lpstr>Symbol</vt:lpstr>
      <vt:lpstr>Times New Roman</vt:lpstr>
      <vt:lpstr>Office</vt:lpstr>
      <vt:lpstr>AOF_Presentation_01</vt:lpstr>
      <vt:lpstr>Reverse shoulder arthroplasty</vt:lpstr>
      <vt:lpstr>Learning objectives</vt:lpstr>
      <vt:lpstr>Rotator cuff deficient shoulder</vt:lpstr>
      <vt:lpstr>Cuff tear arthropathy (CTA)</vt:lpstr>
      <vt:lpstr>The reversed prosthesis</vt:lpstr>
      <vt:lpstr>The principles </vt:lpstr>
      <vt:lpstr>Reduced torque on the glenoid</vt:lpstr>
      <vt:lpstr>Designed to function only with the deltoid </vt:lpstr>
      <vt:lpstr>Reverse shoulder arthroplasty—indications </vt:lpstr>
      <vt:lpstr>Reverse shoulder arthroplasty—key issues </vt:lpstr>
      <vt:lpstr>Preoperative planning and patient specific instrumentation (PSI)</vt:lpstr>
      <vt:lpstr>Maintain stability in reverse shoulder arthroplasty </vt:lpstr>
      <vt:lpstr>Lateralization</vt:lpstr>
      <vt:lpstr>Lateralization</vt:lpstr>
      <vt:lpstr>Maintain stability in reverse shoulder arthroplasty</vt:lpstr>
      <vt:lpstr>Medialize CR—drawbacks </vt:lpstr>
      <vt:lpstr>Glenoid notching</vt:lpstr>
      <vt:lpstr>Avoid notching</vt:lpstr>
      <vt:lpstr>Reverse shoulder arthroplasty—key issues 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Shoulder Arthroplasty</dc:title>
  <cp:lastModifiedBy>Kokeb Andenmatten</cp:lastModifiedBy>
  <cp:revision>56</cp:revision>
  <dcterms:modified xsi:type="dcterms:W3CDTF">2022-04-07T17:58:34Z</dcterms:modified>
</cp:coreProperties>
</file>