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648" r:id="rId5"/>
  </p:sldMasterIdLst>
  <p:notesMasterIdLst>
    <p:notesMasterId r:id="rId50"/>
  </p:notesMasterIdLst>
  <p:sldIdLst>
    <p:sldId id="257" r:id="rId6"/>
    <p:sldId id="300" r:id="rId7"/>
    <p:sldId id="294" r:id="rId8"/>
    <p:sldId id="287" r:id="rId9"/>
    <p:sldId id="318" r:id="rId10"/>
    <p:sldId id="322" r:id="rId11"/>
    <p:sldId id="327" r:id="rId12"/>
    <p:sldId id="321" r:id="rId13"/>
    <p:sldId id="679" r:id="rId14"/>
    <p:sldId id="324" r:id="rId15"/>
    <p:sldId id="325" r:id="rId16"/>
    <p:sldId id="265" r:id="rId17"/>
    <p:sldId id="266" r:id="rId18"/>
    <p:sldId id="680" r:id="rId19"/>
    <p:sldId id="333" r:id="rId20"/>
    <p:sldId id="267" r:id="rId21"/>
    <p:sldId id="681" r:id="rId22"/>
    <p:sldId id="268" r:id="rId23"/>
    <p:sldId id="682" r:id="rId24"/>
    <p:sldId id="273" r:id="rId25"/>
    <p:sldId id="275" r:id="rId26"/>
    <p:sldId id="684" r:id="rId27"/>
    <p:sldId id="683" r:id="rId28"/>
    <p:sldId id="270" r:id="rId29"/>
    <p:sldId id="272" r:id="rId30"/>
    <p:sldId id="685" r:id="rId31"/>
    <p:sldId id="678" r:id="rId32"/>
    <p:sldId id="313" r:id="rId33"/>
    <p:sldId id="280" r:id="rId34"/>
    <p:sldId id="686" r:id="rId35"/>
    <p:sldId id="315" r:id="rId36"/>
    <p:sldId id="316" r:id="rId37"/>
    <p:sldId id="328" r:id="rId38"/>
    <p:sldId id="260" r:id="rId39"/>
    <p:sldId id="261" r:id="rId40"/>
    <p:sldId id="687" r:id="rId41"/>
    <p:sldId id="262" r:id="rId42"/>
    <p:sldId id="263" r:id="rId43"/>
    <p:sldId id="688" r:id="rId44"/>
    <p:sldId id="329" r:id="rId45"/>
    <p:sldId id="332" r:id="rId46"/>
    <p:sldId id="330" r:id="rId47"/>
    <p:sldId id="331" r:id="rId48"/>
    <p:sldId id="292" r:id="rId4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16AAB2-0006-6A8A-E08B-6AF6F4E5B615}" v="3" dt="2020-11-29T12:12:26.5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89301" autoAdjust="0"/>
  </p:normalViewPr>
  <p:slideViewPr>
    <p:cSldViewPr snapToGrid="0" showGuides="1">
      <p:cViewPr varScale="1">
        <p:scale>
          <a:sx n="98" d="100"/>
          <a:sy n="98" d="100"/>
        </p:scale>
        <p:origin x="105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35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microsoft.com/office/2015/10/relationships/revisionInfo" Target="revisionInfo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9B16AAB2-0006-6A8A-E08B-6AF6F4E5B615}"/>
    <pc:docChg chg="modSld">
      <pc:chgData name="" userId="" providerId="" clId="Web-{9B16AAB2-0006-6A8A-E08B-6AF6F4E5B615}" dt="2020-11-29T12:12:24.059" v="0" actId="20577"/>
      <pc:docMkLst>
        <pc:docMk/>
      </pc:docMkLst>
      <pc:sldChg chg="modSp">
        <pc:chgData name="" userId="" providerId="" clId="Web-{9B16AAB2-0006-6A8A-E08B-6AF6F4E5B615}" dt="2020-11-29T12:12:24.059" v="0" actId="20577"/>
        <pc:sldMkLst>
          <pc:docMk/>
          <pc:sldMk cId="1455097282" sldId="257"/>
        </pc:sldMkLst>
        <pc:spChg chg="mod">
          <ac:chgData name="" userId="" providerId="" clId="Web-{9B16AAB2-0006-6A8A-E08B-6AF6F4E5B615}" dt="2020-11-29T12:12:24.059" v="0" actId="20577"/>
          <ac:spMkLst>
            <pc:docMk/>
            <pc:sldMk cId="1455097282" sldId="257"/>
            <ac:spMk id="5" creationId="{200ACD08-8E90-4571-9B8B-183D058DED34}"/>
          </ac:spMkLst>
        </pc:spChg>
      </pc:sldChg>
    </pc:docChg>
  </pc:docChgLst>
  <pc:docChgLst>
    <pc:chgData name="Erna Perren" userId="S::eperren@aoconnect.org::e347a340-13b1-41c9-9597-e8ef6f84a0fa" providerId="AD" clId="Web-{9B16AAB2-0006-6A8A-E08B-6AF6F4E5B615}"/>
    <pc:docChg chg="modSld">
      <pc:chgData name="Erna Perren" userId="S::eperren@aoconnect.org::e347a340-13b1-41c9-9597-e8ef6f84a0fa" providerId="AD" clId="Web-{9B16AAB2-0006-6A8A-E08B-6AF6F4E5B615}" dt="2020-11-29T12:12:26.535" v="1" actId="20577"/>
      <pc:docMkLst>
        <pc:docMk/>
      </pc:docMkLst>
      <pc:sldChg chg="modSp">
        <pc:chgData name="Erna Perren" userId="S::eperren@aoconnect.org::e347a340-13b1-41c9-9597-e8ef6f84a0fa" providerId="AD" clId="Web-{9B16AAB2-0006-6A8A-E08B-6AF6F4E5B615}" dt="2020-11-29T12:12:26.535" v="1" actId="20577"/>
        <pc:sldMkLst>
          <pc:docMk/>
          <pc:sldMk cId="1455097282" sldId="257"/>
        </pc:sldMkLst>
        <pc:spChg chg="mod">
          <ac:chgData name="Erna Perren" userId="S::eperren@aoconnect.org::e347a340-13b1-41c9-9597-e8ef6f84a0fa" providerId="AD" clId="Web-{9B16AAB2-0006-6A8A-E08B-6AF6F4E5B615}" dt="2020-11-29T12:12:26.535" v="1" actId="20577"/>
          <ac:spMkLst>
            <pc:docMk/>
            <pc:sldMk cId="1455097282" sldId="257"/>
            <ac:spMk id="5" creationId="{200ACD08-8E90-4571-9B8B-183D058DED3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77656-0B12-4DEA-96CF-82550DBD498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6D991-40E1-4F75-A931-87F401740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56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6D991-40E1-4F75-A931-87F401740DF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40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dirty="0"/>
              <a:t>Declaration options (choose 1, 2 or 3):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 have no financial relationships with commercial entities that produce healthcare related products.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commercial entities with which I have a financial relationship do not produce healthcare related products or services relevant to the content of my presentation.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 disclose the following financial relationships with commercial entities that produce healthcare related products or services:</a:t>
            </a:r>
          </a:p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Consultant for: </a:t>
            </a:r>
          </a:p>
          <a:p>
            <a:pPr>
              <a:spcBef>
                <a:spcPts val="0"/>
              </a:spcBef>
            </a:pPr>
            <a:r>
              <a:rPr lang="en-US" dirty="0"/>
              <a:t>Advisory Board for:</a:t>
            </a:r>
          </a:p>
          <a:p>
            <a:pPr>
              <a:spcBef>
                <a:spcPts val="0"/>
              </a:spcBef>
            </a:pPr>
            <a:r>
              <a:rPr lang="en-US" dirty="0"/>
              <a:t>Board member of:</a:t>
            </a:r>
          </a:p>
          <a:p>
            <a:pPr>
              <a:spcBef>
                <a:spcPts val="0"/>
              </a:spcBef>
            </a:pPr>
            <a:r>
              <a:rPr lang="en-US" dirty="0"/>
              <a:t>Employee of:</a:t>
            </a:r>
          </a:p>
          <a:p>
            <a:pPr>
              <a:spcBef>
                <a:spcPts val="0"/>
              </a:spcBef>
            </a:pPr>
            <a:r>
              <a:rPr lang="en-US" dirty="0"/>
              <a:t>Grant/Research support from:</a:t>
            </a:r>
          </a:p>
          <a:p>
            <a:pPr>
              <a:spcBef>
                <a:spcPts val="0"/>
              </a:spcBef>
            </a:pPr>
            <a:r>
              <a:rPr lang="en-US" dirty="0"/>
              <a:t>Honoraria from:</a:t>
            </a:r>
          </a:p>
          <a:p>
            <a:pPr>
              <a:spcBef>
                <a:spcPts val="0"/>
              </a:spcBef>
            </a:pPr>
            <a:r>
              <a:rPr lang="en-US" dirty="0"/>
              <a:t>Stockholder in:</a:t>
            </a:r>
          </a:p>
          <a:p>
            <a:pPr>
              <a:spcBef>
                <a:spcPts val="0"/>
              </a:spcBef>
            </a:pPr>
            <a:r>
              <a:rPr lang="en-US" dirty="0"/>
              <a:t>Speaker/teacher for:</a:t>
            </a:r>
          </a:p>
          <a:p>
            <a:pPr>
              <a:spcBef>
                <a:spcPts val="0"/>
              </a:spcBef>
            </a:pPr>
            <a:r>
              <a:rPr lang="en-US" dirty="0"/>
              <a:t>Royalties from:</a:t>
            </a:r>
          </a:p>
          <a:p>
            <a:pPr>
              <a:spcBef>
                <a:spcPts val="0"/>
              </a:spcBef>
            </a:pPr>
            <a:r>
              <a:rPr lang="en-US" dirty="0"/>
              <a:t>Intellectual property rights for: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6D991-40E1-4F75-A931-87F401740DF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577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Learning objectives should be: </a:t>
            </a:r>
            <a:r>
              <a:rPr lang="en-US" b="1" dirty="0"/>
              <a:t>S</a:t>
            </a:r>
            <a:r>
              <a:rPr lang="en-US" dirty="0"/>
              <a:t>pecific, </a:t>
            </a:r>
            <a:r>
              <a:rPr lang="en-US" b="1" dirty="0"/>
              <a:t>M</a:t>
            </a:r>
            <a:r>
              <a:rPr lang="en-US" dirty="0"/>
              <a:t>easurable, </a:t>
            </a:r>
            <a:r>
              <a:rPr lang="en-US" b="1" dirty="0"/>
              <a:t>A</a:t>
            </a:r>
            <a:r>
              <a:rPr lang="en-US" dirty="0"/>
              <a:t>chievable, </a:t>
            </a:r>
            <a:r>
              <a:rPr lang="en-US" b="1" dirty="0"/>
              <a:t>R</a:t>
            </a:r>
            <a:r>
              <a:rPr lang="en-US" dirty="0"/>
              <a:t>elevant, </a:t>
            </a:r>
            <a:r>
              <a:rPr lang="en-US" b="1" dirty="0"/>
              <a:t>T</a:t>
            </a:r>
            <a:r>
              <a:rPr lang="en-US" dirty="0"/>
              <a:t>ime-bound (SMART)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use the verbs: understand and know (they are not measurable)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 sentence: After this learning experience, learner will be able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these verbs for KNOWLEDGE (mostly for lectures): define, describe, identify, list, outline, recall, reproduce, show,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these verbs for SKILLS (mostly for </a:t>
            </a:r>
            <a:r>
              <a:rPr lang="en-US" dirty="0" err="1"/>
              <a:t>practicals</a:t>
            </a:r>
            <a:r>
              <a:rPr lang="en-US" dirty="0"/>
              <a:t>): apply, operate, measure, assemble, construct, design, demonstrate, examine, execute, fix,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these verbs for ATTITUDE (mostly for small groups and </a:t>
            </a:r>
            <a:r>
              <a:rPr lang="en-US" dirty="0" err="1"/>
              <a:t>practicals</a:t>
            </a:r>
            <a:r>
              <a:rPr lang="en-US" dirty="0"/>
              <a:t>): accept, appreciate, embrace, relate, resolve, value,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Example lecture: Preoperative planning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Highlight the importance of preoperative planning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Describe various techniques for preoperative planning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Formulate and draw an operative plan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Describe a surgical tactic step by step p (</a:t>
            </a:r>
            <a:r>
              <a:rPr lang="en-US" sz="1200" dirty="0" err="1"/>
              <a:t>eg</a:t>
            </a:r>
            <a:r>
              <a:rPr lang="en-US" sz="1200" dirty="0"/>
              <a:t>, positioning, choice of surgical approach, instruments, reduction technique, implants)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Incorporate patient safety protocols (mark site, time-out check list) in the preoperative plan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6D991-40E1-4F75-A931-87F401740DF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419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6D991-40E1-4F75-A931-87F401740DF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32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take-home messages should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Match with your learning objectives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Summarize three to maximum five important points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 your last slide (this is what your learners will remember and that will stay until the next speaker is up)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Your take-home message can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 a powerful graphic or picture that is related to the topic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 be something that has nothing to do with the topic (</a:t>
            </a:r>
            <a:r>
              <a:rPr lang="en-US" dirty="0" err="1"/>
              <a:t>eg</a:t>
            </a:r>
            <a:r>
              <a:rPr lang="en-US" dirty="0"/>
              <a:t>, a picture of your hospital or family or a “thank you” slide)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Example: Preoperative planning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  <a:cs typeface="Arial" pitchFamily="34" charset="0"/>
              </a:rPr>
              <a:t>Formulate a preoperative plan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  <a:cs typeface="Arial" pitchFamily="34" charset="0"/>
              </a:rPr>
              <a:t>Identify and assess benefits of preoperative planning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  <a:cs typeface="Arial" pitchFamily="34" charset="0"/>
              </a:rPr>
              <a:t>Develop a surgical tactic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  <a:cs typeface="Arial" pitchFamily="34" charset="0"/>
              </a:rPr>
              <a:t>Describe steps involved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6D991-40E1-4F75-A931-87F401740DFF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558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O Trauma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A944C1AA-7311-4CAD-85EA-0F55FD5AE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itel 1">
            <a:extLst>
              <a:ext uri="{FF2B5EF4-FFF2-40B4-BE49-F238E27FC236}">
                <a16:creationId xmlns:a16="http://schemas.microsoft.com/office/drawing/2014/main" id="{0B31BD1C-DAFA-144D-9AD3-F1B14A3179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2" y="2214564"/>
            <a:ext cx="9505951" cy="728661"/>
          </a:xfrm>
        </p:spPr>
        <p:txBody>
          <a:bodyPr/>
          <a:lstStyle>
            <a:lvl1pPr>
              <a:lnSpc>
                <a:spcPts val="34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4F144F64-9D68-8B47-A6D5-E06A114E7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5856290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24" name="Textplatzhalter 8">
            <a:extLst>
              <a:ext uri="{FF2B5EF4-FFF2-40B4-BE49-F238E27FC236}">
                <a16:creationId xmlns:a16="http://schemas.microsoft.com/office/drawing/2014/main" id="{661CED1D-4281-934C-A6E2-E58C3001A0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6102352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title </a:t>
            </a: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0DEA1137-9828-8D43-A808-5FCDA877DF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6" y="5861053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</a:t>
            </a:r>
          </a:p>
        </p:txBody>
      </p:sp>
      <p:sp>
        <p:nvSpPr>
          <p:cNvPr id="26" name="Textplatzhalter 8">
            <a:extLst>
              <a:ext uri="{FF2B5EF4-FFF2-40B4-BE49-F238E27FC236}">
                <a16:creationId xmlns:a16="http://schemas.microsoft.com/office/drawing/2014/main" id="{3ABF561D-CD8E-8342-95D1-C4FE5E38A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5" y="6107115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City, month day, year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642E5B-96F1-864B-935C-AACC45962F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2" y="2943226"/>
            <a:ext cx="9505951" cy="2184400"/>
          </a:xfrm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  <a:lvl2pPr marL="342000" indent="0">
              <a:buNone/>
              <a:defRPr/>
            </a:lvl2pPr>
            <a:lvl3pPr marL="684000" indent="0">
              <a:buNone/>
              <a:defRPr/>
            </a:lvl3pPr>
            <a:lvl4pPr marL="1026000" indent="0">
              <a:buNone/>
              <a:defRPr/>
            </a:lvl4pPr>
            <a:lvl5pPr marL="1368000" indent="0">
              <a:buNone/>
              <a:defRPr/>
            </a:lvl5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79DAE51-7D2B-7D4E-B642-8F52CD6758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58813" y="260350"/>
            <a:ext cx="924560" cy="5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521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rge imag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D6DFA43D-7EFC-4422-899F-A44536AFB7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43BAFF3-7966-B045-AF0E-E679C72FA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4018445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rge imag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D6DFA43D-7EFC-4422-899F-A44536AFB7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3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4" y="1727199"/>
            <a:ext cx="5376333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6DFA43D-7EFC-4422-899F-A44536AFB7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43BAFF3-7966-B045-AF0E-E679C72FA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F7A8648F-6F94-4BD6-9057-657CE0AD70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16725" y="1727200"/>
            <a:ext cx="4716463" cy="4129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0530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s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7D0A741-A793-4B42-8225-37550EA0E4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446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351F687-0163-4967-B0F7-21FAF91DDD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8E8CDFF0-E7E9-AA43-9B34-0D91FBA3F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287337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ll images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3430690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200"/>
            <a:ext cx="1969028" cy="1455635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CD2B63B-68A3-4168-A206-A98C3BECD5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56B16748-B25A-46BF-B96B-CEC2914CE52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06247" y="3433967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7" name="Bildplatzhalter 7">
            <a:extLst>
              <a:ext uri="{FF2B5EF4-FFF2-40B4-BE49-F238E27FC236}">
                <a16:creationId xmlns:a16="http://schemas.microsoft.com/office/drawing/2014/main" id="{D1B91ADF-4A75-491E-BDF4-A068AC12192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06247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06A15978-667A-44FC-B0D9-CF28A2D5663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43097" y="3435454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9" name="Bildplatzhalter 7">
            <a:extLst>
              <a:ext uri="{FF2B5EF4-FFF2-40B4-BE49-F238E27FC236}">
                <a16:creationId xmlns:a16="http://schemas.microsoft.com/office/drawing/2014/main" id="{5441D032-A3C9-4856-B748-678D2EB570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43097" y="1731964"/>
            <a:ext cx="1969028" cy="14541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AF505952-06D7-417C-BB3A-93B6A7C4FF0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879947" y="3430689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21" name="Bildplatzhalter 7">
            <a:extLst>
              <a:ext uri="{FF2B5EF4-FFF2-40B4-BE49-F238E27FC236}">
                <a16:creationId xmlns:a16="http://schemas.microsoft.com/office/drawing/2014/main" id="{28C00620-91DA-4CD6-8288-576F86F2A7A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79947" y="1727199"/>
            <a:ext cx="1969028" cy="14541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169C8EB-36ED-E242-92A1-94C66701C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902552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EEBCC77-44D2-0D41-ADFE-E245C981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159D77EC-C659-4D5E-ABC5-A25855CEE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27200"/>
            <a:ext cx="4716462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4877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A944C1AA-7311-4CAD-85EA-0F55FD5AE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itel 1">
            <a:extLst>
              <a:ext uri="{FF2B5EF4-FFF2-40B4-BE49-F238E27FC236}">
                <a16:creationId xmlns:a16="http://schemas.microsoft.com/office/drawing/2014/main" id="{0B31BD1C-DAFA-144D-9AD3-F1B14A3179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2" y="2214564"/>
            <a:ext cx="9505951" cy="728661"/>
          </a:xfrm>
        </p:spPr>
        <p:txBody>
          <a:bodyPr/>
          <a:lstStyle>
            <a:lvl1pPr>
              <a:lnSpc>
                <a:spcPts val="34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(32pt)</a:t>
            </a:r>
            <a:endParaRPr lang="en-US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642E5B-96F1-864B-935C-AACC45962F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2" y="2943226"/>
            <a:ext cx="9505951" cy="2184400"/>
          </a:xfrm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  <a:lvl2pPr marL="342000" indent="0">
              <a:buNone/>
              <a:defRPr/>
            </a:lvl2pPr>
            <a:lvl3pPr marL="684000" indent="0">
              <a:buNone/>
              <a:defRPr/>
            </a:lvl3pPr>
            <a:lvl4pPr marL="1026000" indent="0">
              <a:buNone/>
              <a:defRPr/>
            </a:lvl4pPr>
            <a:lvl5pPr marL="1368000" indent="0">
              <a:buNone/>
              <a:defRPr/>
            </a:lvl5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379F31A-E238-6F45-9F6D-B7A74855A5E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802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4CF53C00-41EF-4AFE-A87A-C3A990F0AD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75442D-19E2-724C-A1F0-3BCA549BC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2205037"/>
            <a:ext cx="9505950" cy="738187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42D98"/>
                </a:solidFill>
              </a:defRPr>
            </a:lvl1pPr>
          </a:lstStyle>
          <a:p>
            <a:pPr lvl="0"/>
            <a:r>
              <a:rPr lang="en-US" dirty="0"/>
              <a:t>Headline (32pt)</a:t>
            </a:r>
            <a:endParaRPr lang="en-US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25CF241-A2B0-724E-B9A8-3D09BD08DA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3" y="2959893"/>
            <a:ext cx="9505950" cy="2167731"/>
          </a:xfrm>
        </p:spPr>
        <p:txBody>
          <a:bodyPr/>
          <a:lstStyle>
            <a:lvl1pPr marL="0" indent="0">
              <a:buNone/>
              <a:defRPr sz="3200" b="0">
                <a:solidFill>
                  <a:srgbClr val="042D98"/>
                </a:solidFill>
              </a:defRPr>
            </a:lvl1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FD24B52-802C-A045-81B4-CDB932F87E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79976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571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O Trauma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CD62554A-C59C-48FF-9E2C-4CBC612DA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638D35A-86D7-4823-BC28-0DD441E0B2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985" y="2214564"/>
            <a:ext cx="6756928" cy="2428875"/>
          </a:xfrm>
        </p:spPr>
        <p:txBody>
          <a:bodyPr/>
          <a:lstStyle>
            <a:lvl1pPr>
              <a:lnSpc>
                <a:spcPts val="3400"/>
              </a:lnSpc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Presentation title (bold, 32pt)</a:t>
            </a:r>
            <a:br>
              <a:rPr lang="en-GB" dirty="0"/>
            </a:br>
            <a:r>
              <a:rPr lang="en-GB" b="0" dirty="0"/>
              <a:t>Presentation subtitle (</a:t>
            </a:r>
            <a:r>
              <a:rPr lang="en-GB" b="0" dirty="0" err="1"/>
              <a:t>unbold</a:t>
            </a:r>
            <a:r>
              <a:rPr lang="en-GB" b="0" dirty="0"/>
              <a:t>, 32pt)</a:t>
            </a:r>
            <a:br>
              <a:rPr lang="en-GB" dirty="0"/>
            </a:br>
            <a:endParaRPr lang="en-GB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868CB66-B06D-41EC-9445-10E3496740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813" y="260350"/>
            <a:ext cx="913384" cy="574548"/>
          </a:xfrm>
          <a:prstGeom prst="rect">
            <a:avLst/>
          </a:prstGeom>
        </p:spPr>
      </p:pic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A87E86E7-60CA-4408-9B47-113E304B6D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5856290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Presenter’s name</a:t>
            </a:r>
            <a:endParaRPr lang="en-GB" dirty="0"/>
          </a:p>
        </p:txBody>
      </p:sp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E3A9DF70-683A-473B-AF67-D1D416EDC8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6102352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Presenter’s title </a:t>
            </a:r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DE9BD81A-2F12-4F62-839E-23264C1E86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6" y="5861053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Educational event</a:t>
            </a:r>
          </a:p>
        </p:txBody>
      </p:sp>
      <p:sp>
        <p:nvSpPr>
          <p:cNvPr id="20" name="Textplatzhalter 8">
            <a:extLst>
              <a:ext uri="{FF2B5EF4-FFF2-40B4-BE49-F238E27FC236}">
                <a16:creationId xmlns:a16="http://schemas.microsoft.com/office/drawing/2014/main" id="{B84A87D1-3260-4695-8BD1-8C37173D8A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5" y="6107115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City, month year</a:t>
            </a:r>
          </a:p>
        </p:txBody>
      </p:sp>
    </p:spTree>
    <p:extLst>
      <p:ext uri="{BB962C8B-B14F-4D97-AF65-F5344CB8AC3E}">
        <p14:creationId xmlns:p14="http://schemas.microsoft.com/office/powerpoint/2010/main" val="1647033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5DB9D7-2559-468D-A3AB-FDCFA00B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/>
          <a:lstStyle>
            <a:lvl1pPr>
              <a:lnSpc>
                <a:spcPts val="2200"/>
              </a:lnSpc>
              <a:defRPr sz="280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81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O Trauma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4CF53C00-41EF-4AFE-A87A-C3A990F0AD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73ADFED4-E5B7-4041-A450-3F837A90AB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5856290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01ECB604-EBAF-4CB8-940B-8B9436AFCE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6102352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title </a:t>
            </a:r>
          </a:p>
        </p:txBody>
      </p:sp>
      <p:sp>
        <p:nvSpPr>
          <p:cNvPr id="20" name="Textplatzhalter 8">
            <a:extLst>
              <a:ext uri="{FF2B5EF4-FFF2-40B4-BE49-F238E27FC236}">
                <a16:creationId xmlns:a16="http://schemas.microsoft.com/office/drawing/2014/main" id="{6D88C27E-BC7C-4779-9A2E-1947FFA9A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6" y="5861053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</a:t>
            </a:r>
          </a:p>
        </p:txBody>
      </p:sp>
      <p:sp>
        <p:nvSpPr>
          <p:cNvPr id="21" name="Textplatzhalter 8">
            <a:extLst>
              <a:ext uri="{FF2B5EF4-FFF2-40B4-BE49-F238E27FC236}">
                <a16:creationId xmlns:a16="http://schemas.microsoft.com/office/drawing/2014/main" id="{BEB31F60-B2F1-41E4-9386-587225E466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5" y="6107115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City, month day, year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75442D-19E2-724C-A1F0-3BCA549BC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2205037"/>
            <a:ext cx="9505950" cy="738187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42D98"/>
                </a:solidFill>
              </a:defRPr>
            </a:lvl1pPr>
          </a:lstStyle>
          <a:p>
            <a:pPr lvl="0"/>
            <a:r>
              <a:rPr lang="en-US" dirty="0"/>
              <a:t>Headline (32pt)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25CF241-A2B0-724E-B9A8-3D09BD08DA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3" y="2959893"/>
            <a:ext cx="9505950" cy="2167731"/>
          </a:xfrm>
        </p:spPr>
        <p:txBody>
          <a:bodyPr/>
          <a:lstStyle>
            <a:lvl1pPr marL="0" indent="0">
              <a:buNone/>
              <a:defRPr sz="3200" b="0">
                <a:solidFill>
                  <a:srgbClr val="042D98"/>
                </a:solidFill>
              </a:defRPr>
            </a:lvl1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7F0B1B2-05D2-7F47-BB1C-7C5B498FF9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813" y="260350"/>
            <a:ext cx="913384" cy="5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530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5" y="1727201"/>
            <a:ext cx="8809566" cy="4127399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1200"/>
              </a:spcBef>
              <a:defRPr sz="2400"/>
            </a:lvl2pPr>
            <a:lvl3pPr>
              <a:spcBef>
                <a:spcPts val="1200"/>
              </a:spcBef>
              <a:defRPr sz="2400"/>
            </a:lvl3pPr>
            <a:lvl4pPr>
              <a:spcBef>
                <a:spcPts val="1200"/>
              </a:spcBef>
              <a:defRPr sz="2400"/>
            </a:lvl4pPr>
            <a:lvl5pPr>
              <a:spcBef>
                <a:spcPts val="1200"/>
              </a:spcBef>
              <a:defRPr sz="2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575ACED-1ED6-F74A-BD98-0A0812E6F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/>
          <a:lstStyle>
            <a:lvl1pPr>
              <a:lnSpc>
                <a:spcPts val="2200"/>
              </a:lnSpc>
              <a:defRPr baseline="0"/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4232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/>
          <a:lstStyle>
            <a:lvl1pPr>
              <a:lnSpc>
                <a:spcPts val="2200"/>
              </a:lnSpc>
              <a:defRPr sz="2800"/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727201"/>
            <a:ext cx="5376333" cy="4127399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97D9C311-8B53-41FB-9670-E91C65FBD1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44686" y="1727200"/>
            <a:ext cx="5376333" cy="4127399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875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4" y="757238"/>
            <a:ext cx="10850033" cy="534352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570491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/>
          <a:lstStyle>
            <a:lvl1pPr>
              <a:lnSpc>
                <a:spcPts val="2200"/>
              </a:lnSpc>
              <a:defRPr sz="2800"/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725" y="1733549"/>
            <a:ext cx="4032250" cy="412739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4" y="1727199"/>
            <a:ext cx="5376333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936823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/>
          <a:lstStyle>
            <a:lvl1pPr>
              <a:lnSpc>
                <a:spcPts val="2200"/>
              </a:lnSpc>
              <a:defRPr sz="2800"/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4" y="4884737"/>
            <a:ext cx="4704289" cy="969861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7D0A741-A793-4B42-8225-37550EA0E4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44685" y="4884737"/>
            <a:ext cx="4704288" cy="969861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3860654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/>
          <a:lstStyle>
            <a:lvl1pPr>
              <a:lnSpc>
                <a:spcPts val="2200"/>
              </a:lnSpc>
              <a:defRPr sz="2800"/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3430690"/>
            <a:ext cx="1969028" cy="2425599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 sz="2000"/>
            </a:lvl3pPr>
            <a:lvl4pPr>
              <a:spcBef>
                <a:spcPts val="600"/>
              </a:spcBef>
              <a:defRPr sz="2000"/>
            </a:lvl4pPr>
            <a:lvl5pPr>
              <a:spcBef>
                <a:spcPts val="600"/>
              </a:spcBef>
              <a:defRPr sz="20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199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BC7BB4E-BF1F-4D9E-97F1-898AFD41A41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06247" y="3433967"/>
            <a:ext cx="1969028" cy="2425599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 sz="2000"/>
            </a:lvl3pPr>
            <a:lvl4pPr>
              <a:spcBef>
                <a:spcPts val="600"/>
              </a:spcBef>
              <a:defRPr sz="2000"/>
            </a:lvl4pPr>
            <a:lvl5pPr>
              <a:spcBef>
                <a:spcPts val="600"/>
              </a:spcBef>
              <a:defRPr sz="20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E2CCE0D8-AC8D-4905-A013-7F31E747D1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06247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8186687C-479E-4FF8-8933-75FC36163FD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32513" y="3430689"/>
            <a:ext cx="1969028" cy="2425599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 sz="2000"/>
            </a:lvl3pPr>
            <a:lvl4pPr>
              <a:spcBef>
                <a:spcPts val="600"/>
              </a:spcBef>
              <a:defRPr sz="2000"/>
            </a:lvl4pPr>
            <a:lvl5pPr>
              <a:spcBef>
                <a:spcPts val="600"/>
              </a:spcBef>
              <a:defRPr sz="20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7" name="Bildplatzhalter 7">
            <a:extLst>
              <a:ext uri="{FF2B5EF4-FFF2-40B4-BE49-F238E27FC236}">
                <a16:creationId xmlns:a16="http://schemas.microsoft.com/office/drawing/2014/main" id="{A257245C-F172-4383-8396-BCF83CC109F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32513" y="1727198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861E2ECD-CB24-4B91-8A9B-259A67613C3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879418" y="3433967"/>
            <a:ext cx="1969028" cy="2425599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 sz="2000"/>
            </a:lvl3pPr>
            <a:lvl4pPr>
              <a:spcBef>
                <a:spcPts val="600"/>
              </a:spcBef>
              <a:defRPr sz="2000"/>
            </a:lvl4pPr>
            <a:lvl5pPr>
              <a:spcBef>
                <a:spcPts val="600"/>
              </a:spcBef>
              <a:defRPr sz="20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Bildplatzhalter 7">
            <a:extLst>
              <a:ext uri="{FF2B5EF4-FFF2-40B4-BE49-F238E27FC236}">
                <a16:creationId xmlns:a16="http://schemas.microsoft.com/office/drawing/2014/main" id="{2803E856-D15C-4C2A-99FD-4D63E5C34E3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79418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624330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4" y="757238"/>
            <a:ext cx="10850033" cy="534352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6DFA43D-7EFC-4422-899F-A44536AFB7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78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/>
          <a:lstStyle>
            <a:lvl1pPr>
              <a:lnSpc>
                <a:spcPts val="22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726" y="1727201"/>
            <a:ext cx="4704290" cy="4127399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4" y="1727199"/>
            <a:ext cx="5376333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6DFA43D-7EFC-4422-899F-A44536AFB7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950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s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/>
          <a:lstStyle>
            <a:lvl1pPr>
              <a:lnSpc>
                <a:spcPts val="22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4" y="4884737"/>
            <a:ext cx="4704289" cy="969861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7D0A741-A793-4B42-8225-37550EA0E4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44684" y="4884737"/>
            <a:ext cx="4704289" cy="969861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351F687-0163-4967-B0F7-21FAF91DDD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301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ll images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/>
          <a:lstStyle>
            <a:lvl1pPr>
              <a:lnSpc>
                <a:spcPts val="22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3430690"/>
            <a:ext cx="1969028" cy="2425599"/>
          </a:xfrm>
        </p:spPr>
        <p:txBody>
          <a:bodyPr/>
          <a:lstStyle>
            <a:lvl1pPr>
              <a:spcBef>
                <a:spcPts val="600"/>
              </a:spcBef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 sz="2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sz="2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199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CD2B63B-68A3-4168-A206-A98C3BECD5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56B16748-B25A-46BF-B96B-CEC2914CE52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06247" y="3433967"/>
            <a:ext cx="1969028" cy="2425599"/>
          </a:xfrm>
        </p:spPr>
        <p:txBody>
          <a:bodyPr/>
          <a:lstStyle>
            <a:lvl1pPr>
              <a:spcBef>
                <a:spcPts val="600"/>
              </a:spcBef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 sz="2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sz="2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7" name="Bildplatzhalter 7">
            <a:extLst>
              <a:ext uri="{FF2B5EF4-FFF2-40B4-BE49-F238E27FC236}">
                <a16:creationId xmlns:a16="http://schemas.microsoft.com/office/drawing/2014/main" id="{D1B91ADF-4A75-491E-BDF4-A068AC12192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06247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06A15978-667A-44FC-B0D9-CF28A2D5663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43097" y="3435454"/>
            <a:ext cx="1969028" cy="2425599"/>
          </a:xfrm>
        </p:spPr>
        <p:txBody>
          <a:bodyPr/>
          <a:lstStyle>
            <a:lvl1pPr>
              <a:spcBef>
                <a:spcPts val="600"/>
              </a:spcBef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 sz="2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sz="2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Bildplatzhalter 7">
            <a:extLst>
              <a:ext uri="{FF2B5EF4-FFF2-40B4-BE49-F238E27FC236}">
                <a16:creationId xmlns:a16="http://schemas.microsoft.com/office/drawing/2014/main" id="{5441D032-A3C9-4856-B748-678D2EB570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43097" y="1731963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AF505952-06D7-417C-BB3A-93B6A7C4FF0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879947" y="3430689"/>
            <a:ext cx="1969028" cy="2425599"/>
          </a:xfrm>
        </p:spPr>
        <p:txBody>
          <a:bodyPr/>
          <a:lstStyle>
            <a:lvl1pPr>
              <a:spcBef>
                <a:spcPts val="600"/>
              </a:spcBef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 sz="2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sz="2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1" name="Bildplatzhalter 7">
            <a:extLst>
              <a:ext uri="{FF2B5EF4-FFF2-40B4-BE49-F238E27FC236}">
                <a16:creationId xmlns:a16="http://schemas.microsoft.com/office/drawing/2014/main" id="{28C00620-91DA-4CD6-8288-576F86F2A7A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79947" y="1727198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95907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419996D4-CCC5-8244-802D-A4A36F5901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B4B3BF-7CA8-4585-831C-F5DF968FBE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27200"/>
            <a:ext cx="9505950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89924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077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39C907E-2BED-4395-891A-351C08E83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7CBF2A9-3FD8-4417-ABF3-6F6A86E5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B2C5621F-386E-4B32-80AA-4A4F0387F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4D584-568A-4D0A-BB61-7F70F55BE735}" type="slidenum">
              <a:rPr lang="es-ES" altLang="es-CL"/>
              <a:pPr>
                <a:defRPr/>
              </a:pPr>
              <a:t>‹#›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388129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A491C2E-2A39-4D0E-8342-E538953C6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D7FBB11-1B23-4431-9338-F8EA7476E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E804806-B38A-43BD-9A70-6C30CFC41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F6EE-A67A-45A8-AC6D-FDDB44E2684F}" type="slidenum">
              <a:rPr lang="es-ES" altLang="es-CL"/>
              <a:pPr>
                <a:defRPr/>
              </a:pPr>
              <a:t>‹#›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79897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32C606-B062-AF4B-A36F-0FF44EFCFC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122534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32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9FE20CF-5CAB-B145-B705-F0221B766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05C5EDF6-0E1D-4133-992A-6B7CEA2C5F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27200"/>
            <a:ext cx="4716462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02616FAD-06D4-4469-AD4C-320B8432E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32513" y="1727200"/>
            <a:ext cx="4716462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558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4" y="1727199"/>
            <a:ext cx="5388504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3FF76DA-AD1B-F94D-AD0E-8307FED98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2F46209C-2AF4-49BF-BAA1-7259963618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16725" y="1727200"/>
            <a:ext cx="4716463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067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517525"/>
            <a:ext cx="10862204" cy="966787"/>
          </a:xfrm>
        </p:spPr>
        <p:txBody>
          <a:bodyPr anchor="t" anchorCtr="0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3" y="1727199"/>
            <a:ext cx="4716462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7D0A741-A793-4B42-8225-37550EA0E4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44685" y="4884737"/>
            <a:ext cx="4704288" cy="96986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29585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3430690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199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BC7BB4E-BF1F-4D9E-97F1-898AFD41A41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06247" y="3433967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E2CCE0D8-AC8D-4905-A013-7F31E747D1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06247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8186687C-479E-4FF8-8933-75FC36163FD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32513" y="3430689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7" name="Bildplatzhalter 7">
            <a:extLst>
              <a:ext uri="{FF2B5EF4-FFF2-40B4-BE49-F238E27FC236}">
                <a16:creationId xmlns:a16="http://schemas.microsoft.com/office/drawing/2014/main" id="{A257245C-F172-4383-8396-BCF83CC109F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32513" y="1727198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861E2ECD-CB24-4B91-8A9B-259A67613C3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879418" y="3433967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9" name="Bildplatzhalter 7">
            <a:extLst>
              <a:ext uri="{FF2B5EF4-FFF2-40B4-BE49-F238E27FC236}">
                <a16:creationId xmlns:a16="http://schemas.microsoft.com/office/drawing/2014/main" id="{2803E856-D15C-4C2A-99FD-4D63E5C34E3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79418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5AEC5B9-D2EF-0F4E-9314-0EBF7C51B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152333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BB907FC-8EEA-4706-98EB-1F20D0D83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517525"/>
            <a:ext cx="10874374" cy="9667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Headline (32pt)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CB51EB-182E-4020-8D86-3EF8848E6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727201"/>
            <a:ext cx="10874375" cy="4127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919E1EF3-8D79-42F7-9C5D-947436740B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45680" y="6492874"/>
            <a:ext cx="129698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3631EF1-8F73-4506-8C05-6646BB062A95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979976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9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4572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99200" indent="-4572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200" indent="-4572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3200" indent="-457200" algn="l" defTabSz="914400" rtl="0" eaLnBrk="1" latinLnBrk="0" hangingPunct="1">
        <a:lnSpc>
          <a:spcPct val="100000"/>
        </a:lnSpc>
        <a:spcBef>
          <a:spcPts val="60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>
          <p15:clr>
            <a:srgbClr val="F26B43"/>
          </p15:clr>
        </p15:guide>
        <p15:guide id="2" pos="7265">
          <p15:clr>
            <a:srgbClr val="F26B43"/>
          </p15:clr>
        </p15:guide>
        <p15:guide id="3" orient="horz" pos="164">
          <p15:clr>
            <a:srgbClr val="F26B43"/>
          </p15:clr>
        </p15:guide>
        <p15:guide id="4" orient="horz" pos="326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801">
          <p15:clr>
            <a:srgbClr val="F26B43"/>
          </p15:clr>
        </p15:guide>
        <p15:guide id="8" pos="846">
          <p15:clr>
            <a:srgbClr val="F26B43"/>
          </p15:clr>
        </p15:guide>
        <p15:guide id="9" pos="2094">
          <p15:clr>
            <a:srgbClr val="F26B43"/>
          </p15:clr>
        </p15:guide>
        <p15:guide id="10" pos="2139">
          <p15:clr>
            <a:srgbClr val="F26B43"/>
          </p15:clr>
        </p15:guide>
        <p15:guide id="11" pos="2525">
          <p15:clr>
            <a:srgbClr val="F26B43"/>
          </p15:clr>
        </p15:guide>
        <p15:guide id="12" pos="2570">
          <p15:clr>
            <a:srgbClr val="F26B43"/>
          </p15:clr>
        </p15:guide>
        <p15:guide id="13" pos="2955">
          <p15:clr>
            <a:srgbClr val="F26B43"/>
          </p15:clr>
        </p15:guide>
        <p15:guide id="14" pos="3001">
          <p15:clr>
            <a:srgbClr val="F26B43"/>
          </p15:clr>
        </p15:guide>
        <p15:guide id="15" pos="3386">
          <p15:clr>
            <a:srgbClr val="F26B43"/>
          </p15:clr>
        </p15:guide>
        <p15:guide id="16" pos="3432">
          <p15:clr>
            <a:srgbClr val="F26B43"/>
          </p15:clr>
        </p15:guide>
        <p15:guide id="17" pos="3817">
          <p15:clr>
            <a:srgbClr val="F26B43"/>
          </p15:clr>
        </p15:guide>
        <p15:guide id="18" pos="3863">
          <p15:clr>
            <a:srgbClr val="F26B43"/>
          </p15:clr>
        </p15:guide>
        <p15:guide id="19" pos="4248">
          <p15:clr>
            <a:srgbClr val="F26B43"/>
          </p15:clr>
        </p15:guide>
        <p15:guide id="20" pos="4294">
          <p15:clr>
            <a:srgbClr val="F26B43"/>
          </p15:clr>
        </p15:guide>
        <p15:guide id="21" pos="4679">
          <p15:clr>
            <a:srgbClr val="F26B43"/>
          </p15:clr>
        </p15:guide>
        <p15:guide id="22" pos="4725">
          <p15:clr>
            <a:srgbClr val="F26B43"/>
          </p15:clr>
        </p15:guide>
        <p15:guide id="23" pos="5110">
          <p15:clr>
            <a:srgbClr val="F26B43"/>
          </p15:clr>
        </p15:guide>
        <p15:guide id="24" pos="5155">
          <p15:clr>
            <a:srgbClr val="F26B43"/>
          </p15:clr>
        </p15:guide>
        <p15:guide id="25" pos="6403">
          <p15:clr>
            <a:srgbClr val="F26B43"/>
          </p15:clr>
        </p15:guide>
        <p15:guide id="26" pos="6017">
          <p15:clr>
            <a:srgbClr val="F26B43"/>
          </p15:clr>
        </p15:guide>
        <p15:guide id="27" pos="6834">
          <p15:clr>
            <a:srgbClr val="F26B43"/>
          </p15:clr>
        </p15:guide>
        <p15:guide id="28" pos="6879">
          <p15:clr>
            <a:srgbClr val="F26B43"/>
          </p15:clr>
        </p15:guide>
        <p15:guide id="29" orient="horz" pos="477">
          <p15:clr>
            <a:srgbClr val="F26B43"/>
          </p15:clr>
        </p15:guide>
        <p15:guide id="30" orient="horz" pos="630">
          <p15:clr>
            <a:srgbClr val="F26B43"/>
          </p15:clr>
        </p15:guide>
        <p15:guide id="31" orient="horz" pos="783">
          <p15:clr>
            <a:srgbClr val="F26B43"/>
          </p15:clr>
        </p15:guide>
        <p15:guide id="32" orient="horz" pos="935">
          <p15:clr>
            <a:srgbClr val="F26B43"/>
          </p15:clr>
        </p15:guide>
        <p15:guide id="33" orient="horz" pos="1241">
          <p15:clr>
            <a:srgbClr val="F26B43"/>
          </p15:clr>
        </p15:guide>
        <p15:guide id="34" orient="horz" pos="1395">
          <p15:clr>
            <a:srgbClr val="F26B43"/>
          </p15:clr>
        </p15:guide>
        <p15:guide id="35" orient="horz" pos="1548">
          <p15:clr>
            <a:srgbClr val="F26B43"/>
          </p15:clr>
        </p15:guide>
        <p15:guide id="36" orient="horz" pos="1701">
          <p15:clr>
            <a:srgbClr val="F26B43"/>
          </p15:clr>
        </p15:guide>
        <p15:guide id="37" orient="horz" pos="1854">
          <p15:clr>
            <a:srgbClr val="F26B43"/>
          </p15:clr>
        </p15:guide>
        <p15:guide id="38" orient="horz" pos="2007">
          <p15:clr>
            <a:srgbClr val="F26B43"/>
          </p15:clr>
        </p15:guide>
        <p15:guide id="39" orient="horz" pos="2160">
          <p15:clr>
            <a:srgbClr val="F26B43"/>
          </p15:clr>
        </p15:guide>
        <p15:guide id="40" orient="horz" pos="2312">
          <p15:clr>
            <a:srgbClr val="F26B43"/>
          </p15:clr>
        </p15:guide>
        <p15:guide id="41" orient="horz" pos="2465">
          <p15:clr>
            <a:srgbClr val="F26B43"/>
          </p15:clr>
        </p15:guide>
        <p15:guide id="42" orient="horz" pos="2618">
          <p15:clr>
            <a:srgbClr val="F26B43"/>
          </p15:clr>
        </p15:guide>
        <p15:guide id="43" orient="horz" pos="2771">
          <p15:clr>
            <a:srgbClr val="F26B43"/>
          </p15:clr>
        </p15:guide>
        <p15:guide id="44" orient="horz" pos="2925">
          <p15:clr>
            <a:srgbClr val="F26B43"/>
          </p15:clr>
        </p15:guide>
        <p15:guide id="45" orient="horz" pos="3077">
          <p15:clr>
            <a:srgbClr val="F26B43"/>
          </p15:clr>
        </p15:guide>
        <p15:guide id="46" orient="horz" pos="3230">
          <p15:clr>
            <a:srgbClr val="F26B43"/>
          </p15:clr>
        </p15:guide>
        <p15:guide id="47" orient="horz" pos="3383">
          <p15:clr>
            <a:srgbClr val="F26B43"/>
          </p15:clr>
        </p15:guide>
        <p15:guide id="48" orient="horz" pos="3536">
          <p15:clr>
            <a:srgbClr val="F26B43"/>
          </p15:clr>
        </p15:guide>
        <p15:guide id="49" orient="horz" pos="3689">
          <p15:clr>
            <a:srgbClr val="F26B43"/>
          </p15:clr>
        </p15:guide>
        <p15:guide id="50" orient="horz" pos="1088">
          <p15:clr>
            <a:srgbClr val="F26B43"/>
          </p15:clr>
        </p15:guide>
        <p15:guide id="51" pos="1708">
          <p15:clr>
            <a:srgbClr val="F26B43"/>
          </p15:clr>
        </p15:guide>
        <p15:guide id="52" pos="1663">
          <p15:clr>
            <a:srgbClr val="F26B43"/>
          </p15:clr>
        </p15:guide>
        <p15:guide id="53" pos="1277">
          <p15:clr>
            <a:srgbClr val="F26B43"/>
          </p15:clr>
        </p15:guide>
        <p15:guide id="54" pos="1232">
          <p15:clr>
            <a:srgbClr val="F26B43"/>
          </p15:clr>
        </p15:guide>
        <p15:guide id="55" pos="5541">
          <p15:clr>
            <a:srgbClr val="F26B43"/>
          </p15:clr>
        </p15:guide>
        <p15:guide id="56" pos="5586">
          <p15:clr>
            <a:srgbClr val="F26B43"/>
          </p15:clr>
        </p15:guide>
        <p15:guide id="57" pos="5972">
          <p15:clr>
            <a:srgbClr val="F26B43"/>
          </p15:clr>
        </p15:guide>
        <p15:guide id="58" pos="64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BB907FC-8EEA-4706-98EB-1F20D0D83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err="1"/>
              <a:t>Mastertitelformat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CB51EB-182E-4020-8D86-3EF8848E6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0984" y="1727201"/>
            <a:ext cx="10850032" cy="4127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3631EF1-8F73-4506-8C05-6646BB062A9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979976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5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4" r:id="rId2"/>
    <p:sldLayoutId id="2147483650" r:id="rId3"/>
    <p:sldLayoutId id="2147483692" r:id="rId4"/>
    <p:sldLayoutId id="2147483695" r:id="rId5"/>
    <p:sldLayoutId id="2147483680" r:id="rId6"/>
    <p:sldLayoutId id="2147483681" r:id="rId7"/>
    <p:sldLayoutId id="2147483682" r:id="rId8"/>
    <p:sldLayoutId id="2147483696" r:id="rId9"/>
    <p:sldLayoutId id="2147483683" r:id="rId10"/>
    <p:sldLayoutId id="2147483684" r:id="rId11"/>
    <p:sldLayoutId id="2147483685" r:id="rId12"/>
    <p:sldLayoutId id="2147483655" r:id="rId13"/>
    <p:sldLayoutId id="2147483697" r:id="rId14"/>
    <p:sldLayoutId id="2147483698" r:id="rId15"/>
  </p:sldLayoutIdLst>
  <p:hf hdr="0" dt="0"/>
  <p:txStyles>
    <p:titleStyle>
      <a:lvl1pPr algn="l" defTabSz="914400" rtl="0" eaLnBrk="1" latinLnBrk="0" hangingPunct="1">
        <a:lnSpc>
          <a:spcPts val="22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4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00" indent="-34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000" indent="-34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pos="7265" userDrawn="1">
          <p15:clr>
            <a:srgbClr val="F26B43"/>
          </p15:clr>
        </p15:guide>
        <p15:guide id="3" orient="horz" pos="164" userDrawn="1">
          <p15:clr>
            <a:srgbClr val="F26B43"/>
          </p15:clr>
        </p15:guide>
        <p15:guide id="4" orient="horz" pos="326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4156" userDrawn="1">
          <p15:clr>
            <a:srgbClr val="F26B43"/>
          </p15:clr>
        </p15:guide>
        <p15:guide id="7" pos="801" userDrawn="1">
          <p15:clr>
            <a:srgbClr val="F26B43"/>
          </p15:clr>
        </p15:guide>
        <p15:guide id="8" pos="846" userDrawn="1">
          <p15:clr>
            <a:srgbClr val="F26B43"/>
          </p15:clr>
        </p15:guide>
        <p15:guide id="9" pos="2094" userDrawn="1">
          <p15:clr>
            <a:srgbClr val="F26B43"/>
          </p15:clr>
        </p15:guide>
        <p15:guide id="10" pos="2139" userDrawn="1">
          <p15:clr>
            <a:srgbClr val="F26B43"/>
          </p15:clr>
        </p15:guide>
        <p15:guide id="11" pos="2525" userDrawn="1">
          <p15:clr>
            <a:srgbClr val="F26B43"/>
          </p15:clr>
        </p15:guide>
        <p15:guide id="12" pos="2570" userDrawn="1">
          <p15:clr>
            <a:srgbClr val="F26B43"/>
          </p15:clr>
        </p15:guide>
        <p15:guide id="13" pos="2955" userDrawn="1">
          <p15:clr>
            <a:srgbClr val="F26B43"/>
          </p15:clr>
        </p15:guide>
        <p15:guide id="14" pos="3001" userDrawn="1">
          <p15:clr>
            <a:srgbClr val="F26B43"/>
          </p15:clr>
        </p15:guide>
        <p15:guide id="15" pos="3386" userDrawn="1">
          <p15:clr>
            <a:srgbClr val="F26B43"/>
          </p15:clr>
        </p15:guide>
        <p15:guide id="16" pos="3432" userDrawn="1">
          <p15:clr>
            <a:srgbClr val="F26B43"/>
          </p15:clr>
        </p15:guide>
        <p15:guide id="17" pos="3817" userDrawn="1">
          <p15:clr>
            <a:srgbClr val="F26B43"/>
          </p15:clr>
        </p15:guide>
        <p15:guide id="18" pos="3863" userDrawn="1">
          <p15:clr>
            <a:srgbClr val="F26B43"/>
          </p15:clr>
        </p15:guide>
        <p15:guide id="19" pos="4248" userDrawn="1">
          <p15:clr>
            <a:srgbClr val="F26B43"/>
          </p15:clr>
        </p15:guide>
        <p15:guide id="20" pos="4294" userDrawn="1">
          <p15:clr>
            <a:srgbClr val="F26B43"/>
          </p15:clr>
        </p15:guide>
        <p15:guide id="21" pos="4679" userDrawn="1">
          <p15:clr>
            <a:srgbClr val="F26B43"/>
          </p15:clr>
        </p15:guide>
        <p15:guide id="22" pos="4725" userDrawn="1">
          <p15:clr>
            <a:srgbClr val="F26B43"/>
          </p15:clr>
        </p15:guide>
        <p15:guide id="23" pos="5110" userDrawn="1">
          <p15:clr>
            <a:srgbClr val="F26B43"/>
          </p15:clr>
        </p15:guide>
        <p15:guide id="24" pos="5155" userDrawn="1">
          <p15:clr>
            <a:srgbClr val="F26B43"/>
          </p15:clr>
        </p15:guide>
        <p15:guide id="25" pos="6403" userDrawn="1">
          <p15:clr>
            <a:srgbClr val="F26B43"/>
          </p15:clr>
        </p15:guide>
        <p15:guide id="26" pos="6017" userDrawn="1">
          <p15:clr>
            <a:srgbClr val="F26B43"/>
          </p15:clr>
        </p15:guide>
        <p15:guide id="27" pos="6834" userDrawn="1">
          <p15:clr>
            <a:srgbClr val="F26B43"/>
          </p15:clr>
        </p15:guide>
        <p15:guide id="28" pos="6879" userDrawn="1">
          <p15:clr>
            <a:srgbClr val="F26B43"/>
          </p15:clr>
        </p15:guide>
        <p15:guide id="29" orient="horz" pos="477" userDrawn="1">
          <p15:clr>
            <a:srgbClr val="F26B43"/>
          </p15:clr>
        </p15:guide>
        <p15:guide id="30" orient="horz" pos="630" userDrawn="1">
          <p15:clr>
            <a:srgbClr val="F26B43"/>
          </p15:clr>
        </p15:guide>
        <p15:guide id="31" orient="horz" pos="783" userDrawn="1">
          <p15:clr>
            <a:srgbClr val="F26B43"/>
          </p15:clr>
        </p15:guide>
        <p15:guide id="32" orient="horz" pos="935" userDrawn="1">
          <p15:clr>
            <a:srgbClr val="F26B43"/>
          </p15:clr>
        </p15:guide>
        <p15:guide id="33" orient="horz" pos="1241" userDrawn="1">
          <p15:clr>
            <a:srgbClr val="F26B43"/>
          </p15:clr>
        </p15:guide>
        <p15:guide id="34" orient="horz" pos="1395" userDrawn="1">
          <p15:clr>
            <a:srgbClr val="F26B43"/>
          </p15:clr>
        </p15:guide>
        <p15:guide id="35" orient="horz" pos="1548" userDrawn="1">
          <p15:clr>
            <a:srgbClr val="F26B43"/>
          </p15:clr>
        </p15:guide>
        <p15:guide id="36" orient="horz" pos="1701" userDrawn="1">
          <p15:clr>
            <a:srgbClr val="F26B43"/>
          </p15:clr>
        </p15:guide>
        <p15:guide id="37" orient="horz" pos="1854" userDrawn="1">
          <p15:clr>
            <a:srgbClr val="F26B43"/>
          </p15:clr>
        </p15:guide>
        <p15:guide id="38" orient="horz" pos="2007" userDrawn="1">
          <p15:clr>
            <a:srgbClr val="F26B43"/>
          </p15:clr>
        </p15:guide>
        <p15:guide id="39" orient="horz" pos="2160" userDrawn="1">
          <p15:clr>
            <a:srgbClr val="F26B43"/>
          </p15:clr>
        </p15:guide>
        <p15:guide id="40" orient="horz" pos="2312" userDrawn="1">
          <p15:clr>
            <a:srgbClr val="F26B43"/>
          </p15:clr>
        </p15:guide>
        <p15:guide id="41" orient="horz" pos="2465" userDrawn="1">
          <p15:clr>
            <a:srgbClr val="F26B43"/>
          </p15:clr>
        </p15:guide>
        <p15:guide id="42" orient="horz" pos="2618" userDrawn="1">
          <p15:clr>
            <a:srgbClr val="F26B43"/>
          </p15:clr>
        </p15:guide>
        <p15:guide id="43" orient="horz" pos="2771" userDrawn="1">
          <p15:clr>
            <a:srgbClr val="F26B43"/>
          </p15:clr>
        </p15:guide>
        <p15:guide id="44" orient="horz" pos="2925" userDrawn="1">
          <p15:clr>
            <a:srgbClr val="F26B43"/>
          </p15:clr>
        </p15:guide>
        <p15:guide id="45" orient="horz" pos="3077" userDrawn="1">
          <p15:clr>
            <a:srgbClr val="F26B43"/>
          </p15:clr>
        </p15:guide>
        <p15:guide id="46" orient="horz" pos="3230" userDrawn="1">
          <p15:clr>
            <a:srgbClr val="F26B43"/>
          </p15:clr>
        </p15:guide>
        <p15:guide id="47" orient="horz" pos="3383" userDrawn="1">
          <p15:clr>
            <a:srgbClr val="F26B43"/>
          </p15:clr>
        </p15:guide>
        <p15:guide id="48" orient="horz" pos="3536" userDrawn="1">
          <p15:clr>
            <a:srgbClr val="F26B43"/>
          </p15:clr>
        </p15:guide>
        <p15:guide id="49" orient="horz" pos="3689" userDrawn="1">
          <p15:clr>
            <a:srgbClr val="F26B43"/>
          </p15:clr>
        </p15:guide>
        <p15:guide id="50" orient="horz" pos="1088" userDrawn="1">
          <p15:clr>
            <a:srgbClr val="F26B43"/>
          </p15:clr>
        </p15:guide>
        <p15:guide id="51" pos="1708" userDrawn="1">
          <p15:clr>
            <a:srgbClr val="F26B43"/>
          </p15:clr>
        </p15:guide>
        <p15:guide id="52" pos="1663" userDrawn="1">
          <p15:clr>
            <a:srgbClr val="F26B43"/>
          </p15:clr>
        </p15:guide>
        <p15:guide id="53" pos="1277" userDrawn="1">
          <p15:clr>
            <a:srgbClr val="F26B43"/>
          </p15:clr>
        </p15:guide>
        <p15:guide id="54" pos="1232" userDrawn="1">
          <p15:clr>
            <a:srgbClr val="F26B43"/>
          </p15:clr>
        </p15:guide>
        <p15:guide id="55" pos="5541" userDrawn="1">
          <p15:clr>
            <a:srgbClr val="F26B43"/>
          </p15:clr>
        </p15:guide>
        <p15:guide id="56" pos="5586" userDrawn="1">
          <p15:clr>
            <a:srgbClr val="F26B43"/>
          </p15:clr>
        </p15:guide>
        <p15:guide id="57" pos="5972" userDrawn="1">
          <p15:clr>
            <a:srgbClr val="F26B43"/>
          </p15:clr>
        </p15:guide>
        <p15:guide id="58" pos="64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4.jpe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3.png"/><Relationship Id="rId7" Type="http://schemas.openxmlformats.org/officeDocument/2006/relationships/image" Target="../media/image1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AB6D1A-FA95-4568-9D15-55EE7B2C28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dirty="0"/>
              <a:t>Dr. Javier del Rio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4975782-2751-4314-87A3-F954E323E2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2" y="6102352"/>
            <a:ext cx="3348037" cy="45084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noProof="0" dirty="0"/>
              <a:t>Mutual de </a:t>
            </a:r>
            <a:r>
              <a:rPr lang="en-US" noProof="0" dirty="0" err="1"/>
              <a:t>Seguridad</a:t>
            </a:r>
            <a:endParaRPr lang="en-US" noProof="0" dirty="0"/>
          </a:p>
          <a:p>
            <a:pPr>
              <a:spcBef>
                <a:spcPts val="0"/>
              </a:spcBef>
            </a:pPr>
            <a:r>
              <a:rPr lang="en-US" noProof="0" dirty="0"/>
              <a:t>Santiago, Chile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00ACD08-8E90-4571-9B8B-183D058DED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9876" y="5861053"/>
            <a:ext cx="7330669" cy="24606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 dirty="0"/>
              <a:t>AO Trauma Online </a:t>
            </a:r>
            <a:r>
              <a:rPr lang="en-US" dirty="0"/>
              <a:t>Course</a:t>
            </a:r>
            <a:r>
              <a:rPr lang="en-US" dirty="0">
                <a:ea typeface="+mn-lt"/>
                <a:cs typeface="+mn-lt"/>
              </a:rPr>
              <a:t>—</a:t>
            </a:r>
            <a:r>
              <a:rPr lang="en-US" dirty="0"/>
              <a:t>Pelvic</a:t>
            </a:r>
            <a:r>
              <a:rPr lang="en-US" noProof="0" dirty="0"/>
              <a:t> and Acetabular Fracture Management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6D9FD9-438E-4B5F-B931-DB91A78CC7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altLang="zh-CN" dirty="0"/>
              <a:t>Davos, </a:t>
            </a:r>
            <a:r>
              <a:rPr lang="de-DE" altLang="zh-CN" dirty="0" err="1"/>
              <a:t>December</a:t>
            </a:r>
            <a:r>
              <a:rPr lang="de-DE" altLang="zh-CN" dirty="0"/>
              <a:t> 4–</a:t>
            </a:r>
            <a:r>
              <a:rPr lang="en-GB" altLang="zh-CN" dirty="0"/>
              <a:t>6, 2020</a:t>
            </a:r>
            <a:endParaRPr lang="de-CH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978C9C-00EC-4765-9CC2-CB560EC0DD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noProof="0" dirty="0"/>
              <a:t>Radiographic assessment and classification</a:t>
            </a:r>
            <a:br>
              <a:rPr lang="en-US" noProof="0" dirty="0"/>
            </a:br>
            <a:br>
              <a:rPr lang="en-US" b="0" noProof="0" dirty="0"/>
            </a:br>
            <a:br>
              <a:rPr lang="en-US" b="0" noProof="0" dirty="0"/>
            </a:br>
            <a:endParaRPr lang="de-CH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46C271-30B1-4BDA-A474-97F5E8B6D1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0" dirty="0"/>
              <a:t>X</a:t>
            </a:r>
            <a:r>
              <a:rPr lang="en-US" b="0" noProof="0" dirty="0"/>
              <a:t>-ray and computed tomography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55097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CL" dirty="0"/>
              <a:t>CT scan </a:t>
            </a:r>
          </a:p>
        </p:txBody>
      </p:sp>
      <p:sp>
        <p:nvSpPr>
          <p:cNvPr id="17411" name="Subtítul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s-CL" dirty="0"/>
              <a:t>Study of choice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s-CL" dirty="0"/>
              <a:t>Every pelvic fracture should have a CT scan/Pan scan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s-CL" dirty="0"/>
              <a:t>Contrast is useful in diagnosing some lesions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s-CL" dirty="0"/>
              <a:t>3D reconstructions help in understanding complex fracture patterns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s-C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s-C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04358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040E947-68E9-4F13-A840-C951854E8799}"/>
              </a:ext>
            </a:extLst>
          </p:cNvPr>
          <p:cNvSpPr txBox="1"/>
          <p:nvPr/>
        </p:nvSpPr>
        <p:spPr>
          <a:xfrm>
            <a:off x="658813" y="1727200"/>
            <a:ext cx="9106807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ea typeface="MS PGothic" panose="020B0600070205080204" pitchFamily="34" charset="-128"/>
              </a:rPr>
              <a:t>Soft tissues: obesity, Morel-Lavallee</a:t>
            </a:r>
          </a:p>
          <a:p>
            <a:pPr marL="457200" indent="-4572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ea typeface="MS PGothic" panose="020B0600070205080204" pitchFamily="34" charset="-128"/>
              </a:rPr>
              <a:t>Blood vessels: active bleeding, absence</a:t>
            </a:r>
          </a:p>
          <a:p>
            <a:pPr marL="457200" indent="-4572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ea typeface="MS PGothic" panose="020B0600070205080204" pitchFamily="34" charset="-128"/>
              </a:rPr>
              <a:t>Hematomas: </a:t>
            </a:r>
            <a:r>
              <a:rPr lang="en-US" sz="2800" dirty="0" err="1">
                <a:ea typeface="MS PGothic" panose="020B0600070205080204" pitchFamily="34" charset="-128"/>
              </a:rPr>
              <a:t>retzius</a:t>
            </a:r>
            <a:r>
              <a:rPr lang="en-US" sz="2800" dirty="0">
                <a:ea typeface="MS PGothic" panose="020B0600070205080204" pitchFamily="34" charset="-128"/>
              </a:rPr>
              <a:t>, retroperitoneal</a:t>
            </a:r>
          </a:p>
          <a:p>
            <a:pPr marL="457200" indent="-4572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ea typeface="MS PGothic" panose="020B0600070205080204" pitchFamily="34" charset="-128"/>
              </a:rPr>
              <a:t>Organs: bladder, rectum, uterus, testicles</a:t>
            </a:r>
          </a:p>
          <a:p>
            <a:pPr marL="457200" indent="-4572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ea typeface="MS PGothic" panose="020B0600070205080204" pitchFamily="34" charset="-128"/>
              </a:rPr>
              <a:t>Fracture: anatomy, size, fragments, pattern</a:t>
            </a:r>
          </a:p>
          <a:p>
            <a:pPr marL="457200" indent="-457200"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-"/>
              <a:defRPr/>
            </a:pPr>
            <a:endParaRPr lang="en-US" sz="3200" dirty="0">
              <a:ea typeface="MS PGothic" panose="020B0600070205080204" pitchFamily="34" charset="-128"/>
            </a:endParaRPr>
          </a:p>
        </p:txBody>
      </p:sp>
      <p:pic>
        <p:nvPicPr>
          <p:cNvPr id="1028" name="Picture 4" descr="Resultado de imagen para SQUEEZE AN ORANGE">
            <a:extLst>
              <a:ext uri="{FF2B5EF4-FFF2-40B4-BE49-F238E27FC236}">
                <a16:creationId xmlns:a16="http://schemas.microsoft.com/office/drawing/2014/main" id="{9EE149F6-A764-426B-AC5E-60ADFEA0C1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22356" y="1050608"/>
            <a:ext cx="3684814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5F986DD-7DD0-4BC2-A093-0EF21AFFF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scan: always follow a sequence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394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lying on a bed&#10;&#10;Description automatically generated">
            <a:extLst>
              <a:ext uri="{FF2B5EF4-FFF2-40B4-BE49-F238E27FC236}">
                <a16:creationId xmlns:a16="http://schemas.microsoft.com/office/drawing/2014/main" id="{4B891519-981C-4D7E-9CC4-1477F4EBC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613" y="1044211"/>
            <a:ext cx="4389120" cy="3712464"/>
          </a:xfrm>
          <a:prstGeom prst="rect">
            <a:avLst/>
          </a:prstGeom>
        </p:spPr>
      </p:pic>
      <p:sp>
        <p:nvSpPr>
          <p:cNvPr id="29699" name="Text Box 3">
            <a:extLst>
              <a:ext uri="{FF2B5EF4-FFF2-40B4-BE49-F238E27FC236}">
                <a16:creationId xmlns:a16="http://schemas.microsoft.com/office/drawing/2014/main" id="{A419DD7C-3478-4F69-8EAE-40C21E075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4" y="4803931"/>
            <a:ext cx="6705491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en-US" altLang="es-CL" sz="2800" dirty="0">
                <a:solidFill>
                  <a:srgbClr val="FFFFFF"/>
                </a:solidFill>
                <a:latin typeface="Arial" panose="020B0604020202020204" pitchFamily="34" charset="0"/>
              </a:rPr>
              <a:t>30-year-old man</a:t>
            </a:r>
          </a:p>
          <a:p>
            <a:pPr marL="342900" indent="-34290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en-US" altLang="es-CL" sz="2800" dirty="0">
                <a:solidFill>
                  <a:srgbClr val="FFFFFF"/>
                </a:solidFill>
                <a:latin typeface="Arial" panose="020B0604020202020204" pitchFamily="34" charset="0"/>
              </a:rPr>
              <a:t>Motor vehicle collision</a:t>
            </a:r>
          </a:p>
          <a:p>
            <a:pPr marL="342900" indent="-34290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en-US" altLang="es-CL" sz="2800" dirty="0">
                <a:solidFill>
                  <a:srgbClr val="FFFFFF"/>
                </a:solidFill>
                <a:latin typeface="Arial" panose="020B0604020202020204" pitchFamily="34" charset="0"/>
              </a:rPr>
              <a:t>Bilateral lower extremities amputated</a:t>
            </a:r>
          </a:p>
          <a:p>
            <a:pPr marL="342900" indent="-34290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en-US" altLang="es-CL" sz="2800" dirty="0">
                <a:solidFill>
                  <a:srgbClr val="FFFFFF"/>
                </a:solidFill>
                <a:latin typeface="Arial" panose="020B0604020202020204" pitchFamily="34" charset="0"/>
              </a:rPr>
              <a:t>Pelvis + left T-type acetabular fracture</a:t>
            </a:r>
          </a:p>
          <a:p>
            <a:pPr marL="342900" indent="-342900" fontAlgn="base">
              <a:spcBef>
                <a:spcPts val="0"/>
              </a:spcBef>
              <a:spcAft>
                <a:spcPct val="0"/>
              </a:spcAft>
              <a:defRPr/>
            </a:pPr>
            <a:endParaRPr lang="en-US" altLang="es-CL" sz="2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C9FAADD-D6BF-422D-9AA5-03A1836F33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474" y="126405"/>
            <a:ext cx="3459611" cy="315972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CD716C74-8EBD-47AD-8304-ED4AD8BD7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9176" y="3691100"/>
            <a:ext cx="3345909" cy="29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818C0F87-A36E-4390-8F16-A5390F7D9313}"/>
              </a:ext>
            </a:extLst>
          </p:cNvPr>
          <p:cNvSpPr txBox="1">
            <a:spLocks/>
          </p:cNvSpPr>
          <p:nvPr/>
        </p:nvSpPr>
        <p:spPr>
          <a:xfrm>
            <a:off x="833307" y="347080"/>
            <a:ext cx="7772400" cy="1081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s-CL" sz="3200" b="0" dirty="0">
              <a:solidFill>
                <a:schemeClr val="bg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E99D2DF-5EBA-4B19-806A-4E16C6BA9D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1293" y="5896538"/>
            <a:ext cx="1400707" cy="94127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7AC8C9E-CD65-4CD0-A857-EEA4D82F7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CL" sz="3200" dirty="0">
                <a:solidFill>
                  <a:schemeClr val="bg1"/>
                </a:solidFill>
              </a:rPr>
              <a:t>Clinical case</a:t>
            </a:r>
            <a:br>
              <a:rPr lang="en-US" altLang="es-CL" sz="3200" dirty="0">
                <a:solidFill>
                  <a:schemeClr val="bg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874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>
            <a:extLst>
              <a:ext uri="{FF2B5EF4-FFF2-40B4-BE49-F238E27FC236}">
                <a16:creationId xmlns:a16="http://schemas.microsoft.com/office/drawing/2014/main" id="{7AE0F767-7053-4A57-B1FD-2A69F59DB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464" y="452372"/>
            <a:ext cx="4885678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s-CL" altLang="es-CL" sz="2800" dirty="0" err="1">
                <a:solidFill>
                  <a:srgbClr val="FFFFFF"/>
                </a:solidFill>
                <a:latin typeface="Arial" panose="020B0604020202020204" pitchFamily="34" charset="0"/>
              </a:rPr>
              <a:t>Our</a:t>
            </a:r>
            <a:r>
              <a:rPr lang="es-CL" altLang="es-CL" sz="2800" dirty="0">
                <a:solidFill>
                  <a:srgbClr val="FFFFFF"/>
                </a:solidFill>
                <a:latin typeface="Arial" panose="020B0604020202020204" pitchFamily="34" charset="0"/>
              </a:rPr>
              <a:t> plan:</a:t>
            </a:r>
          </a:p>
          <a:p>
            <a:pPr marL="457200" indent="-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CL" altLang="es-CL" sz="2800" dirty="0" err="1">
                <a:solidFill>
                  <a:srgbClr val="FFFFFF"/>
                </a:solidFill>
                <a:latin typeface="Arial" panose="020B0604020202020204" pitchFamily="34" charset="0"/>
              </a:rPr>
              <a:t>Percutaneous</a:t>
            </a:r>
            <a:r>
              <a:rPr lang="es-CL" altLang="es-CL" sz="2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CL" altLang="es-CL" sz="2800" dirty="0" err="1">
                <a:solidFill>
                  <a:srgbClr val="FFFFFF"/>
                </a:solidFill>
                <a:latin typeface="Arial" panose="020B0604020202020204" pitchFamily="34" charset="0"/>
              </a:rPr>
              <a:t>pelvic</a:t>
            </a:r>
            <a:r>
              <a:rPr lang="es-CL" altLang="es-CL" sz="2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CL" altLang="es-CL" sz="2800" dirty="0" err="1">
                <a:solidFill>
                  <a:srgbClr val="FFFFFF"/>
                </a:solidFill>
                <a:latin typeface="Arial" panose="020B0604020202020204" pitchFamily="34" charset="0"/>
              </a:rPr>
              <a:t>fixation</a:t>
            </a:r>
            <a:endParaRPr lang="es-CL" altLang="es-CL" sz="28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457200" indent="-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CL" altLang="es-CL" sz="2800" dirty="0">
                <a:solidFill>
                  <a:srgbClr val="FFFFFF"/>
                </a:solidFill>
                <a:latin typeface="Arial" panose="020B0604020202020204" pitchFamily="34" charset="0"/>
              </a:rPr>
              <a:t>ORIF </a:t>
            </a:r>
            <a:r>
              <a:rPr lang="es-CL" altLang="es-CL" sz="2800" dirty="0" err="1">
                <a:solidFill>
                  <a:srgbClr val="FFFFFF"/>
                </a:solidFill>
                <a:latin typeface="Arial" panose="020B0604020202020204" pitchFamily="34" charset="0"/>
              </a:rPr>
              <a:t>of</a:t>
            </a:r>
            <a:r>
              <a:rPr lang="es-CL" altLang="es-CL" sz="2800" dirty="0">
                <a:solidFill>
                  <a:srgbClr val="FFFFFF"/>
                </a:solidFill>
                <a:latin typeface="Arial" panose="020B0604020202020204" pitchFamily="34" charset="0"/>
              </a:rPr>
              <a:t> acetabular fracture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endParaRPr lang="es-CL" altLang="es-CL" sz="2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30726" name="Picture 3">
            <a:extLst>
              <a:ext uri="{FF2B5EF4-FFF2-40B4-BE49-F238E27FC236}">
                <a16:creationId xmlns:a16="http://schemas.microsoft.com/office/drawing/2014/main" id="{CD716C74-8EBD-47AD-8304-ED4AD8BD7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286" y="156304"/>
            <a:ext cx="3468687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2AF8104-4806-4A74-B9DE-3CC02F9C3C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973" y="156304"/>
            <a:ext cx="3459611" cy="315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67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>
            <a:extLst>
              <a:ext uri="{FF2B5EF4-FFF2-40B4-BE49-F238E27FC236}">
                <a16:creationId xmlns:a16="http://schemas.microsoft.com/office/drawing/2014/main" id="{7AE0F767-7053-4A57-B1FD-2A69F59DB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464" y="452372"/>
            <a:ext cx="4885678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s-CL" altLang="es-CL" sz="2800" dirty="0" err="1">
                <a:solidFill>
                  <a:srgbClr val="FFFFFF"/>
                </a:solidFill>
                <a:latin typeface="Arial" panose="020B0604020202020204" pitchFamily="34" charset="0"/>
              </a:rPr>
              <a:t>Our</a:t>
            </a:r>
            <a:r>
              <a:rPr lang="es-CL" altLang="es-CL" sz="2800" dirty="0">
                <a:solidFill>
                  <a:srgbClr val="FFFFFF"/>
                </a:solidFill>
                <a:latin typeface="Arial" panose="020B0604020202020204" pitchFamily="34" charset="0"/>
              </a:rPr>
              <a:t> plan:</a:t>
            </a:r>
          </a:p>
          <a:p>
            <a:pPr marL="457200" indent="-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CL" altLang="es-CL" sz="2800" dirty="0" err="1">
                <a:solidFill>
                  <a:srgbClr val="FFFFFF"/>
                </a:solidFill>
                <a:latin typeface="Arial" panose="020B0604020202020204" pitchFamily="34" charset="0"/>
              </a:rPr>
              <a:t>Percutaneous</a:t>
            </a:r>
            <a:r>
              <a:rPr lang="es-CL" altLang="es-CL" sz="2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CL" altLang="es-CL" sz="2800" dirty="0" err="1">
                <a:solidFill>
                  <a:srgbClr val="FFFFFF"/>
                </a:solidFill>
                <a:latin typeface="Arial" panose="020B0604020202020204" pitchFamily="34" charset="0"/>
              </a:rPr>
              <a:t>pelvic</a:t>
            </a:r>
            <a:r>
              <a:rPr lang="es-CL" altLang="es-CL" sz="2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CL" altLang="es-CL" sz="2800" dirty="0" err="1">
                <a:solidFill>
                  <a:srgbClr val="FFFFFF"/>
                </a:solidFill>
                <a:latin typeface="Arial" panose="020B0604020202020204" pitchFamily="34" charset="0"/>
              </a:rPr>
              <a:t>fixation</a:t>
            </a:r>
            <a:endParaRPr lang="es-CL" altLang="es-CL" sz="28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457200" indent="-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CL" altLang="es-CL" sz="2800" dirty="0">
                <a:solidFill>
                  <a:srgbClr val="FFFFFF"/>
                </a:solidFill>
                <a:latin typeface="Arial" panose="020B0604020202020204" pitchFamily="34" charset="0"/>
              </a:rPr>
              <a:t>ORIF </a:t>
            </a:r>
            <a:r>
              <a:rPr lang="es-CL" altLang="es-CL" sz="2800" dirty="0" err="1">
                <a:solidFill>
                  <a:srgbClr val="FFFFFF"/>
                </a:solidFill>
                <a:latin typeface="Arial" panose="020B0604020202020204" pitchFamily="34" charset="0"/>
              </a:rPr>
              <a:t>of</a:t>
            </a:r>
            <a:r>
              <a:rPr lang="es-CL" altLang="es-CL" sz="2800" dirty="0">
                <a:solidFill>
                  <a:srgbClr val="FFFFFF"/>
                </a:solidFill>
                <a:latin typeface="Arial" panose="020B0604020202020204" pitchFamily="34" charset="0"/>
              </a:rPr>
              <a:t> acetabular fracture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endParaRPr lang="es-CL" altLang="es-CL" sz="2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30724" name="Picture 5">
            <a:extLst>
              <a:ext uri="{FF2B5EF4-FFF2-40B4-BE49-F238E27FC236}">
                <a16:creationId xmlns:a16="http://schemas.microsoft.com/office/drawing/2014/main" id="{1526FC96-4CA5-464A-AAB9-44A3822E2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0163" y="3352512"/>
            <a:ext cx="612140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CuadroTexto 1">
            <a:extLst>
              <a:ext uri="{FF2B5EF4-FFF2-40B4-BE49-F238E27FC236}">
                <a16:creationId xmlns:a16="http://schemas.microsoft.com/office/drawing/2014/main" id="{85BCD2F5-2AA8-4A77-96F8-C658A7948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0640" y="6412984"/>
            <a:ext cx="4840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s-ES" altLang="es-CL" sz="2400" dirty="0">
                <a:solidFill>
                  <a:srgbClr val="FFFFFF"/>
                </a:solidFill>
                <a:latin typeface="Arial" panose="020B0604020202020204" pitchFamily="34" charset="0"/>
              </a:rPr>
              <a:t>CT </a:t>
            </a:r>
            <a:r>
              <a:rPr lang="es-ES" altLang="es-CL" sz="2400" dirty="0" err="1">
                <a:solidFill>
                  <a:srgbClr val="FFFFFF"/>
                </a:solidFill>
                <a:latin typeface="Arial" panose="020B0604020202020204" pitchFamily="34" charset="0"/>
              </a:rPr>
              <a:t>scan</a:t>
            </a:r>
            <a:r>
              <a:rPr lang="es-ES" altLang="es-CL" sz="2400" dirty="0">
                <a:solidFill>
                  <a:srgbClr val="FFFFFF"/>
                </a:solidFill>
                <a:latin typeface="Arial" panose="020B0604020202020204" pitchFamily="34" charset="0"/>
              </a:rPr>
              <a:t>: </a:t>
            </a:r>
            <a:r>
              <a:rPr lang="es-ES" altLang="es-CL" sz="2400" dirty="0" err="1">
                <a:solidFill>
                  <a:srgbClr val="FFFFFF"/>
                </a:solidFill>
                <a:latin typeface="Arial" panose="020B0604020202020204" pitchFamily="34" charset="0"/>
              </a:rPr>
              <a:t>soft-tissue</a:t>
            </a:r>
            <a:r>
              <a:rPr lang="es-ES" altLang="es-CL" sz="24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ES" altLang="es-CL" sz="2400" dirty="0" err="1">
                <a:solidFill>
                  <a:srgbClr val="FFFFFF"/>
                </a:solidFill>
                <a:latin typeface="Arial" panose="020B0604020202020204" pitchFamily="34" charset="0"/>
              </a:rPr>
              <a:t>window</a:t>
            </a:r>
            <a:endParaRPr lang="es-ES" altLang="es-CL" sz="2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30726" name="Picture 3">
            <a:extLst>
              <a:ext uri="{FF2B5EF4-FFF2-40B4-BE49-F238E27FC236}">
                <a16:creationId xmlns:a16="http://schemas.microsoft.com/office/drawing/2014/main" id="{CD716C74-8EBD-47AD-8304-ED4AD8BD7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286" y="156304"/>
            <a:ext cx="3468687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2AF8104-4806-4A74-B9DE-3CC02F9C3C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973" y="156304"/>
            <a:ext cx="3459611" cy="315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52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B8A6DD-0E87-4E7E-BCF4-ACD7A53EF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/>
                <a:ea typeface="MS PGothic" panose="020B0600070205080204" pitchFamily="34" charset="-128"/>
              </a:rPr>
              <a:t>Other examples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4173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>
            <a:extLst>
              <a:ext uri="{FF2B5EF4-FFF2-40B4-BE49-F238E27FC236}">
                <a16:creationId xmlns:a16="http://schemas.microsoft.com/office/drawing/2014/main" id="{B4980E0F-B202-4726-AE95-8B6362057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67906">
            <a:off x="1345420" y="3967071"/>
            <a:ext cx="4414122" cy="287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>
            <a:extLst>
              <a:ext uri="{FF2B5EF4-FFF2-40B4-BE49-F238E27FC236}">
                <a16:creationId xmlns:a16="http://schemas.microsoft.com/office/drawing/2014/main" id="{AF5304EA-A856-4FD2-AB1F-CE669E0E2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59421">
            <a:off x="6223764" y="3894026"/>
            <a:ext cx="4352269" cy="299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Picture 3">
            <a:extLst>
              <a:ext uri="{FF2B5EF4-FFF2-40B4-BE49-F238E27FC236}">
                <a16:creationId xmlns:a16="http://schemas.microsoft.com/office/drawing/2014/main" id="{3206111E-428D-45F5-BD96-4D045DA74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4275" y="0"/>
            <a:ext cx="4396424" cy="375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3">
            <a:extLst>
              <a:ext uri="{FF2B5EF4-FFF2-40B4-BE49-F238E27FC236}">
                <a16:creationId xmlns:a16="http://schemas.microsoft.com/office/drawing/2014/main" id="{0C747F9B-4B02-4ECA-94C7-D593451B9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307" y="1309389"/>
            <a:ext cx="516993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es-CL" sz="2800" dirty="0">
                <a:solidFill>
                  <a:srgbClr val="FFFFFF"/>
                </a:solidFill>
                <a:latin typeface="Arial" panose="020B0604020202020204" pitchFamily="34" charset="0"/>
              </a:rPr>
              <a:t>46-year-old man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es-CL" sz="2800" dirty="0">
                <a:solidFill>
                  <a:srgbClr val="FFFFFF"/>
                </a:solidFill>
                <a:latin typeface="Arial" panose="020B0604020202020204" pitchFamily="34" charset="0"/>
              </a:rPr>
              <a:t>Motorcycle vs truck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es-CL" sz="2800" dirty="0">
                <a:solidFill>
                  <a:srgbClr val="FFFFFF"/>
                </a:solidFill>
                <a:latin typeface="Arial" panose="020B0604020202020204" pitchFamily="34" charset="0"/>
              </a:rPr>
              <a:t>BP 90/50 mm Hg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es-CL" sz="2800" dirty="0">
                <a:solidFill>
                  <a:srgbClr val="FFFFFF"/>
                </a:solidFill>
                <a:latin typeface="Arial" panose="020B0604020202020204" pitchFamily="34" charset="0"/>
              </a:rPr>
              <a:t>HR 130x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endParaRPr lang="en-US" altLang="es-CL" sz="2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137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>
            <a:extLst>
              <a:ext uri="{FF2B5EF4-FFF2-40B4-BE49-F238E27FC236}">
                <a16:creationId xmlns:a16="http://schemas.microsoft.com/office/drawing/2014/main" id="{B4980E0F-B202-4726-AE95-8B6362057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67906">
            <a:off x="1345420" y="3967071"/>
            <a:ext cx="4414122" cy="287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>
            <a:extLst>
              <a:ext uri="{FF2B5EF4-FFF2-40B4-BE49-F238E27FC236}">
                <a16:creationId xmlns:a16="http://schemas.microsoft.com/office/drawing/2014/main" id="{AF5304EA-A856-4FD2-AB1F-CE669E0E2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59421">
            <a:off x="6223764" y="3894026"/>
            <a:ext cx="4352269" cy="299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Picture 3">
            <a:extLst>
              <a:ext uri="{FF2B5EF4-FFF2-40B4-BE49-F238E27FC236}">
                <a16:creationId xmlns:a16="http://schemas.microsoft.com/office/drawing/2014/main" id="{3206111E-428D-45F5-BD96-4D045DA74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4275" y="0"/>
            <a:ext cx="4396424" cy="375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7" name="AutoShape 6">
            <a:extLst>
              <a:ext uri="{FF2B5EF4-FFF2-40B4-BE49-F238E27FC236}">
                <a16:creationId xmlns:a16="http://schemas.microsoft.com/office/drawing/2014/main" id="{1FBF0680-B755-470B-837D-A9550B848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2481" y="5158212"/>
            <a:ext cx="287338" cy="360362"/>
          </a:xfrm>
          <a:prstGeom prst="upArrow">
            <a:avLst>
              <a:gd name="adj1" fmla="val 50000"/>
              <a:gd name="adj2" fmla="val 37903"/>
            </a:avLst>
          </a:prstGeom>
          <a:solidFill>
            <a:srgbClr val="FF0000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s-CL" altLang="es-CL" sz="180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35848" name="AutoShape 6">
            <a:extLst>
              <a:ext uri="{FF2B5EF4-FFF2-40B4-BE49-F238E27FC236}">
                <a16:creationId xmlns:a16="http://schemas.microsoft.com/office/drawing/2014/main" id="{E755F244-0D32-43BE-A281-81B54460BBD4}"/>
              </a:ext>
            </a:extLst>
          </p:cNvPr>
          <p:cNvSpPr>
            <a:spLocks noChangeArrowheads="1"/>
          </p:cNvSpPr>
          <p:nvPr/>
        </p:nvSpPr>
        <p:spPr bwMode="auto">
          <a:xfrm rot="17457609">
            <a:off x="9035137" y="5915483"/>
            <a:ext cx="287338" cy="358775"/>
          </a:xfrm>
          <a:prstGeom prst="upArrow">
            <a:avLst>
              <a:gd name="adj1" fmla="val 50000"/>
              <a:gd name="adj2" fmla="val 37736"/>
            </a:avLst>
          </a:prstGeom>
          <a:solidFill>
            <a:srgbClr val="FF0000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s-CL" altLang="es-CL" sz="180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0C747F9B-4B02-4ECA-94C7-D593451B9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307" y="1309389"/>
            <a:ext cx="516993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es-CL" sz="2800" dirty="0">
                <a:solidFill>
                  <a:srgbClr val="FFFFFF"/>
                </a:solidFill>
                <a:latin typeface="Arial" panose="020B0604020202020204" pitchFamily="34" charset="0"/>
              </a:rPr>
              <a:t>46-year-old man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es-CL" sz="2800" dirty="0">
                <a:solidFill>
                  <a:srgbClr val="FFFFFF"/>
                </a:solidFill>
                <a:latin typeface="Arial" panose="020B0604020202020204" pitchFamily="34" charset="0"/>
              </a:rPr>
              <a:t>Motorcycle vs truck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es-CL" sz="2800" dirty="0">
                <a:solidFill>
                  <a:srgbClr val="FFFFFF"/>
                </a:solidFill>
                <a:latin typeface="Arial" panose="020B0604020202020204" pitchFamily="34" charset="0"/>
              </a:rPr>
              <a:t>BP 90/50 mm Hg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es-CL" sz="2800" dirty="0">
                <a:solidFill>
                  <a:srgbClr val="FFFFFF"/>
                </a:solidFill>
                <a:latin typeface="Arial" panose="020B0604020202020204" pitchFamily="34" charset="0"/>
              </a:rPr>
              <a:t>HR 130x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endParaRPr lang="en-US" altLang="es-CL" sz="2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34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2">
            <a:extLst>
              <a:ext uri="{FF2B5EF4-FFF2-40B4-BE49-F238E27FC236}">
                <a16:creationId xmlns:a16="http://schemas.microsoft.com/office/drawing/2014/main" id="{CD3E484D-9FB8-4042-99C3-92D8393B8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0437" y="0"/>
            <a:ext cx="3671888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5CF168C4-F7E9-4ABC-A7A8-769C6BABB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1057" y="3337879"/>
            <a:ext cx="4350648" cy="349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3A5CE328-1581-48FB-AD22-4C7BF6BBE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73" y="1293813"/>
            <a:ext cx="516993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es-CL" sz="2800" dirty="0">
                <a:solidFill>
                  <a:srgbClr val="FFFFFF"/>
                </a:solidFill>
                <a:latin typeface="Arial" panose="020B0604020202020204" pitchFamily="34" charset="0"/>
              </a:rPr>
              <a:t>21-year-old man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es-CL" sz="2800" dirty="0">
                <a:solidFill>
                  <a:srgbClr val="FFFFFF"/>
                </a:solidFill>
                <a:latin typeface="Arial" panose="020B0604020202020204" pitchFamily="34" charset="0"/>
              </a:rPr>
              <a:t>Run over by a car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es-CL" sz="2800" dirty="0">
                <a:solidFill>
                  <a:srgbClr val="FFFFFF"/>
                </a:solidFill>
                <a:latin typeface="Arial" panose="020B0604020202020204" pitchFamily="34" charset="0"/>
              </a:rPr>
              <a:t>BP 100/70 mm Hg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es-CL" sz="2800" dirty="0">
                <a:solidFill>
                  <a:srgbClr val="FFFFFF"/>
                </a:solidFill>
                <a:latin typeface="Arial" panose="020B0604020202020204" pitchFamily="34" charset="0"/>
              </a:rPr>
              <a:t>Hematocrit 21% (2 units of blood)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defRPr/>
            </a:pPr>
            <a:endParaRPr lang="en-US" altLang="es-CL" sz="2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35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2">
            <a:extLst>
              <a:ext uri="{FF2B5EF4-FFF2-40B4-BE49-F238E27FC236}">
                <a16:creationId xmlns:a16="http://schemas.microsoft.com/office/drawing/2014/main" id="{CD3E484D-9FB8-4042-99C3-92D8393B8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0437" y="0"/>
            <a:ext cx="3671888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5CF168C4-F7E9-4ABC-A7A8-769C6BABB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1057" y="3337879"/>
            <a:ext cx="4350648" cy="349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3A5CE328-1581-48FB-AD22-4C7BF6BBE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42" y="1293813"/>
            <a:ext cx="516993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es-CL" sz="2800" dirty="0">
                <a:solidFill>
                  <a:srgbClr val="FFFFFF"/>
                </a:solidFill>
                <a:latin typeface="Arial" panose="020B0604020202020204" pitchFamily="34" charset="0"/>
              </a:rPr>
              <a:t>21-year-old man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es-CL" sz="2800" dirty="0">
                <a:solidFill>
                  <a:srgbClr val="FFFFFF"/>
                </a:solidFill>
                <a:latin typeface="Arial" panose="020B0604020202020204" pitchFamily="34" charset="0"/>
              </a:rPr>
              <a:t>Run over by a car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es-CL" sz="2800" dirty="0">
                <a:solidFill>
                  <a:srgbClr val="FFFFFF"/>
                </a:solidFill>
                <a:latin typeface="Arial" panose="020B0604020202020204" pitchFamily="34" charset="0"/>
              </a:rPr>
              <a:t>BP 100/70 mm Hg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es-CL" sz="2800" dirty="0">
                <a:solidFill>
                  <a:srgbClr val="FFFFFF"/>
                </a:solidFill>
                <a:latin typeface="Arial" panose="020B0604020202020204" pitchFamily="34" charset="0"/>
              </a:rPr>
              <a:t>Hematocrit 21% (2 units of blood)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defRPr/>
            </a:pPr>
            <a:endParaRPr lang="en-US" altLang="es-CL" sz="2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D90CFDE4-C128-45FE-A455-AFCF71BC66C4}"/>
              </a:ext>
            </a:extLst>
          </p:cNvPr>
          <p:cNvSpPr>
            <a:spLocks noChangeArrowheads="1"/>
          </p:cNvSpPr>
          <p:nvPr/>
        </p:nvSpPr>
        <p:spPr bwMode="auto">
          <a:xfrm rot="3115562">
            <a:off x="5845707" y="5817414"/>
            <a:ext cx="664589" cy="691109"/>
          </a:xfrm>
          <a:prstGeom prst="upArrow">
            <a:avLst>
              <a:gd name="adj1" fmla="val 50000"/>
              <a:gd name="adj2" fmla="val 37903"/>
            </a:avLst>
          </a:prstGeom>
          <a:solidFill>
            <a:srgbClr val="FF0000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s-CL" altLang="es-CL" sz="180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33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AA242-400E-48F5-98CA-79E865EFE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I have no financial relationships with commercial entities that produce healthcare related products.</a:t>
            </a:r>
          </a:p>
          <a:p>
            <a:pPr marL="0" indent="0">
              <a:buNone/>
            </a:pPr>
            <a:endParaRPr lang="en-US" sz="28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C8903-5A6C-437D-ADAE-11CF21A34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noProof="0" dirty="0"/>
              <a:t>Declaration conflicts of interest</a:t>
            </a:r>
          </a:p>
        </p:txBody>
      </p:sp>
    </p:spTree>
    <p:extLst>
      <p:ext uri="{BB962C8B-B14F-4D97-AF65-F5344CB8AC3E}">
        <p14:creationId xmlns:p14="http://schemas.microsoft.com/office/powerpoint/2010/main" val="1806175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Imagen 6" descr="2014-07-14 09.03.27.jpg">
            <a:extLst>
              <a:ext uri="{FF2B5EF4-FFF2-40B4-BE49-F238E27FC236}">
                <a16:creationId xmlns:a16="http://schemas.microsoft.com/office/drawing/2014/main" id="{0AC37941-97A5-44CD-A6AD-BD7B008108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1596" y="384839"/>
            <a:ext cx="3236440" cy="575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6C681F5-53B5-4754-9171-5CD3AA498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5879">
            <a:off x="2818335" y="2266189"/>
            <a:ext cx="4642279" cy="381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260E8694-51B3-492D-A36D-5529FBA12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27" y="620135"/>
            <a:ext cx="5169930" cy="20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457200" indent="-4572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es-CL" sz="2800" dirty="0">
                <a:solidFill>
                  <a:srgbClr val="FFFFFF"/>
                </a:solidFill>
                <a:latin typeface="Arial" panose="020B0604020202020204" pitchFamily="34" charset="0"/>
              </a:rPr>
              <a:t>18-year-old man</a:t>
            </a:r>
          </a:p>
          <a:p>
            <a:pPr marL="457200" indent="-4572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es-CL" sz="2800" dirty="0">
                <a:solidFill>
                  <a:srgbClr val="FFFFFF"/>
                </a:solidFill>
                <a:latin typeface="Arial" panose="020B0604020202020204" pitchFamily="34" charset="0"/>
              </a:rPr>
              <a:t>Run over by a car</a:t>
            </a:r>
          </a:p>
          <a:p>
            <a:pPr marL="457200" indent="-4572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es-CL" sz="2800" dirty="0">
                <a:solidFill>
                  <a:srgbClr val="FFFFFF"/>
                </a:solidFill>
                <a:latin typeface="Arial" panose="020B0604020202020204" pitchFamily="34" charset="0"/>
              </a:rPr>
              <a:t>HDN unstable</a:t>
            </a:r>
          </a:p>
          <a:p>
            <a:pPr marL="457200" indent="-457200" fontAlgn="base">
              <a:spcBef>
                <a:spcPts val="600"/>
              </a:spcBef>
              <a:spcAft>
                <a:spcPct val="0"/>
              </a:spcAft>
              <a:defRPr/>
            </a:pPr>
            <a:endParaRPr lang="en-US" altLang="es-CL" sz="2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847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5">
            <a:extLst>
              <a:ext uri="{FF2B5EF4-FFF2-40B4-BE49-F238E27FC236}">
                <a16:creationId xmlns:a16="http://schemas.microsoft.com/office/drawing/2014/main" id="{64ED6681-BD6A-42AD-A312-2853E4E3C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793" y="1257300"/>
            <a:ext cx="5214010" cy="40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6">
            <a:extLst>
              <a:ext uri="{FF2B5EF4-FFF2-40B4-BE49-F238E27FC236}">
                <a16:creationId xmlns:a16="http://schemas.microsoft.com/office/drawing/2014/main" id="{1B733FED-62EC-4C82-8683-C97D84D5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8394" y="1303791"/>
            <a:ext cx="5430434" cy="395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349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5">
            <a:extLst>
              <a:ext uri="{FF2B5EF4-FFF2-40B4-BE49-F238E27FC236}">
                <a16:creationId xmlns:a16="http://schemas.microsoft.com/office/drawing/2014/main" id="{64ED6681-BD6A-42AD-A312-2853E4E3C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793" y="1257300"/>
            <a:ext cx="5214010" cy="40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6">
            <a:extLst>
              <a:ext uri="{FF2B5EF4-FFF2-40B4-BE49-F238E27FC236}">
                <a16:creationId xmlns:a16="http://schemas.microsoft.com/office/drawing/2014/main" id="{1B733FED-62EC-4C82-8683-C97D84D5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8394" y="1303791"/>
            <a:ext cx="5430434" cy="395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DAC385D-A032-42B9-B200-024AFBBA3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4369" y="5665705"/>
            <a:ext cx="3170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ES" altLang="es-CL" sz="2800" dirty="0">
                <a:solidFill>
                  <a:srgbClr val="FFFFFF"/>
                </a:solidFill>
                <a:latin typeface="+mj-lt"/>
                <a:ea typeface="MS PGothic" panose="020B0600070205080204" pitchFamily="34" charset="-128"/>
              </a:rPr>
              <a:t>7% </a:t>
            </a:r>
            <a:r>
              <a:rPr lang="es-ES" altLang="es-CL" sz="2800" dirty="0" err="1">
                <a:solidFill>
                  <a:srgbClr val="FFFFFF"/>
                </a:solidFill>
                <a:latin typeface="+mj-lt"/>
                <a:ea typeface="MS PGothic" panose="020B0600070205080204" pitchFamily="34" charset="-128"/>
              </a:rPr>
              <a:t>Hematocrit</a:t>
            </a:r>
            <a:endParaRPr lang="es-ES" altLang="es-CL" sz="2800" dirty="0">
              <a:solidFill>
                <a:srgbClr val="FFFFFF"/>
              </a:solidFill>
              <a:latin typeface="+mj-lt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4427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5">
            <a:extLst>
              <a:ext uri="{FF2B5EF4-FFF2-40B4-BE49-F238E27FC236}">
                <a16:creationId xmlns:a16="http://schemas.microsoft.com/office/drawing/2014/main" id="{64ED6681-BD6A-42AD-A312-2853E4E3C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793" y="1257300"/>
            <a:ext cx="5214010" cy="40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6">
            <a:extLst>
              <a:ext uri="{FF2B5EF4-FFF2-40B4-BE49-F238E27FC236}">
                <a16:creationId xmlns:a16="http://schemas.microsoft.com/office/drawing/2014/main" id="{1B733FED-62EC-4C82-8683-C97D84D5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8394" y="1303791"/>
            <a:ext cx="5430434" cy="395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DAC385D-A032-42B9-B200-024AFBBA3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4369" y="5665705"/>
            <a:ext cx="3170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ES" altLang="es-CL" sz="2800" dirty="0">
                <a:solidFill>
                  <a:srgbClr val="FFFFFF"/>
                </a:solidFill>
                <a:latin typeface="+mj-lt"/>
                <a:ea typeface="MS PGothic" panose="020B0600070205080204" pitchFamily="34" charset="-128"/>
              </a:rPr>
              <a:t>7% </a:t>
            </a:r>
            <a:r>
              <a:rPr lang="es-ES" altLang="es-CL" sz="2800" dirty="0" err="1">
                <a:solidFill>
                  <a:srgbClr val="FFFFFF"/>
                </a:solidFill>
                <a:latin typeface="+mj-lt"/>
                <a:ea typeface="MS PGothic" panose="020B0600070205080204" pitchFamily="34" charset="-128"/>
              </a:rPr>
              <a:t>Hematocrit</a:t>
            </a:r>
            <a:endParaRPr lang="es-ES" altLang="es-CL" sz="2800" dirty="0">
              <a:solidFill>
                <a:srgbClr val="FFFFFF"/>
              </a:solidFill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9CFA7E9B-E10D-450C-A1CF-FA81BADCF232}"/>
              </a:ext>
            </a:extLst>
          </p:cNvPr>
          <p:cNvSpPr>
            <a:spLocks noChangeArrowheads="1"/>
          </p:cNvSpPr>
          <p:nvPr/>
        </p:nvSpPr>
        <p:spPr bwMode="auto">
          <a:xfrm rot="18869387">
            <a:off x="5016723" y="4372475"/>
            <a:ext cx="664589" cy="691109"/>
          </a:xfrm>
          <a:prstGeom prst="upArrow">
            <a:avLst>
              <a:gd name="adj1" fmla="val 50000"/>
              <a:gd name="adj2" fmla="val 37903"/>
            </a:avLst>
          </a:prstGeom>
          <a:solidFill>
            <a:srgbClr val="FF0000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s-CL" altLang="es-CL" sz="180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6FB8B604-0123-4CA2-98FD-F95C9304A9D0}"/>
              </a:ext>
            </a:extLst>
          </p:cNvPr>
          <p:cNvSpPr>
            <a:spLocks noChangeArrowheads="1"/>
          </p:cNvSpPr>
          <p:nvPr/>
        </p:nvSpPr>
        <p:spPr bwMode="auto">
          <a:xfrm rot="18583782">
            <a:off x="10580993" y="4336957"/>
            <a:ext cx="664589" cy="691109"/>
          </a:xfrm>
          <a:prstGeom prst="upArrow">
            <a:avLst>
              <a:gd name="adj1" fmla="val 50000"/>
              <a:gd name="adj2" fmla="val 37903"/>
            </a:avLst>
          </a:prstGeom>
          <a:solidFill>
            <a:srgbClr val="FF0000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s-CL" altLang="es-CL" sz="180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055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tattoo, person&#10;&#10;Description automatically generated">
            <a:extLst>
              <a:ext uri="{FF2B5EF4-FFF2-40B4-BE49-F238E27FC236}">
                <a16:creationId xmlns:a16="http://schemas.microsoft.com/office/drawing/2014/main" id="{F92E3DDD-3DC6-4849-8179-359FB6018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13" y="1047485"/>
            <a:ext cx="5048955" cy="3791479"/>
          </a:xfrm>
          <a:prstGeom prst="rect">
            <a:avLst/>
          </a:prstGeom>
        </p:spPr>
      </p:pic>
      <p:pic>
        <p:nvPicPr>
          <p:cNvPr id="7" name="3 Imagen">
            <a:extLst>
              <a:ext uri="{FF2B5EF4-FFF2-40B4-BE49-F238E27FC236}">
                <a16:creationId xmlns:a16="http://schemas.microsoft.com/office/drawing/2014/main" id="{F79EDA54-CB2C-4211-A4A2-42E7E1FEA0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9993" y="1020709"/>
            <a:ext cx="5425391" cy="413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E688EF4F-4392-405E-8A72-A8D1FFCA8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602" y="4928987"/>
            <a:ext cx="5169930" cy="20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es-CL" sz="2800" dirty="0">
                <a:solidFill>
                  <a:srgbClr val="FFFFFF"/>
                </a:solidFill>
                <a:latin typeface="Arial" panose="020B0604020202020204" pitchFamily="34" charset="0"/>
              </a:rPr>
              <a:t>17-year-old woman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es-CL" sz="2800" dirty="0">
                <a:solidFill>
                  <a:srgbClr val="FFFFFF"/>
                </a:solidFill>
                <a:latin typeface="Arial" panose="020B0604020202020204" pitchFamily="34" charset="0"/>
              </a:rPr>
              <a:t>Run over by a bus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es-CL" sz="2800" dirty="0">
                <a:solidFill>
                  <a:srgbClr val="FFFFFF"/>
                </a:solidFill>
                <a:latin typeface="Arial" panose="020B0604020202020204" pitchFamily="34" charset="0"/>
              </a:rPr>
              <a:t>HDN unstable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defRPr/>
            </a:pPr>
            <a:endParaRPr lang="en-US" altLang="es-CL" sz="2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55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9 Imagen">
            <a:extLst>
              <a:ext uri="{FF2B5EF4-FFF2-40B4-BE49-F238E27FC236}">
                <a16:creationId xmlns:a16="http://schemas.microsoft.com/office/drawing/2014/main" id="{F12B0F86-BDF2-4D76-BB6A-CE5133639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558" y="320488"/>
            <a:ext cx="5218105" cy="31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11 Imagen">
            <a:extLst>
              <a:ext uri="{FF2B5EF4-FFF2-40B4-BE49-F238E27FC236}">
                <a16:creationId xmlns:a16="http://schemas.microsoft.com/office/drawing/2014/main" id="{C8F40F6A-B932-4F6A-AD00-6A6650048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276" y="3559400"/>
            <a:ext cx="5056924" cy="312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16DDB1E9-27B3-4897-8F71-4DDD7F21C358}"/>
              </a:ext>
            </a:extLst>
          </p:cNvPr>
          <p:cNvCxnSpPr/>
          <p:nvPr/>
        </p:nvCxnSpPr>
        <p:spPr>
          <a:xfrm flipH="1">
            <a:off x="4309354" y="3623509"/>
            <a:ext cx="376520" cy="3335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ACE1E434-B33C-4D6A-B3CB-9D73972FD33C}"/>
              </a:ext>
            </a:extLst>
          </p:cNvPr>
          <p:cNvCxnSpPr/>
          <p:nvPr/>
        </p:nvCxnSpPr>
        <p:spPr>
          <a:xfrm flipH="1">
            <a:off x="4281714" y="564211"/>
            <a:ext cx="431800" cy="2889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428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9 Imagen">
            <a:extLst>
              <a:ext uri="{FF2B5EF4-FFF2-40B4-BE49-F238E27FC236}">
                <a16:creationId xmlns:a16="http://schemas.microsoft.com/office/drawing/2014/main" id="{F12B0F86-BDF2-4D76-BB6A-CE5133639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558" y="320488"/>
            <a:ext cx="5218105" cy="31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11 Imagen">
            <a:extLst>
              <a:ext uri="{FF2B5EF4-FFF2-40B4-BE49-F238E27FC236}">
                <a16:creationId xmlns:a16="http://schemas.microsoft.com/office/drawing/2014/main" id="{C8F40F6A-B932-4F6A-AD00-6A6650048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276" y="3559400"/>
            <a:ext cx="5056924" cy="312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16DDB1E9-27B3-4897-8F71-4DDD7F21C358}"/>
              </a:ext>
            </a:extLst>
          </p:cNvPr>
          <p:cNvCxnSpPr/>
          <p:nvPr/>
        </p:nvCxnSpPr>
        <p:spPr>
          <a:xfrm flipH="1">
            <a:off x="4309354" y="3623509"/>
            <a:ext cx="376520" cy="3335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ACE1E434-B33C-4D6A-B3CB-9D73972FD33C}"/>
              </a:ext>
            </a:extLst>
          </p:cNvPr>
          <p:cNvCxnSpPr/>
          <p:nvPr/>
        </p:nvCxnSpPr>
        <p:spPr>
          <a:xfrm flipH="1">
            <a:off x="4281714" y="564211"/>
            <a:ext cx="431800" cy="2889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Imagen 24" descr="IMG-20140726-WA0015.jpg">
            <a:extLst>
              <a:ext uri="{FF2B5EF4-FFF2-40B4-BE49-F238E27FC236}">
                <a16:creationId xmlns:a16="http://schemas.microsoft.com/office/drawing/2014/main" id="{1CC2F3AB-9404-4C1E-A9EE-87CCDF87D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2071" y="853136"/>
            <a:ext cx="3781425" cy="504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147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>
            <a:extLst>
              <a:ext uri="{FF2B5EF4-FFF2-40B4-BE49-F238E27FC236}">
                <a16:creationId xmlns:a16="http://schemas.microsoft.com/office/drawing/2014/main" id="{3644C144-958D-4C35-A4D7-A808AA861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304" y="565329"/>
            <a:ext cx="4957763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8" name="Picture 5">
            <a:extLst>
              <a:ext uri="{FF2B5EF4-FFF2-40B4-BE49-F238E27FC236}">
                <a16:creationId xmlns:a16="http://schemas.microsoft.com/office/drawing/2014/main" id="{8E57CDFF-673F-48D4-A900-97FC8A292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3875" y="371476"/>
            <a:ext cx="4857295" cy="265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9" name="3 CuadroTexto">
            <a:extLst>
              <a:ext uri="{FF2B5EF4-FFF2-40B4-BE49-F238E27FC236}">
                <a16:creationId xmlns:a16="http://schemas.microsoft.com/office/drawing/2014/main" id="{40EB764A-5B38-4659-8A87-EBF7EB3DB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304" y="4897060"/>
            <a:ext cx="40068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s-CL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52-year-old man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s-CL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Motorcycle vs car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s-CL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Intubated</a:t>
            </a:r>
          </a:p>
        </p:txBody>
      </p:sp>
      <p:pic>
        <p:nvPicPr>
          <p:cNvPr id="47110" name="Picture 2">
            <a:extLst>
              <a:ext uri="{FF2B5EF4-FFF2-40B4-BE49-F238E27FC236}">
                <a16:creationId xmlns:a16="http://schemas.microsoft.com/office/drawing/2014/main" id="{9167DE28-6756-4BBA-83E8-06A0F13FB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7917" y="3623357"/>
            <a:ext cx="4869212" cy="2701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Imagen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9084" y="3540738"/>
            <a:ext cx="4787429" cy="291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" name="Imagen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804" y="1897856"/>
            <a:ext cx="5733359" cy="491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Imagen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9084" y="164912"/>
            <a:ext cx="4914326" cy="304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4F99FD43-B010-4593-9D51-9B3F3700C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16" y="516884"/>
            <a:ext cx="5961064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es-CL" sz="2800" dirty="0">
                <a:solidFill>
                  <a:srgbClr val="FFFFFF"/>
                </a:solidFill>
                <a:latin typeface="Arial" panose="020B0604020202020204" pitchFamily="34" charset="0"/>
              </a:rPr>
              <a:t>45-year-old man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es-CL" sz="2800" dirty="0">
                <a:solidFill>
                  <a:srgbClr val="FFFFFF"/>
                </a:solidFill>
                <a:latin typeface="Arial" panose="020B0604020202020204" pitchFamily="34" charset="0"/>
              </a:rPr>
              <a:t>Transferred with a pelvic external fixator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defRPr/>
            </a:pPr>
            <a:endParaRPr lang="en-US" altLang="es-CL" sz="2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194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>
            <a:extLst>
              <a:ext uri="{FF2B5EF4-FFF2-40B4-BE49-F238E27FC236}">
                <a16:creationId xmlns:a16="http://schemas.microsoft.com/office/drawing/2014/main" id="{B406C00E-60E9-4208-97C0-35FF51403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4586" y="192156"/>
            <a:ext cx="8271686" cy="247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446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A7C383-6BC1-4BB7-809F-ECB23BF33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5" y="1727201"/>
            <a:ext cx="10696262" cy="412739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After this learning experience, you will be able to:</a:t>
            </a:r>
          </a:p>
          <a:p>
            <a:r>
              <a:rPr lang="en-US" sz="2800" noProof="0" dirty="0"/>
              <a:t>Describe pelvic x-ray views (AP, inlet, and outlet)</a:t>
            </a:r>
          </a:p>
          <a:p>
            <a:r>
              <a:rPr lang="en-US" sz="2800" dirty="0"/>
              <a:t>Identify structures at risk and fracture patterns in a CT scan</a:t>
            </a:r>
            <a:endParaRPr lang="en-US" sz="2800" noProof="0" dirty="0"/>
          </a:p>
          <a:p>
            <a:r>
              <a:rPr lang="en-US" sz="2800" dirty="0"/>
              <a:t>Classify a pelvic fracture </a:t>
            </a:r>
            <a:endParaRPr lang="en-US" sz="2800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B19AC5-4F68-4C06-8E96-47029ACDF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noProof="0" dirty="0"/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3393589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>
            <a:extLst>
              <a:ext uri="{FF2B5EF4-FFF2-40B4-BE49-F238E27FC236}">
                <a16:creationId xmlns:a16="http://schemas.microsoft.com/office/drawing/2014/main" id="{0A59C85F-CD11-4336-9EA8-3DAE5648A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3807" y="4225547"/>
            <a:ext cx="8025538" cy="254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3" name="Picture 3">
            <a:extLst>
              <a:ext uri="{FF2B5EF4-FFF2-40B4-BE49-F238E27FC236}">
                <a16:creationId xmlns:a16="http://schemas.microsoft.com/office/drawing/2014/main" id="{B406C00E-60E9-4208-97C0-35FF51403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4586" y="192156"/>
            <a:ext cx="8271686" cy="247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8" name="Picture 4">
            <a:extLst>
              <a:ext uri="{FF2B5EF4-FFF2-40B4-BE49-F238E27FC236}">
                <a16:creationId xmlns:a16="http://schemas.microsoft.com/office/drawing/2014/main" id="{7A0288A6-3C8E-4AE7-8DF7-949254DC8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8104" y="3122229"/>
            <a:ext cx="466407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558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CL" sz="3200" dirty="0">
                <a:solidFill>
                  <a:schemeClr val="bg1"/>
                </a:solidFill>
              </a:rPr>
              <a:t>And the fracture?</a:t>
            </a:r>
          </a:p>
        </p:txBody>
      </p:sp>
      <p:sp>
        <p:nvSpPr>
          <p:cNvPr id="52227" name="Subtítulo 2"/>
          <p:cNvSpPr txBox="1">
            <a:spLocks noChangeArrowheads="1"/>
          </p:cNvSpPr>
          <p:nvPr/>
        </p:nvSpPr>
        <p:spPr bwMode="auto">
          <a:xfrm>
            <a:off x="578285" y="1149350"/>
            <a:ext cx="976459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es-CL" sz="2800" dirty="0">
                <a:solidFill>
                  <a:prstClr val="white"/>
                </a:solidFill>
                <a:latin typeface="+mj-lt"/>
              </a:rPr>
              <a:t>3D reconstruction: complex fracture patterns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altLang="es-CL" sz="2800" dirty="0">
                <a:solidFill>
                  <a:prstClr val="white"/>
                </a:solidFill>
                <a:latin typeface="+mj-lt"/>
              </a:rPr>
              <a:t>Axial cuts must be analyzed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altLang="es-CL" sz="2800" dirty="0">
                <a:solidFill>
                  <a:prstClr val="white"/>
                </a:solidFill>
                <a:latin typeface="+mj-lt"/>
              </a:rPr>
              <a:t>Different anatomies: customized fixation strategies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altLang="es-CL" sz="2800" dirty="0">
                <a:solidFill>
                  <a:prstClr val="white"/>
                </a:solidFill>
                <a:latin typeface="+mj-lt"/>
              </a:rPr>
              <a:t>Different sizes of patients</a:t>
            </a:r>
          </a:p>
        </p:txBody>
      </p:sp>
      <p:pic>
        <p:nvPicPr>
          <p:cNvPr id="52228" name="Marcador de contenido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0938">
            <a:off x="77726" y="3654376"/>
            <a:ext cx="4008959" cy="210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Marcador de contenido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4693" y="3878377"/>
            <a:ext cx="4031692" cy="194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5178" y="3826330"/>
            <a:ext cx="3388096" cy="199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8567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8789" y="1619635"/>
            <a:ext cx="3974421" cy="319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ítulo 1"/>
          <p:cNvSpPr>
            <a:spLocks noGrp="1"/>
          </p:cNvSpPr>
          <p:nvPr>
            <p:ph type="title"/>
          </p:nvPr>
        </p:nvSpPr>
        <p:spPr>
          <a:xfrm>
            <a:off x="1903506" y="5218905"/>
            <a:ext cx="8856662" cy="589869"/>
          </a:xfrm>
        </p:spPr>
        <p:txBody>
          <a:bodyPr/>
          <a:lstStyle/>
          <a:p>
            <a:pPr algn="ctr"/>
            <a:r>
              <a:rPr lang="en-US" altLang="es-CL" sz="2800" b="0" dirty="0">
                <a:solidFill>
                  <a:schemeClr val="bg1"/>
                </a:solidFill>
              </a:rPr>
              <a:t>Understand fracture pattern(s)</a:t>
            </a:r>
            <a:br>
              <a:rPr lang="en-US" altLang="es-CL" sz="2800" b="0" dirty="0">
                <a:solidFill>
                  <a:schemeClr val="bg1"/>
                </a:solidFill>
              </a:rPr>
            </a:br>
            <a:br>
              <a:rPr lang="en-US" altLang="es-CL" sz="2800" b="0" dirty="0">
                <a:solidFill>
                  <a:schemeClr val="bg1"/>
                </a:solidFill>
              </a:rPr>
            </a:br>
            <a:r>
              <a:rPr lang="en-US" altLang="es-CL" sz="2800" b="0" dirty="0">
                <a:solidFill>
                  <a:schemeClr val="bg1"/>
                </a:solidFill>
              </a:rPr>
              <a:t>Identify anatomical variations</a:t>
            </a:r>
          </a:p>
        </p:txBody>
      </p:sp>
      <p:sp>
        <p:nvSpPr>
          <p:cNvPr id="53253" name="Título 1"/>
          <p:cNvSpPr txBox="1">
            <a:spLocks/>
          </p:cNvSpPr>
          <p:nvPr/>
        </p:nvSpPr>
        <p:spPr bwMode="auto">
          <a:xfrm>
            <a:off x="803434" y="410256"/>
            <a:ext cx="6410008" cy="58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CL" b="1" dirty="0">
                <a:solidFill>
                  <a:prstClr val="white"/>
                </a:solidFill>
                <a:latin typeface="+mj-lt"/>
              </a:rPr>
              <a:t>3D </a:t>
            </a:r>
            <a:r>
              <a:rPr lang="es-ES" altLang="es-CL" b="1" dirty="0" err="1">
                <a:solidFill>
                  <a:prstClr val="white"/>
                </a:solidFill>
                <a:latin typeface="+mj-lt"/>
              </a:rPr>
              <a:t>reconstruction</a:t>
            </a:r>
            <a:endParaRPr lang="es-ES" altLang="es-CL" b="1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79387"/>
            <a:ext cx="3807013" cy="311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DA5E9BA-C1B1-42E4-88E5-9485658D06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1293" y="5896538"/>
            <a:ext cx="1400707" cy="94127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2595F87B-10BA-49EC-8A77-911F2DA4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7238" y="1594260"/>
            <a:ext cx="3814762" cy="32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9444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BC150A9-B550-4943-8EB2-E58589200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884" y="702277"/>
            <a:ext cx="5042804" cy="476774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306427F-B805-4806-98A8-3AB7E37F0C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8192" y="146248"/>
            <a:ext cx="4499992" cy="32238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86EEE35-2210-400B-9D73-37AE6E3143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9313" y="3628593"/>
            <a:ext cx="4488871" cy="316835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CCAA291-780C-45B1-868D-2B8EF6747C42}"/>
              </a:ext>
            </a:extLst>
          </p:cNvPr>
          <p:cNvSpPr txBox="1"/>
          <p:nvPr/>
        </p:nvSpPr>
        <p:spPr>
          <a:xfrm>
            <a:off x="809884" y="5623365"/>
            <a:ext cx="49452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err="1">
                <a:solidFill>
                  <a:schemeClr val="bg1"/>
                </a:solidFill>
              </a:rPr>
              <a:t>Always</a:t>
            </a:r>
            <a:r>
              <a:rPr lang="es-CL" sz="2800" dirty="0">
                <a:solidFill>
                  <a:schemeClr val="bg1"/>
                </a:solidFill>
              </a:rPr>
              <a:t> look at </a:t>
            </a:r>
            <a:r>
              <a:rPr lang="es-CL" sz="2800" dirty="0" err="1">
                <a:solidFill>
                  <a:schemeClr val="bg1"/>
                </a:solidFill>
              </a:rPr>
              <a:t>the</a:t>
            </a:r>
            <a:r>
              <a:rPr lang="es-CL" sz="2800" dirty="0">
                <a:solidFill>
                  <a:schemeClr val="bg1"/>
                </a:solidFill>
              </a:rPr>
              <a:t> axial </a:t>
            </a:r>
            <a:r>
              <a:rPr lang="es-CL" sz="2800" dirty="0" err="1">
                <a:solidFill>
                  <a:schemeClr val="bg1"/>
                </a:solidFill>
              </a:rPr>
              <a:t>images</a:t>
            </a:r>
            <a:endParaRPr lang="es-MX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738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4493" y="1045615"/>
            <a:ext cx="4918590" cy="427582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196" y="1376486"/>
            <a:ext cx="5308443" cy="410502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080413" y="5150643"/>
            <a:ext cx="43126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chemeClr val="bg1"/>
                </a:solidFill>
              </a:rPr>
              <a:t>18-year-old </a:t>
            </a:r>
            <a:r>
              <a:rPr lang="es-CL" sz="2800" dirty="0" err="1">
                <a:solidFill>
                  <a:schemeClr val="bg1"/>
                </a:solidFill>
              </a:rPr>
              <a:t>patient</a:t>
            </a:r>
            <a:endParaRPr lang="es-CL" sz="2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chemeClr val="bg1"/>
                </a:solidFill>
              </a:rPr>
              <a:t>Motor </a:t>
            </a:r>
            <a:r>
              <a:rPr lang="es-CL" sz="2800" dirty="0" err="1">
                <a:solidFill>
                  <a:schemeClr val="bg1"/>
                </a:solidFill>
              </a:rPr>
              <a:t>vehicle</a:t>
            </a:r>
            <a:r>
              <a:rPr lang="es-CL" sz="2800" dirty="0">
                <a:solidFill>
                  <a:schemeClr val="bg1"/>
                </a:solidFill>
              </a:rPr>
              <a:t> </a:t>
            </a:r>
            <a:r>
              <a:rPr lang="es-CL" sz="2800" dirty="0" err="1">
                <a:solidFill>
                  <a:schemeClr val="bg1"/>
                </a:solidFill>
              </a:rPr>
              <a:t>collision</a:t>
            </a:r>
            <a:endParaRPr lang="es-CL" sz="2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chemeClr val="bg1"/>
                </a:solidFill>
              </a:rPr>
              <a:t>HDN </a:t>
            </a:r>
            <a:r>
              <a:rPr lang="es-CL" sz="2800" dirty="0" err="1">
                <a:solidFill>
                  <a:schemeClr val="bg1"/>
                </a:solidFill>
              </a:rPr>
              <a:t>unstable</a:t>
            </a:r>
            <a:endParaRPr lang="es-CL" sz="2800" dirty="0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BEC89EF-06D1-458B-A78C-1E2B2BD22450}"/>
              </a:ext>
            </a:extLst>
          </p:cNvPr>
          <p:cNvSpPr/>
          <p:nvPr/>
        </p:nvSpPr>
        <p:spPr>
          <a:xfrm>
            <a:off x="10859210" y="1550504"/>
            <a:ext cx="658822" cy="3748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640B6EA-146E-46FC-BC5A-5A671087C171}"/>
              </a:ext>
            </a:extLst>
          </p:cNvPr>
          <p:cNvSpPr/>
          <p:nvPr/>
        </p:nvSpPr>
        <p:spPr>
          <a:xfrm>
            <a:off x="10846905" y="4962939"/>
            <a:ext cx="658822" cy="3748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04449A3-C1E9-4F4C-9A23-6275141CFC5D}"/>
              </a:ext>
            </a:extLst>
          </p:cNvPr>
          <p:cNvSpPr/>
          <p:nvPr/>
        </p:nvSpPr>
        <p:spPr>
          <a:xfrm>
            <a:off x="322785" y="1045615"/>
            <a:ext cx="658822" cy="3748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DDE7E51-7276-4DD8-9BFD-F349713D9E59}"/>
              </a:ext>
            </a:extLst>
          </p:cNvPr>
          <p:cNvSpPr/>
          <p:nvPr/>
        </p:nvSpPr>
        <p:spPr>
          <a:xfrm>
            <a:off x="10960495" y="6277956"/>
            <a:ext cx="658822" cy="3748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403CB15-1A93-4E15-89DB-6425DA894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Underestimation of instability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1203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4868" y="3853339"/>
            <a:ext cx="3859390" cy="29844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6132" y="0"/>
            <a:ext cx="4223503" cy="334267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8FA5E74-3DD8-4D55-9348-F5FC42E86EBF}"/>
              </a:ext>
            </a:extLst>
          </p:cNvPr>
          <p:cNvSpPr/>
          <p:nvPr/>
        </p:nvSpPr>
        <p:spPr>
          <a:xfrm>
            <a:off x="5160224" y="187424"/>
            <a:ext cx="658822" cy="3748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50E9077-F69D-4E8A-A108-3DF039334D56}"/>
              </a:ext>
            </a:extLst>
          </p:cNvPr>
          <p:cNvSpPr/>
          <p:nvPr/>
        </p:nvSpPr>
        <p:spPr>
          <a:xfrm>
            <a:off x="751587" y="0"/>
            <a:ext cx="658822" cy="3748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BD36C87-37F7-4A09-B029-F6C73F41916F}"/>
              </a:ext>
            </a:extLst>
          </p:cNvPr>
          <p:cNvSpPr/>
          <p:nvPr/>
        </p:nvSpPr>
        <p:spPr>
          <a:xfrm>
            <a:off x="5111706" y="3629203"/>
            <a:ext cx="658822" cy="3748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0CC5EA8-6051-48EA-B01A-4C7F812B968F}"/>
              </a:ext>
            </a:extLst>
          </p:cNvPr>
          <p:cNvSpPr/>
          <p:nvPr/>
        </p:nvSpPr>
        <p:spPr>
          <a:xfrm>
            <a:off x="5096561" y="6650119"/>
            <a:ext cx="658822" cy="2016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D9A5828-14FC-4724-A507-B79339882928}"/>
              </a:ext>
            </a:extLst>
          </p:cNvPr>
          <p:cNvSpPr txBox="1"/>
          <p:nvPr/>
        </p:nvSpPr>
        <p:spPr>
          <a:xfrm>
            <a:off x="2100386" y="3308522"/>
            <a:ext cx="2405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bg1"/>
                </a:solidFill>
              </a:rPr>
              <a:t>VS</a:t>
            </a:r>
            <a:endParaRPr lang="es-MX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68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5411" y="1726569"/>
            <a:ext cx="5077909" cy="359447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4868" y="3853339"/>
            <a:ext cx="3859390" cy="29844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6132" y="0"/>
            <a:ext cx="4223503" cy="334267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8FA5E74-3DD8-4D55-9348-F5FC42E86EBF}"/>
              </a:ext>
            </a:extLst>
          </p:cNvPr>
          <p:cNvSpPr/>
          <p:nvPr/>
        </p:nvSpPr>
        <p:spPr>
          <a:xfrm>
            <a:off x="5160224" y="187424"/>
            <a:ext cx="658822" cy="3748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50E9077-F69D-4E8A-A108-3DF039334D56}"/>
              </a:ext>
            </a:extLst>
          </p:cNvPr>
          <p:cNvSpPr/>
          <p:nvPr/>
        </p:nvSpPr>
        <p:spPr>
          <a:xfrm>
            <a:off x="751587" y="0"/>
            <a:ext cx="658822" cy="3748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BD36C87-37F7-4A09-B029-F6C73F41916F}"/>
              </a:ext>
            </a:extLst>
          </p:cNvPr>
          <p:cNvSpPr/>
          <p:nvPr/>
        </p:nvSpPr>
        <p:spPr>
          <a:xfrm>
            <a:off x="5111706" y="3629203"/>
            <a:ext cx="658822" cy="3748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0CC5EA8-6051-48EA-B01A-4C7F812B968F}"/>
              </a:ext>
            </a:extLst>
          </p:cNvPr>
          <p:cNvSpPr/>
          <p:nvPr/>
        </p:nvSpPr>
        <p:spPr>
          <a:xfrm>
            <a:off x="5096561" y="6650119"/>
            <a:ext cx="658822" cy="2016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D9A5828-14FC-4724-A507-B79339882928}"/>
              </a:ext>
            </a:extLst>
          </p:cNvPr>
          <p:cNvSpPr txBox="1"/>
          <p:nvPr/>
        </p:nvSpPr>
        <p:spPr>
          <a:xfrm>
            <a:off x="2100386" y="3305202"/>
            <a:ext cx="2405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bg1"/>
                </a:solidFill>
              </a:rPr>
              <a:t>VS</a:t>
            </a:r>
            <a:endParaRPr lang="es-MX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4904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987" y="2291138"/>
            <a:ext cx="4138465" cy="429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0352" y="45482"/>
            <a:ext cx="4724923" cy="318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0511" y="3476758"/>
            <a:ext cx="4238801" cy="336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61DB7484-E7FB-4BDF-A6E9-A0EAE9CC4396}"/>
              </a:ext>
            </a:extLst>
          </p:cNvPr>
          <p:cNvSpPr/>
          <p:nvPr/>
        </p:nvSpPr>
        <p:spPr>
          <a:xfrm>
            <a:off x="10859210" y="1550504"/>
            <a:ext cx="658822" cy="3748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D036ED0-0834-48DD-B20C-0D4CBCE56630}"/>
              </a:ext>
            </a:extLst>
          </p:cNvPr>
          <p:cNvSpPr/>
          <p:nvPr/>
        </p:nvSpPr>
        <p:spPr>
          <a:xfrm>
            <a:off x="10274222" y="3481630"/>
            <a:ext cx="658822" cy="3748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90D7659-771B-4F67-85BF-44A67292C075}"/>
              </a:ext>
            </a:extLst>
          </p:cNvPr>
          <p:cNvSpPr/>
          <p:nvPr/>
        </p:nvSpPr>
        <p:spPr>
          <a:xfrm>
            <a:off x="10534532" y="21771"/>
            <a:ext cx="658822" cy="3748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721619E-5042-4354-982E-B4BA688F364C}"/>
              </a:ext>
            </a:extLst>
          </p:cNvPr>
          <p:cNvSpPr/>
          <p:nvPr/>
        </p:nvSpPr>
        <p:spPr>
          <a:xfrm>
            <a:off x="4383630" y="5865980"/>
            <a:ext cx="658822" cy="3748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AE70BDD-1B4B-4299-A70D-593917BA12B4}"/>
              </a:ext>
            </a:extLst>
          </p:cNvPr>
          <p:cNvSpPr/>
          <p:nvPr/>
        </p:nvSpPr>
        <p:spPr>
          <a:xfrm>
            <a:off x="4713043" y="4025821"/>
            <a:ext cx="658822" cy="3748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FB44D9D-FE2B-402E-AD27-5716E2E95786}"/>
              </a:ext>
            </a:extLst>
          </p:cNvPr>
          <p:cNvSpPr/>
          <p:nvPr/>
        </p:nvSpPr>
        <p:spPr>
          <a:xfrm>
            <a:off x="1115786" y="2253343"/>
            <a:ext cx="3926666" cy="7674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CB743B4-1C19-4763-9978-4034DAA3DA4C}"/>
              </a:ext>
            </a:extLst>
          </p:cNvPr>
          <p:cNvSpPr/>
          <p:nvPr/>
        </p:nvSpPr>
        <p:spPr>
          <a:xfrm>
            <a:off x="4292758" y="4567658"/>
            <a:ext cx="931675" cy="20519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9BE444-E970-48A3-B429-AE5D1BC094BF}"/>
              </a:ext>
            </a:extLst>
          </p:cNvPr>
          <p:cNvSpPr txBox="1"/>
          <p:nvPr/>
        </p:nvSpPr>
        <p:spPr>
          <a:xfrm>
            <a:off x="1237130" y="456359"/>
            <a:ext cx="4374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30-year-old woman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Run over by a truck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Severe facial injury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990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3799" y="89062"/>
            <a:ext cx="4067175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6059488" y="399960"/>
            <a:ext cx="6056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err="1">
                <a:solidFill>
                  <a:schemeClr val="bg1"/>
                </a:solidFill>
              </a:rPr>
              <a:t>Underestimation</a:t>
            </a:r>
            <a:r>
              <a:rPr lang="es-CL" sz="3200" b="1" dirty="0">
                <a:solidFill>
                  <a:schemeClr val="bg1"/>
                </a:solidFill>
              </a:rPr>
              <a:t> </a:t>
            </a:r>
            <a:r>
              <a:rPr lang="es-CL" sz="3200" b="1" dirty="0" err="1">
                <a:solidFill>
                  <a:schemeClr val="bg1"/>
                </a:solidFill>
              </a:rPr>
              <a:t>of</a:t>
            </a:r>
            <a:r>
              <a:rPr lang="es-CL" sz="3200" b="1" dirty="0">
                <a:solidFill>
                  <a:schemeClr val="bg1"/>
                </a:solidFill>
              </a:rPr>
              <a:t> </a:t>
            </a:r>
            <a:r>
              <a:rPr lang="es-CL" sz="3200" b="1" dirty="0" err="1">
                <a:solidFill>
                  <a:schemeClr val="bg1"/>
                </a:solidFill>
              </a:rPr>
              <a:t>instability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CFC2CBB-9C46-432F-8650-C4D8D6EE9370}"/>
              </a:ext>
            </a:extLst>
          </p:cNvPr>
          <p:cNvSpPr/>
          <p:nvPr/>
        </p:nvSpPr>
        <p:spPr>
          <a:xfrm>
            <a:off x="5304656" y="323732"/>
            <a:ext cx="658822" cy="3748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84495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5163" y="3264062"/>
            <a:ext cx="4824838" cy="344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3799" y="89062"/>
            <a:ext cx="4067175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lecha: doblada hacia arriba 1">
            <a:extLst>
              <a:ext uri="{FF2B5EF4-FFF2-40B4-BE49-F238E27FC236}">
                <a16:creationId xmlns:a16="http://schemas.microsoft.com/office/drawing/2014/main" id="{2E586F6C-A126-43FC-86EF-EBCB56B061BD}"/>
              </a:ext>
            </a:extLst>
          </p:cNvPr>
          <p:cNvSpPr/>
          <p:nvPr/>
        </p:nvSpPr>
        <p:spPr>
          <a:xfrm rot="5400000">
            <a:off x="3548709" y="3826278"/>
            <a:ext cx="1873188" cy="1535837"/>
          </a:xfrm>
          <a:prstGeom prst="bent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/>
          <p:cNvSpPr txBox="1"/>
          <p:nvPr/>
        </p:nvSpPr>
        <p:spPr>
          <a:xfrm>
            <a:off x="6059488" y="399960"/>
            <a:ext cx="6056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err="1">
                <a:solidFill>
                  <a:schemeClr val="bg1"/>
                </a:solidFill>
              </a:rPr>
              <a:t>Underestimation</a:t>
            </a:r>
            <a:r>
              <a:rPr lang="es-CL" sz="3200" b="1" dirty="0">
                <a:solidFill>
                  <a:schemeClr val="bg1"/>
                </a:solidFill>
              </a:rPr>
              <a:t> </a:t>
            </a:r>
            <a:r>
              <a:rPr lang="es-CL" sz="3200" b="1" dirty="0" err="1">
                <a:solidFill>
                  <a:schemeClr val="bg1"/>
                </a:solidFill>
              </a:rPr>
              <a:t>of</a:t>
            </a:r>
            <a:r>
              <a:rPr lang="es-CL" sz="3200" b="1" dirty="0">
                <a:solidFill>
                  <a:schemeClr val="bg1"/>
                </a:solidFill>
              </a:rPr>
              <a:t> </a:t>
            </a:r>
            <a:r>
              <a:rPr lang="es-CL" sz="3200" b="1" dirty="0" err="1">
                <a:solidFill>
                  <a:schemeClr val="bg1"/>
                </a:solidFill>
              </a:rPr>
              <a:t>instability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CFC2CBB-9C46-432F-8650-C4D8D6EE9370}"/>
              </a:ext>
            </a:extLst>
          </p:cNvPr>
          <p:cNvSpPr/>
          <p:nvPr/>
        </p:nvSpPr>
        <p:spPr>
          <a:xfrm>
            <a:off x="5304656" y="323732"/>
            <a:ext cx="658822" cy="3748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08CCD6E-D918-40CD-B90C-45947DCE16D5}"/>
              </a:ext>
            </a:extLst>
          </p:cNvPr>
          <p:cNvSpPr/>
          <p:nvPr/>
        </p:nvSpPr>
        <p:spPr>
          <a:xfrm>
            <a:off x="4981396" y="3200398"/>
            <a:ext cx="1459632" cy="3907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1474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CL" dirty="0"/>
              <a:t>Pelvic x-ray</a:t>
            </a:r>
          </a:p>
        </p:txBody>
      </p:sp>
      <p:sp>
        <p:nvSpPr>
          <p:cNvPr id="8195" name="Subtítul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s-CL" dirty="0"/>
              <a:t>General information on pelvic anatomy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s-CL" dirty="0"/>
              <a:t>3 views: AP, inlet, and outlet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s-CL" dirty="0"/>
              <a:t>Useful: x-rays during surgery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9454690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E4C57B5-8B0A-49CC-A3EC-16E069D2EE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38" y="3429000"/>
            <a:ext cx="11288300" cy="287382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0694FD6-A2D9-43B0-A507-C13DC7BF1E26}"/>
              </a:ext>
            </a:extLst>
          </p:cNvPr>
          <p:cNvGrpSpPr/>
          <p:nvPr/>
        </p:nvGrpSpPr>
        <p:grpSpPr>
          <a:xfrm>
            <a:off x="5119543" y="-64802"/>
            <a:ext cx="6351452" cy="3561488"/>
            <a:chOff x="4807131" y="34472"/>
            <a:chExt cx="6351452" cy="3561488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34512A70-C91F-4D5D-8A86-A98244CDA6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07131" y="34472"/>
              <a:ext cx="6351452" cy="3526268"/>
            </a:xfrm>
            <a:prstGeom prst="rect">
              <a:avLst/>
            </a:prstGeom>
          </p:spPr>
        </p:pic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B217D558-2CF1-49EE-A243-58B93D832913}"/>
                </a:ext>
              </a:extLst>
            </p:cNvPr>
            <p:cNvSpPr/>
            <p:nvPr/>
          </p:nvSpPr>
          <p:spPr>
            <a:xfrm>
              <a:off x="7665689" y="2988253"/>
              <a:ext cx="3492894" cy="6077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Rectángulo 2">
              <a:extLst>
                <a:ext uri="{FF2B5EF4-FFF2-40B4-BE49-F238E27FC236}">
                  <a16:creationId xmlns:a16="http://schemas.microsoft.com/office/drawing/2014/main" id="{B4FD45A1-3694-464F-B89B-07D71A88FE63}"/>
                </a:ext>
              </a:extLst>
            </p:cNvPr>
            <p:cNvSpPr/>
            <p:nvPr/>
          </p:nvSpPr>
          <p:spPr>
            <a:xfrm>
              <a:off x="4997253" y="263287"/>
              <a:ext cx="2084267" cy="1221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3611D27F-F54B-4546-8C0C-A9C5E954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517525"/>
            <a:ext cx="6351452" cy="823595"/>
          </a:xfrm>
        </p:spPr>
        <p:txBody>
          <a:bodyPr/>
          <a:lstStyle/>
          <a:p>
            <a:r>
              <a:rPr lang="en-US" sz="3200" dirty="0"/>
              <a:t> AO pelvic fracture classification</a:t>
            </a:r>
            <a:br>
              <a:rPr lang="en-US" sz="32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432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7753CBA-F0D8-4B4D-B367-737415A4FD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4946" y="-14459"/>
            <a:ext cx="7780604" cy="687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797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BE9E72C-9A79-4245-9FD6-4F2E1F7DD1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5467" y="0"/>
            <a:ext cx="5756910" cy="239146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BB18F1F-2E11-4BF2-BE8F-8694016436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4278" y="2518354"/>
            <a:ext cx="6471558" cy="209929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DE08241-B94E-4A57-BD58-D6FE8A17FC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6670" y="4787539"/>
            <a:ext cx="6602884" cy="200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560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0F613F6-DDF8-4EA2-8265-B79BE0240D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7775" y="9798"/>
            <a:ext cx="6439859" cy="242316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1D40707-5D6D-46E0-B74A-52EB726C31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8178" y="2495006"/>
            <a:ext cx="6629456" cy="210312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43074EF-6B2A-42C0-923F-E82CAF9A70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8178" y="4722223"/>
            <a:ext cx="6629456" cy="198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928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EDB4-1E09-402B-8CAB-E28754919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Take-home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CC4CC-7EF9-4C7D-9DDB-3AA2E88135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812" y="1727200"/>
            <a:ext cx="10679747" cy="41290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noProof="0" dirty="0"/>
              <a:t>Proper analysis of images is mandatory (x-rays and CT scans)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Huge amount of information can be obtained (vital)</a:t>
            </a:r>
            <a:endParaRPr lang="en-US" noProof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Hidden instability should be suspected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Pelvic fractures can be classified as </a:t>
            </a:r>
          </a:p>
          <a:p>
            <a:pPr lvl="2">
              <a:buFont typeface="+mj-lt"/>
              <a:buAutoNum type="alphaUcPeriod"/>
            </a:pPr>
            <a:r>
              <a:rPr lang="en-US" sz="2800" dirty="0"/>
              <a:t>Intact posterior arch</a:t>
            </a:r>
          </a:p>
          <a:p>
            <a:pPr lvl="2">
              <a:buFont typeface="+mj-lt"/>
              <a:buAutoNum type="alphaUcPeriod"/>
            </a:pPr>
            <a:r>
              <a:rPr lang="en-US" sz="2800" noProof="0" dirty="0"/>
              <a:t>Incomplete disruption posterior arch</a:t>
            </a:r>
            <a:endParaRPr lang="en-US" sz="2800" dirty="0"/>
          </a:p>
          <a:p>
            <a:pPr lvl="2">
              <a:buFont typeface="+mj-lt"/>
              <a:buAutoNum type="alphaUcPeriod"/>
            </a:pPr>
            <a:r>
              <a:rPr lang="en-US" sz="2800" noProof="0" dirty="0"/>
              <a:t>Complete disruption posterior arch</a:t>
            </a:r>
          </a:p>
        </p:txBody>
      </p:sp>
    </p:spTree>
    <p:extLst>
      <p:ext uri="{BB962C8B-B14F-4D97-AF65-F5344CB8AC3E}">
        <p14:creationId xmlns:p14="http://schemas.microsoft.com/office/powerpoint/2010/main" val="115102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98C02-2C9D-4066-B14C-BE9EACD2C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CL" sz="3200" dirty="0">
                <a:solidFill>
                  <a:schemeClr val="bg1"/>
                </a:solidFill>
              </a:rPr>
              <a:t>Pelvic x-ray</a:t>
            </a:r>
            <a:br>
              <a:rPr lang="en-US" altLang="es-CL" sz="3200" dirty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2725" y="1692492"/>
            <a:ext cx="6275782" cy="496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6725" y="148208"/>
            <a:ext cx="381635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4" cstate="screen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6725" y="3573463"/>
            <a:ext cx="38163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2518066" y="6074788"/>
            <a:ext cx="247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solidFill>
                  <a:schemeClr val="bg1"/>
                </a:solidFill>
              </a:rPr>
              <a:t>AP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0305612" y="1280225"/>
            <a:ext cx="2211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err="1">
                <a:solidFill>
                  <a:schemeClr val="bg1"/>
                </a:solidFill>
              </a:rPr>
              <a:t>Inlet</a:t>
            </a:r>
            <a:endParaRPr lang="es-CL" sz="2800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243847" y="4531738"/>
            <a:ext cx="2211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err="1">
                <a:solidFill>
                  <a:schemeClr val="bg1"/>
                </a:solidFill>
              </a:rPr>
              <a:t>Outlet</a:t>
            </a:r>
            <a:endParaRPr lang="es-CL" sz="2800" dirty="0">
              <a:solidFill>
                <a:schemeClr val="bg1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BD5B8B9-9661-43BC-82D8-04E79B304FDF}"/>
              </a:ext>
            </a:extLst>
          </p:cNvPr>
          <p:cNvSpPr/>
          <p:nvPr/>
        </p:nvSpPr>
        <p:spPr>
          <a:xfrm>
            <a:off x="295334" y="1380120"/>
            <a:ext cx="698579" cy="3578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76AAE8E-D8CF-44C5-9362-59B04D5344F1}"/>
              </a:ext>
            </a:extLst>
          </p:cNvPr>
          <p:cNvSpPr txBox="1">
            <a:spLocks/>
          </p:cNvSpPr>
          <p:nvPr/>
        </p:nvSpPr>
        <p:spPr>
          <a:xfrm>
            <a:off x="955656" y="662612"/>
            <a:ext cx="7772400" cy="1081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altLang="es-CL" sz="3200" b="0" dirty="0">
              <a:solidFill>
                <a:schemeClr val="bg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E4ABB46-F9F5-4AD9-BC1C-C64BBBD392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1293" y="5916726"/>
            <a:ext cx="1400707" cy="94127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04F1459-0D5F-4A1E-87D9-BBCB4245E3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1293" y="5896538"/>
            <a:ext cx="1400707" cy="94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31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007" y="1677194"/>
            <a:ext cx="5933010" cy="507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32627" y="3284539"/>
            <a:ext cx="3482974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2626" y="260350"/>
            <a:ext cx="3635375" cy="283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CuadroTexto 1"/>
          <p:cNvSpPr txBox="1">
            <a:spLocks noChangeArrowheads="1"/>
          </p:cNvSpPr>
          <p:nvPr/>
        </p:nvSpPr>
        <p:spPr bwMode="auto">
          <a:xfrm>
            <a:off x="638062" y="260350"/>
            <a:ext cx="476239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s-CL" sz="2800" dirty="0">
                <a:solidFill>
                  <a:prstClr val="white"/>
                </a:solidFill>
                <a:latin typeface="+mj-lt"/>
              </a:rPr>
              <a:t>87-year-old woman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s-CL" sz="2800" dirty="0">
                <a:solidFill>
                  <a:prstClr val="white"/>
                </a:solidFill>
                <a:latin typeface="+mj-lt"/>
              </a:rPr>
              <a:t>Fell from her own height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s-CL" sz="2800" dirty="0">
                <a:solidFill>
                  <a:prstClr val="white"/>
                </a:solidFill>
                <a:latin typeface="+mj-lt"/>
              </a:rPr>
              <a:t>Lumbosacral pain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1930AC0-1EE4-4271-B3E2-6419CB5908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1293" y="5896538"/>
            <a:ext cx="1400707" cy="94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76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CL" dirty="0"/>
              <a:t>Pelvic x-ray</a:t>
            </a:r>
          </a:p>
        </p:txBody>
      </p:sp>
      <p:sp>
        <p:nvSpPr>
          <p:cNvPr id="8195" name="Subtítul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s-CL" dirty="0">
                <a:solidFill>
                  <a:schemeClr val="bg1">
                    <a:lumMod val="65000"/>
                  </a:schemeClr>
                </a:solidFill>
              </a:rPr>
              <a:t>General information on pelvic anatomy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s-CL" dirty="0">
                <a:solidFill>
                  <a:schemeClr val="bg1">
                    <a:lumMod val="65000"/>
                  </a:schemeClr>
                </a:solidFill>
              </a:rPr>
              <a:t>3 views: AP, inlet, and outlet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s-CL" dirty="0">
                <a:solidFill>
                  <a:schemeClr val="bg1">
                    <a:lumMod val="65000"/>
                  </a:schemeClr>
                </a:solidFill>
              </a:rPr>
              <a:t>Useful: x-rays during surgery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s-CL" dirty="0"/>
              <a:t>Some polytrauma patients don’t have an x-ray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s-CL" dirty="0"/>
              <a:t>Difficult to evaluate posterior pelvis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1779291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1B0C951-315D-4855-B332-7FDF00287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77" y="0"/>
            <a:ext cx="4238789" cy="323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464442BE-FCB2-48C6-B27B-672B70EB18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7690" y="0"/>
            <a:ext cx="3816350" cy="324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0BCC685D-9D37-42AE-8F0E-B649D7993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0959" y="26849"/>
            <a:ext cx="3963795" cy="320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1A7D20C-451C-4F42-96CC-0508644BF4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1293" y="5896538"/>
            <a:ext cx="1400707" cy="94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09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170" y="2942629"/>
            <a:ext cx="3924300" cy="335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6098" y="2830810"/>
            <a:ext cx="39243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1B0C951-315D-4855-B332-7FDF00287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77" y="0"/>
            <a:ext cx="4238789" cy="323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464442BE-FCB2-48C6-B27B-672B70EB18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7690" y="0"/>
            <a:ext cx="3816350" cy="324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0BCC685D-9D37-42AE-8F0E-B649D7993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0959" y="26849"/>
            <a:ext cx="3963795" cy="320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1A7D20C-451C-4F42-96CC-0508644BF42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1293" y="5896538"/>
            <a:ext cx="1400707" cy="941274"/>
          </a:xfrm>
          <a:prstGeom prst="rect">
            <a:avLst/>
          </a:prstGeom>
        </p:spPr>
      </p:pic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3563" y="2992050"/>
            <a:ext cx="3814762" cy="32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91844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AO">
      <a:dk1>
        <a:srgbClr val="000000"/>
      </a:dk1>
      <a:lt1>
        <a:srgbClr val="FFFFFF"/>
      </a:lt1>
      <a:dk2>
        <a:srgbClr val="042D98"/>
      </a:dk2>
      <a:lt2>
        <a:srgbClr val="F6F4F2"/>
      </a:lt2>
      <a:accent1>
        <a:srgbClr val="001B62"/>
      </a:accent1>
      <a:accent2>
        <a:srgbClr val="3B7FF6"/>
      </a:accent2>
      <a:accent3>
        <a:srgbClr val="04F1FE"/>
      </a:accent3>
      <a:accent4>
        <a:srgbClr val="00293A"/>
      </a:accent4>
      <a:accent5>
        <a:srgbClr val="00765C"/>
      </a:accent5>
      <a:accent6>
        <a:srgbClr val="00EB9B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AO blue">
      <a:srgbClr val="042D98"/>
    </a:custClr>
    <a:custClr name="AO light grey">
      <a:srgbClr val="DCD4CB"/>
    </a:custClr>
    <a:custClr name="AO dark blue">
      <a:srgbClr val="001B62"/>
    </a:custClr>
    <a:custClr name="Dark purple">
      <a:srgbClr val="3F0343"/>
    </a:custClr>
    <a:custClr name="Dark green">
      <a:srgbClr val="00293A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yellow">
      <a:srgbClr val="FFF500"/>
    </a:custClr>
    <a:custClr name="AO light grey 75%">
      <a:srgbClr val="E5DFD8"/>
    </a:custClr>
    <a:custClr name="Blue">
      <a:srgbClr val="1E4DAC"/>
    </a:custClr>
    <a:custClr name="Purple">
      <a:srgbClr val="5D0255"/>
    </a:custClr>
    <a:custClr name="Green">
      <a:srgbClr val="00504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light grey 50%">
      <a:srgbClr val="EEEAE5"/>
    </a:custClr>
    <a:custClr name="AO active blue">
      <a:srgbClr val="3B7FF6"/>
    </a:custClr>
    <a:custClr name="Purple">
      <a:srgbClr val="7B0067"/>
    </a:custClr>
    <a:custClr name="Green">
      <a:srgbClr val="00765C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light grey 25%">
      <a:srgbClr val="F6F4F2"/>
    </a:custClr>
    <a:custClr name="Blue">
      <a:srgbClr val="20B8FA"/>
    </a:custClr>
    <a:custClr name="Red">
      <a:srgbClr val="BA125E"/>
    </a:custClr>
    <a:custClr name="Green">
      <a:srgbClr val="00B17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Bright blue">
      <a:srgbClr val="04F1FE"/>
    </a:custClr>
    <a:custClr name="Bright red">
      <a:srgbClr val="F92355"/>
    </a:custClr>
    <a:custClr name="Bright green">
      <a:srgbClr val="00EB9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ao_davoscourses_16_9.potx" id="{27C62C7E-5F84-4BD5-87EB-D5974C46EFFF}" vid="{9EE5B033-753F-4135-BEB1-C62427851B43}"/>
    </a:ext>
  </a:extLst>
</a:theme>
</file>

<file path=ppt/theme/theme2.xml><?xml version="1.0" encoding="utf-8"?>
<a:theme xmlns:a="http://schemas.openxmlformats.org/drawingml/2006/main" name="Office">
  <a:themeElements>
    <a:clrScheme name="AO">
      <a:dk1>
        <a:srgbClr val="000000"/>
      </a:dk1>
      <a:lt1>
        <a:srgbClr val="FFFFFF"/>
      </a:lt1>
      <a:dk2>
        <a:srgbClr val="042D98"/>
      </a:dk2>
      <a:lt2>
        <a:srgbClr val="F6F4F2"/>
      </a:lt2>
      <a:accent1>
        <a:srgbClr val="001B62"/>
      </a:accent1>
      <a:accent2>
        <a:srgbClr val="3B7FF6"/>
      </a:accent2>
      <a:accent3>
        <a:srgbClr val="04F1FE"/>
      </a:accent3>
      <a:accent4>
        <a:srgbClr val="00293A"/>
      </a:accent4>
      <a:accent5>
        <a:srgbClr val="00765C"/>
      </a:accent5>
      <a:accent6>
        <a:srgbClr val="00EB9B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AO blue">
      <a:srgbClr val="042D98"/>
    </a:custClr>
    <a:custClr name="AO light grey">
      <a:srgbClr val="DCD4CB"/>
    </a:custClr>
    <a:custClr name="AO dark blue">
      <a:srgbClr val="001B62"/>
    </a:custClr>
    <a:custClr name="Dark purple">
      <a:srgbClr val="3F0343"/>
    </a:custClr>
    <a:custClr name="Dark green">
      <a:srgbClr val="00293A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yellow">
      <a:srgbClr val="FFF500"/>
    </a:custClr>
    <a:custClr name="AO light grey 75%">
      <a:srgbClr val="E5DFD8"/>
    </a:custClr>
    <a:custClr name="AO active blue">
      <a:srgbClr val="3B7FF6"/>
    </a:custClr>
    <a:custClr name="Purple">
      <a:srgbClr val="7B0067"/>
    </a:custClr>
    <a:custClr name="Green">
      <a:srgbClr val="00765C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light grey 50%">
      <a:srgbClr val="EEEAE5"/>
    </a:custClr>
    <a:custClr name="Bright blue">
      <a:srgbClr val="04F1FE"/>
    </a:custClr>
    <a:custClr name="Bright red">
      <a:srgbClr val="F92355"/>
    </a:custClr>
    <a:custClr name="Bright green">
      <a:srgbClr val="00EB9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light grey 25%">
      <a:srgbClr val="F6F4F2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AOTrauma_ppt_16_9_Template_FINAL.pptx" id="{16CC4219-D8C4-4B4E-876B-4D8EF0C45EB8}" vid="{16ED02BD-D0B2-46BB-ABB7-A26EF19E281D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2383CBCAF3A545BC7144B0E12C7B2C" ma:contentTypeVersion="10" ma:contentTypeDescription="Ein neues Dokument erstellen." ma:contentTypeScope="" ma:versionID="bfb1e4006bd1060b64c46c09a0f28817">
  <xsd:schema xmlns:xsd="http://www.w3.org/2001/XMLSchema" xmlns:xs="http://www.w3.org/2001/XMLSchema" xmlns:p="http://schemas.microsoft.com/office/2006/metadata/properties" xmlns:ns2="73995102-056c-4a51-bfb1-c663c0490c54" xmlns:ns3="2e5162b4-c70b-477c-8fa3-c9cdb63e7b34" targetNamespace="http://schemas.microsoft.com/office/2006/metadata/properties" ma:root="true" ma:fieldsID="41115af916c2dc5809368bc6b92ebc14" ns2:_="" ns3:_="">
    <xsd:import namespace="73995102-056c-4a51-bfb1-c663c0490c54"/>
    <xsd:import namespace="2e5162b4-c70b-477c-8fa3-c9cdb63e7b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95102-056c-4a51-bfb1-c663c0490c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162b4-c70b-477c-8fa3-c9cdb63e7b3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1D666A-E1C4-4153-99FE-6470852340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995102-056c-4a51-bfb1-c663c0490c54"/>
    <ds:schemaRef ds:uri="2e5162b4-c70b-477c-8fa3-c9cdb63e7b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0F3ED8-5CD3-4767-85AE-4980E98A8C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AA43BF-5C0B-4297-9459-625F9DFB215D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73995102-056c-4a51-bfb1-c663c0490c54"/>
    <ds:schemaRef ds:uri="2e5162b4-c70b-477c-8fa3-c9cdb63e7b34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928</Words>
  <Application>Microsoft Office PowerPoint</Application>
  <PresentationFormat>Widescreen</PresentationFormat>
  <Paragraphs>160</Paragraphs>
  <Slides>44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Symbol</vt:lpstr>
      <vt:lpstr>Tahoma</vt:lpstr>
      <vt:lpstr>1_Office</vt:lpstr>
      <vt:lpstr>Office</vt:lpstr>
      <vt:lpstr>PowerPoint Presentation</vt:lpstr>
      <vt:lpstr>Declaration conflicts of interest</vt:lpstr>
      <vt:lpstr>Learning objectives</vt:lpstr>
      <vt:lpstr>Pelvic x-ray</vt:lpstr>
      <vt:lpstr>Pelvic x-ray </vt:lpstr>
      <vt:lpstr>PowerPoint Presentation</vt:lpstr>
      <vt:lpstr>Pelvic x-ray</vt:lpstr>
      <vt:lpstr>PowerPoint Presentation</vt:lpstr>
      <vt:lpstr>PowerPoint Presentation</vt:lpstr>
      <vt:lpstr>CT scan </vt:lpstr>
      <vt:lpstr>CT scan: always follow a sequence </vt:lpstr>
      <vt:lpstr>Clinical case </vt:lpstr>
      <vt:lpstr>PowerPoint Presentation</vt:lpstr>
      <vt:lpstr>PowerPoint Presentation</vt:lpstr>
      <vt:lpstr>Other examples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the fracture?</vt:lpstr>
      <vt:lpstr>Understand fracture pattern(s)  Identify anatomical variations</vt:lpstr>
      <vt:lpstr>PowerPoint Presentation</vt:lpstr>
      <vt:lpstr>Underestimation of instability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AO pelvic fracture classification </vt:lpstr>
      <vt:lpstr>PowerPoint Presentation</vt:lpstr>
      <vt:lpstr>PowerPoint Presentation</vt:lpstr>
      <vt:lpstr>PowerPoint Presentation</vt:lpstr>
      <vt:lpstr>Take-home messages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 Trauma</dc:title>
  <dc:creator>AO Trauma</dc:creator>
  <cp:lastModifiedBy>Jun Jin</cp:lastModifiedBy>
  <cp:revision>144</cp:revision>
  <dcterms:created xsi:type="dcterms:W3CDTF">2019-09-06T13:40:29Z</dcterms:created>
  <dcterms:modified xsi:type="dcterms:W3CDTF">2022-06-07T12:49:00Z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bel">
    <vt:i4>0</vt:i4>
  </property>
  <property fmtid="{D5CDD505-2E9C-101B-9397-08002B2CF9AE}" pid="3" name="ContentTypeId">
    <vt:lpwstr>0x010100482383CBCAF3A545BC7144B0E12C7B2C</vt:lpwstr>
  </property>
</Properties>
</file>