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13"/>
  </p:notesMasterIdLst>
  <p:sldIdLst>
    <p:sldId id="256" r:id="rId5"/>
    <p:sldId id="262" r:id="rId6"/>
    <p:sldId id="264" r:id="rId7"/>
    <p:sldId id="265" r:id="rId8"/>
    <p:sldId id="267" r:id="rId9"/>
    <p:sldId id="268" r:id="rId10"/>
    <p:sldId id="269" r:id="rId11"/>
    <p:sldId id="270" r:id="rId12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bhoyroo" initials="v" lastIdx="2" clrIdx="0"/>
  <p:cmAuthor id="1" name="kfekete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3690" autoAdjust="0"/>
  </p:normalViewPr>
  <p:slideViewPr>
    <p:cSldViewPr>
      <p:cViewPr varScale="1">
        <p:scale>
          <a:sx n="62" d="100"/>
          <a:sy n="62" d="100"/>
        </p:scale>
        <p:origin x="864" y="52"/>
      </p:cViewPr>
      <p:guideLst>
        <p:guide orient="horz" pos="216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90E98E9-579F-43CD-BAB0-417A9F7FCB71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962386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Mandibular body and condylar fracture—load </a:t>
            </a:r>
            <a:r>
              <a:rPr lang="en-US"/>
              <a:t>sharing, fixation OPTION 2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1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56224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 Introduce case history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34-year-old man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2 days after altercation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Pain in lower jaw left side and right preauricular region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 Clinical findings?</a:t>
            </a:r>
            <a:endParaRPr lang="en-US" baseline="0" dirty="0">
              <a:ea typeface="ＭＳ Ｐゴシック" panose="020B0600070205080204" pitchFamily="34" charset="-128"/>
            </a:endParaRPr>
          </a:p>
          <a:p>
            <a:pPr lvl="0" eaLnBrk="1" hangingPunct="1">
              <a:spcBef>
                <a:spcPct val="0"/>
              </a:spcBef>
              <a:buFontTx/>
              <a:buChar char="•"/>
            </a:pPr>
            <a:r>
              <a:rPr lang="en-US" baseline="0" dirty="0">
                <a:ea typeface="ＭＳ Ｐゴシック" panose="020B0600070205080204" pitchFamily="34" charset="-128"/>
              </a:rPr>
              <a:t> What radiographs?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2</a:t>
            </a:fld>
            <a:endParaRPr lang="de-CH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 Ask about the radiographic findings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ea typeface="ＭＳ Ｐゴシック" panose="020B0600070205080204" pitchFamily="34" charset="-128"/>
              </a:rPr>
              <a:t> Right condylar and</a:t>
            </a:r>
            <a:r>
              <a:rPr lang="en-US" baseline="0" dirty="0">
                <a:ea typeface="ＭＳ Ｐゴシック" panose="020B0600070205080204" pitchFamily="34" charset="-128"/>
              </a:rPr>
              <a:t> left body fractures. Body fracture temporarily treated with dental wiring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>
                <a:ea typeface="ＭＳ Ｐゴシック" panose="020B0600070205080204" pitchFamily="34" charset="-128"/>
              </a:rPr>
              <a:t> Role of this dental wiring:	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>
                <a:ea typeface="ＭＳ Ｐゴシック" panose="020B0600070205080204" pitchFamily="34" charset="-128"/>
              </a:rPr>
              <a:t> Control bleeding from inferior alveolar vessels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>
                <a:ea typeface="ＭＳ Ｐゴシック" panose="020B0600070205080204" pitchFamily="34" charset="-128"/>
              </a:rPr>
              <a:t> Relieves pain and discomfort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>
                <a:ea typeface="ＭＳ Ｐゴシック" panose="020B0600070205080204" pitchFamily="34" charset="-128"/>
              </a:rPr>
              <a:t>What surgical approaches? 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>
                <a:ea typeface="ＭＳ Ｐゴシック" panose="020B0600070205080204" pitchFamily="34" charset="-128"/>
              </a:rPr>
              <a:t>What type of fixation required?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>
                <a:ea typeface="ＭＳ Ｐゴシック" panose="020B0600070205080204" pitchFamily="34" charset="-128"/>
              </a:rPr>
              <a:t> Two load-sharing miniplates at body fracture and two miniplates or one thicker plate at condyle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3</a:t>
            </a:fld>
            <a:endParaRPr lang="de-CH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Transoral incision,</a:t>
            </a:r>
            <a:r>
              <a:rPr lang="en-US" baseline="0" dirty="0"/>
              <a:t> n</a:t>
            </a:r>
            <a:r>
              <a:rPr lang="en-US" dirty="0"/>
              <a:t>erve release</a:t>
            </a:r>
          </a:p>
          <a:p>
            <a:r>
              <a:rPr lang="en-US" dirty="0"/>
              <a:t>Plate positioning?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Lower border (bellow</a:t>
            </a:r>
            <a:r>
              <a:rPr lang="en-US" baseline="0" dirty="0"/>
              <a:t> IA nerve</a:t>
            </a:r>
            <a:r>
              <a:rPr lang="en-US" dirty="0"/>
              <a:t>) and one above the IA</a:t>
            </a:r>
            <a:r>
              <a:rPr lang="en-US" baseline="0" dirty="0"/>
              <a:t> nerve (bellow root apices)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4</a:t>
            </a:fld>
            <a:endParaRPr lang="de-CH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Surgical approaches for condyle?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</a:t>
            </a:r>
            <a:r>
              <a:rPr lang="en-US" baseline="0" dirty="0" err="1"/>
              <a:t>Transparotid</a:t>
            </a:r>
            <a:r>
              <a:rPr lang="en-US" baseline="0" dirty="0"/>
              <a:t> / retromandibular / preauricular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/>
              <a:t>Technique of </a:t>
            </a:r>
            <a:r>
              <a:rPr lang="en-US" baseline="0" dirty="0" err="1"/>
              <a:t>transparotid</a:t>
            </a:r>
            <a:r>
              <a:rPr lang="en-US" baseline="0" dirty="0"/>
              <a:t> approach?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/>
              <a:t>Risks?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Facial nerve injury (prevention: avoid local anesthetic for hemostasis and electrical nerve stimulator)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Parotid fistula (prevention: water tight closure of parotid capsule)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5</a:t>
            </a:fld>
            <a:endParaRPr lang="de-CH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Condylar</a:t>
            </a:r>
            <a:r>
              <a:rPr lang="en-US" baseline="0" dirty="0"/>
              <a:t> fixation: number and types of plates?</a:t>
            </a:r>
          </a:p>
          <a:p>
            <a:r>
              <a:rPr lang="en-US" baseline="0" dirty="0"/>
              <a:t>Sequence of fixation?</a:t>
            </a:r>
          </a:p>
          <a:p>
            <a:r>
              <a:rPr lang="en-US" baseline="0" dirty="0"/>
              <a:t>Discuss removal of dental wiring after stable internal fixation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6</a:t>
            </a:fld>
            <a:endParaRPr lang="de-CH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7</a:t>
            </a:fld>
            <a:endParaRPr lang="de-CH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98E9-579F-43CD-BAB0-417A9F7FCB71}" type="slidenum">
              <a:rPr lang="de-CH" altLang="en-US" smtClean="0"/>
              <a:pPr/>
              <a:t>8</a:t>
            </a:fld>
            <a:endParaRPr lang="de-C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OC_MESH_blue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 b="18112"/>
          <a:stretch>
            <a:fillRect/>
          </a:stretch>
        </p:blipFill>
        <p:spPr bwMode="auto">
          <a:xfrm>
            <a:off x="239184" y="692150"/>
            <a:ext cx="1170728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pic>
        <p:nvPicPr>
          <p:cNvPr id="6" name="Picture 8" descr="AOC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46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1000"/>
            <a:ext cx="110363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1520826"/>
            <a:ext cx="110363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974C78-9C50-480E-A472-9893BD78FFAD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1390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FEAE45-D69C-4BC7-9137-F234199C8BBB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00946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CMF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BA8D11-3741-494E-94E0-712424B06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2000"/>
            <a:ext cx="653796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CMF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981480-3265-C145-B0A0-7D9DED4FD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8813" y="259200"/>
            <a:ext cx="653796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4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BBFF2-3A88-4CB0-8DFC-61D09F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2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3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14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794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7167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34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1000"/>
            <a:ext cx="11036300" cy="914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520826"/>
            <a:ext cx="11036300" cy="4678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4F5BA5-7F3B-4A26-97D2-59E3615CE633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47024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408838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411432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6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8478F-FDF2-114B-A695-BBFBD55C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8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91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80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8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4610ED6-377B-4A25-A7F1-706A41E77DCF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68158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1000"/>
            <a:ext cx="110363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D3571E-42EE-4501-AEB8-4298718BF8C7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9291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9B2264-11E3-4B00-B081-96F4C3620471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1688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1000"/>
            <a:ext cx="110363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34A2F6-60BC-43F8-9AC4-4B44D66C5857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71205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BFBE00A-6539-4F96-B6C8-E47E6FB3C848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12135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F425ED-6A19-42AC-B041-27880D6CC155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5987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" y="6602413"/>
            <a:ext cx="28448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395060-B3D2-4BA5-BF0C-298C7F842CE3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9989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744BD00-7358-42BC-A2CA-8980782A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2B791-C1EC-4F7D-8341-A5DF671C8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7A1C84F-A495-41AE-89D1-E5B349389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1EBA727-52D0-420D-95B9-444B7E8F4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F350A11-3126-4A70-A212-D509A7962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2B962361-161E-4392-B48C-CCD664921C2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0F90C-48CF-4727-91F7-DC3B9B328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2205037"/>
            <a:ext cx="9505950" cy="3528219"/>
          </a:xfrm>
        </p:spPr>
        <p:txBody>
          <a:bodyPr/>
          <a:lstStyle/>
          <a:p>
            <a:r>
              <a:rPr lang="en-US" dirty="0"/>
              <a:t>Small group discussion C</a:t>
            </a:r>
            <a:br>
              <a:rPr lang="en-US" dirty="0"/>
            </a:br>
            <a:r>
              <a:rPr lang="en-US" dirty="0"/>
              <a:t>Case 2</a:t>
            </a:r>
            <a:br>
              <a:rPr lang="en-US" dirty="0"/>
            </a:br>
            <a:r>
              <a:rPr lang="en-US" dirty="0"/>
              <a:t>Mandibular fractures</a:t>
            </a:r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Picture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345" y="600371"/>
            <a:ext cx="4248199" cy="5596967"/>
          </a:xfrm>
          <a:prstGeom prst="rect">
            <a:avLst/>
          </a:prstGeom>
          <a:noFill/>
        </p:spPr>
      </p:pic>
      <p:pic>
        <p:nvPicPr>
          <p:cNvPr id="6" name="Picture 3" descr="C:\Users\asus\Desktop\Picture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38" y="600372"/>
            <a:ext cx="5872863" cy="3548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D5BC9-8024-4BDE-8A69-30D36E5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33" y="-12396"/>
            <a:ext cx="6616734" cy="3441396"/>
          </a:xfrm>
          <a:prstGeom prst="rect">
            <a:avLst/>
          </a:prstGeom>
        </p:spPr>
      </p:pic>
      <p:pic>
        <p:nvPicPr>
          <p:cNvPr id="3077" name="Picture 5" descr="D:\Partition B\New\Trauma\Cond Fracts\20170921_084009 (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687" y="3573016"/>
            <a:ext cx="2771680" cy="3070940"/>
          </a:xfrm>
          <a:prstGeom prst="rect">
            <a:avLst/>
          </a:prstGeom>
          <a:noFill/>
        </p:spPr>
      </p:pic>
      <p:pic>
        <p:nvPicPr>
          <p:cNvPr id="14" name="Picture 2" descr="D:\Partition B\New\Trauma\Cond Fracts\20170921_09573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633" y="3573016"/>
            <a:ext cx="2651760" cy="30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Partition B\New\Trauma\Cond Fracts\20170921_1203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12762"/>
            <a:ext cx="8477250" cy="5832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841" t="11724" r="20236" b="9458"/>
          <a:stretch>
            <a:fillRect/>
          </a:stretch>
        </p:blipFill>
        <p:spPr bwMode="auto">
          <a:xfrm rot="5400000">
            <a:off x="-48855" y="1948796"/>
            <a:ext cx="4456705" cy="354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 descr="D:\Partition B\New\Trauma\Cond Fracts\20170921_1055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721" y="1701800"/>
            <a:ext cx="2869391" cy="4247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D:\Partition B\New\Trauma\Cond Fracts\20170921_113200.jpg"/>
          <p:cNvPicPr>
            <a:picLocks noChangeAspect="1" noChangeArrowheads="1"/>
          </p:cNvPicPr>
          <p:nvPr/>
        </p:nvPicPr>
        <p:blipFill>
          <a:blip r:embed="rId5" cstate="print"/>
          <a:srcRect l="13386" t="5860" r="17786" b="4654"/>
          <a:stretch>
            <a:fillRect/>
          </a:stretch>
        </p:blipFill>
        <p:spPr bwMode="auto">
          <a:xfrm>
            <a:off x="7320136" y="1378872"/>
            <a:ext cx="3939404" cy="4570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6B9617-A4C7-4821-9A83-866B6807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2348881"/>
            <a:ext cx="5558658" cy="2795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3D4B5-C9BA-4877-B616-4061DFCB5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1" y="2348880"/>
            <a:ext cx="5369574" cy="2795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 and post operative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occlusion</a:t>
            </a:r>
          </a:p>
        </p:txBody>
      </p:sp>
      <p:pic>
        <p:nvPicPr>
          <p:cNvPr id="8195" name="Picture 3" descr="C:\Users\asus\Desktop\Picture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379" b="13038"/>
          <a:stretch>
            <a:fillRect/>
          </a:stretch>
        </p:blipFill>
        <p:spPr bwMode="auto">
          <a:xfrm>
            <a:off x="668008" y="1273918"/>
            <a:ext cx="4779919" cy="5066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6" name="Picture 4" descr="D:\Partition B\New\Trauma\Cond Fracts\20170922_104455 (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3594" t="27334" r="4869" b="9604"/>
          <a:stretch>
            <a:fillRect/>
          </a:stretch>
        </p:blipFill>
        <p:spPr bwMode="auto">
          <a:xfrm>
            <a:off x="6096000" y="2708920"/>
            <a:ext cx="5629375" cy="3060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6623CE-DFE1-48F6-BC73-B2DC819CC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1340768"/>
            <a:ext cx="3066288" cy="2980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8B22D-F28E-4370-ACA0-ECA81DB28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340768"/>
            <a:ext cx="2959150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healing and function </a:t>
            </a:r>
          </a:p>
        </p:txBody>
      </p:sp>
      <p:pic>
        <p:nvPicPr>
          <p:cNvPr id="9" name="Picture 5" descr="C:\Users\asus\Desktop\Picture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5284" y="1351464"/>
            <a:ext cx="3416157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_AOCMF_w">
  <a:themeElements>
    <a:clrScheme name="AO Rebrand 2020">
      <a:dk1>
        <a:sysClr val="windowText" lastClr="000000"/>
      </a:dk1>
      <a:lt1>
        <a:sysClr val="window" lastClr="FFFFFF"/>
      </a:lt1>
      <a:dk2>
        <a:srgbClr val="042D98"/>
      </a:dk2>
      <a:lt2>
        <a:srgbClr val="FFF500"/>
      </a:lt2>
      <a:accent1>
        <a:srgbClr val="001B62"/>
      </a:accent1>
      <a:accent2>
        <a:srgbClr val="3B7FF6"/>
      </a:accent2>
      <a:accent3>
        <a:srgbClr val="04F1FE"/>
      </a:accent3>
      <a:accent4>
        <a:srgbClr val="3F0343"/>
      </a:accent4>
      <a:accent5>
        <a:srgbClr val="7B0067"/>
      </a:accent5>
      <a:accent6>
        <a:srgbClr val="F92355"/>
      </a:accent6>
      <a:hlink>
        <a:srgbClr val="00765C"/>
      </a:hlink>
      <a:folHlink>
        <a:srgbClr val="00EB9B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7F4CB4A47743B2029593C5767354" ma:contentTypeVersion="1" ma:contentTypeDescription="Create a new document." ma:contentTypeScope="" ma:versionID="fb8ba3bab4a291cae88a37c21bca8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AA9E40-ABFF-412F-9CF2-3D39226FE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78CD4F-1D43-42D3-8A20-AD86C606D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D5589B-E479-49CA-BA47-43AD799CD7AA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Presentation_AOCMF_w</Template>
  <TotalTime>0</TotalTime>
  <Words>232</Words>
  <Application>Microsoft Office PowerPoint</Application>
  <PresentationFormat>Widescreen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Presentation_AOCMF_w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 and post operative</vt:lpstr>
      <vt:lpstr>Postoperative occlusion</vt:lpstr>
      <vt:lpstr>Postoperative healing and function 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kfekete</dc:creator>
  <cp:lastModifiedBy>Claire Thorndyke</cp:lastModifiedBy>
  <cp:revision>72</cp:revision>
  <dcterms:created xsi:type="dcterms:W3CDTF">2015-01-07T09:37:42Z</dcterms:created>
  <dcterms:modified xsi:type="dcterms:W3CDTF">2023-07-13T09:02:48Z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