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50" r:id="rId5"/>
  </p:sldMasterIdLst>
  <p:notesMasterIdLst>
    <p:notesMasterId r:id="rId66"/>
  </p:notesMasterIdLst>
  <p:sldIdLst>
    <p:sldId id="363" r:id="rId6"/>
    <p:sldId id="314" r:id="rId7"/>
    <p:sldId id="392" r:id="rId8"/>
    <p:sldId id="257" r:id="rId9"/>
    <p:sldId id="258" r:id="rId10"/>
    <p:sldId id="366" r:id="rId11"/>
    <p:sldId id="369" r:id="rId12"/>
    <p:sldId id="370" r:id="rId13"/>
    <p:sldId id="265" r:id="rId14"/>
    <p:sldId id="367" r:id="rId15"/>
    <p:sldId id="368" r:id="rId16"/>
    <p:sldId id="268" r:id="rId17"/>
    <p:sldId id="269" r:id="rId18"/>
    <p:sldId id="270" r:id="rId19"/>
    <p:sldId id="271" r:id="rId20"/>
    <p:sldId id="272" r:id="rId21"/>
    <p:sldId id="315" r:id="rId22"/>
    <p:sldId id="274" r:id="rId23"/>
    <p:sldId id="275" r:id="rId24"/>
    <p:sldId id="280" r:id="rId25"/>
    <p:sldId id="281" r:id="rId26"/>
    <p:sldId id="282" r:id="rId27"/>
    <p:sldId id="283" r:id="rId28"/>
    <p:sldId id="394" r:id="rId29"/>
    <p:sldId id="395" r:id="rId30"/>
    <p:sldId id="396" r:id="rId31"/>
    <p:sldId id="284" r:id="rId32"/>
    <p:sldId id="287" r:id="rId33"/>
    <p:sldId id="288" r:id="rId34"/>
    <p:sldId id="289" r:id="rId35"/>
    <p:sldId id="398" r:id="rId36"/>
    <p:sldId id="400" r:id="rId37"/>
    <p:sldId id="401" r:id="rId38"/>
    <p:sldId id="402" r:id="rId39"/>
    <p:sldId id="290" r:id="rId40"/>
    <p:sldId id="291" r:id="rId41"/>
    <p:sldId id="294" r:id="rId42"/>
    <p:sldId id="404" r:id="rId43"/>
    <p:sldId id="405" r:id="rId44"/>
    <p:sldId id="406" r:id="rId45"/>
    <p:sldId id="407" r:id="rId46"/>
    <p:sldId id="408" r:id="rId47"/>
    <p:sldId id="409" r:id="rId48"/>
    <p:sldId id="293" r:id="rId49"/>
    <p:sldId id="295" r:id="rId50"/>
    <p:sldId id="296" r:id="rId51"/>
    <p:sldId id="297" r:id="rId52"/>
    <p:sldId id="298" r:id="rId53"/>
    <p:sldId id="312" r:id="rId54"/>
    <p:sldId id="299" r:id="rId55"/>
    <p:sldId id="311" r:id="rId56"/>
    <p:sldId id="302" r:id="rId57"/>
    <p:sldId id="313" r:id="rId58"/>
    <p:sldId id="300" r:id="rId59"/>
    <p:sldId id="301" r:id="rId60"/>
    <p:sldId id="303" r:id="rId61"/>
    <p:sldId id="305" r:id="rId62"/>
    <p:sldId id="306" r:id="rId63"/>
    <p:sldId id="307" r:id="rId64"/>
    <p:sldId id="308" r:id="rId65"/>
  </p:sldIdLst>
  <p:sldSz cx="12192000" cy="6858000"/>
  <p:notesSz cx="6858000" cy="9144000"/>
  <p:defaultTextStyle>
    <a:defPPr>
      <a:defRPr lang="en-US"/>
    </a:defPPr>
    <a:lvl1pPr algn="l" rtl="0" fontAlgn="base">
      <a:lnSpc>
        <a:spcPts val="3400"/>
      </a:lnSpc>
      <a:spcBef>
        <a:spcPct val="20000"/>
      </a:spcBef>
      <a:spcAft>
        <a:spcPct val="0"/>
      </a:spcAft>
      <a:defRPr b="1" kern="1200">
        <a:solidFill>
          <a:schemeClr val="bg1"/>
        </a:solidFill>
        <a:latin typeface="Arial" charset="0"/>
        <a:ea typeface="ＭＳ Ｐゴシック" charset="0"/>
        <a:cs typeface="ＭＳ Ｐゴシック" charset="0"/>
      </a:defRPr>
    </a:lvl1pPr>
    <a:lvl2pPr marL="457200" algn="l" rtl="0" fontAlgn="base">
      <a:lnSpc>
        <a:spcPts val="3400"/>
      </a:lnSpc>
      <a:spcBef>
        <a:spcPct val="20000"/>
      </a:spcBef>
      <a:spcAft>
        <a:spcPct val="0"/>
      </a:spcAft>
      <a:defRPr b="1" kern="1200">
        <a:solidFill>
          <a:schemeClr val="bg1"/>
        </a:solidFill>
        <a:latin typeface="Arial" charset="0"/>
        <a:ea typeface="ＭＳ Ｐゴシック" charset="0"/>
        <a:cs typeface="ＭＳ Ｐゴシック" charset="0"/>
      </a:defRPr>
    </a:lvl2pPr>
    <a:lvl3pPr marL="914400" algn="l" rtl="0" fontAlgn="base">
      <a:lnSpc>
        <a:spcPts val="3400"/>
      </a:lnSpc>
      <a:spcBef>
        <a:spcPct val="20000"/>
      </a:spcBef>
      <a:spcAft>
        <a:spcPct val="0"/>
      </a:spcAft>
      <a:defRPr b="1" kern="1200">
        <a:solidFill>
          <a:schemeClr val="bg1"/>
        </a:solidFill>
        <a:latin typeface="Arial" charset="0"/>
        <a:ea typeface="ＭＳ Ｐゴシック" charset="0"/>
        <a:cs typeface="ＭＳ Ｐゴシック" charset="0"/>
      </a:defRPr>
    </a:lvl3pPr>
    <a:lvl4pPr marL="1371600" algn="l" rtl="0" fontAlgn="base">
      <a:lnSpc>
        <a:spcPts val="3400"/>
      </a:lnSpc>
      <a:spcBef>
        <a:spcPct val="20000"/>
      </a:spcBef>
      <a:spcAft>
        <a:spcPct val="0"/>
      </a:spcAft>
      <a:defRPr b="1" kern="1200">
        <a:solidFill>
          <a:schemeClr val="bg1"/>
        </a:solidFill>
        <a:latin typeface="Arial" charset="0"/>
        <a:ea typeface="ＭＳ Ｐゴシック" charset="0"/>
        <a:cs typeface="ＭＳ Ｐゴシック" charset="0"/>
      </a:defRPr>
    </a:lvl4pPr>
    <a:lvl5pPr marL="1828800" algn="l" rtl="0" fontAlgn="base">
      <a:lnSpc>
        <a:spcPts val="3400"/>
      </a:lnSpc>
      <a:spcBef>
        <a:spcPct val="20000"/>
      </a:spcBef>
      <a:spcAft>
        <a:spcPct val="0"/>
      </a:spcAft>
      <a:defRPr b="1" kern="1200">
        <a:solidFill>
          <a:schemeClr val="bg1"/>
        </a:solidFill>
        <a:latin typeface="Arial" charset="0"/>
        <a:ea typeface="ＭＳ Ｐゴシック" charset="0"/>
        <a:cs typeface="ＭＳ Ｐゴシック" charset="0"/>
      </a:defRPr>
    </a:lvl5pPr>
    <a:lvl6pPr marL="2286000" algn="l" defTabSz="457200" rtl="0" eaLnBrk="1" latinLnBrk="0" hangingPunct="1">
      <a:defRPr b="1" kern="1200">
        <a:solidFill>
          <a:schemeClr val="bg1"/>
        </a:solidFill>
        <a:latin typeface="Arial" charset="0"/>
        <a:ea typeface="ＭＳ Ｐゴシック" charset="0"/>
        <a:cs typeface="ＭＳ Ｐゴシック" charset="0"/>
      </a:defRPr>
    </a:lvl6pPr>
    <a:lvl7pPr marL="2743200" algn="l" defTabSz="457200" rtl="0" eaLnBrk="1" latinLnBrk="0" hangingPunct="1">
      <a:defRPr b="1" kern="1200">
        <a:solidFill>
          <a:schemeClr val="bg1"/>
        </a:solidFill>
        <a:latin typeface="Arial" charset="0"/>
        <a:ea typeface="ＭＳ Ｐゴシック" charset="0"/>
        <a:cs typeface="ＭＳ Ｐゴシック" charset="0"/>
      </a:defRPr>
    </a:lvl7pPr>
    <a:lvl8pPr marL="3200400" algn="l" defTabSz="457200" rtl="0" eaLnBrk="1" latinLnBrk="0" hangingPunct="1">
      <a:defRPr b="1" kern="1200">
        <a:solidFill>
          <a:schemeClr val="bg1"/>
        </a:solidFill>
        <a:latin typeface="Arial" charset="0"/>
        <a:ea typeface="ＭＳ Ｐゴシック" charset="0"/>
        <a:cs typeface="ＭＳ Ｐゴシック" charset="0"/>
      </a:defRPr>
    </a:lvl8pPr>
    <a:lvl9pPr marL="3657600" algn="l" defTabSz="457200" rtl="0" eaLnBrk="1" latinLnBrk="0" hangingPunct="1">
      <a:defRPr b="1"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2D861-36CF-41C3-90EE-363A67767AA8}" v="13" dt="2023-11-21T10:48:08.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autoAdjust="0"/>
    <p:restoredTop sz="88693" autoAdjust="0"/>
  </p:normalViewPr>
  <p:slideViewPr>
    <p:cSldViewPr snapToGrid="0" snapToObjects="1">
      <p:cViewPr>
        <p:scale>
          <a:sx n="30" d="100"/>
          <a:sy n="30" d="100"/>
        </p:scale>
        <p:origin x="2032" y="600"/>
      </p:cViewPr>
      <p:guideLst>
        <p:guide orient="horz" pos="2160"/>
        <p:guide pos="3840"/>
      </p:guideLst>
    </p:cSldViewPr>
  </p:slideViewPr>
  <p:notesTextViewPr>
    <p:cViewPr>
      <p:scale>
        <a:sx n="100" d="100"/>
        <a:sy n="100" d="100"/>
      </p:scale>
      <p:origin x="0" y="0"/>
    </p:cViewPr>
  </p:notesTextViewPr>
  <p:sorterViewPr>
    <p:cViewPr>
      <p:scale>
        <a:sx n="90" d="100"/>
        <a:sy n="90" d="100"/>
      </p:scale>
      <p:origin x="0" y="-275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BC619-E272-0F4A-BDBC-97DEF3AEAEBC}" type="datetimeFigureOut">
              <a:rPr lang="en-US" smtClean="0"/>
              <a:t>2/15/2024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FE9C5C-1900-084C-B02B-F481D615B500}" type="slidenum">
              <a:rPr lang="en-US" smtClean="0"/>
              <a:t>‹#›</a:t>
            </a:fld>
            <a:endParaRPr lang="en-US"/>
          </a:p>
        </p:txBody>
      </p:sp>
    </p:spTree>
    <p:extLst>
      <p:ext uri="{BB962C8B-B14F-4D97-AF65-F5344CB8AC3E}">
        <p14:creationId xmlns:p14="http://schemas.microsoft.com/office/powerpoint/2010/main" val="198177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r>
              <a:rPr lang="en-US" dirty="0"/>
              <a:t>Declaration options (choose 1, 2 or 3):</a:t>
            </a:r>
          </a:p>
          <a:p>
            <a:pPr marL="457200" indent="-457200">
              <a:buFont typeface="+mj-lt"/>
              <a:buAutoNum type="arabicPeriod"/>
            </a:pPr>
            <a:r>
              <a:rPr lang="en-US" dirty="0"/>
              <a:t>I have no financial relationships with commercial entities that produce healthcare related products.</a:t>
            </a:r>
          </a:p>
          <a:p>
            <a:pPr marL="457200" indent="-457200">
              <a:buFont typeface="+mj-lt"/>
              <a:buAutoNum type="arabicPeriod"/>
            </a:pPr>
            <a:r>
              <a:rPr lang="en-US" dirty="0"/>
              <a:t>The commercial entities with which I have a financial relationship do not produce healthcare related products or services relevant to the content of my presentation.</a:t>
            </a:r>
          </a:p>
          <a:p>
            <a:pPr marL="457200" indent="-457200">
              <a:buFont typeface="+mj-lt"/>
              <a:buAutoNum type="arabicPeriod"/>
            </a:pPr>
            <a:r>
              <a:rPr lang="en-US" dirty="0"/>
              <a:t>I disclose the following financial relationships with commercial entities that produce healthcare related products or services:</a:t>
            </a:r>
          </a:p>
          <a:p>
            <a:endParaRPr lang="en-US" dirty="0"/>
          </a:p>
          <a:p>
            <a:pPr>
              <a:spcBef>
                <a:spcPts val="0"/>
              </a:spcBef>
            </a:pPr>
            <a:r>
              <a:rPr lang="en-US" dirty="0"/>
              <a:t>Consultant for: </a:t>
            </a:r>
          </a:p>
          <a:p>
            <a:pPr>
              <a:spcBef>
                <a:spcPts val="0"/>
              </a:spcBef>
            </a:pPr>
            <a:r>
              <a:rPr lang="en-US" dirty="0"/>
              <a:t>Advisory Board for:</a:t>
            </a:r>
          </a:p>
          <a:p>
            <a:pPr>
              <a:spcBef>
                <a:spcPts val="0"/>
              </a:spcBef>
            </a:pPr>
            <a:r>
              <a:rPr lang="en-US" dirty="0"/>
              <a:t>Board member of:</a:t>
            </a:r>
          </a:p>
          <a:p>
            <a:pPr>
              <a:spcBef>
                <a:spcPts val="0"/>
              </a:spcBef>
            </a:pPr>
            <a:r>
              <a:rPr lang="en-US" dirty="0"/>
              <a:t>Employee of:</a:t>
            </a:r>
          </a:p>
          <a:p>
            <a:pPr>
              <a:spcBef>
                <a:spcPts val="0"/>
              </a:spcBef>
            </a:pPr>
            <a:r>
              <a:rPr lang="en-US" dirty="0"/>
              <a:t>Grant/Research support from:</a:t>
            </a:r>
          </a:p>
          <a:p>
            <a:pPr>
              <a:spcBef>
                <a:spcPts val="0"/>
              </a:spcBef>
            </a:pPr>
            <a:r>
              <a:rPr lang="en-US" dirty="0"/>
              <a:t>Honoraria from:</a:t>
            </a:r>
          </a:p>
          <a:p>
            <a:pPr>
              <a:spcBef>
                <a:spcPts val="0"/>
              </a:spcBef>
            </a:pPr>
            <a:r>
              <a:rPr lang="en-US" dirty="0"/>
              <a:t>Stockholder in:</a:t>
            </a:r>
          </a:p>
          <a:p>
            <a:pPr>
              <a:spcBef>
                <a:spcPts val="0"/>
              </a:spcBef>
            </a:pPr>
            <a:r>
              <a:rPr lang="en-US" dirty="0"/>
              <a:t>Speaker/teacher for:</a:t>
            </a:r>
          </a:p>
          <a:p>
            <a:pPr>
              <a:spcBef>
                <a:spcPts val="0"/>
              </a:spcBef>
            </a:pPr>
            <a:r>
              <a:rPr lang="en-US" dirty="0"/>
              <a:t>Royalties from:</a:t>
            </a:r>
          </a:p>
          <a:p>
            <a:pPr>
              <a:spcBef>
                <a:spcPts val="0"/>
              </a:spcBef>
            </a:pPr>
            <a:r>
              <a:rPr lang="en-US" dirty="0"/>
              <a:t>Intellectual property rights for:</a:t>
            </a:r>
          </a:p>
          <a:p>
            <a:endParaRPr lang="en-US" dirty="0"/>
          </a:p>
        </p:txBody>
      </p:sp>
      <p:sp>
        <p:nvSpPr>
          <p:cNvPr id="4" name="Slide Number Placeholder 3"/>
          <p:cNvSpPr>
            <a:spLocks noGrp="1"/>
          </p:cNvSpPr>
          <p:nvPr>
            <p:ph type="sldNum" sz="quarter" idx="5"/>
          </p:nvPr>
        </p:nvSpPr>
        <p:spPr/>
        <p:txBody>
          <a:bodyPr/>
          <a:lstStyle/>
          <a:p>
            <a:fld id="{7216D991-40E1-4F75-A931-87F401740DFF}" type="slidenum">
              <a:rPr lang="en-GB" smtClean="0"/>
              <a:t>2</a:t>
            </a:fld>
            <a:endParaRPr lang="en-GB"/>
          </a:p>
        </p:txBody>
      </p:sp>
    </p:spTree>
    <p:extLst>
      <p:ext uri="{BB962C8B-B14F-4D97-AF65-F5344CB8AC3E}">
        <p14:creationId xmlns:p14="http://schemas.microsoft.com/office/powerpoint/2010/main" val="397372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FC946082-7A30-DD44-8AAE-FADD0231DD61}" type="slidenum">
              <a:rPr lang="en-US" sz="1200" b="0"/>
              <a:pPr/>
              <a:t>21</a:t>
            </a:fld>
            <a:endParaRPr lang="en-US" sz="1200" b="0"/>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308FF3C4-7143-B04C-9BD3-C9F9DAC36329}" type="slidenum">
              <a:rPr lang="en-US" sz="1200" b="0"/>
              <a:pPr/>
              <a:t>22</a:t>
            </a:fld>
            <a:endParaRPr lang="en-US" sz="1200" b="0"/>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D8E2B1DB-81C5-D24A-ADA9-966C657B0BD8}" type="slidenum">
              <a:rPr lang="en-US" sz="1200" b="0"/>
              <a:pPr/>
              <a:t>23</a:t>
            </a:fld>
            <a:endParaRPr lang="en-US" sz="1200" b="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35D45826-F97A-3F4A-AC8E-60D816A0FC69}" type="slidenum">
              <a:rPr lang="en-US" sz="1200" b="0"/>
              <a:pPr/>
              <a:t>27</a:t>
            </a:fld>
            <a:endParaRPr lang="en-US" sz="1200" b="0"/>
          </a:p>
        </p:txBody>
      </p:sp>
      <p:sp>
        <p:nvSpPr>
          <p:cNvPr id="53250" name="Rectangle 2"/>
          <p:cNvSpPr>
            <a:spLocks noGrp="1" noRot="1" noChangeAspect="1"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2F232D90-B1B7-4146-8A1A-90353B5163FF}" type="slidenum">
              <a:rPr lang="en-US" sz="1200" b="0"/>
              <a:pPr/>
              <a:t>28</a:t>
            </a:fld>
            <a:endParaRPr lang="en-US" sz="1200" b="0"/>
          </a:p>
        </p:txBody>
      </p:sp>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9F0AE657-7BA9-A141-AB3F-D3BF493B23A1}" type="slidenum">
              <a:rPr lang="en-US" sz="1200" b="0"/>
              <a:pPr/>
              <a:t>29</a:t>
            </a:fld>
            <a:endParaRPr lang="en-US" sz="1200" b="0"/>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9FD5AFB1-A356-4344-B5A6-0C4C56F41D10}" type="slidenum">
              <a:rPr lang="en-US" sz="1200" b="0"/>
              <a:pPr/>
              <a:t>30</a:t>
            </a:fld>
            <a:endParaRPr lang="en-US" sz="1200" b="0"/>
          </a:p>
        </p:txBody>
      </p:sp>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9E25E8B8-6E92-E245-B654-2D4FB757FC14}" type="slidenum">
              <a:rPr lang="en-US" sz="1200" b="0"/>
              <a:pPr/>
              <a:t>35</a:t>
            </a:fld>
            <a:endParaRPr lang="en-US" sz="1200" b="0"/>
          </a:p>
        </p:txBody>
      </p:sp>
      <p:sp>
        <p:nvSpPr>
          <p:cNvPr id="65538" name="Rectangle 2"/>
          <p:cNvSpPr>
            <a:spLocks noGrp="1" noRot="1" noChangeAspect="1" noChangeArrowheads="1" noTextEdit="1"/>
          </p:cNvSpPr>
          <p:nvPr>
            <p:ph type="sldImg"/>
          </p:nvPr>
        </p:nvSpPr>
        <p:spPr>
          <a:xfrm>
            <a:off x="381000" y="685800"/>
            <a:ext cx="6096000" cy="3429000"/>
          </a:xfrm>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AD30D99D-F30E-E845-B1BE-B63423B009FA}" type="slidenum">
              <a:rPr lang="en-US" sz="1200" b="0"/>
              <a:pPr/>
              <a:t>36</a:t>
            </a:fld>
            <a:endParaRPr lang="en-US" sz="1200" b="0"/>
          </a:p>
        </p:txBody>
      </p:sp>
      <p:sp>
        <p:nvSpPr>
          <p:cNvPr id="6758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Times New Roman" charset="0"/>
              </a:rPr>
              <a:t>In order to better understand surgical indications, an understanding of the superior articular surface or weight bearing portion of the acetabulum has been attempted. This is been defined traditionally by the roof arch angle as described by Matta. </a:t>
            </a:r>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CED0233E-7CB3-5145-9C5A-67CD0C5DC83A}" type="slidenum">
              <a:rPr lang="en-US" sz="1200" b="0"/>
              <a:pPr/>
              <a:t>37</a:t>
            </a:fld>
            <a:endParaRPr lang="en-US" sz="1200" b="0"/>
          </a:p>
        </p:txBody>
      </p:sp>
      <p:sp>
        <p:nvSpPr>
          <p:cNvPr id="7373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Times New Roman" charset="0"/>
              </a:rPr>
              <a:t>Olson attempted to better define this superior roof by using computerized tomography. Mathematically the superior articular surface or the 45 degree roof arch angle was shown to be equivalent to the top 10 millimeters of the acetabulum evaluated from the subchondral  condensation  of the superior acetabulum. A fracture which entered this top 10 millimeters was felt to involve the superior articular surface.</a:t>
            </a:r>
          </a:p>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A82DABCC-6BCE-C844-A20B-19E2BA0E766C}" type="slidenum">
              <a:rPr lang="en-US" sz="1200" b="0"/>
              <a:pPr/>
              <a:t>5</a:t>
            </a:fld>
            <a:endParaRPr lang="en-US" sz="1200" b="0"/>
          </a:p>
        </p:txBody>
      </p:sp>
      <p:sp>
        <p:nvSpPr>
          <p:cNvPr id="19458" name="Rectangle 2"/>
          <p:cNvSpPr>
            <a:spLocks noGrp="1" noRot="1" noChangeAspect="1" noChangeArrowheads="1" noTextEdit="1"/>
          </p:cNvSpPr>
          <p:nvPr>
            <p:ph type="sldImg"/>
          </p:nvPr>
        </p:nvSpPr>
        <p:spPr>
          <a:xfrm>
            <a:off x="381000" y="685800"/>
            <a:ext cx="6096000" cy="3429000"/>
          </a:xfrm>
          <a:ln/>
        </p:spPr>
      </p:sp>
      <p:sp>
        <p:nvSpPr>
          <p:cNvPr id="19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4151CF64-F4A0-BE40-99D6-BF4F9CF10564}" type="slidenum">
              <a:rPr lang="en-US" sz="1200" b="0"/>
              <a:pPr/>
              <a:t>44</a:t>
            </a:fld>
            <a:endParaRPr lang="en-US" sz="1200" b="0"/>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E4CD725B-75DB-4B47-A133-410B35B85448}" type="slidenum">
              <a:rPr lang="en-US" sz="1200" b="0"/>
              <a:pPr/>
              <a:t>45</a:t>
            </a:fld>
            <a:endParaRPr lang="en-US" sz="1200" b="0"/>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6201D956-C2B6-F340-AC14-CC04952D88B7}" type="slidenum">
              <a:rPr lang="en-US" sz="1200" b="0"/>
              <a:pPr/>
              <a:t>46</a:t>
            </a:fld>
            <a:endParaRPr lang="en-US" sz="1200" b="0"/>
          </a:p>
        </p:txBody>
      </p:sp>
      <p:sp>
        <p:nvSpPr>
          <p:cNvPr id="7782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Times New Roman" charset="0"/>
              </a:rPr>
              <a:t>The surgical indications for fractures of the acetabulum are loss of joint congruence or joint symmetry on any of the three radiographic views.  This represents joint instability and therefore is an indication for surgery.  A fracture which is displaced  </a:t>
            </a:r>
            <a:r>
              <a:rPr lang="en-US">
                <a:ea typeface="ＭＳ Ｐゴシック" charset="0"/>
                <a:cs typeface="Times New Roman" charset="0"/>
                <a:sym typeface="Symbol" charset="0"/>
              </a:rPr>
              <a:t></a:t>
            </a:r>
            <a:r>
              <a:rPr lang="en-US">
                <a:ea typeface="ＭＳ Ｐゴシック" charset="0"/>
                <a:cs typeface="Times New Roman" charset="0"/>
              </a:rPr>
              <a:t> 2mm within the superior articular surface.  A fracture of the posterior wall that consists of &gt; 20-30% of the posterior articular surface as determined by CT, or any fracture or dislocation with retained intraarticular fracture fragments.</a:t>
            </a:r>
            <a:r>
              <a:rPr lang="en-US">
                <a:ea typeface="ＭＳ Ｐゴシック" charset="0"/>
                <a:cs typeface="ＭＳ Ｐゴシック"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C0BC9226-8A14-0E46-AC31-D5E06D4DA856}" type="slidenum">
              <a:rPr lang="en-US" sz="1200" b="0"/>
              <a:pPr/>
              <a:t>48</a:t>
            </a:fld>
            <a:endParaRPr lang="en-US" sz="1200" b="0"/>
          </a:p>
        </p:txBody>
      </p:sp>
      <p:sp>
        <p:nvSpPr>
          <p:cNvPr id="8089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Times New Roman" charset="0"/>
              </a:rPr>
              <a:t>Nonoperative treatment is therefore indicated if the femoral head remains congruent to the acetabulum on all three views, a fracture within the superior articular surface is displaced &lt; 2mm or a fracture displaced greater than this with roof arc angles &gt; 45</a:t>
            </a:r>
            <a:r>
              <a:rPr lang="en-US" dirty="0">
                <a:ea typeface="ＭＳ Ｐゴシック" charset="0"/>
                <a:cs typeface="Times New Roman" charset="0"/>
                <a:sym typeface="Symbol" charset="0"/>
              </a:rPr>
              <a:t></a:t>
            </a:r>
            <a:r>
              <a:rPr lang="en-US" dirty="0">
                <a:ea typeface="ＭＳ Ｐゴシック" charset="0"/>
                <a:cs typeface="Times New Roman" charset="0"/>
              </a:rPr>
              <a:t>on all three views.</a:t>
            </a:r>
            <a:r>
              <a:rPr lang="en-US" dirty="0">
                <a:ea typeface="ＭＳ Ｐゴシック" charset="0"/>
                <a:cs typeface="ＭＳ Ｐゴシック"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715F3FE0-00C2-D14D-ADEE-18E4BED81B28}" type="slidenum">
              <a:rPr lang="en-US" sz="1200" b="0"/>
              <a:pPr/>
              <a:t>50</a:t>
            </a:fld>
            <a:endParaRPr lang="en-US" sz="1200" b="0"/>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715F3FE0-00C2-D14D-ADEE-18E4BED81B28}" type="slidenum">
              <a:rPr lang="en-US" sz="1200" b="0"/>
              <a:pPr/>
              <a:t>51</a:t>
            </a:fld>
            <a:endParaRPr lang="en-US" sz="1200" b="0"/>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A0F4FFB2-BEC8-9340-880B-F5100EB1862A}" type="slidenum">
              <a:rPr lang="en-US" sz="1200" b="0"/>
              <a:pPr/>
              <a:t>52</a:t>
            </a:fld>
            <a:endParaRPr lang="en-US" sz="1200" b="0"/>
          </a:p>
        </p:txBody>
      </p:sp>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52032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6ECF4B40-B0F2-AD41-AA44-FFAA5FCC3970}" type="slidenum">
              <a:rPr lang="en-US" sz="1200" b="0"/>
              <a:pPr/>
              <a:t>54</a:t>
            </a:fld>
            <a:endParaRPr lang="en-US" sz="1200" b="0"/>
          </a:p>
        </p:txBody>
      </p:sp>
      <p:sp>
        <p:nvSpPr>
          <p:cNvPr id="8499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0"/>
              <a:cs typeface="Times New Roman" charset="0"/>
            </a:endParaRPr>
          </a:p>
          <a:p>
            <a:pPr eaLnBrk="1" hangingPunct="1"/>
            <a:r>
              <a:rPr lang="en-US">
                <a:ea typeface="ＭＳ Ｐゴシック" charset="0"/>
                <a:cs typeface="Times New Roman" charset="0"/>
              </a:rPr>
              <a:t>Non operativer treatment has traditionally included bed rest for five to eight weeks with or without traction. We have shown that early mobilization of patients who meet non operative criteria with fractures displaced less than 2 mm did not lead to further displacement.  Tornetta has also described the use of interoperative stress radiographs to determine if occult instability exists. Using this as an additional determination of non-operative treatment he showed that 91 percent of these patients went on to get excellent results in three years. Interestingly both studies identified that fractures associated with additional pelvic ring pathology were unstable or more likely to displace.</a:t>
            </a:r>
          </a:p>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99ABC22B-5CB4-1748-8FFF-2BF9D0B2E699}" type="slidenum">
              <a:rPr lang="en-US" sz="1200" b="0"/>
              <a:pPr/>
              <a:t>55</a:t>
            </a:fld>
            <a:endParaRPr lang="en-US" sz="1200" b="0"/>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3EE57134-FBFE-454A-9E58-7518831B6847}" type="slidenum">
              <a:rPr lang="en-US" sz="1200" b="0"/>
              <a:pPr/>
              <a:t>60</a:t>
            </a:fld>
            <a:endParaRPr lang="en-US" sz="1200" b="0"/>
          </a:p>
        </p:txBody>
      </p:sp>
      <p:sp>
        <p:nvSpPr>
          <p:cNvPr id="96258" name="Rectangle 2"/>
          <p:cNvSpPr>
            <a:spLocks noGrp="1" noRot="1" noChangeAspect="1" noChangeArrowheads="1" noTextEdit="1"/>
          </p:cNvSpPr>
          <p:nvPr>
            <p:ph type="sldImg"/>
          </p:nvPr>
        </p:nvSpPr>
        <p:spPr>
          <a:xfrm>
            <a:off x="381000" y="685800"/>
            <a:ext cx="6096000" cy="3429000"/>
          </a:xfrm>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4D6AF7F-FB28-2F47-926F-222FCA126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panose="02090304020004020304" pitchFamily="18" charset="77"/>
                <a:ea typeface="ＭＳ Ｐゴシック" panose="020B0600070205080204" pitchFamily="34" charset="-128"/>
              </a:defRPr>
            </a:lvl1pPr>
            <a:lvl2pPr marL="742950" indent="-285750">
              <a:defRPr sz="2400" b="1">
                <a:solidFill>
                  <a:schemeClr val="tx1"/>
                </a:solidFill>
                <a:latin typeface="American Typewriter Light" panose="02090304020004020304" pitchFamily="18" charset="77"/>
                <a:ea typeface="ＭＳ Ｐゴシック" panose="020B0600070205080204" pitchFamily="34" charset="-128"/>
              </a:defRPr>
            </a:lvl2pPr>
            <a:lvl3pPr marL="1143000" indent="-228600">
              <a:defRPr sz="2400" b="1">
                <a:solidFill>
                  <a:schemeClr val="tx1"/>
                </a:solidFill>
                <a:latin typeface="American Typewriter Light" panose="02090304020004020304" pitchFamily="18" charset="77"/>
                <a:ea typeface="ＭＳ Ｐゴシック" panose="020B0600070205080204" pitchFamily="34" charset="-128"/>
              </a:defRPr>
            </a:lvl3pPr>
            <a:lvl4pPr marL="1600200" indent="-228600">
              <a:defRPr sz="2400" b="1">
                <a:solidFill>
                  <a:schemeClr val="tx1"/>
                </a:solidFill>
                <a:latin typeface="American Typewriter Light" panose="02090304020004020304" pitchFamily="18" charset="77"/>
                <a:ea typeface="ＭＳ Ｐゴシック" panose="020B0600070205080204" pitchFamily="34" charset="-128"/>
              </a:defRPr>
            </a:lvl4pPr>
            <a:lvl5pPr marL="2057400" indent="-228600">
              <a:defRPr sz="2400" b="1">
                <a:solidFill>
                  <a:schemeClr val="tx1"/>
                </a:solidFill>
                <a:latin typeface="American Typewriter Light" panose="02090304020004020304" pitchFamily="18" charset="77"/>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9pPr>
          </a:lstStyle>
          <a:p>
            <a:fld id="{08B8FC1E-2B45-4346-8906-0220649ADFA2}" type="slidenum">
              <a:rPr lang="en-US" altLang="en-US" sz="1200" b="0"/>
              <a:pPr/>
              <a:t>6</a:t>
            </a:fld>
            <a:endParaRPr lang="en-US" altLang="en-US" sz="1200" b="0"/>
          </a:p>
        </p:txBody>
      </p:sp>
      <p:sp>
        <p:nvSpPr>
          <p:cNvPr id="12290" name="Rectangle 2">
            <a:extLst>
              <a:ext uri="{FF2B5EF4-FFF2-40B4-BE49-F238E27FC236}">
                <a16:creationId xmlns:a16="http://schemas.microsoft.com/office/drawing/2014/main" id="{ADDCF9FE-9B04-954B-8185-B16FF1A50821}"/>
              </a:ext>
            </a:extLst>
          </p:cNvPr>
          <p:cNvSpPr>
            <a:spLocks noGrp="1" noRot="1" noChangeAspect="1" noChangeArrowheads="1" noTextEdit="1"/>
          </p:cNvSpPr>
          <p:nvPr>
            <p:ph type="sldImg"/>
          </p:nvPr>
        </p:nvSpPr>
        <p:spPr>
          <a:xfrm>
            <a:off x="381000" y="685800"/>
            <a:ext cx="6096000" cy="3429000"/>
          </a:xfrm>
          <a:ln/>
        </p:spPr>
      </p:sp>
      <p:sp>
        <p:nvSpPr>
          <p:cNvPr id="12291" name="Rectangle 3">
            <a:extLst>
              <a:ext uri="{FF2B5EF4-FFF2-40B4-BE49-F238E27FC236}">
                <a16:creationId xmlns:a16="http://schemas.microsoft.com/office/drawing/2014/main" id="{88F25D74-864C-DC41-8E16-3944BEEFC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2128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CBF5851-9F65-804D-8FDB-CFA86A84E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panose="02090304020004020304" pitchFamily="18" charset="77"/>
                <a:ea typeface="ＭＳ Ｐゴシック" panose="020B0600070205080204" pitchFamily="34" charset="-128"/>
              </a:defRPr>
            </a:lvl1pPr>
            <a:lvl2pPr marL="742950" indent="-285750">
              <a:defRPr sz="2400" b="1">
                <a:solidFill>
                  <a:schemeClr val="tx1"/>
                </a:solidFill>
                <a:latin typeface="American Typewriter Light" panose="02090304020004020304" pitchFamily="18" charset="77"/>
                <a:ea typeface="ＭＳ Ｐゴシック" panose="020B0600070205080204" pitchFamily="34" charset="-128"/>
              </a:defRPr>
            </a:lvl2pPr>
            <a:lvl3pPr marL="1143000" indent="-228600">
              <a:defRPr sz="2400" b="1">
                <a:solidFill>
                  <a:schemeClr val="tx1"/>
                </a:solidFill>
                <a:latin typeface="American Typewriter Light" panose="02090304020004020304" pitchFamily="18" charset="77"/>
                <a:ea typeface="ＭＳ Ｐゴシック" panose="020B0600070205080204" pitchFamily="34" charset="-128"/>
              </a:defRPr>
            </a:lvl3pPr>
            <a:lvl4pPr marL="1600200" indent="-228600">
              <a:defRPr sz="2400" b="1">
                <a:solidFill>
                  <a:schemeClr val="tx1"/>
                </a:solidFill>
                <a:latin typeface="American Typewriter Light" panose="02090304020004020304" pitchFamily="18" charset="77"/>
                <a:ea typeface="ＭＳ Ｐゴシック" panose="020B0600070205080204" pitchFamily="34" charset="-128"/>
              </a:defRPr>
            </a:lvl4pPr>
            <a:lvl5pPr marL="2057400" indent="-228600">
              <a:defRPr sz="2400" b="1">
                <a:solidFill>
                  <a:schemeClr val="tx1"/>
                </a:solidFill>
                <a:latin typeface="American Typewriter Light" panose="02090304020004020304" pitchFamily="18" charset="77"/>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9pPr>
          </a:lstStyle>
          <a:p>
            <a:fld id="{5F10FDE8-E996-5B45-A49E-AAC29FA99321}" type="slidenum">
              <a:rPr lang="en-US" altLang="en-US" sz="1200" b="0"/>
              <a:pPr/>
              <a:t>10</a:t>
            </a:fld>
            <a:endParaRPr lang="en-US" altLang="en-US" sz="1200" b="0"/>
          </a:p>
        </p:txBody>
      </p:sp>
      <p:sp>
        <p:nvSpPr>
          <p:cNvPr id="14338" name="Rectangle 2">
            <a:extLst>
              <a:ext uri="{FF2B5EF4-FFF2-40B4-BE49-F238E27FC236}">
                <a16:creationId xmlns:a16="http://schemas.microsoft.com/office/drawing/2014/main" id="{29B6AC04-5A7E-DB45-8946-D1B9A26080EB}"/>
              </a:ext>
            </a:extLst>
          </p:cNvPr>
          <p:cNvSpPr>
            <a:spLocks noGrp="1" noRot="1" noChangeAspect="1" noChangeArrowheads="1" noTextEdit="1"/>
          </p:cNvSpPr>
          <p:nvPr>
            <p:ph type="sldImg"/>
          </p:nvPr>
        </p:nvSpPr>
        <p:spPr>
          <a:xfrm>
            <a:off x="381000" y="685800"/>
            <a:ext cx="6096000" cy="3429000"/>
          </a:xfrm>
          <a:ln/>
        </p:spPr>
      </p:sp>
      <p:sp>
        <p:nvSpPr>
          <p:cNvPr id="14339" name="Rectangle 3">
            <a:extLst>
              <a:ext uri="{FF2B5EF4-FFF2-40B4-BE49-F238E27FC236}">
                <a16:creationId xmlns:a16="http://schemas.microsoft.com/office/drawing/2014/main" id="{2E89D1B1-3C43-AE4A-B7CB-41028EDF26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53206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79D4F9E-2DC7-AF4D-9C1D-94EA71AF90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panose="02090304020004020304" pitchFamily="18" charset="77"/>
                <a:ea typeface="ＭＳ Ｐゴシック" panose="020B0600070205080204" pitchFamily="34" charset="-128"/>
              </a:defRPr>
            </a:lvl1pPr>
            <a:lvl2pPr marL="742950" indent="-285750">
              <a:defRPr sz="2400" b="1">
                <a:solidFill>
                  <a:schemeClr val="tx1"/>
                </a:solidFill>
                <a:latin typeface="American Typewriter Light" panose="02090304020004020304" pitchFamily="18" charset="77"/>
                <a:ea typeface="ＭＳ Ｐゴシック" panose="020B0600070205080204" pitchFamily="34" charset="-128"/>
              </a:defRPr>
            </a:lvl2pPr>
            <a:lvl3pPr marL="1143000" indent="-228600">
              <a:defRPr sz="2400" b="1">
                <a:solidFill>
                  <a:schemeClr val="tx1"/>
                </a:solidFill>
                <a:latin typeface="American Typewriter Light" panose="02090304020004020304" pitchFamily="18" charset="77"/>
                <a:ea typeface="ＭＳ Ｐゴシック" panose="020B0600070205080204" pitchFamily="34" charset="-128"/>
              </a:defRPr>
            </a:lvl3pPr>
            <a:lvl4pPr marL="1600200" indent="-228600">
              <a:defRPr sz="2400" b="1">
                <a:solidFill>
                  <a:schemeClr val="tx1"/>
                </a:solidFill>
                <a:latin typeface="American Typewriter Light" panose="02090304020004020304" pitchFamily="18" charset="77"/>
                <a:ea typeface="ＭＳ Ｐゴシック" panose="020B0600070205080204" pitchFamily="34" charset="-128"/>
              </a:defRPr>
            </a:lvl4pPr>
            <a:lvl5pPr marL="2057400" indent="-228600">
              <a:defRPr sz="2400" b="1">
                <a:solidFill>
                  <a:schemeClr val="tx1"/>
                </a:solidFill>
                <a:latin typeface="American Typewriter Light" panose="02090304020004020304" pitchFamily="18" charset="77"/>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9pPr>
          </a:lstStyle>
          <a:p>
            <a:fld id="{8CBC300D-C345-524E-875B-668FB221BAB9}" type="slidenum">
              <a:rPr lang="en-US" altLang="en-US" sz="1200" b="0"/>
              <a:pPr/>
              <a:t>11</a:t>
            </a:fld>
            <a:endParaRPr lang="en-US" altLang="en-US" sz="1200" b="0"/>
          </a:p>
        </p:txBody>
      </p:sp>
      <p:sp>
        <p:nvSpPr>
          <p:cNvPr id="16386" name="Rectangle 2">
            <a:extLst>
              <a:ext uri="{FF2B5EF4-FFF2-40B4-BE49-F238E27FC236}">
                <a16:creationId xmlns:a16="http://schemas.microsoft.com/office/drawing/2014/main" id="{AF4F226E-3984-094F-B08D-3B2F8A7F459A}"/>
              </a:ext>
            </a:extLst>
          </p:cNvPr>
          <p:cNvSpPr>
            <a:spLocks noGrp="1" noRot="1" noChangeAspect="1" noChangeArrowheads="1" noTextEdit="1"/>
          </p:cNvSpPr>
          <p:nvPr>
            <p:ph type="sldImg"/>
          </p:nvPr>
        </p:nvSpPr>
        <p:spPr>
          <a:xfrm>
            <a:off x="381000" y="685800"/>
            <a:ext cx="6096000" cy="3429000"/>
          </a:xfrm>
          <a:ln/>
        </p:spPr>
      </p:sp>
      <p:sp>
        <p:nvSpPr>
          <p:cNvPr id="16387" name="Rectangle 3">
            <a:extLst>
              <a:ext uri="{FF2B5EF4-FFF2-40B4-BE49-F238E27FC236}">
                <a16:creationId xmlns:a16="http://schemas.microsoft.com/office/drawing/2014/main" id="{8A5E98DC-8D4D-224B-96D0-6709C9D621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08999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D2981D2-23A7-1C4E-BBEE-8BEAA2DFB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panose="02090304020004020304" pitchFamily="18" charset="77"/>
                <a:ea typeface="ＭＳ Ｐゴシック" panose="020B0600070205080204" pitchFamily="34" charset="-128"/>
              </a:defRPr>
            </a:lvl1pPr>
            <a:lvl2pPr marL="742950" indent="-285750">
              <a:defRPr sz="2400" b="1">
                <a:solidFill>
                  <a:schemeClr val="tx1"/>
                </a:solidFill>
                <a:latin typeface="American Typewriter Light" panose="02090304020004020304" pitchFamily="18" charset="77"/>
                <a:ea typeface="ＭＳ Ｐゴシック" panose="020B0600070205080204" pitchFamily="34" charset="-128"/>
              </a:defRPr>
            </a:lvl2pPr>
            <a:lvl3pPr marL="1143000" indent="-228600">
              <a:defRPr sz="2400" b="1">
                <a:solidFill>
                  <a:schemeClr val="tx1"/>
                </a:solidFill>
                <a:latin typeface="American Typewriter Light" panose="02090304020004020304" pitchFamily="18" charset="77"/>
                <a:ea typeface="ＭＳ Ｐゴシック" panose="020B0600070205080204" pitchFamily="34" charset="-128"/>
              </a:defRPr>
            </a:lvl3pPr>
            <a:lvl4pPr marL="1600200" indent="-228600">
              <a:defRPr sz="2400" b="1">
                <a:solidFill>
                  <a:schemeClr val="tx1"/>
                </a:solidFill>
                <a:latin typeface="American Typewriter Light" panose="02090304020004020304" pitchFamily="18" charset="77"/>
                <a:ea typeface="ＭＳ Ｐゴシック" panose="020B0600070205080204" pitchFamily="34" charset="-128"/>
              </a:defRPr>
            </a:lvl4pPr>
            <a:lvl5pPr marL="2057400" indent="-228600">
              <a:defRPr sz="2400" b="1">
                <a:solidFill>
                  <a:schemeClr val="tx1"/>
                </a:solidFill>
                <a:latin typeface="American Typewriter Light" panose="02090304020004020304" pitchFamily="18" charset="77"/>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merican Typewriter Light" panose="02090304020004020304" pitchFamily="18" charset="77"/>
                <a:ea typeface="ＭＳ Ｐゴシック" panose="020B0600070205080204" pitchFamily="34" charset="-128"/>
              </a:defRPr>
            </a:lvl9pPr>
          </a:lstStyle>
          <a:p>
            <a:fld id="{558DA918-C480-584A-A8D1-FD93DD4A8F4C}" type="slidenum">
              <a:rPr lang="en-US" altLang="en-US" sz="1200" b="0"/>
              <a:pPr/>
              <a:t>17</a:t>
            </a:fld>
            <a:endParaRPr lang="en-US" altLang="en-US" sz="1200" b="0"/>
          </a:p>
        </p:txBody>
      </p:sp>
      <p:sp>
        <p:nvSpPr>
          <p:cNvPr id="28674" name="Rectangle 2">
            <a:extLst>
              <a:ext uri="{FF2B5EF4-FFF2-40B4-BE49-F238E27FC236}">
                <a16:creationId xmlns:a16="http://schemas.microsoft.com/office/drawing/2014/main" id="{E0CE5AF3-2454-7F48-8F39-FC9C359523D9}"/>
              </a:ext>
            </a:extLst>
          </p:cNvPr>
          <p:cNvSpPr>
            <a:spLocks noGrp="1" noRot="1" noChangeAspect="1" noChangeArrowheads="1" noTextEdit="1"/>
          </p:cNvSpPr>
          <p:nvPr>
            <p:ph type="sldImg"/>
          </p:nvPr>
        </p:nvSpPr>
        <p:spPr>
          <a:xfrm>
            <a:off x="381000" y="685800"/>
            <a:ext cx="6096000" cy="3429000"/>
          </a:xfrm>
          <a:ln/>
        </p:spPr>
      </p:sp>
      <p:sp>
        <p:nvSpPr>
          <p:cNvPr id="28675" name="Rectangle 3">
            <a:extLst>
              <a:ext uri="{FF2B5EF4-FFF2-40B4-BE49-F238E27FC236}">
                <a16:creationId xmlns:a16="http://schemas.microsoft.com/office/drawing/2014/main" id="{60FEE962-B6F7-1A4E-A0D1-DABF065170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70481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869BC498-139A-4947-A29D-B66ABC842045}" type="slidenum">
              <a:rPr lang="en-US" sz="1200" b="0"/>
              <a:pPr/>
              <a:t>18</a:t>
            </a:fld>
            <a:endParaRPr lang="en-US" sz="1200" b="0"/>
          </a:p>
        </p:txBody>
      </p:sp>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4310B588-B001-2648-A58D-89A1DE185E19}" type="slidenum">
              <a:rPr lang="en-US" sz="1200" b="0"/>
              <a:pPr/>
              <a:t>19</a:t>
            </a:fld>
            <a:endParaRPr lang="en-US" sz="1200" b="0"/>
          </a:p>
        </p:txBody>
      </p:sp>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fld id="{05D0DECE-84DB-6B4B-984B-26A1277C4714}" type="slidenum">
              <a:rPr lang="en-US" sz="1200" b="0"/>
              <a:pPr/>
              <a:t>20</a:t>
            </a:fld>
            <a:endParaRPr lang="en-US" sz="1200" b="0"/>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9184" y="179388"/>
            <a:ext cx="11707283" cy="646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descr="AOT_LOGO_int_L_rg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5384" y="236538"/>
            <a:ext cx="3445933"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ctrTitle"/>
          </p:nvPr>
        </p:nvSpPr>
        <p:spPr>
          <a:xfrm>
            <a:off x="508000" y="1517650"/>
            <a:ext cx="10532533" cy="685800"/>
          </a:xfrm>
        </p:spPr>
        <p:txBody>
          <a:bodyPr/>
          <a:lstStyle>
            <a:lvl1pPr>
              <a:defRPr>
                <a:ea typeface="ヒラギノ角ゴ Pro W6" charset="0"/>
                <a:cs typeface="ヒラギノ角ゴ Pro W6" charset="0"/>
              </a:defRPr>
            </a:lvl1pPr>
          </a:lstStyle>
          <a:p>
            <a:pPr lvl="0"/>
            <a:r>
              <a:rPr lang="en-US" noProof="0"/>
              <a:t>Click to edit Master title style</a:t>
            </a:r>
            <a:endParaRPr lang="en-US" altLang="ja-JP" noProof="0"/>
          </a:p>
        </p:txBody>
      </p:sp>
      <p:sp>
        <p:nvSpPr>
          <p:cNvPr id="81924" name="Rectangle 4"/>
          <p:cNvSpPr>
            <a:spLocks noGrp="1" noChangeArrowheads="1"/>
          </p:cNvSpPr>
          <p:nvPr>
            <p:ph type="subTitle" idx="1"/>
          </p:nvPr>
        </p:nvSpPr>
        <p:spPr>
          <a:xfrm>
            <a:off x="508000" y="2208213"/>
            <a:ext cx="10532533" cy="685800"/>
          </a:xfrm>
        </p:spPr>
        <p:txBody>
          <a:bodyPr/>
          <a:lstStyle>
            <a:lvl1pPr marL="0" indent="0">
              <a:buFontTx/>
              <a:buNone/>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180703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97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531814"/>
            <a:ext cx="2758016"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531814"/>
            <a:ext cx="8075084"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16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70986" y="1727203"/>
            <a:ext cx="8809567" cy="4127399"/>
          </a:xfrm>
        </p:spPr>
        <p:txBody>
          <a:bodyPr/>
          <a:lstStyle>
            <a:lvl1pPr>
              <a:spcBef>
                <a:spcPts val="900"/>
              </a:spcBef>
              <a:defRPr sz="1800"/>
            </a:lvl1pPr>
            <a:lvl2pPr>
              <a:spcBef>
                <a:spcPts val="900"/>
              </a:spcBef>
              <a:defRPr sz="1800"/>
            </a:lvl2pPr>
            <a:lvl3pPr>
              <a:spcBef>
                <a:spcPts val="900"/>
              </a:spcBef>
              <a:defRPr sz="1800"/>
            </a:lvl3pPr>
            <a:lvl4pPr>
              <a:spcBef>
                <a:spcPts val="900"/>
              </a:spcBef>
              <a:defRPr sz="1800"/>
            </a:lvl4pPr>
            <a:lvl5pPr>
              <a:spcBef>
                <a:spcPts val="900"/>
              </a:spcBef>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0" name="Titel 1">
            <a:extLst>
              <a:ext uri="{FF2B5EF4-FFF2-40B4-BE49-F238E27FC236}">
                <a16:creationId xmlns:a16="http://schemas.microsoft.com/office/drawing/2014/main" id="{B575ACED-1ED6-F74A-BD98-0A0812E6F790}"/>
              </a:ext>
            </a:extLst>
          </p:cNvPr>
          <p:cNvSpPr>
            <a:spLocks noGrp="1"/>
          </p:cNvSpPr>
          <p:nvPr>
            <p:ph type="title"/>
          </p:nvPr>
        </p:nvSpPr>
        <p:spPr>
          <a:xfrm>
            <a:off x="670985" y="757238"/>
            <a:ext cx="10850033" cy="727076"/>
          </a:xfrm>
        </p:spPr>
        <p:txBody>
          <a:bodyPr/>
          <a:lstStyle>
            <a:lvl1pPr>
              <a:lnSpc>
                <a:spcPts val="1650"/>
              </a:lnSpc>
              <a:defRPr baseline="0"/>
            </a:lvl1pPr>
          </a:lstStyle>
          <a:p>
            <a:r>
              <a:rPr lang="de-DE" dirty="0"/>
              <a:t>Mastertitelformat bearbeiten</a:t>
            </a:r>
            <a:endParaRPr lang="en-GB" dirty="0"/>
          </a:p>
        </p:txBody>
      </p:sp>
    </p:spTree>
    <p:extLst>
      <p:ext uri="{BB962C8B-B14F-4D97-AF65-F5344CB8AC3E}">
        <p14:creationId xmlns:p14="http://schemas.microsoft.com/office/powerpoint/2010/main" val="393116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556000" y="6248400"/>
            <a:ext cx="5080000" cy="457200"/>
          </a:xfrm>
          <a:prstGeom prst="rect">
            <a:avLst/>
          </a:prstGeom>
        </p:spPr>
        <p:txBody>
          <a:bodyPr/>
          <a:lstStyle>
            <a:lvl1pPr>
              <a:defRPr/>
            </a:lvl1pPr>
          </a:lstStyle>
          <a:p>
            <a:pPr>
              <a:defRPr/>
            </a:pPr>
            <a:r>
              <a:rPr lang="en-US"/>
              <a:t>How should I treat a specific injury?</a:t>
            </a:r>
            <a:endParaRPr lang="en-US" sz="1400">
              <a:solidFill>
                <a:schemeClr val="tx1"/>
              </a:solidFill>
            </a:endParaRP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14EA0C8E-E57A-C341-AE32-9946B58A7C9C}" type="slidenum">
              <a:rPr lang="en-US"/>
              <a:pPr>
                <a:defRPr/>
              </a:pPr>
              <a:t>‹#›</a:t>
            </a:fld>
            <a:endParaRPr lang="en-US"/>
          </a:p>
        </p:txBody>
      </p:sp>
    </p:spTree>
    <p:extLst>
      <p:ext uri="{BB962C8B-B14F-4D97-AF65-F5344CB8AC3E}">
        <p14:creationId xmlns:p14="http://schemas.microsoft.com/office/powerpoint/2010/main" val="28038419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O Trauma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4" y="2214566"/>
            <a:ext cx="9505951" cy="728661"/>
          </a:xfrm>
        </p:spPr>
        <p:txBody>
          <a:bodyPr/>
          <a:lstStyle>
            <a:lvl1pPr>
              <a:lnSpc>
                <a:spcPts val="2550"/>
              </a:lnSpc>
              <a:defRPr sz="24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4" y="5856290"/>
            <a:ext cx="3348037" cy="246062"/>
          </a:xfrm>
        </p:spPr>
        <p:txBody>
          <a:bodyPr/>
          <a:lstStyle>
            <a:lvl1pPr marL="0" indent="0">
              <a:buNone/>
              <a:defRPr sz="1125" b="1">
                <a:solidFill>
                  <a:schemeClr val="bg1"/>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125" b="0">
                <a:solidFill>
                  <a:schemeClr val="bg1"/>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125" b="1">
                <a:solidFill>
                  <a:schemeClr val="bg1"/>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6" y="6107115"/>
            <a:ext cx="3348037" cy="206376"/>
          </a:xfrm>
        </p:spPr>
        <p:txBody>
          <a:bodyPr anchor="b" anchorCtr="0"/>
          <a:lstStyle>
            <a:lvl1pPr marL="0" indent="0">
              <a:buNone/>
              <a:defRPr sz="1125" b="0">
                <a:solidFill>
                  <a:schemeClr val="bg1"/>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4" y="2943226"/>
            <a:ext cx="9505951" cy="2184400"/>
          </a:xfrm>
        </p:spPr>
        <p:txBody>
          <a:bodyPr/>
          <a:lstStyle>
            <a:lvl1pPr marL="0" indent="0">
              <a:buNone/>
              <a:defRPr sz="2400">
                <a:solidFill>
                  <a:srgbClr val="FFFFFF"/>
                </a:solidFill>
              </a:defRPr>
            </a:lvl1pPr>
            <a:lvl2pPr marL="256500" indent="0">
              <a:buNone/>
              <a:defRPr/>
            </a:lvl2pPr>
            <a:lvl3pPr marL="513000" indent="0">
              <a:buNone/>
              <a:defRPr/>
            </a:lvl3pPr>
            <a:lvl4pPr marL="769500" indent="0">
              <a:buNone/>
              <a:defRPr/>
            </a:lvl4pPr>
            <a:lvl5pPr marL="1026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79DAE51-7D2B-7D4E-B642-8F52CD67582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58813" y="260350"/>
            <a:ext cx="924560" cy="574548"/>
          </a:xfrm>
          <a:prstGeom prst="rect">
            <a:avLst/>
          </a:prstGeom>
        </p:spPr>
      </p:pic>
    </p:spTree>
    <p:extLst>
      <p:ext uri="{BB962C8B-B14F-4D97-AF65-F5344CB8AC3E}">
        <p14:creationId xmlns:p14="http://schemas.microsoft.com/office/powerpoint/2010/main" val="235670975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O Trauma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4" y="5856290"/>
            <a:ext cx="3348037" cy="246062"/>
          </a:xfrm>
        </p:spPr>
        <p:txBody>
          <a:bodyPr/>
          <a:lstStyle>
            <a:lvl1pPr marL="0" indent="0">
              <a:buNone/>
              <a:defRPr sz="1125" b="1">
                <a:solidFill>
                  <a:schemeClr val="tx2"/>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125" b="0">
                <a:solidFill>
                  <a:schemeClr val="tx2"/>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125" b="1">
                <a:solidFill>
                  <a:schemeClr val="tx2"/>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6" y="6107115"/>
            <a:ext cx="3348037" cy="206376"/>
          </a:xfrm>
        </p:spPr>
        <p:txBody>
          <a:bodyPr anchor="b" anchorCtr="0"/>
          <a:lstStyle>
            <a:lvl1pPr marL="0" indent="0">
              <a:buNone/>
              <a:defRPr sz="1125" b="0">
                <a:solidFill>
                  <a:schemeClr val="tx2"/>
                </a:solidFill>
              </a:defRPr>
            </a:lvl1pPr>
            <a:lvl2pPr marL="256500" indent="0">
              <a:buNone/>
              <a:defRPr sz="1125" b="1">
                <a:solidFill>
                  <a:schemeClr val="bg1"/>
                </a:solidFill>
              </a:defRPr>
            </a:lvl2pPr>
            <a:lvl3pPr marL="513000" indent="0">
              <a:buNone/>
              <a:defRPr sz="1125" b="1">
                <a:solidFill>
                  <a:schemeClr val="bg1"/>
                </a:solidFill>
              </a:defRPr>
            </a:lvl3pPr>
            <a:lvl4pPr marL="769500" indent="0">
              <a:buNone/>
              <a:defRPr sz="1125" b="1">
                <a:solidFill>
                  <a:schemeClr val="bg1"/>
                </a:solidFill>
              </a:defRPr>
            </a:lvl4pPr>
            <a:lvl5pPr marL="1026000" indent="0">
              <a:buNone/>
              <a:defRPr sz="1125"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4" y="2205039"/>
            <a:ext cx="9505951" cy="738187"/>
          </a:xfrm>
        </p:spPr>
        <p:txBody>
          <a:bodyPr/>
          <a:lstStyle>
            <a:lvl1pPr marL="0" indent="0">
              <a:buNone/>
              <a:defRPr sz="24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4" y="2959895"/>
            <a:ext cx="9505951" cy="2167731"/>
          </a:xfrm>
        </p:spPr>
        <p:txBody>
          <a:bodyPr/>
          <a:lstStyle>
            <a:lvl1pPr marL="0" indent="0">
              <a:buNone/>
              <a:defRPr sz="24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87F0B1B2-05D2-7F47-BB1C-7C5B498FF9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8813" y="260350"/>
            <a:ext cx="913384" cy="574548"/>
          </a:xfrm>
          <a:prstGeom prst="rect">
            <a:avLst/>
          </a:prstGeom>
        </p:spPr>
      </p:pic>
    </p:spTree>
    <p:extLst>
      <p:ext uri="{BB962C8B-B14F-4D97-AF65-F5344CB8AC3E}">
        <p14:creationId xmlns:p14="http://schemas.microsoft.com/office/powerpoint/2010/main" val="11974798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24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4" y="1727200"/>
            <a:ext cx="9505951"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54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24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4"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4"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27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5"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24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6"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852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5" y="517525"/>
            <a:ext cx="10862204" cy="966787"/>
          </a:xfrm>
        </p:spPr>
        <p:txBody>
          <a:bodyPr anchor="t" anchorCtr="0"/>
          <a:lstStyle>
            <a:lvl1pPr>
              <a:lnSpc>
                <a:spcPct val="100000"/>
              </a:lnSpc>
              <a:defRPr sz="24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4884739"/>
            <a:ext cx="4704289" cy="969861"/>
          </a:xfrm>
        </p:spPr>
        <p:txBody>
          <a:bodyPr/>
          <a:lstStyle>
            <a:lvl1pPr marL="0" indent="0">
              <a:spcBef>
                <a:spcPts val="450"/>
              </a:spcBef>
              <a:buNone/>
              <a:defRPr sz="2100"/>
            </a:lvl1pPr>
            <a:lvl2pPr>
              <a:spcBef>
                <a:spcPts val="450"/>
              </a:spcBef>
              <a:defRPr/>
            </a:lvl2pPr>
            <a:lvl3pPr>
              <a:spcBef>
                <a:spcPts val="450"/>
              </a:spcBef>
              <a:defRPr/>
            </a:lvl3pPr>
            <a:lvl4pPr>
              <a:spcBef>
                <a:spcPts val="450"/>
              </a:spcBef>
              <a:defRPr/>
            </a:lvl4pPr>
            <a:lvl5pPr>
              <a:spcBef>
                <a:spcPts val="45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201"/>
            <a:ext cx="4716463"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450"/>
              </a:spcBef>
              <a:buNone/>
              <a:defRPr sz="2100"/>
            </a:lvl1pPr>
            <a:lvl2pPr>
              <a:spcBef>
                <a:spcPts val="450"/>
              </a:spcBef>
              <a:defRPr/>
            </a:lvl2pPr>
            <a:lvl3pPr>
              <a:spcBef>
                <a:spcPts val="450"/>
              </a:spcBef>
              <a:defRPr/>
            </a:lvl3pPr>
            <a:lvl4pPr>
              <a:spcBef>
                <a:spcPts val="450"/>
              </a:spcBef>
              <a:defRPr/>
            </a:lvl4pPr>
            <a:lvl5pPr>
              <a:spcBef>
                <a:spcPts val="45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201"/>
            <a:ext cx="4704291"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46300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01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6" y="3430692"/>
            <a:ext cx="1969028" cy="2425599"/>
          </a:xfrm>
        </p:spPr>
        <p:txBody>
          <a:bodyPr/>
          <a:lstStyle>
            <a:lvl1pPr marL="0" indent="0">
              <a:spcBef>
                <a:spcPts val="450"/>
              </a:spcBef>
              <a:buNone/>
              <a:defRPr sz="1500"/>
            </a:lvl1pPr>
            <a:lvl2pPr>
              <a:spcBef>
                <a:spcPts val="450"/>
              </a:spcBef>
              <a:defRPr/>
            </a:lvl2pPr>
            <a:lvl3pPr>
              <a:spcBef>
                <a:spcPts val="450"/>
              </a:spcBef>
              <a:defRPr/>
            </a:lvl3pPr>
            <a:lvl4pPr>
              <a:spcBef>
                <a:spcPts val="450"/>
              </a:spcBef>
              <a:defRPr/>
            </a:lvl4pPr>
            <a:lvl5pPr>
              <a:spcBef>
                <a:spcPts val="45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6" y="1727201"/>
            <a:ext cx="1969028" cy="1455637"/>
          </a:xfrm>
          <a:solidFill>
            <a:schemeClr val="bg2"/>
          </a:solidFill>
        </p:spPr>
        <p:txBody>
          <a:bodyPr/>
          <a:lstStyle>
            <a:lvl1pPr marL="0" indent="0">
              <a:buNone/>
              <a:defRPr sz="15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9"/>
            <a:ext cx="1969028" cy="2425599"/>
          </a:xfrm>
        </p:spPr>
        <p:txBody>
          <a:bodyPr/>
          <a:lstStyle>
            <a:lvl1pPr marL="0" indent="0">
              <a:spcBef>
                <a:spcPts val="450"/>
              </a:spcBef>
              <a:buNone/>
              <a:defRPr sz="1500"/>
            </a:lvl1pPr>
            <a:lvl2pPr>
              <a:spcBef>
                <a:spcPts val="450"/>
              </a:spcBef>
              <a:defRPr/>
            </a:lvl2pPr>
            <a:lvl3pPr>
              <a:spcBef>
                <a:spcPts val="450"/>
              </a:spcBef>
              <a:defRPr/>
            </a:lvl3pPr>
            <a:lvl4pPr>
              <a:spcBef>
                <a:spcPts val="450"/>
              </a:spcBef>
              <a:defRPr/>
            </a:lvl4pPr>
            <a:lvl5pPr>
              <a:spcBef>
                <a:spcPts val="45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8"/>
            <a:ext cx="1969028" cy="1455637"/>
          </a:xfrm>
          <a:solidFill>
            <a:schemeClr val="bg2"/>
          </a:solidFill>
        </p:spPr>
        <p:txBody>
          <a:bodyPr/>
          <a:lstStyle>
            <a:lvl1pPr marL="0" indent="0">
              <a:buNone/>
              <a:defRPr sz="15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4" y="3430691"/>
            <a:ext cx="1969028" cy="2425599"/>
          </a:xfrm>
        </p:spPr>
        <p:txBody>
          <a:bodyPr/>
          <a:lstStyle>
            <a:lvl1pPr marL="0" indent="0">
              <a:spcBef>
                <a:spcPts val="450"/>
              </a:spcBef>
              <a:buNone/>
              <a:defRPr sz="1500"/>
            </a:lvl1pPr>
            <a:lvl2pPr>
              <a:spcBef>
                <a:spcPts val="450"/>
              </a:spcBef>
              <a:defRPr/>
            </a:lvl2pPr>
            <a:lvl3pPr>
              <a:spcBef>
                <a:spcPts val="450"/>
              </a:spcBef>
              <a:defRPr/>
            </a:lvl3pPr>
            <a:lvl4pPr>
              <a:spcBef>
                <a:spcPts val="450"/>
              </a:spcBef>
              <a:defRPr/>
            </a:lvl4pPr>
            <a:lvl5pPr>
              <a:spcBef>
                <a:spcPts val="45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4" y="1727200"/>
            <a:ext cx="1969028" cy="1455637"/>
          </a:xfrm>
          <a:solidFill>
            <a:schemeClr val="bg2"/>
          </a:solidFill>
        </p:spPr>
        <p:txBody>
          <a:bodyPr/>
          <a:lstStyle>
            <a:lvl1pPr marL="0" indent="0">
              <a:buNone/>
              <a:defRPr sz="15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9" y="3433969"/>
            <a:ext cx="1969028" cy="2425599"/>
          </a:xfrm>
        </p:spPr>
        <p:txBody>
          <a:bodyPr/>
          <a:lstStyle>
            <a:lvl1pPr marL="0" indent="0">
              <a:spcBef>
                <a:spcPts val="450"/>
              </a:spcBef>
              <a:buNone/>
              <a:defRPr sz="1500"/>
            </a:lvl1pPr>
            <a:lvl2pPr>
              <a:spcBef>
                <a:spcPts val="450"/>
              </a:spcBef>
              <a:defRPr/>
            </a:lvl2pPr>
            <a:lvl3pPr>
              <a:spcBef>
                <a:spcPts val="450"/>
              </a:spcBef>
              <a:defRPr/>
            </a:lvl3pPr>
            <a:lvl4pPr>
              <a:spcBef>
                <a:spcPts val="450"/>
              </a:spcBef>
              <a:defRPr/>
            </a:lvl4pPr>
            <a:lvl5pPr>
              <a:spcBef>
                <a:spcPts val="45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9" y="1730478"/>
            <a:ext cx="1969028" cy="1455637"/>
          </a:xfrm>
          <a:solidFill>
            <a:schemeClr val="bg2"/>
          </a:solidFill>
        </p:spPr>
        <p:txBody>
          <a:bodyPr/>
          <a:lstStyle>
            <a:lvl1pPr marL="0" indent="0">
              <a:buNone/>
              <a:defRPr sz="15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2400"/>
            </a:lvl1pPr>
          </a:lstStyle>
          <a:p>
            <a:r>
              <a:rPr lang="en-US" dirty="0"/>
              <a:t>Headline (32pt)</a:t>
            </a:r>
          </a:p>
        </p:txBody>
      </p:sp>
    </p:spTree>
    <p:extLst>
      <p:ext uri="{BB962C8B-B14F-4D97-AF65-F5344CB8AC3E}">
        <p14:creationId xmlns:p14="http://schemas.microsoft.com/office/powerpoint/2010/main" val="2908853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24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6"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7960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4884739"/>
            <a:ext cx="4704289" cy="969861"/>
          </a:xfrm>
        </p:spPr>
        <p:txBody>
          <a:bodyPr/>
          <a:lstStyle>
            <a:lvl1pPr marL="0" indent="0">
              <a:spcBef>
                <a:spcPts val="450"/>
              </a:spcBef>
              <a:buNone/>
              <a:defRPr sz="2100">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1"/>
            <a:ext cx="4704291"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9"/>
            <a:ext cx="4704289" cy="969861"/>
          </a:xfrm>
        </p:spPr>
        <p:txBody>
          <a:bodyPr/>
          <a:lstStyle>
            <a:lvl1pPr marL="0" indent="0">
              <a:spcBef>
                <a:spcPts val="450"/>
              </a:spcBef>
              <a:buNone/>
              <a:defRPr sz="2100">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201"/>
            <a:ext cx="4704291"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2400">
                <a:solidFill>
                  <a:srgbClr val="FFFFFF"/>
                </a:solidFill>
              </a:defRPr>
            </a:lvl1pPr>
          </a:lstStyle>
          <a:p>
            <a:r>
              <a:rPr lang="en-US" noProof="0" dirty="0"/>
              <a:t>Headline (32pt)</a:t>
            </a:r>
          </a:p>
        </p:txBody>
      </p:sp>
    </p:spTree>
    <p:extLst>
      <p:ext uri="{BB962C8B-B14F-4D97-AF65-F5344CB8AC3E}">
        <p14:creationId xmlns:p14="http://schemas.microsoft.com/office/powerpoint/2010/main" val="3579245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6" y="3430692"/>
            <a:ext cx="1969028" cy="2425599"/>
          </a:xfrm>
        </p:spPr>
        <p:txBody>
          <a:bodyPr/>
          <a:lstStyle>
            <a:lvl1pPr marL="0" indent="0">
              <a:spcBef>
                <a:spcPts val="450"/>
              </a:spcBef>
              <a:buNone/>
              <a:defRPr sz="1500">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6" y="1727202"/>
            <a:ext cx="1969028" cy="1455635"/>
          </a:xfrm>
          <a:solidFill>
            <a:schemeClr val="bg2"/>
          </a:solidFill>
        </p:spPr>
        <p:txBody>
          <a:bodyPr/>
          <a:lstStyle>
            <a:lvl1pPr marL="0" indent="0">
              <a:buNone/>
              <a:defRPr sz="15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9"/>
            <a:ext cx="1969028" cy="2425599"/>
          </a:xfrm>
        </p:spPr>
        <p:txBody>
          <a:bodyPr/>
          <a:lstStyle>
            <a:lvl1pPr marL="0" indent="0">
              <a:spcBef>
                <a:spcPts val="450"/>
              </a:spcBef>
              <a:buNone/>
              <a:defRPr sz="1500">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8"/>
            <a:ext cx="1969028" cy="1455637"/>
          </a:xfrm>
          <a:solidFill>
            <a:schemeClr val="bg2"/>
          </a:solidFill>
        </p:spPr>
        <p:txBody>
          <a:bodyPr/>
          <a:lstStyle>
            <a:lvl1pPr marL="0" indent="0">
              <a:buNone/>
              <a:defRPr sz="15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8" y="3435456"/>
            <a:ext cx="1969028" cy="2425599"/>
          </a:xfrm>
        </p:spPr>
        <p:txBody>
          <a:bodyPr/>
          <a:lstStyle>
            <a:lvl1pPr marL="0" indent="0">
              <a:spcBef>
                <a:spcPts val="450"/>
              </a:spcBef>
              <a:buNone/>
              <a:defRPr sz="1500">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8" y="1731964"/>
            <a:ext cx="1969028" cy="1454150"/>
          </a:xfrm>
          <a:solidFill>
            <a:schemeClr val="bg2"/>
          </a:solidFill>
        </p:spPr>
        <p:txBody>
          <a:bodyPr/>
          <a:lstStyle>
            <a:lvl1pPr marL="0" indent="0">
              <a:buNone/>
              <a:defRPr sz="15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91"/>
            <a:ext cx="1969028" cy="2425599"/>
          </a:xfrm>
        </p:spPr>
        <p:txBody>
          <a:bodyPr/>
          <a:lstStyle>
            <a:lvl1pPr marL="0" indent="0">
              <a:spcBef>
                <a:spcPts val="450"/>
              </a:spcBef>
              <a:buNone/>
              <a:defRPr sz="1500">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15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2400">
                <a:solidFill>
                  <a:srgbClr val="FFFFFF"/>
                </a:solidFill>
              </a:defRPr>
            </a:lvl1pPr>
          </a:lstStyle>
          <a:p>
            <a:r>
              <a:rPr lang="en-US" dirty="0"/>
              <a:t>Headline (32pt)</a:t>
            </a:r>
          </a:p>
        </p:txBody>
      </p:sp>
    </p:spTree>
    <p:extLst>
      <p:ext uri="{BB962C8B-B14F-4D97-AF65-F5344CB8AC3E}">
        <p14:creationId xmlns:p14="http://schemas.microsoft.com/office/powerpoint/2010/main" val="983484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24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4"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517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24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587299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574113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4" y="2214566"/>
            <a:ext cx="9505951" cy="728661"/>
          </a:xfrm>
        </p:spPr>
        <p:txBody>
          <a:bodyPr/>
          <a:lstStyle>
            <a:lvl1pPr>
              <a:lnSpc>
                <a:spcPts val="2550"/>
              </a:lnSpc>
              <a:defRPr sz="24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4" y="2943226"/>
            <a:ext cx="9505951" cy="2184400"/>
          </a:xfrm>
        </p:spPr>
        <p:txBody>
          <a:bodyPr/>
          <a:lstStyle>
            <a:lvl1pPr marL="0" indent="0">
              <a:buNone/>
              <a:defRPr sz="2400">
                <a:solidFill>
                  <a:srgbClr val="FFFFFF"/>
                </a:solidFill>
              </a:defRPr>
            </a:lvl1pPr>
            <a:lvl2pPr marL="256500" indent="0">
              <a:buNone/>
              <a:defRPr/>
            </a:lvl2pPr>
            <a:lvl3pPr marL="513000" indent="0">
              <a:buNone/>
              <a:defRPr/>
            </a:lvl3pPr>
            <a:lvl4pPr marL="769500" indent="0">
              <a:buNone/>
              <a:defRPr/>
            </a:lvl4pPr>
            <a:lvl5pPr marL="1026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41700251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4" y="2205039"/>
            <a:ext cx="9505951" cy="738187"/>
          </a:xfrm>
        </p:spPr>
        <p:txBody>
          <a:bodyPr/>
          <a:lstStyle>
            <a:lvl1pPr marL="0" indent="0">
              <a:buNone/>
              <a:defRPr sz="24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4" y="2959895"/>
            <a:ext cx="9505951" cy="2167731"/>
          </a:xfrm>
        </p:spPr>
        <p:txBody>
          <a:bodyPr/>
          <a:lstStyle>
            <a:lvl1pPr marL="0" indent="0">
              <a:buNone/>
              <a:defRPr sz="24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79977" y="6312000"/>
            <a:ext cx="553212" cy="290576"/>
          </a:xfrm>
          <a:prstGeom prst="rect">
            <a:avLst/>
          </a:prstGeom>
        </p:spPr>
      </p:pic>
    </p:spTree>
    <p:extLst>
      <p:ext uri="{BB962C8B-B14F-4D97-AF65-F5344CB8AC3E}">
        <p14:creationId xmlns:p14="http://schemas.microsoft.com/office/powerpoint/2010/main" val="39742739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508000" y="1517650"/>
            <a:ext cx="10532533" cy="685800"/>
          </a:xfrm>
        </p:spPr>
        <p:txBody>
          <a:bodyPr/>
          <a:lstStyle>
            <a:lvl1pPr>
              <a:defRPr>
                <a:ea typeface="ヒラギノ角ゴ Pro W6" pitchFamily="-32" charset="-128"/>
              </a:defRPr>
            </a:lvl1pPr>
          </a:lstStyle>
          <a:p>
            <a:pPr lvl="0"/>
            <a:r>
              <a:rPr lang="en-US" noProof="0"/>
              <a:t>Click to edit Master title style</a:t>
            </a:r>
            <a:endParaRPr lang="en-US" altLang="ja-JP" noProof="0"/>
          </a:p>
        </p:txBody>
      </p:sp>
      <p:sp>
        <p:nvSpPr>
          <p:cNvPr id="3076" name="Rectangle 4"/>
          <p:cNvSpPr>
            <a:spLocks noGrp="1" noChangeArrowheads="1"/>
          </p:cNvSpPr>
          <p:nvPr>
            <p:ph type="subTitle" idx="1"/>
          </p:nvPr>
        </p:nvSpPr>
        <p:spPr>
          <a:xfrm>
            <a:off x="508000" y="2208213"/>
            <a:ext cx="10532533" cy="685800"/>
          </a:xfrm>
        </p:spPr>
        <p:txBody>
          <a:bodyPr/>
          <a:lstStyle>
            <a:lvl1pPr marL="0" indent="0">
              <a:buFontTx/>
              <a:buNone/>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314539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3704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p:nvPr>
        </p:nvSpPr>
        <p:spPr>
          <a:xfrm>
            <a:off x="670986" y="1727203"/>
            <a:ext cx="8809567" cy="4127399"/>
          </a:xfrm>
        </p:spPr>
        <p:txBody>
          <a:bodyPr/>
          <a:lstStyle>
            <a:lvl1pPr>
              <a:spcBef>
                <a:spcPts val="900"/>
              </a:spcBef>
              <a:defRPr sz="1800"/>
            </a:lvl1pPr>
            <a:lvl2pPr>
              <a:spcBef>
                <a:spcPts val="900"/>
              </a:spcBef>
              <a:defRPr sz="1800"/>
            </a:lvl2pPr>
            <a:lvl3pPr>
              <a:spcBef>
                <a:spcPts val="900"/>
              </a:spcBef>
              <a:defRPr sz="1800"/>
            </a:lvl3pPr>
            <a:lvl4pPr>
              <a:spcBef>
                <a:spcPts val="900"/>
              </a:spcBef>
              <a:defRPr sz="1800"/>
            </a:lvl4pPr>
            <a:lvl5pPr>
              <a:spcBef>
                <a:spcPts val="900"/>
              </a:spcBef>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0" name="Titel 1">
            <a:extLst>
              <a:ext uri="{FF2B5EF4-FFF2-40B4-BE49-F238E27FC236}">
                <a16:creationId xmlns:a16="http://schemas.microsoft.com/office/drawing/2014/main" id="{B575ACED-1ED6-F74A-BD98-0A0812E6F790}"/>
              </a:ext>
            </a:extLst>
          </p:cNvPr>
          <p:cNvSpPr>
            <a:spLocks noGrp="1"/>
          </p:cNvSpPr>
          <p:nvPr>
            <p:ph type="title"/>
          </p:nvPr>
        </p:nvSpPr>
        <p:spPr>
          <a:xfrm>
            <a:off x="670985" y="757238"/>
            <a:ext cx="10850033" cy="727076"/>
          </a:xfrm>
        </p:spPr>
        <p:txBody>
          <a:bodyPr/>
          <a:lstStyle>
            <a:lvl1pPr>
              <a:lnSpc>
                <a:spcPts val="1650"/>
              </a:lnSpc>
              <a:defRPr baseline="0"/>
            </a:lvl1pPr>
          </a:lstStyle>
          <a:p>
            <a:r>
              <a:rPr lang="de-DE" dirty="0"/>
              <a:t>Mastertitelformat bearbeiten</a:t>
            </a:r>
            <a:endParaRPr lang="en-GB" dirty="0"/>
          </a:p>
        </p:txBody>
      </p:sp>
    </p:spTree>
    <p:extLst>
      <p:ext uri="{BB962C8B-B14F-4D97-AF65-F5344CB8AC3E}">
        <p14:creationId xmlns:p14="http://schemas.microsoft.com/office/powerpoint/2010/main" val="2227798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24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3701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17650"/>
            <a:ext cx="541655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17650"/>
            <a:ext cx="54165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60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556000" y="6248400"/>
            <a:ext cx="5080000" cy="457200"/>
          </a:xfrm>
          <a:prstGeom prst="rect">
            <a:avLst/>
          </a:prstGeom>
        </p:spPr>
        <p:txBody>
          <a:bodyPr/>
          <a:lstStyle>
            <a:lvl1pPr>
              <a:defRPr/>
            </a:lvl1pPr>
          </a:lstStyle>
          <a:p>
            <a:pPr>
              <a:defRPr/>
            </a:pPr>
            <a:r>
              <a:rPr lang="en-US"/>
              <a:t>How should I treat a specific injury?</a:t>
            </a:r>
            <a:endParaRPr lang="en-US" sz="1400">
              <a:solidFill>
                <a:schemeClr val="tx1"/>
              </a:solidFill>
            </a:endParaRP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14EA0C8E-E57A-C341-AE32-9946B58A7C9C}" type="slidenum">
              <a:rPr lang="en-US"/>
              <a:pPr>
                <a:defRPr/>
              </a:pPr>
              <a:t>‹#›</a:t>
            </a:fld>
            <a:endParaRPr lang="en-US"/>
          </a:p>
        </p:txBody>
      </p:sp>
    </p:spTree>
    <p:extLst>
      <p:ext uri="{BB962C8B-B14F-4D97-AF65-F5344CB8AC3E}">
        <p14:creationId xmlns:p14="http://schemas.microsoft.com/office/powerpoint/2010/main" val="14945118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17650"/>
            <a:ext cx="541655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17650"/>
            <a:ext cx="54165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53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31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654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25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356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028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5.sv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4.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508001" y="531813"/>
            <a:ext cx="110363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a:t>Click to add text</a:t>
            </a:r>
          </a:p>
        </p:txBody>
      </p:sp>
      <p:sp>
        <p:nvSpPr>
          <p:cNvPr id="80899" name="Rectangle 3"/>
          <p:cNvSpPr>
            <a:spLocks noGrp="1" noChangeArrowheads="1"/>
          </p:cNvSpPr>
          <p:nvPr>
            <p:ph type="body" idx="1"/>
          </p:nvPr>
        </p:nvSpPr>
        <p:spPr bwMode="auto">
          <a:xfrm>
            <a:off x="508001" y="1517650"/>
            <a:ext cx="110363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a:t>Click to add text</a:t>
            </a:r>
          </a:p>
          <a:p>
            <a:pPr lvl="1"/>
            <a:r>
              <a:rPr lang="en-US" altLang="ja-JP"/>
              <a:t>Second level text</a:t>
            </a:r>
          </a:p>
        </p:txBody>
      </p:sp>
      <p:pic>
        <p:nvPicPr>
          <p:cNvPr id="1028" name="Picture 8" descr="AOT_LOGO_int_M_rgb"/>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033001" y="6477001"/>
            <a:ext cx="2156884"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4" r:id="rId12"/>
    <p:sldLayoutId id="2147483735" r:id="rId13"/>
  </p:sldLayoutIdLst>
  <p:txStyles>
    <p:titleStyle>
      <a:lvl1pPr algn="l" rtl="0" eaLnBrk="1" fontAlgn="base" hangingPunct="1">
        <a:spcBef>
          <a:spcPct val="0"/>
        </a:spcBef>
        <a:spcAft>
          <a:spcPct val="0"/>
        </a:spcAft>
        <a:defRPr kumimoji="1" sz="2800" b="1">
          <a:solidFill>
            <a:srgbClr val="29529B"/>
          </a:solidFill>
          <a:latin typeface="+mj-lt"/>
          <a:ea typeface="+mj-ea"/>
          <a:cs typeface="+mj-cs"/>
        </a:defRPr>
      </a:lvl1pPr>
      <a:lvl2pPr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6pPr>
      <a:lvl7pPr marL="914400"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7pPr>
      <a:lvl8pPr marL="1371600"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8pPr>
      <a:lvl9pPr marL="1828800" algn="l" rtl="0" eaLnBrk="1" fontAlgn="base" hangingPunct="1">
        <a:spcBef>
          <a:spcPct val="0"/>
        </a:spcBef>
        <a:spcAft>
          <a:spcPct val="0"/>
        </a:spcAft>
        <a:defRPr kumimoji="1" sz="2800" b="1">
          <a:solidFill>
            <a:srgbClr val="29529B"/>
          </a:solidFill>
          <a:latin typeface="Arial" charset="0"/>
          <a:ea typeface="MS PGothic" charset="0"/>
          <a:cs typeface="MS PGothic" charset="0"/>
        </a:defRPr>
      </a:lvl9pPr>
    </p:titleStyle>
    <p:bodyStyle>
      <a:lvl1pPr marL="342900" indent="-342900" algn="l" rtl="0" eaLnBrk="1" fontAlgn="base" hangingPunct="1">
        <a:spcBef>
          <a:spcPct val="20000"/>
        </a:spcBef>
        <a:spcAft>
          <a:spcPct val="0"/>
        </a:spcAft>
        <a:buChar char="•"/>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7"/>
            <a:ext cx="10874375"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4" y="1727203"/>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5"/>
            <a:ext cx="3086100" cy="365125"/>
          </a:xfrm>
          <a:prstGeom prst="rect">
            <a:avLst/>
          </a:prstGeom>
        </p:spPr>
        <p:txBody>
          <a:bodyPr vert="horz" lIns="0" tIns="0" rIns="0" bIns="0" rtlCol="0" anchor="t" anchorCtr="0"/>
          <a:lstStyle>
            <a:lvl1pPr algn="l">
              <a:defRPr sz="6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7"/>
            <a:ext cx="309563" cy="365125"/>
          </a:xfrm>
          <a:prstGeom prst="rect">
            <a:avLst/>
          </a:prstGeom>
        </p:spPr>
        <p:txBody>
          <a:bodyPr vert="horz" lIns="0" tIns="0" rIns="0" bIns="0" rtlCol="0" anchor="t" anchorCtr="0"/>
          <a:lstStyle>
            <a:lvl1pPr algn="l">
              <a:defRPr sz="6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1" y="6492876"/>
            <a:ext cx="1296987" cy="365125"/>
          </a:xfrm>
          <a:prstGeom prst="rect">
            <a:avLst/>
          </a:prstGeom>
        </p:spPr>
        <p:txBody>
          <a:bodyPr vert="horz" lIns="0" tIns="0" rIns="0" bIns="0" rtlCol="0" anchor="t" anchorCtr="0"/>
          <a:lstStyle>
            <a:lvl1pPr algn="r">
              <a:defRPr sz="6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979977" y="6312000"/>
            <a:ext cx="553212" cy="290576"/>
          </a:xfrm>
          <a:prstGeom prst="rect">
            <a:avLst/>
          </a:prstGeom>
        </p:spPr>
      </p:pic>
    </p:spTree>
    <p:extLst>
      <p:ext uri="{BB962C8B-B14F-4D97-AF65-F5344CB8AC3E}">
        <p14:creationId xmlns:p14="http://schemas.microsoft.com/office/powerpoint/2010/main" val="34310778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Lst>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2100" kern="1200">
          <a:solidFill>
            <a:schemeClr val="tx1"/>
          </a:solidFill>
          <a:latin typeface="+mn-lt"/>
          <a:ea typeface="+mn-ea"/>
          <a:cs typeface="+mn-cs"/>
        </a:defRPr>
      </a:lvl1pPr>
      <a:lvl2pPr marL="342900" indent="-34290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2pPr>
      <a:lvl3pPr marL="599400" indent="-34290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3pPr>
      <a:lvl4pPr marL="855900" indent="-34290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4pPr>
      <a:lvl5pPr marL="1112400" indent="-342900" algn="l" defTabSz="685800" rtl="0" eaLnBrk="1" latinLnBrk="0" hangingPunct="1">
        <a:lnSpc>
          <a:spcPct val="100000"/>
        </a:lnSpc>
        <a:spcBef>
          <a:spcPts val="450"/>
        </a:spcBef>
        <a:buFont typeface="Symbol" panose="05050102010706020507" pitchFamily="18"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3" userDrawn="1">
          <p15:clr>
            <a:srgbClr val="F26B43"/>
          </p15:clr>
        </p15:guide>
        <p15:guide id="2" pos="9687"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1068" userDrawn="1">
          <p15:clr>
            <a:srgbClr val="F26B43"/>
          </p15:clr>
        </p15:guide>
        <p15:guide id="8" pos="1128" userDrawn="1">
          <p15:clr>
            <a:srgbClr val="F26B43"/>
          </p15:clr>
        </p15:guide>
        <p15:guide id="9" pos="2792" userDrawn="1">
          <p15:clr>
            <a:srgbClr val="F26B43"/>
          </p15:clr>
        </p15:guide>
        <p15:guide id="10" pos="2852" userDrawn="1">
          <p15:clr>
            <a:srgbClr val="F26B43"/>
          </p15:clr>
        </p15:guide>
        <p15:guide id="11" pos="3367" userDrawn="1">
          <p15:clr>
            <a:srgbClr val="F26B43"/>
          </p15:clr>
        </p15:guide>
        <p15:guide id="12" pos="3427" userDrawn="1">
          <p15:clr>
            <a:srgbClr val="F26B43"/>
          </p15:clr>
        </p15:guide>
        <p15:guide id="13" pos="3940" userDrawn="1">
          <p15:clr>
            <a:srgbClr val="F26B43"/>
          </p15:clr>
        </p15:guide>
        <p15:guide id="14" pos="4001" userDrawn="1">
          <p15:clr>
            <a:srgbClr val="F26B43"/>
          </p15:clr>
        </p15:guide>
        <p15:guide id="15" pos="4515" userDrawn="1">
          <p15:clr>
            <a:srgbClr val="F26B43"/>
          </p15:clr>
        </p15:guide>
        <p15:guide id="16" pos="4576" userDrawn="1">
          <p15:clr>
            <a:srgbClr val="F26B43"/>
          </p15:clr>
        </p15:guide>
        <p15:guide id="17" pos="5089" userDrawn="1">
          <p15:clr>
            <a:srgbClr val="F26B43"/>
          </p15:clr>
        </p15:guide>
        <p15:guide id="18" pos="5151" userDrawn="1">
          <p15:clr>
            <a:srgbClr val="F26B43"/>
          </p15:clr>
        </p15:guide>
        <p15:guide id="19" pos="5664" userDrawn="1">
          <p15:clr>
            <a:srgbClr val="F26B43"/>
          </p15:clr>
        </p15:guide>
        <p15:guide id="20" pos="5725" userDrawn="1">
          <p15:clr>
            <a:srgbClr val="F26B43"/>
          </p15:clr>
        </p15:guide>
        <p15:guide id="21" pos="6239" userDrawn="1">
          <p15:clr>
            <a:srgbClr val="F26B43"/>
          </p15:clr>
        </p15:guide>
        <p15:guide id="22" pos="6300" userDrawn="1">
          <p15:clr>
            <a:srgbClr val="F26B43"/>
          </p15:clr>
        </p15:guide>
        <p15:guide id="23" pos="6813" userDrawn="1">
          <p15:clr>
            <a:srgbClr val="F26B43"/>
          </p15:clr>
        </p15:guide>
        <p15:guide id="24" pos="6873" userDrawn="1">
          <p15:clr>
            <a:srgbClr val="F26B43"/>
          </p15:clr>
        </p15:guide>
        <p15:guide id="25" pos="8537" userDrawn="1">
          <p15:clr>
            <a:srgbClr val="F26B43"/>
          </p15:clr>
        </p15:guide>
        <p15:guide id="26" pos="8023" userDrawn="1">
          <p15:clr>
            <a:srgbClr val="F26B43"/>
          </p15:clr>
        </p15:guide>
        <p15:guide id="27" pos="9112" userDrawn="1">
          <p15:clr>
            <a:srgbClr val="F26B43"/>
          </p15:clr>
        </p15:guide>
        <p15:guide id="28" pos="9172"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2277" userDrawn="1">
          <p15:clr>
            <a:srgbClr val="F26B43"/>
          </p15:clr>
        </p15:guide>
        <p15:guide id="52" pos="2217" userDrawn="1">
          <p15:clr>
            <a:srgbClr val="F26B43"/>
          </p15:clr>
        </p15:guide>
        <p15:guide id="53" pos="1703" userDrawn="1">
          <p15:clr>
            <a:srgbClr val="F26B43"/>
          </p15:clr>
        </p15:guide>
        <p15:guide id="54" pos="1643" userDrawn="1">
          <p15:clr>
            <a:srgbClr val="F26B43"/>
          </p15:clr>
        </p15:guide>
        <p15:guide id="55" pos="7388" userDrawn="1">
          <p15:clr>
            <a:srgbClr val="F26B43"/>
          </p15:clr>
        </p15:guide>
        <p15:guide id="56" pos="7448" userDrawn="1">
          <p15:clr>
            <a:srgbClr val="F26B43"/>
          </p15:clr>
        </p15:guide>
        <p15:guide id="57" pos="7963" userDrawn="1">
          <p15:clr>
            <a:srgbClr val="F26B43"/>
          </p15:clr>
        </p15:guide>
        <p15:guide id="58" pos="85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6.xml"/><Relationship Id="rId5" Type="http://schemas.openxmlformats.org/officeDocument/2006/relationships/image" Target="../media/image58.jpeg"/><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nSpc>
                <a:spcPct val="100000"/>
              </a:lnSpc>
            </a:pPr>
            <a:r>
              <a:rPr lang="en-US" sz="3200" dirty="0"/>
              <a:t>Decision-making indications and timing for operative treatment</a:t>
            </a:r>
          </a:p>
        </p:txBody>
      </p:sp>
      <p:sp>
        <p:nvSpPr>
          <p:cNvPr id="8" name="Text Placeholder 2">
            <a:extLst>
              <a:ext uri="{FF2B5EF4-FFF2-40B4-BE49-F238E27FC236}">
                <a16:creationId xmlns:a16="http://schemas.microsoft.com/office/drawing/2014/main" id="{A843A79D-BEB9-4E2E-A6F4-0C4B3339CCE6}"/>
              </a:ext>
            </a:extLst>
          </p:cNvPr>
          <p:cNvSpPr>
            <a:spLocks noGrp="1"/>
          </p:cNvSpPr>
          <p:nvPr>
            <p:ph type="body" sz="quarter" idx="10"/>
          </p:nvPr>
        </p:nvSpPr>
        <p:spPr/>
        <p:txBody>
          <a:bodyPr/>
          <a:lstStyle/>
          <a:p>
            <a:r>
              <a:rPr lang="en-US" sz="1600" dirty="0"/>
              <a:t>Mark C Reilly, MD</a:t>
            </a:r>
          </a:p>
        </p:txBody>
      </p:sp>
      <p:sp>
        <p:nvSpPr>
          <p:cNvPr id="10" name="Text Placeholder 3">
            <a:extLst>
              <a:ext uri="{FF2B5EF4-FFF2-40B4-BE49-F238E27FC236}">
                <a16:creationId xmlns:a16="http://schemas.microsoft.com/office/drawing/2014/main" id="{726D54B8-B2B7-4BCC-ADCA-F80347DE02ED}"/>
              </a:ext>
            </a:extLst>
          </p:cNvPr>
          <p:cNvSpPr>
            <a:spLocks noGrp="1"/>
          </p:cNvSpPr>
          <p:nvPr>
            <p:ph type="body" sz="quarter" idx="11"/>
          </p:nvPr>
        </p:nvSpPr>
        <p:spPr>
          <a:xfrm>
            <a:off x="658812" y="6102351"/>
            <a:ext cx="3348037" cy="485261"/>
          </a:xfrm>
        </p:spPr>
        <p:txBody>
          <a:bodyPr/>
          <a:lstStyle/>
          <a:p>
            <a:r>
              <a:rPr lang="en-US" sz="1600" dirty="0"/>
              <a:t>Professor, Rutgers-New Jersey Medical School</a:t>
            </a:r>
          </a:p>
        </p:txBody>
      </p:sp>
      <p:sp>
        <p:nvSpPr>
          <p:cNvPr id="12" name="Text Placeholder 4">
            <a:extLst>
              <a:ext uri="{FF2B5EF4-FFF2-40B4-BE49-F238E27FC236}">
                <a16:creationId xmlns:a16="http://schemas.microsoft.com/office/drawing/2014/main" id="{10439E1A-581F-4722-A8F9-765CAF0C94E9}"/>
              </a:ext>
            </a:extLst>
          </p:cNvPr>
          <p:cNvSpPr>
            <a:spLocks noGrp="1"/>
          </p:cNvSpPr>
          <p:nvPr>
            <p:ph type="body" sz="quarter" idx="12"/>
          </p:nvPr>
        </p:nvSpPr>
        <p:spPr>
          <a:xfrm>
            <a:off x="4079876" y="5861053"/>
            <a:ext cx="7305879" cy="246062"/>
          </a:xfrm>
        </p:spPr>
        <p:txBody>
          <a:bodyPr/>
          <a:lstStyle/>
          <a:p>
            <a:r>
              <a:rPr lang="en-US" sz="1600" dirty="0"/>
              <a:t>AO Trauma Online Course—Pelvic and Acetabular Fracture Management</a:t>
            </a:r>
          </a:p>
        </p:txBody>
      </p:sp>
      <p:sp>
        <p:nvSpPr>
          <p:cNvPr id="14" name="Text Placeholder 5">
            <a:extLst>
              <a:ext uri="{FF2B5EF4-FFF2-40B4-BE49-F238E27FC236}">
                <a16:creationId xmlns:a16="http://schemas.microsoft.com/office/drawing/2014/main" id="{AC79B33A-DD61-4200-A64E-54D37A1F89BA}"/>
              </a:ext>
            </a:extLst>
          </p:cNvPr>
          <p:cNvSpPr>
            <a:spLocks noGrp="1"/>
          </p:cNvSpPr>
          <p:nvPr>
            <p:ph type="body" sz="quarter" idx="13"/>
          </p:nvPr>
        </p:nvSpPr>
        <p:spPr/>
        <p:txBody>
          <a:bodyPr/>
          <a:lstStyle/>
          <a:p>
            <a:r>
              <a:rPr lang="en-US" sz="1600" dirty="0"/>
              <a:t>Davos</a:t>
            </a:r>
            <a:r>
              <a:rPr lang="en-GB" sz="1600" dirty="0"/>
              <a:t>,</a:t>
            </a:r>
            <a:r>
              <a:rPr lang="zh-CN" altLang="de-DE" sz="1600" dirty="0"/>
              <a:t> </a:t>
            </a:r>
            <a:r>
              <a:rPr lang="en-US" sz="1600" dirty="0"/>
              <a:t>December 4–6, 2020</a:t>
            </a:r>
          </a:p>
        </p:txBody>
      </p:sp>
    </p:spTree>
    <p:extLst>
      <p:ext uri="{BB962C8B-B14F-4D97-AF65-F5344CB8AC3E}">
        <p14:creationId xmlns:p14="http://schemas.microsoft.com/office/powerpoint/2010/main" val="288926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icture2.jpg">
            <a:extLst>
              <a:ext uri="{FF2B5EF4-FFF2-40B4-BE49-F238E27FC236}">
                <a16:creationId xmlns:a16="http://schemas.microsoft.com/office/drawing/2014/main" id="{279ACA12-E99A-834B-A8A9-50AB8DFF150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2450" y="192089"/>
            <a:ext cx="8547100"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56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icture3.jpg">
            <a:extLst>
              <a:ext uri="{FF2B5EF4-FFF2-40B4-BE49-F238E27FC236}">
                <a16:creationId xmlns:a16="http://schemas.microsoft.com/office/drawing/2014/main" id="{8F63AF75-291E-3844-9838-5DF4A330BB8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82762" y="234950"/>
            <a:ext cx="8626475"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0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Role for traction?</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sz="2800" dirty="0">
                <a:latin typeface="+mj-lt"/>
              </a:rPr>
              <a:t>Concern for mechanical wear</a:t>
            </a:r>
          </a:p>
          <a:p>
            <a:pPr lvl="2"/>
            <a:r>
              <a:rPr lang="en-US" sz="2800" dirty="0">
                <a:latin typeface="+mj-lt"/>
              </a:rPr>
              <a:t>Persistent hip subluxation</a:t>
            </a:r>
          </a:p>
          <a:p>
            <a:pPr lvl="2"/>
            <a:r>
              <a:rPr lang="en-US" sz="2800" dirty="0">
                <a:latin typeface="+mj-lt"/>
              </a:rPr>
              <a:t>Concern for hip instability</a:t>
            </a:r>
          </a:p>
          <a:p>
            <a:pPr lvl="2"/>
            <a:r>
              <a:rPr lang="en-US" sz="2800" dirty="0">
                <a:latin typeface="+mj-lt"/>
              </a:rPr>
              <a:t>Incarcerated fragments</a:t>
            </a:r>
          </a:p>
          <a:p>
            <a:pPr marL="457200" indent="-457200">
              <a:buFont typeface="Arial" panose="020B0604020202020204" pitchFamily="34" charset="0"/>
              <a:buChar char="•"/>
            </a:pPr>
            <a:r>
              <a:rPr lang="en-US" sz="2800" dirty="0">
                <a:latin typeface="+mj-lt"/>
              </a:rPr>
              <a:t>Minimize deformity pending operative treatment</a:t>
            </a:r>
          </a:p>
        </p:txBody>
      </p:sp>
    </p:spTree>
    <p:extLst>
      <p:ext uri="{BB962C8B-B14F-4D97-AF65-F5344CB8AC3E}">
        <p14:creationId xmlns:p14="http://schemas.microsoft.com/office/powerpoint/2010/main" val="376712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Large posterosuperior wall fracture</a:t>
            </a:r>
          </a:p>
        </p:txBody>
      </p:sp>
      <p:pic>
        <p:nvPicPr>
          <p:cNvPr id="3" name="Picture 2" descr="Picture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9929" y="1206405"/>
            <a:ext cx="7672141" cy="5441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71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42D98"/>
                </a:solidFill>
              </a:rPr>
              <a:t>Medial subluxation (common with trans-</a:t>
            </a:r>
            <a:r>
              <a:rPr lang="en-US" sz="3200" dirty="0" err="1">
                <a:solidFill>
                  <a:srgbClr val="042D98"/>
                </a:solidFill>
              </a:rPr>
              <a:t>tectal</a:t>
            </a:r>
            <a:r>
              <a:rPr lang="en-US" sz="3200" dirty="0">
                <a:solidFill>
                  <a:srgbClr val="042D98"/>
                </a:solidFill>
              </a:rPr>
              <a:t>, transverse, and T-shaped fractures)</a:t>
            </a:r>
          </a:p>
        </p:txBody>
      </p:sp>
      <p:pic>
        <p:nvPicPr>
          <p:cNvPr id="3" name="Picture 3" descr="Picture1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8347" y="1551708"/>
            <a:ext cx="7349332" cy="5306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48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42D98"/>
                </a:solidFill>
              </a:rPr>
              <a:t>Incarcerated fragments</a:t>
            </a:r>
          </a:p>
        </p:txBody>
      </p:sp>
      <p:pic>
        <p:nvPicPr>
          <p:cNvPr id="3" name="Picture 2" descr="Picture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1143" y="1214135"/>
            <a:ext cx="7083503" cy="5479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76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42D98"/>
                </a:solidFill>
              </a:rPr>
              <a:t>Minimize deformity while awaiting definitive surgery</a:t>
            </a:r>
          </a:p>
        </p:txBody>
      </p:sp>
      <p:pic>
        <p:nvPicPr>
          <p:cNvPr id="3" name="Picture 2" descr="Picture1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1080" y="1279213"/>
            <a:ext cx="6409840" cy="5468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C764FEF3-6967-954C-8A3F-0AFA60D85F48}"/>
              </a:ext>
            </a:extLst>
          </p:cNvPr>
          <p:cNvSpPr>
            <a:spLocks noGrp="1" noChangeArrowheads="1"/>
          </p:cNvSpPr>
          <p:nvPr>
            <p:ph type="title"/>
          </p:nvPr>
        </p:nvSpPr>
        <p:spPr/>
        <p:txBody>
          <a:bodyPr/>
          <a:lstStyle/>
          <a:p>
            <a:pPr eaLnBrk="1" hangingPunct="1"/>
            <a:r>
              <a:rPr lang="en-US" altLang="en-US" sz="3200" dirty="0">
                <a:solidFill>
                  <a:srgbClr val="042D98"/>
                </a:solidFill>
                <a:ea typeface="ＭＳ Ｐゴシック" panose="020B0600070205080204" pitchFamily="34" charset="-128"/>
              </a:rPr>
              <a:t>Who needs surgery?</a:t>
            </a:r>
          </a:p>
        </p:txBody>
      </p:sp>
      <p:sp>
        <p:nvSpPr>
          <p:cNvPr id="27650" name="Rectangle 3">
            <a:extLst>
              <a:ext uri="{FF2B5EF4-FFF2-40B4-BE49-F238E27FC236}">
                <a16:creationId xmlns:a16="http://schemas.microsoft.com/office/drawing/2014/main" id="{0E237E5F-815E-4E43-AAD7-6B0AE9158D82}"/>
              </a:ext>
            </a:extLst>
          </p:cNvPr>
          <p:cNvSpPr>
            <a:spLocks noGrp="1" noChangeArrowheads="1"/>
          </p:cNvSpPr>
          <p:nvPr>
            <p:ph idx="1"/>
          </p:nvPr>
        </p:nvSpPr>
        <p:spPr/>
        <p:txBody>
          <a:bodyPr/>
          <a:lstStyle/>
          <a:p>
            <a:pPr marL="457200" indent="-457200" eaLnBrk="1" hangingPunct="1">
              <a:buFont typeface="Arial" panose="020B0604020202020204" pitchFamily="34" charset="0"/>
              <a:buChar char="•"/>
            </a:pPr>
            <a:r>
              <a:rPr lang="en-US" altLang="en-US" sz="2800" dirty="0">
                <a:ea typeface="ＭＳ Ｐゴシック" panose="020B0600070205080204" pitchFamily="34" charset="-128"/>
              </a:rPr>
              <a:t>Most displaced fractures will do better with operative treatment</a:t>
            </a:r>
          </a:p>
          <a:p>
            <a:pPr marL="457200" indent="-457200" eaLnBrk="1" hangingPunct="1">
              <a:buFont typeface="Arial" panose="020B0604020202020204" pitchFamily="34" charset="0"/>
              <a:buChar char="•"/>
            </a:pPr>
            <a:r>
              <a:rPr lang="en-US" altLang="en-US" sz="2800" dirty="0">
                <a:ea typeface="ＭＳ Ｐゴシック" panose="020B0600070205080204" pitchFamily="34" charset="-128"/>
              </a:rPr>
              <a:t>More important to identify which patients and which fractures may be amenable to nonoperative management</a:t>
            </a:r>
            <a:endParaRPr lang="en-US" altLang="en-US" sz="1600" dirty="0">
              <a:ea typeface="ＭＳ Ｐゴシック" panose="020B0600070205080204" pitchFamily="34" charset="-128"/>
            </a:endParaRPr>
          </a:p>
        </p:txBody>
      </p:sp>
      <p:pic>
        <p:nvPicPr>
          <p:cNvPr id="2" name="Picture 1" descr="Diagram&#10;&#10;Description automatically generated">
            <a:extLst>
              <a:ext uri="{FF2B5EF4-FFF2-40B4-BE49-F238E27FC236}">
                <a16:creationId xmlns:a16="http://schemas.microsoft.com/office/drawing/2014/main" id="{FAC0232F-8448-E183-46AC-C7E1729B2167}"/>
              </a:ext>
            </a:extLst>
          </p:cNvPr>
          <p:cNvPicPr>
            <a:picLocks noChangeAspect="1"/>
          </p:cNvPicPr>
          <p:nvPr/>
        </p:nvPicPr>
        <p:blipFill>
          <a:blip r:embed="rId3"/>
          <a:stretch>
            <a:fillRect/>
          </a:stretch>
        </p:blipFill>
        <p:spPr>
          <a:xfrm>
            <a:off x="3985675" y="3338072"/>
            <a:ext cx="4373515" cy="3243091"/>
          </a:xfrm>
          <a:prstGeom prst="rect">
            <a:avLst/>
          </a:prstGeom>
        </p:spPr>
      </p:pic>
    </p:spTree>
    <p:extLst>
      <p:ext uri="{BB962C8B-B14F-4D97-AF65-F5344CB8AC3E}">
        <p14:creationId xmlns:p14="http://schemas.microsoft.com/office/powerpoint/2010/main" val="5501717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Determining factors</a:t>
            </a:r>
          </a:p>
        </p:txBody>
      </p:sp>
      <p:sp>
        <p:nvSpPr>
          <p:cNvPr id="39938" name="Rectangle 3"/>
          <p:cNvSpPr>
            <a:spLocks noGrp="1" noChangeArrowheads="1"/>
          </p:cNvSpPr>
          <p:nvPr>
            <p:ph idx="1"/>
          </p:nvPr>
        </p:nvSpPr>
        <p:spPr/>
        <p:txBody>
          <a:bodyPr/>
          <a:lstStyle/>
          <a:p>
            <a:pPr eaLnBrk="1" hangingPunct="1"/>
            <a:r>
              <a:rPr lang="en-US" sz="2800" dirty="0">
                <a:latin typeface="+mj-lt"/>
                <a:ea typeface="ＭＳ Ｐゴシック" charset="0"/>
                <a:cs typeface="Arial" charset="0"/>
              </a:rPr>
              <a:t>Patient</a:t>
            </a:r>
          </a:p>
          <a:p>
            <a:pPr lvl="1" eaLnBrk="1" hangingPunct="1"/>
            <a:r>
              <a:rPr lang="en-US" sz="2800" dirty="0">
                <a:latin typeface="+mj-lt"/>
                <a:ea typeface="ＭＳ Ｐゴシック" charset="0"/>
                <a:cs typeface="Arial" charset="0"/>
              </a:rPr>
              <a:t>Age</a:t>
            </a:r>
          </a:p>
          <a:p>
            <a:pPr lvl="1" eaLnBrk="1" hangingPunct="1"/>
            <a:r>
              <a:rPr lang="en-US" sz="2800" dirty="0">
                <a:latin typeface="+mj-lt"/>
                <a:ea typeface="ＭＳ Ｐゴシック" charset="0"/>
                <a:cs typeface="Arial" charset="0"/>
              </a:rPr>
              <a:t>Functional activity level</a:t>
            </a:r>
          </a:p>
          <a:p>
            <a:pPr lvl="1" eaLnBrk="1" hangingPunct="1"/>
            <a:r>
              <a:rPr lang="en-US" sz="2800" dirty="0">
                <a:latin typeface="+mj-lt"/>
                <a:ea typeface="ＭＳ Ｐゴシック" charset="0"/>
                <a:cs typeface="Arial" charset="0"/>
              </a:rPr>
              <a:t>Bone quality</a:t>
            </a:r>
          </a:p>
          <a:p>
            <a:pPr lvl="1" eaLnBrk="1" hangingPunct="1"/>
            <a:r>
              <a:rPr lang="en-US" sz="2800" dirty="0">
                <a:latin typeface="+mj-lt"/>
                <a:ea typeface="ＭＳ Ｐゴシック" charset="0"/>
                <a:cs typeface="Arial" charset="0"/>
              </a:rPr>
              <a:t>Medical comorbidities</a:t>
            </a:r>
          </a:p>
          <a:p>
            <a:pPr lvl="1" eaLnBrk="1" hangingPunct="1"/>
            <a:r>
              <a:rPr lang="en-US" sz="2800" dirty="0">
                <a:latin typeface="+mj-lt"/>
                <a:ea typeface="ＭＳ Ｐゴシック" charset="0"/>
                <a:cs typeface="Arial" charset="0"/>
              </a:rPr>
              <a:t>Soft-tissue considerations</a:t>
            </a:r>
          </a:p>
        </p:txBody>
      </p:sp>
      <p:pic>
        <p:nvPicPr>
          <p:cNvPr id="6" name="Picture 5">
            <a:extLst>
              <a:ext uri="{FF2B5EF4-FFF2-40B4-BE49-F238E27FC236}">
                <a16:creationId xmlns:a16="http://schemas.microsoft.com/office/drawing/2014/main" id="{C12DE120-D259-9547-A5DD-088C3E496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0241" y="1727203"/>
            <a:ext cx="5932945" cy="2828158"/>
          </a:xfrm>
          <a:prstGeom prst="rect">
            <a:avLst/>
          </a:prstGeom>
        </p:spPr>
      </p:pic>
    </p:spTree>
    <p:extLst>
      <p:ext uri="{BB962C8B-B14F-4D97-AF65-F5344CB8AC3E}">
        <p14:creationId xmlns:p14="http://schemas.microsoft.com/office/powerpoint/2010/main" val="420728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Determining factors</a:t>
            </a:r>
          </a:p>
        </p:txBody>
      </p:sp>
      <p:sp>
        <p:nvSpPr>
          <p:cNvPr id="41986" name="Rectangle 3"/>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Fracture</a:t>
            </a:r>
          </a:p>
          <a:p>
            <a:pPr lvl="1" eaLnBrk="1" hangingPunct="1"/>
            <a:r>
              <a:rPr lang="en-US" sz="2800" dirty="0">
                <a:latin typeface="Arial" charset="0"/>
                <a:ea typeface="ＭＳ Ｐゴシック" charset="0"/>
                <a:cs typeface="Arial" charset="0"/>
              </a:rPr>
              <a:t>Location (weight bearing dome)</a:t>
            </a:r>
          </a:p>
          <a:p>
            <a:pPr lvl="1" eaLnBrk="1" hangingPunct="1"/>
            <a:r>
              <a:rPr lang="en-US" sz="2800" dirty="0">
                <a:latin typeface="Arial" charset="0"/>
                <a:ea typeface="ＭＳ Ｐゴシック" charset="0"/>
                <a:cs typeface="Arial" charset="0"/>
              </a:rPr>
              <a:t>Displacement (articular)</a:t>
            </a:r>
          </a:p>
          <a:p>
            <a:pPr lvl="1" eaLnBrk="1" hangingPunct="1"/>
            <a:r>
              <a:rPr lang="en-US" sz="2800" dirty="0">
                <a:latin typeface="Arial" charset="0"/>
                <a:ea typeface="ＭＳ Ｐゴシック" charset="0"/>
                <a:cs typeface="Arial" charset="0"/>
              </a:rPr>
              <a:t>Fragment size (posterior wall)</a:t>
            </a:r>
          </a:p>
          <a:p>
            <a:pPr lvl="1" eaLnBrk="1" hangingPunct="1"/>
            <a:r>
              <a:rPr lang="en-US" sz="2800" dirty="0">
                <a:solidFill>
                  <a:srgbClr val="042D98"/>
                </a:solidFill>
                <a:latin typeface="Arial" charset="0"/>
                <a:ea typeface="ＭＳ Ｐゴシック" charset="0"/>
                <a:cs typeface="Arial" charset="0"/>
              </a:rPr>
              <a:t>Stability and congruence of the hip joint </a:t>
            </a:r>
          </a:p>
          <a:p>
            <a:pPr lvl="1" eaLnBrk="1" hangingPunct="1"/>
            <a:endParaRPr lang="en-US" sz="3600" dirty="0">
              <a:latin typeface="Arial" charset="0"/>
              <a:ea typeface="ＭＳ Ｐゴシック" charset="0"/>
              <a:cs typeface="Arial" charset="0"/>
            </a:endParaRPr>
          </a:p>
        </p:txBody>
      </p:sp>
    </p:spTree>
    <p:extLst>
      <p:ext uri="{BB962C8B-B14F-4D97-AF65-F5344CB8AC3E}">
        <p14:creationId xmlns:p14="http://schemas.microsoft.com/office/powerpoint/2010/main" val="79177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8903-5A6C-437D-ADAE-11CF21A34B3C}"/>
              </a:ext>
            </a:extLst>
          </p:cNvPr>
          <p:cNvSpPr>
            <a:spLocks noGrp="1"/>
          </p:cNvSpPr>
          <p:nvPr>
            <p:ph type="title"/>
          </p:nvPr>
        </p:nvSpPr>
        <p:spPr/>
        <p:txBody>
          <a:bodyPr/>
          <a:lstStyle/>
          <a:p>
            <a:r>
              <a:rPr lang="en-US" sz="3200" noProof="0" dirty="0"/>
              <a:t>Disclosure: potential or actual conflicts of interest</a:t>
            </a:r>
          </a:p>
        </p:txBody>
      </p:sp>
      <p:sp>
        <p:nvSpPr>
          <p:cNvPr id="8" name="Content Placeholder 2">
            <a:extLst>
              <a:ext uri="{FF2B5EF4-FFF2-40B4-BE49-F238E27FC236}">
                <a16:creationId xmlns:a16="http://schemas.microsoft.com/office/drawing/2014/main" id="{2A0DA94E-60F0-4C8B-9B5A-EE5CC09A0E00}"/>
              </a:ext>
            </a:extLst>
          </p:cNvPr>
          <p:cNvSpPr>
            <a:spLocks noGrp="1"/>
          </p:cNvSpPr>
          <p:nvPr>
            <p:ph type="body" sz="quarter" idx="13"/>
          </p:nvPr>
        </p:nvSpPr>
        <p:spPr/>
        <p:txBody>
          <a:bodyPr/>
          <a:lstStyle/>
          <a:p>
            <a:r>
              <a:rPr lang="en-US" sz="2800" dirty="0">
                <a:latin typeface="+mj-lt"/>
              </a:rPr>
              <a:t>Faculty: Mark C Reilly</a:t>
            </a:r>
          </a:p>
          <a:p>
            <a:pPr>
              <a:tabLst>
                <a:tab pos="330994" algn="l"/>
              </a:tabLst>
            </a:pPr>
            <a:r>
              <a:rPr lang="en-US" sz="2800" dirty="0">
                <a:latin typeface="+mj-lt"/>
              </a:rPr>
              <a:t>Relationships with commercial interests</a:t>
            </a:r>
            <a:br>
              <a:rPr lang="en-US" sz="2800" dirty="0">
                <a:latin typeface="+mj-lt"/>
              </a:rPr>
            </a:br>
            <a:r>
              <a:rPr lang="en-US" sz="2800" dirty="0">
                <a:latin typeface="+mj-lt"/>
              </a:rPr>
              <a:t>Speakers Bureau, Consulting Fees: Stryker Orthopaedics</a:t>
            </a:r>
            <a:br>
              <a:rPr lang="en-US" sz="2800" dirty="0">
                <a:solidFill>
                  <a:srgbClr val="FF0000"/>
                </a:solidFill>
                <a:latin typeface="+mj-lt"/>
              </a:rPr>
            </a:br>
            <a:br>
              <a:rPr lang="en-US" sz="2800" dirty="0">
                <a:solidFill>
                  <a:srgbClr val="FF0000"/>
                </a:solidFill>
                <a:latin typeface="+mj-lt"/>
              </a:rPr>
            </a:br>
            <a:br>
              <a:rPr lang="en-US" sz="2800" dirty="0">
                <a:solidFill>
                  <a:srgbClr val="FF0000"/>
                </a:solidFill>
                <a:latin typeface="+mj-lt"/>
              </a:rPr>
            </a:br>
            <a:br>
              <a:rPr lang="en-US" sz="2800" dirty="0">
                <a:solidFill>
                  <a:srgbClr val="FF0000"/>
                </a:solidFill>
                <a:latin typeface="+mj-lt"/>
              </a:rPr>
            </a:br>
            <a:r>
              <a:rPr lang="en-US" sz="2800" dirty="0">
                <a:latin typeface="+mj-lt"/>
              </a:rPr>
              <a:t>All potential conflicts of interest have been resolved prior to this event.</a:t>
            </a:r>
          </a:p>
        </p:txBody>
      </p:sp>
    </p:spTree>
    <p:extLst>
      <p:ext uri="{BB962C8B-B14F-4D97-AF65-F5344CB8AC3E}">
        <p14:creationId xmlns:p14="http://schemas.microsoft.com/office/powerpoint/2010/main" val="234572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58812" y="517527"/>
            <a:ext cx="10874375" cy="966789"/>
          </a:xfrm>
        </p:spPr>
        <p:txBody>
          <a:bodyPr/>
          <a:lstStyle/>
          <a:p>
            <a:pPr eaLnBrk="1" hangingPunct="1"/>
            <a:r>
              <a:rPr lang="en-US" sz="3200" dirty="0">
                <a:solidFill>
                  <a:srgbClr val="042D98"/>
                </a:solidFill>
                <a:latin typeface="Arial" charset="0"/>
                <a:ea typeface="ＭＳ Ｐゴシック" charset="0"/>
                <a:cs typeface="Arial" charset="0"/>
              </a:rPr>
              <a:t>Fracture evaluation</a:t>
            </a:r>
          </a:p>
        </p:txBody>
      </p:sp>
      <p:sp>
        <p:nvSpPr>
          <p:cNvPr id="44034" name="Rectangle 3"/>
          <p:cNvSpPr>
            <a:spLocks noGrp="1" noChangeArrowheads="1"/>
          </p:cNvSpPr>
          <p:nvPr>
            <p:ph idx="1"/>
          </p:nvPr>
        </p:nvSpPr>
        <p:spPr/>
        <p:txBody>
          <a:bodyPr/>
          <a:lstStyle/>
          <a:p>
            <a:pPr marL="457200" indent="-457200" eaLnBrk="1" hangingPunct="1">
              <a:buFont typeface="Arial" panose="020B0604020202020204" pitchFamily="34" charset="0"/>
              <a:buChar char="•"/>
            </a:pPr>
            <a:r>
              <a:rPr lang="en-US" sz="2800" dirty="0">
                <a:latin typeface="+mj-lt"/>
                <a:ea typeface="ＭＳ Ｐゴシック" charset="0"/>
                <a:cs typeface="Arial" charset="0"/>
              </a:rPr>
              <a:t>Complete set of x-rays</a:t>
            </a:r>
          </a:p>
          <a:p>
            <a:pPr lvl="2"/>
            <a:r>
              <a:rPr lang="en-US" sz="2800" dirty="0">
                <a:latin typeface="+mj-lt"/>
                <a:ea typeface="ＭＳ Ｐゴシック" charset="0"/>
                <a:cs typeface="Arial" charset="0"/>
              </a:rPr>
              <a:t>AP, 45</a:t>
            </a:r>
            <a:r>
              <a:rPr lang="en-US" sz="2800" dirty="0">
                <a:latin typeface="+mj-lt"/>
                <a:ea typeface="ＭＳ Ｐゴシック" charset="0"/>
                <a:cs typeface="Arial" charset="0"/>
                <a:sym typeface="Symbol" charset="0"/>
              </a:rPr>
              <a:t> </a:t>
            </a:r>
            <a:r>
              <a:rPr lang="en-US" sz="2800" dirty="0" err="1">
                <a:latin typeface="+mj-lt"/>
                <a:ea typeface="ＭＳ Ｐゴシック" charset="0"/>
                <a:cs typeface="Arial" charset="0"/>
                <a:sym typeface="Symbol" charset="0"/>
              </a:rPr>
              <a:t>obliques</a:t>
            </a:r>
            <a:r>
              <a:rPr lang="en-US" sz="2800" dirty="0">
                <a:latin typeface="+mj-lt"/>
                <a:ea typeface="ＭＳ Ｐゴシック" charset="0"/>
                <a:cs typeface="Arial" charset="0"/>
                <a:sym typeface="Symbol" charset="0"/>
              </a:rPr>
              <a:t> (</a:t>
            </a:r>
            <a:r>
              <a:rPr lang="en-US" sz="2800" dirty="0" err="1">
                <a:latin typeface="+mj-lt"/>
                <a:ea typeface="ＭＳ Ｐゴシック" charset="0"/>
                <a:cs typeface="Arial" charset="0"/>
                <a:sym typeface="Symbol" charset="0"/>
              </a:rPr>
              <a:t>Judet</a:t>
            </a:r>
            <a:r>
              <a:rPr lang="en-US" sz="2800" dirty="0">
                <a:latin typeface="+mj-lt"/>
                <a:ea typeface="ＭＳ Ｐゴシック" charset="0"/>
                <a:cs typeface="Arial" charset="0"/>
                <a:sym typeface="Symbol" charset="0"/>
              </a:rPr>
              <a:t>)</a:t>
            </a:r>
          </a:p>
          <a:p>
            <a:pPr lvl="2"/>
            <a:r>
              <a:rPr lang="en-US" sz="2800" dirty="0">
                <a:latin typeface="+mj-lt"/>
                <a:ea typeface="ＭＳ Ｐゴシック" charset="0"/>
                <a:cs typeface="Arial" charset="0"/>
                <a:sym typeface="Symbol" charset="0"/>
              </a:rPr>
              <a:t>Inlet, outlet</a:t>
            </a:r>
          </a:p>
          <a:p>
            <a:pPr lvl="2"/>
            <a:r>
              <a:rPr lang="en-US" sz="2800" dirty="0">
                <a:latin typeface="+mj-lt"/>
                <a:ea typeface="ＭＳ Ｐゴシック" charset="0"/>
                <a:cs typeface="Arial" charset="0"/>
                <a:sym typeface="Symbol" charset="0"/>
              </a:rPr>
              <a:t>Initial views out of traction</a:t>
            </a:r>
            <a:endParaRPr lang="en-US" sz="2800" dirty="0">
              <a:latin typeface="+mj-lt"/>
              <a:ea typeface="ＭＳ Ｐゴシック" charset="0"/>
              <a:cs typeface="Arial" charset="0"/>
            </a:endParaRPr>
          </a:p>
          <a:p>
            <a:pPr marL="457200" indent="-457200" eaLnBrk="1" hangingPunct="1">
              <a:buFont typeface="Arial" panose="020B0604020202020204" pitchFamily="34" charset="0"/>
              <a:buChar char="•"/>
            </a:pPr>
            <a:r>
              <a:rPr lang="en-US" sz="2800" dirty="0">
                <a:latin typeface="+mj-lt"/>
                <a:ea typeface="ＭＳ Ｐゴシック" charset="0"/>
                <a:cs typeface="Arial" charset="0"/>
              </a:rPr>
              <a:t>Computer tomography</a:t>
            </a:r>
          </a:p>
        </p:txBody>
      </p:sp>
    </p:spTree>
    <p:extLst>
      <p:ext uri="{BB962C8B-B14F-4D97-AF65-F5344CB8AC3E}">
        <p14:creationId xmlns:p14="http://schemas.microsoft.com/office/powerpoint/2010/main" val="192493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Stability</a:t>
            </a:r>
          </a:p>
        </p:txBody>
      </p:sp>
      <p:sp>
        <p:nvSpPr>
          <p:cNvPr id="46082" name="Rectangle 3"/>
          <p:cNvSpPr>
            <a:spLocks noGrp="1" noChangeArrowheads="1"/>
          </p:cNvSpPr>
          <p:nvPr>
            <p:ph idx="1"/>
          </p:nvPr>
        </p:nvSpPr>
        <p:spPr>
          <a:xfrm>
            <a:off x="658814" y="1727203"/>
            <a:ext cx="11115497" cy="4127399"/>
          </a:xfrm>
        </p:spPr>
        <p:txBody>
          <a:bodyPr/>
          <a:lstStyle/>
          <a:p>
            <a:pPr eaLnBrk="1" hangingPunct="1"/>
            <a:r>
              <a:rPr lang="en-US" sz="2800" dirty="0">
                <a:latin typeface="+mj-lt"/>
                <a:ea typeface="ＭＳ Ｐゴシック" charset="0"/>
                <a:cs typeface="Arial" charset="0"/>
              </a:rPr>
              <a:t>Congruence (joint symmetry)</a:t>
            </a:r>
          </a:p>
          <a:p>
            <a:pPr lvl="1" eaLnBrk="1" hangingPunct="1"/>
            <a:r>
              <a:rPr lang="en-US" sz="2800" dirty="0">
                <a:latin typeface="+mj-lt"/>
                <a:ea typeface="ＭＳ Ｐゴシック" charset="0"/>
                <a:cs typeface="Arial" charset="0"/>
              </a:rPr>
              <a:t>Loss of congruence detrimental to joint outcome (nonoperative treatment)</a:t>
            </a:r>
          </a:p>
          <a:p>
            <a:pPr marL="256500" lvl="2" indent="0" eaLnBrk="1" hangingPunct="1">
              <a:buNone/>
            </a:pPr>
            <a:r>
              <a:rPr lang="en-US" sz="2800" dirty="0">
                <a:solidFill>
                  <a:schemeClr val="tx2"/>
                </a:solidFill>
                <a:latin typeface="+mj-lt"/>
                <a:ea typeface="ＭＳ Ｐゴシック" charset="0"/>
                <a:cs typeface="Arial" charset="0"/>
              </a:rPr>
              <a:t>	Rowe 1961 Stewart 1954</a:t>
            </a:r>
          </a:p>
          <a:p>
            <a:pPr lvl="1"/>
            <a:r>
              <a:rPr lang="en-US" sz="2800" dirty="0">
                <a:solidFill>
                  <a:schemeClr val="folHlink"/>
                </a:solidFill>
                <a:latin typeface="+mj-lt"/>
                <a:ea typeface="ＭＳ Ｐゴシック" charset="0"/>
                <a:cs typeface="Arial" charset="0"/>
              </a:rPr>
              <a:t>Subluxation of the femoral head is an indication for surgery</a:t>
            </a:r>
          </a:p>
          <a:p>
            <a:pPr marL="457200" lvl="1" indent="0">
              <a:buNone/>
            </a:pPr>
            <a:endParaRPr lang="en-US" sz="2800" dirty="0">
              <a:solidFill>
                <a:schemeClr val="folHlink"/>
              </a:solidFill>
              <a:latin typeface="+mj-lt"/>
              <a:ea typeface="ＭＳ Ｐゴシック" charset="0"/>
              <a:cs typeface="Arial" charset="0"/>
            </a:endParaRPr>
          </a:p>
          <a:p>
            <a:pPr lvl="1"/>
            <a:r>
              <a:rPr lang="en-US" sz="2800" dirty="0">
                <a:latin typeface="+mj-lt"/>
                <a:ea typeface="ＭＳ Ｐゴシック" charset="0"/>
                <a:cs typeface="Arial" charset="0"/>
              </a:rPr>
              <a:t>Static vs dynamic </a:t>
            </a:r>
          </a:p>
          <a:p>
            <a:pPr lvl="1"/>
            <a:r>
              <a:rPr lang="en-US" sz="2800" dirty="0">
                <a:latin typeface="+mj-lt"/>
                <a:ea typeface="ＭＳ Ｐゴシック" charset="0"/>
                <a:cs typeface="Arial" charset="0"/>
              </a:rPr>
              <a:t>Initial vs eventual</a:t>
            </a:r>
          </a:p>
          <a:p>
            <a:pPr marL="0" lvl="1" indent="0" eaLnBrk="1" hangingPunct="1">
              <a:buNone/>
            </a:pPr>
            <a:endParaRPr lang="en-US" sz="2800" dirty="0">
              <a:solidFill>
                <a:schemeClr val="folHlink"/>
              </a:solidFill>
              <a:latin typeface="Arial" charset="0"/>
              <a:ea typeface="ＭＳ Ｐゴシック" charset="0"/>
              <a:cs typeface="Arial" charset="0"/>
            </a:endParaRPr>
          </a:p>
        </p:txBody>
      </p:sp>
    </p:spTree>
    <p:extLst>
      <p:ext uri="{BB962C8B-B14F-4D97-AF65-F5344CB8AC3E}">
        <p14:creationId xmlns:p14="http://schemas.microsoft.com/office/powerpoint/2010/main" val="300502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Congruence and stability—static evaluation</a:t>
            </a:r>
          </a:p>
        </p:txBody>
      </p:sp>
      <p:pic>
        <p:nvPicPr>
          <p:cNvPr id="4813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069975"/>
            <a:ext cx="76200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5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 5017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0750" y="1143000"/>
            <a:ext cx="466725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8" name="Picture 5" descr=" 501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85950" y="838200"/>
            <a:ext cx="40147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76" name="Picture 16" descr=" 6657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62150" y="1143000"/>
            <a:ext cx="8077200" cy="571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 descr=" 10"/>
          <p:cNvSpPr txBox="1">
            <a:spLocks noChangeArrowheads="1"/>
          </p:cNvSpPr>
          <p:nvPr/>
        </p:nvSpPr>
        <p:spPr>
          <a:xfrm>
            <a:off x="2209800" y="0"/>
            <a:ext cx="77724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latin typeface="Arial" charset="0"/>
              <a:ea typeface="ＭＳ Ｐゴシック" charset="0"/>
              <a:cs typeface="Arial" charset="0"/>
            </a:endParaRPr>
          </a:p>
        </p:txBody>
      </p:sp>
      <p:sp>
        <p:nvSpPr>
          <p:cNvPr id="2" name="Title 1">
            <a:extLst>
              <a:ext uri="{FF2B5EF4-FFF2-40B4-BE49-F238E27FC236}">
                <a16:creationId xmlns:a16="http://schemas.microsoft.com/office/drawing/2014/main" id="{F9E36678-6017-452C-A39E-D5AFF97B8B1E}"/>
              </a:ext>
            </a:extLst>
          </p:cNvPr>
          <p:cNvSpPr>
            <a:spLocks noGrp="1"/>
          </p:cNvSpPr>
          <p:nvPr>
            <p:ph type="title"/>
          </p:nvPr>
        </p:nvSpPr>
        <p:spPr>
          <a:xfrm>
            <a:off x="658814" y="186310"/>
            <a:ext cx="10874375" cy="966789"/>
          </a:xfrm>
        </p:spPr>
        <p:txBody>
          <a:bodyPr/>
          <a:lstStyle/>
          <a:p>
            <a:r>
              <a:rPr lang="en-US" sz="3200" dirty="0">
                <a:latin typeface="Arial" charset="0"/>
                <a:ea typeface="ＭＳ Ｐゴシック" charset="0"/>
                <a:cs typeface="Arial" charset="0"/>
              </a:rPr>
              <a:t>Congruence and stability—static evaluation</a:t>
            </a:r>
            <a:br>
              <a:rPr lang="en-US" dirty="0">
                <a:latin typeface="Arial" charset="0"/>
                <a:ea typeface="ＭＳ Ｐゴシック" charset="0"/>
                <a:cs typeface="Arial" charset="0"/>
              </a:rPr>
            </a:br>
            <a:endParaRPr lang="de-CH" dirty="0"/>
          </a:p>
        </p:txBody>
      </p:sp>
    </p:spTree>
    <p:extLst>
      <p:ext uri="{BB962C8B-B14F-4D97-AF65-F5344CB8AC3E}">
        <p14:creationId xmlns:p14="http://schemas.microsoft.com/office/powerpoint/2010/main" val="109157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 5017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0750" y="1143000"/>
            <a:ext cx="466725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8" name="Picture 5" descr=" 5017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5950" y="838200"/>
            <a:ext cx="40147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 descr=" 10"/>
          <p:cNvSpPr txBox="1">
            <a:spLocks noChangeArrowheads="1"/>
          </p:cNvSpPr>
          <p:nvPr/>
        </p:nvSpPr>
        <p:spPr>
          <a:xfrm>
            <a:off x="2209800" y="0"/>
            <a:ext cx="77724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latin typeface="Arial" charset="0"/>
              <a:ea typeface="ＭＳ Ｐゴシック" charset="0"/>
              <a:cs typeface="Arial" charset="0"/>
            </a:endParaRPr>
          </a:p>
        </p:txBody>
      </p:sp>
      <p:sp>
        <p:nvSpPr>
          <p:cNvPr id="2" name="Title 1">
            <a:extLst>
              <a:ext uri="{FF2B5EF4-FFF2-40B4-BE49-F238E27FC236}">
                <a16:creationId xmlns:a16="http://schemas.microsoft.com/office/drawing/2014/main" id="{C83E6274-0273-4BF5-8A2C-1EF28593EF36}"/>
              </a:ext>
            </a:extLst>
          </p:cNvPr>
          <p:cNvSpPr>
            <a:spLocks noGrp="1"/>
          </p:cNvSpPr>
          <p:nvPr>
            <p:ph type="title"/>
          </p:nvPr>
        </p:nvSpPr>
        <p:spPr>
          <a:xfrm>
            <a:off x="658814" y="176211"/>
            <a:ext cx="10874375" cy="966789"/>
          </a:xfrm>
        </p:spPr>
        <p:txBody>
          <a:bodyPr/>
          <a:lstStyle/>
          <a:p>
            <a:r>
              <a:rPr lang="en-US" sz="3200" dirty="0">
                <a:latin typeface="Arial" charset="0"/>
                <a:ea typeface="ＭＳ Ｐゴシック" charset="0"/>
                <a:cs typeface="Arial" charset="0"/>
              </a:rPr>
              <a:t>Congruence and stability—static evaluation</a:t>
            </a:r>
            <a:br>
              <a:rPr lang="en-US" dirty="0">
                <a:latin typeface="Arial" charset="0"/>
                <a:ea typeface="ＭＳ Ｐゴシック" charset="0"/>
                <a:cs typeface="Arial" charset="0"/>
              </a:rPr>
            </a:br>
            <a:endParaRPr lang="de-CH" dirty="0"/>
          </a:p>
        </p:txBody>
      </p:sp>
    </p:spTree>
    <p:extLst>
      <p:ext uri="{BB962C8B-B14F-4D97-AF65-F5344CB8AC3E}">
        <p14:creationId xmlns:p14="http://schemas.microsoft.com/office/powerpoint/2010/main" val="156599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 5017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0750" y="1143000"/>
            <a:ext cx="466725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8" name="Picture 5" descr=" 5017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5950" y="838200"/>
            <a:ext cx="40147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reeform 7" descr=" 66567">
            <a:extLst>
              <a:ext uri="{FF2B5EF4-FFF2-40B4-BE49-F238E27FC236}">
                <a16:creationId xmlns:a16="http://schemas.microsoft.com/office/drawing/2014/main" id="{7B701AE8-CF8C-41FD-89A7-EEEAE8D896FC}"/>
              </a:ext>
            </a:extLst>
          </p:cNvPr>
          <p:cNvSpPr>
            <a:spLocks/>
          </p:cNvSpPr>
          <p:nvPr/>
        </p:nvSpPr>
        <p:spPr bwMode="auto">
          <a:xfrm>
            <a:off x="3494088" y="3066092"/>
            <a:ext cx="1270000" cy="239713"/>
          </a:xfrm>
          <a:custGeom>
            <a:avLst/>
            <a:gdLst>
              <a:gd name="T0" fmla="*/ 2147483647 w 800"/>
              <a:gd name="T1" fmla="*/ 2147483647 h 151"/>
              <a:gd name="T2" fmla="*/ 2147483647 w 800"/>
              <a:gd name="T3" fmla="*/ 2147483647 h 151"/>
              <a:gd name="T4" fmla="*/ 2147483647 w 800"/>
              <a:gd name="T5" fmla="*/ 2147483647 h 151"/>
              <a:gd name="T6" fmla="*/ 2147483647 w 800"/>
              <a:gd name="T7" fmla="*/ 2147483647 h 151"/>
              <a:gd name="T8" fmla="*/ 2147483647 w 800"/>
              <a:gd name="T9" fmla="*/ 2147483647 h 151"/>
              <a:gd name="T10" fmla="*/ 2147483647 w 800"/>
              <a:gd name="T11" fmla="*/ 2147483647 h 151"/>
              <a:gd name="T12" fmla="*/ 2147483647 w 800"/>
              <a:gd name="T13" fmla="*/ 2147483647 h 151"/>
              <a:gd name="T14" fmla="*/ 2147483647 w 800"/>
              <a:gd name="T15" fmla="*/ 2147483647 h 151"/>
              <a:gd name="T16" fmla="*/ 0 w 800"/>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151"/>
              <a:gd name="T29" fmla="*/ 800 w 800"/>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151">
                <a:moveTo>
                  <a:pt x="800" y="151"/>
                </a:moveTo>
                <a:cubicBezTo>
                  <a:pt x="765" y="139"/>
                  <a:pt x="739" y="105"/>
                  <a:pt x="704" y="97"/>
                </a:cubicBezTo>
                <a:cubicBezTo>
                  <a:pt x="685" y="92"/>
                  <a:pt x="648" y="85"/>
                  <a:pt x="630" y="76"/>
                </a:cubicBezTo>
                <a:cubicBezTo>
                  <a:pt x="618" y="70"/>
                  <a:pt x="610" y="58"/>
                  <a:pt x="598" y="55"/>
                </a:cubicBezTo>
                <a:cubicBezTo>
                  <a:pt x="566" y="47"/>
                  <a:pt x="534" y="47"/>
                  <a:pt x="502" y="44"/>
                </a:cubicBezTo>
                <a:cubicBezTo>
                  <a:pt x="375" y="0"/>
                  <a:pt x="276" y="27"/>
                  <a:pt x="128" y="33"/>
                </a:cubicBezTo>
                <a:cubicBezTo>
                  <a:pt x="114" y="36"/>
                  <a:pt x="100" y="40"/>
                  <a:pt x="86" y="44"/>
                </a:cubicBezTo>
                <a:cubicBezTo>
                  <a:pt x="68" y="48"/>
                  <a:pt x="49" y="50"/>
                  <a:pt x="32" y="55"/>
                </a:cubicBezTo>
                <a:cubicBezTo>
                  <a:pt x="21" y="57"/>
                  <a:pt x="0" y="65"/>
                  <a:pt x="0" y="65"/>
                </a:cubicBez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Freeform 8" descr=" 66568">
            <a:extLst>
              <a:ext uri="{FF2B5EF4-FFF2-40B4-BE49-F238E27FC236}">
                <a16:creationId xmlns:a16="http://schemas.microsoft.com/office/drawing/2014/main" id="{4E54F1DE-4A8D-4114-A362-9CEB6D497191}"/>
              </a:ext>
            </a:extLst>
          </p:cNvPr>
          <p:cNvSpPr>
            <a:spLocks/>
          </p:cNvSpPr>
          <p:nvPr/>
        </p:nvSpPr>
        <p:spPr bwMode="auto">
          <a:xfrm>
            <a:off x="3544888" y="3305804"/>
            <a:ext cx="1219200" cy="203200"/>
          </a:xfrm>
          <a:custGeom>
            <a:avLst/>
            <a:gdLst>
              <a:gd name="T0" fmla="*/ 2147483647 w 768"/>
              <a:gd name="T1" fmla="*/ 2147483647 h 128"/>
              <a:gd name="T2" fmla="*/ 2147483647 w 768"/>
              <a:gd name="T3" fmla="*/ 2147483647 h 128"/>
              <a:gd name="T4" fmla="*/ 2147483647 w 768"/>
              <a:gd name="T5" fmla="*/ 2147483647 h 128"/>
              <a:gd name="T6" fmla="*/ 2147483647 w 768"/>
              <a:gd name="T7" fmla="*/ 2147483647 h 128"/>
              <a:gd name="T8" fmla="*/ 2147483647 w 768"/>
              <a:gd name="T9" fmla="*/ 0 h 128"/>
              <a:gd name="T10" fmla="*/ 2147483647 w 768"/>
              <a:gd name="T11" fmla="*/ 2147483647 h 128"/>
              <a:gd name="T12" fmla="*/ 2147483647 w 768"/>
              <a:gd name="T13" fmla="*/ 2147483647 h 128"/>
              <a:gd name="T14" fmla="*/ 2147483647 w 768"/>
              <a:gd name="T15" fmla="*/ 2147483647 h 128"/>
              <a:gd name="T16" fmla="*/ 0 w 768"/>
              <a:gd name="T17" fmla="*/ 2147483647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128"/>
              <a:gd name="T29" fmla="*/ 768 w 768"/>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128">
                <a:moveTo>
                  <a:pt x="768" y="128"/>
                </a:moveTo>
                <a:cubicBezTo>
                  <a:pt x="757" y="124"/>
                  <a:pt x="745" y="122"/>
                  <a:pt x="736" y="117"/>
                </a:cubicBezTo>
                <a:cubicBezTo>
                  <a:pt x="727" y="111"/>
                  <a:pt x="723" y="100"/>
                  <a:pt x="714" y="96"/>
                </a:cubicBezTo>
                <a:cubicBezTo>
                  <a:pt x="680" y="79"/>
                  <a:pt x="643" y="75"/>
                  <a:pt x="608" y="64"/>
                </a:cubicBezTo>
                <a:cubicBezTo>
                  <a:pt x="528" y="37"/>
                  <a:pt x="455" y="12"/>
                  <a:pt x="373" y="0"/>
                </a:cubicBezTo>
                <a:cubicBezTo>
                  <a:pt x="302" y="3"/>
                  <a:pt x="230" y="1"/>
                  <a:pt x="160" y="10"/>
                </a:cubicBezTo>
                <a:cubicBezTo>
                  <a:pt x="137" y="12"/>
                  <a:pt x="117" y="24"/>
                  <a:pt x="96" y="32"/>
                </a:cubicBezTo>
                <a:cubicBezTo>
                  <a:pt x="85" y="35"/>
                  <a:pt x="64" y="42"/>
                  <a:pt x="64" y="42"/>
                </a:cubicBezTo>
                <a:cubicBezTo>
                  <a:pt x="43" y="62"/>
                  <a:pt x="30" y="74"/>
                  <a:pt x="0" y="74"/>
                </a:cubicBez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 name="Rectangle 2" descr=" 10"/>
          <p:cNvSpPr txBox="1">
            <a:spLocks noChangeArrowheads="1"/>
          </p:cNvSpPr>
          <p:nvPr/>
        </p:nvSpPr>
        <p:spPr>
          <a:xfrm>
            <a:off x="2209800" y="0"/>
            <a:ext cx="77724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latin typeface="Arial" charset="0"/>
              <a:ea typeface="ＭＳ Ｐゴシック" charset="0"/>
              <a:cs typeface="Arial" charset="0"/>
            </a:endParaRPr>
          </a:p>
        </p:txBody>
      </p:sp>
      <p:sp>
        <p:nvSpPr>
          <p:cNvPr id="2" name="Title 1">
            <a:extLst>
              <a:ext uri="{FF2B5EF4-FFF2-40B4-BE49-F238E27FC236}">
                <a16:creationId xmlns:a16="http://schemas.microsoft.com/office/drawing/2014/main" id="{9309C79B-BE1F-4BC2-AD09-DE5E127E4133}"/>
              </a:ext>
            </a:extLst>
          </p:cNvPr>
          <p:cNvSpPr>
            <a:spLocks noGrp="1"/>
          </p:cNvSpPr>
          <p:nvPr>
            <p:ph type="title"/>
          </p:nvPr>
        </p:nvSpPr>
        <p:spPr>
          <a:xfrm>
            <a:off x="658812" y="176211"/>
            <a:ext cx="10874375" cy="966789"/>
          </a:xfrm>
        </p:spPr>
        <p:txBody>
          <a:bodyPr/>
          <a:lstStyle/>
          <a:p>
            <a:r>
              <a:rPr lang="en-US" sz="3200" dirty="0">
                <a:latin typeface="Arial" charset="0"/>
                <a:ea typeface="ＭＳ Ｐゴシック" charset="0"/>
                <a:cs typeface="Arial" charset="0"/>
              </a:rPr>
              <a:t>Congruence and stability—static evaluation</a:t>
            </a:r>
            <a:br>
              <a:rPr lang="en-US" dirty="0">
                <a:latin typeface="Arial" charset="0"/>
                <a:ea typeface="ＭＳ Ｐゴシック" charset="0"/>
                <a:cs typeface="Arial" charset="0"/>
              </a:rPr>
            </a:br>
            <a:endParaRPr lang="de-CH" dirty="0"/>
          </a:p>
        </p:txBody>
      </p:sp>
    </p:spTree>
    <p:extLst>
      <p:ext uri="{BB962C8B-B14F-4D97-AF65-F5344CB8AC3E}">
        <p14:creationId xmlns:p14="http://schemas.microsoft.com/office/powerpoint/2010/main" val="217947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 5017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0750" y="1143000"/>
            <a:ext cx="466725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8" name="Picture 5" descr=" 5017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5950" y="838200"/>
            <a:ext cx="40147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reeform 7" descr=" 66567">
            <a:extLst>
              <a:ext uri="{FF2B5EF4-FFF2-40B4-BE49-F238E27FC236}">
                <a16:creationId xmlns:a16="http://schemas.microsoft.com/office/drawing/2014/main" id="{7B701AE8-CF8C-41FD-89A7-EEEAE8D896FC}"/>
              </a:ext>
            </a:extLst>
          </p:cNvPr>
          <p:cNvSpPr>
            <a:spLocks/>
          </p:cNvSpPr>
          <p:nvPr/>
        </p:nvSpPr>
        <p:spPr bwMode="auto">
          <a:xfrm>
            <a:off x="3494088" y="3066092"/>
            <a:ext cx="1270000" cy="239713"/>
          </a:xfrm>
          <a:custGeom>
            <a:avLst/>
            <a:gdLst>
              <a:gd name="T0" fmla="*/ 2147483647 w 800"/>
              <a:gd name="T1" fmla="*/ 2147483647 h 151"/>
              <a:gd name="T2" fmla="*/ 2147483647 w 800"/>
              <a:gd name="T3" fmla="*/ 2147483647 h 151"/>
              <a:gd name="T4" fmla="*/ 2147483647 w 800"/>
              <a:gd name="T5" fmla="*/ 2147483647 h 151"/>
              <a:gd name="T6" fmla="*/ 2147483647 w 800"/>
              <a:gd name="T7" fmla="*/ 2147483647 h 151"/>
              <a:gd name="T8" fmla="*/ 2147483647 w 800"/>
              <a:gd name="T9" fmla="*/ 2147483647 h 151"/>
              <a:gd name="T10" fmla="*/ 2147483647 w 800"/>
              <a:gd name="T11" fmla="*/ 2147483647 h 151"/>
              <a:gd name="T12" fmla="*/ 2147483647 w 800"/>
              <a:gd name="T13" fmla="*/ 2147483647 h 151"/>
              <a:gd name="T14" fmla="*/ 2147483647 w 800"/>
              <a:gd name="T15" fmla="*/ 2147483647 h 151"/>
              <a:gd name="T16" fmla="*/ 0 w 800"/>
              <a:gd name="T17" fmla="*/ 214748364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0"/>
              <a:gd name="T28" fmla="*/ 0 h 151"/>
              <a:gd name="T29" fmla="*/ 800 w 800"/>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0" h="151">
                <a:moveTo>
                  <a:pt x="800" y="151"/>
                </a:moveTo>
                <a:cubicBezTo>
                  <a:pt x="765" y="139"/>
                  <a:pt x="739" y="105"/>
                  <a:pt x="704" y="97"/>
                </a:cubicBezTo>
                <a:cubicBezTo>
                  <a:pt x="685" y="92"/>
                  <a:pt x="648" y="85"/>
                  <a:pt x="630" y="76"/>
                </a:cubicBezTo>
                <a:cubicBezTo>
                  <a:pt x="618" y="70"/>
                  <a:pt x="610" y="58"/>
                  <a:pt x="598" y="55"/>
                </a:cubicBezTo>
                <a:cubicBezTo>
                  <a:pt x="566" y="47"/>
                  <a:pt x="534" y="47"/>
                  <a:pt x="502" y="44"/>
                </a:cubicBezTo>
                <a:cubicBezTo>
                  <a:pt x="375" y="0"/>
                  <a:pt x="276" y="27"/>
                  <a:pt x="128" y="33"/>
                </a:cubicBezTo>
                <a:cubicBezTo>
                  <a:pt x="114" y="36"/>
                  <a:pt x="100" y="40"/>
                  <a:pt x="86" y="44"/>
                </a:cubicBezTo>
                <a:cubicBezTo>
                  <a:pt x="68" y="48"/>
                  <a:pt x="49" y="50"/>
                  <a:pt x="32" y="55"/>
                </a:cubicBezTo>
                <a:cubicBezTo>
                  <a:pt x="21" y="57"/>
                  <a:pt x="0" y="65"/>
                  <a:pt x="0" y="65"/>
                </a:cubicBez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Freeform 8" descr=" 66568">
            <a:extLst>
              <a:ext uri="{FF2B5EF4-FFF2-40B4-BE49-F238E27FC236}">
                <a16:creationId xmlns:a16="http://schemas.microsoft.com/office/drawing/2014/main" id="{4E54F1DE-4A8D-4114-A362-9CEB6D497191}"/>
              </a:ext>
            </a:extLst>
          </p:cNvPr>
          <p:cNvSpPr>
            <a:spLocks/>
          </p:cNvSpPr>
          <p:nvPr/>
        </p:nvSpPr>
        <p:spPr bwMode="auto">
          <a:xfrm>
            <a:off x="3544888" y="3305804"/>
            <a:ext cx="1219200" cy="203200"/>
          </a:xfrm>
          <a:custGeom>
            <a:avLst/>
            <a:gdLst>
              <a:gd name="T0" fmla="*/ 2147483647 w 768"/>
              <a:gd name="T1" fmla="*/ 2147483647 h 128"/>
              <a:gd name="T2" fmla="*/ 2147483647 w 768"/>
              <a:gd name="T3" fmla="*/ 2147483647 h 128"/>
              <a:gd name="T4" fmla="*/ 2147483647 w 768"/>
              <a:gd name="T5" fmla="*/ 2147483647 h 128"/>
              <a:gd name="T6" fmla="*/ 2147483647 w 768"/>
              <a:gd name="T7" fmla="*/ 2147483647 h 128"/>
              <a:gd name="T8" fmla="*/ 2147483647 w 768"/>
              <a:gd name="T9" fmla="*/ 0 h 128"/>
              <a:gd name="T10" fmla="*/ 2147483647 w 768"/>
              <a:gd name="T11" fmla="*/ 2147483647 h 128"/>
              <a:gd name="T12" fmla="*/ 2147483647 w 768"/>
              <a:gd name="T13" fmla="*/ 2147483647 h 128"/>
              <a:gd name="T14" fmla="*/ 2147483647 w 768"/>
              <a:gd name="T15" fmla="*/ 2147483647 h 128"/>
              <a:gd name="T16" fmla="*/ 0 w 768"/>
              <a:gd name="T17" fmla="*/ 2147483647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128"/>
              <a:gd name="T29" fmla="*/ 768 w 768"/>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128">
                <a:moveTo>
                  <a:pt x="768" y="128"/>
                </a:moveTo>
                <a:cubicBezTo>
                  <a:pt x="757" y="124"/>
                  <a:pt x="745" y="122"/>
                  <a:pt x="736" y="117"/>
                </a:cubicBezTo>
                <a:cubicBezTo>
                  <a:pt x="727" y="111"/>
                  <a:pt x="723" y="100"/>
                  <a:pt x="714" y="96"/>
                </a:cubicBezTo>
                <a:cubicBezTo>
                  <a:pt x="680" y="79"/>
                  <a:pt x="643" y="75"/>
                  <a:pt x="608" y="64"/>
                </a:cubicBezTo>
                <a:cubicBezTo>
                  <a:pt x="528" y="37"/>
                  <a:pt x="455" y="12"/>
                  <a:pt x="373" y="0"/>
                </a:cubicBezTo>
                <a:cubicBezTo>
                  <a:pt x="302" y="3"/>
                  <a:pt x="230" y="1"/>
                  <a:pt x="160" y="10"/>
                </a:cubicBezTo>
                <a:cubicBezTo>
                  <a:pt x="137" y="12"/>
                  <a:pt x="117" y="24"/>
                  <a:pt x="96" y="32"/>
                </a:cubicBezTo>
                <a:cubicBezTo>
                  <a:pt x="85" y="35"/>
                  <a:pt x="64" y="42"/>
                  <a:pt x="64" y="42"/>
                </a:cubicBezTo>
                <a:cubicBezTo>
                  <a:pt x="43" y="62"/>
                  <a:pt x="30" y="74"/>
                  <a:pt x="0" y="74"/>
                </a:cubicBez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 name="Freeform 10" descr=" 66570">
            <a:extLst>
              <a:ext uri="{FF2B5EF4-FFF2-40B4-BE49-F238E27FC236}">
                <a16:creationId xmlns:a16="http://schemas.microsoft.com/office/drawing/2014/main" id="{9FAB7924-DB2D-46A6-8A60-D3346A1AB640}"/>
              </a:ext>
            </a:extLst>
          </p:cNvPr>
          <p:cNvSpPr>
            <a:spLocks/>
          </p:cNvSpPr>
          <p:nvPr/>
        </p:nvSpPr>
        <p:spPr bwMode="auto">
          <a:xfrm>
            <a:off x="7812089" y="2872432"/>
            <a:ext cx="1000125" cy="117475"/>
          </a:xfrm>
          <a:custGeom>
            <a:avLst/>
            <a:gdLst>
              <a:gd name="T0" fmla="*/ 0 w 630"/>
              <a:gd name="T1" fmla="*/ 2147483647 h 74"/>
              <a:gd name="T2" fmla="*/ 2147483647 w 630"/>
              <a:gd name="T3" fmla="*/ 0 h 74"/>
              <a:gd name="T4" fmla="*/ 2147483647 w 630"/>
              <a:gd name="T5" fmla="*/ 2147483647 h 74"/>
              <a:gd name="T6" fmla="*/ 2147483647 w 630"/>
              <a:gd name="T7" fmla="*/ 2147483647 h 74"/>
              <a:gd name="T8" fmla="*/ 0 60000 65536"/>
              <a:gd name="T9" fmla="*/ 0 60000 65536"/>
              <a:gd name="T10" fmla="*/ 0 60000 65536"/>
              <a:gd name="T11" fmla="*/ 0 60000 65536"/>
              <a:gd name="T12" fmla="*/ 0 w 630"/>
              <a:gd name="T13" fmla="*/ 0 h 74"/>
              <a:gd name="T14" fmla="*/ 630 w 630"/>
              <a:gd name="T15" fmla="*/ 74 h 74"/>
            </a:gdLst>
            <a:ahLst/>
            <a:cxnLst>
              <a:cxn ang="T8">
                <a:pos x="T0" y="T1"/>
              </a:cxn>
              <a:cxn ang="T9">
                <a:pos x="T2" y="T3"/>
              </a:cxn>
              <a:cxn ang="T10">
                <a:pos x="T4" y="T5"/>
              </a:cxn>
              <a:cxn ang="T11">
                <a:pos x="T6" y="T7"/>
              </a:cxn>
            </a:cxnLst>
            <a:rect l="T12" t="T13" r="T14" b="T15"/>
            <a:pathLst>
              <a:path w="630" h="74">
                <a:moveTo>
                  <a:pt x="0" y="42"/>
                </a:moveTo>
                <a:cubicBezTo>
                  <a:pt x="74" y="17"/>
                  <a:pt x="134" y="8"/>
                  <a:pt x="214" y="0"/>
                </a:cubicBezTo>
                <a:cubicBezTo>
                  <a:pt x="300" y="8"/>
                  <a:pt x="383" y="22"/>
                  <a:pt x="470" y="32"/>
                </a:cubicBezTo>
                <a:cubicBezTo>
                  <a:pt x="517" y="47"/>
                  <a:pt x="579" y="74"/>
                  <a:pt x="630" y="74"/>
                </a:cubicBez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 name="Freeform 13" descr=" 66573">
            <a:extLst>
              <a:ext uri="{FF2B5EF4-FFF2-40B4-BE49-F238E27FC236}">
                <a16:creationId xmlns:a16="http://schemas.microsoft.com/office/drawing/2014/main" id="{D98357AE-DAC4-4332-A8C4-F62FD345249B}"/>
              </a:ext>
            </a:extLst>
          </p:cNvPr>
          <p:cNvSpPr>
            <a:spLocks/>
          </p:cNvSpPr>
          <p:nvPr/>
        </p:nvSpPr>
        <p:spPr bwMode="auto">
          <a:xfrm>
            <a:off x="7621589" y="3026404"/>
            <a:ext cx="1190625" cy="279400"/>
          </a:xfrm>
          <a:custGeom>
            <a:avLst/>
            <a:gdLst>
              <a:gd name="T0" fmla="*/ 0 w 750"/>
              <a:gd name="T1" fmla="*/ 2147483647 h 176"/>
              <a:gd name="T2" fmla="*/ 2147483647 w 750"/>
              <a:gd name="T3" fmla="*/ 2147483647 h 176"/>
              <a:gd name="T4" fmla="*/ 2147483647 w 750"/>
              <a:gd name="T5" fmla="*/ 2147483647 h 176"/>
              <a:gd name="T6" fmla="*/ 2147483647 w 750"/>
              <a:gd name="T7" fmla="*/ 0 h 176"/>
              <a:gd name="T8" fmla="*/ 2147483647 w 750"/>
              <a:gd name="T9" fmla="*/ 2147483647 h 176"/>
              <a:gd name="T10" fmla="*/ 2147483647 w 750"/>
              <a:gd name="T11" fmla="*/ 2147483647 h 176"/>
              <a:gd name="T12" fmla="*/ 2147483647 w 750"/>
              <a:gd name="T13" fmla="*/ 2147483647 h 176"/>
              <a:gd name="T14" fmla="*/ 2147483647 w 750"/>
              <a:gd name="T15" fmla="*/ 2147483647 h 176"/>
              <a:gd name="T16" fmla="*/ 0 60000 65536"/>
              <a:gd name="T17" fmla="*/ 0 60000 65536"/>
              <a:gd name="T18" fmla="*/ 0 60000 65536"/>
              <a:gd name="T19" fmla="*/ 0 60000 65536"/>
              <a:gd name="T20" fmla="*/ 0 60000 65536"/>
              <a:gd name="T21" fmla="*/ 0 60000 65536"/>
              <a:gd name="T22" fmla="*/ 0 60000 65536"/>
              <a:gd name="T23" fmla="*/ 0 60000 65536"/>
              <a:gd name="T24" fmla="*/ 0 w 750"/>
              <a:gd name="T25" fmla="*/ 0 h 176"/>
              <a:gd name="T26" fmla="*/ 750 w 750"/>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0" h="176">
                <a:moveTo>
                  <a:pt x="0" y="96"/>
                </a:moveTo>
                <a:cubicBezTo>
                  <a:pt x="23" y="80"/>
                  <a:pt x="51" y="69"/>
                  <a:pt x="75" y="54"/>
                </a:cubicBezTo>
                <a:cubicBezTo>
                  <a:pt x="83" y="48"/>
                  <a:pt x="86" y="36"/>
                  <a:pt x="96" y="32"/>
                </a:cubicBezTo>
                <a:cubicBezTo>
                  <a:pt x="143" y="8"/>
                  <a:pt x="234" y="4"/>
                  <a:pt x="278" y="0"/>
                </a:cubicBezTo>
                <a:cubicBezTo>
                  <a:pt x="365" y="9"/>
                  <a:pt x="446" y="23"/>
                  <a:pt x="534" y="32"/>
                </a:cubicBezTo>
                <a:cubicBezTo>
                  <a:pt x="580" y="48"/>
                  <a:pt x="616" y="70"/>
                  <a:pt x="662" y="86"/>
                </a:cubicBezTo>
                <a:cubicBezTo>
                  <a:pt x="669" y="96"/>
                  <a:pt x="673" y="109"/>
                  <a:pt x="683" y="118"/>
                </a:cubicBezTo>
                <a:cubicBezTo>
                  <a:pt x="750" y="176"/>
                  <a:pt x="747" y="132"/>
                  <a:pt x="747" y="171"/>
                </a:cubicBezTo>
              </a:path>
            </a:pathLst>
          </a:cu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 name="Rectangle 2" descr=" 10"/>
          <p:cNvSpPr txBox="1">
            <a:spLocks noChangeArrowheads="1"/>
          </p:cNvSpPr>
          <p:nvPr/>
        </p:nvSpPr>
        <p:spPr>
          <a:xfrm>
            <a:off x="2209800" y="0"/>
            <a:ext cx="77724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latin typeface="Arial" charset="0"/>
              <a:ea typeface="ＭＳ Ｐゴシック" charset="0"/>
              <a:cs typeface="Arial" charset="0"/>
            </a:endParaRPr>
          </a:p>
        </p:txBody>
      </p:sp>
      <p:sp>
        <p:nvSpPr>
          <p:cNvPr id="2" name="Title 1">
            <a:extLst>
              <a:ext uri="{FF2B5EF4-FFF2-40B4-BE49-F238E27FC236}">
                <a16:creationId xmlns:a16="http://schemas.microsoft.com/office/drawing/2014/main" id="{19A869B7-C4CB-480F-BEC5-080387E4AE43}"/>
              </a:ext>
            </a:extLst>
          </p:cNvPr>
          <p:cNvSpPr>
            <a:spLocks noGrp="1"/>
          </p:cNvSpPr>
          <p:nvPr>
            <p:ph type="title"/>
          </p:nvPr>
        </p:nvSpPr>
        <p:spPr>
          <a:xfrm>
            <a:off x="658812" y="176211"/>
            <a:ext cx="10874375" cy="966789"/>
          </a:xfrm>
        </p:spPr>
        <p:txBody>
          <a:bodyPr/>
          <a:lstStyle/>
          <a:p>
            <a:r>
              <a:rPr lang="en-US" sz="3200" dirty="0">
                <a:latin typeface="Arial" charset="0"/>
                <a:ea typeface="ＭＳ Ｐゴシック" charset="0"/>
                <a:cs typeface="Arial" charset="0"/>
              </a:rPr>
              <a:t>Congruence and stability—static evaluation</a:t>
            </a:r>
            <a:br>
              <a:rPr lang="en-US" dirty="0">
                <a:latin typeface="Arial" charset="0"/>
                <a:ea typeface="ＭＳ Ｐゴシック" charset="0"/>
                <a:cs typeface="Arial" charset="0"/>
              </a:rPr>
            </a:br>
            <a:endParaRPr lang="de-CH" dirty="0"/>
          </a:p>
        </p:txBody>
      </p:sp>
    </p:spTree>
    <p:extLst>
      <p:ext uri="{BB962C8B-B14F-4D97-AF65-F5344CB8AC3E}">
        <p14:creationId xmlns:p14="http://schemas.microsoft.com/office/powerpoint/2010/main" val="4039274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3200" dirty="0">
                <a:solidFill>
                  <a:srgbClr val="042D98"/>
                </a:solidFill>
                <a:ea typeface="ＭＳ Ｐゴシック" charset="0"/>
                <a:cs typeface="Arial" charset="0"/>
              </a:rPr>
              <a:t>Congruence and stability—dynamic evaluation </a:t>
            </a:r>
          </a:p>
        </p:txBody>
      </p:sp>
      <p:sp>
        <p:nvSpPr>
          <p:cNvPr id="52227" name="Rectangle 8"/>
          <p:cNvSpPr>
            <a:spLocks noGrp="1" noChangeArrowheads="1"/>
          </p:cNvSpPr>
          <p:nvPr>
            <p:ph type="body" sz="quarter" idx="13"/>
          </p:nvPr>
        </p:nvSpPr>
        <p:spPr>
          <a:xfrm>
            <a:off x="658815" y="1727200"/>
            <a:ext cx="4171334" cy="4129088"/>
          </a:xfrm>
        </p:spPr>
        <p:txBody>
          <a:bodyPr/>
          <a:lstStyle/>
          <a:p>
            <a:pPr eaLnBrk="1" hangingPunct="1"/>
            <a:r>
              <a:rPr lang="en-US" sz="2800" dirty="0">
                <a:latin typeface="+mj-lt"/>
                <a:ea typeface="ＭＳ Ｐゴシック" charset="0"/>
                <a:cs typeface="Arial" charset="0"/>
              </a:rPr>
              <a:t>Posterior wall</a:t>
            </a:r>
          </a:p>
          <a:p>
            <a:pPr marL="457200" indent="-457200" eaLnBrk="1" hangingPunct="1">
              <a:buFont typeface="Arial" panose="020B0604020202020204" pitchFamily="34" charset="0"/>
              <a:buChar char="•"/>
            </a:pPr>
            <a:r>
              <a:rPr lang="en-US" sz="2800" dirty="0">
                <a:latin typeface="+mj-lt"/>
                <a:ea typeface="ＭＳ Ｐゴシック" charset="0"/>
                <a:cs typeface="Arial" charset="0"/>
              </a:rPr>
              <a:t>Static hip stability</a:t>
            </a:r>
          </a:p>
          <a:p>
            <a:pPr marL="457200" indent="-457200" eaLnBrk="1" hangingPunct="1">
              <a:buFont typeface="Arial" panose="020B0604020202020204" pitchFamily="34" charset="0"/>
              <a:buChar char="•"/>
            </a:pPr>
            <a:r>
              <a:rPr lang="en-US" sz="2800" dirty="0">
                <a:latin typeface="+mj-lt"/>
                <a:ea typeface="ＭＳ Ｐゴシック" charset="0"/>
                <a:cs typeface="Arial" charset="0"/>
              </a:rPr>
              <a:t>Dynamic hip stability through physiological range of motion</a:t>
            </a:r>
          </a:p>
          <a:p>
            <a:pPr eaLnBrk="1" hangingPunct="1"/>
            <a:endParaRPr lang="en-US" sz="2800" dirty="0">
              <a:latin typeface="+mj-lt"/>
              <a:ea typeface="ＭＳ Ｐゴシック" charset="0"/>
              <a:cs typeface="Arial" charset="0"/>
            </a:endParaRPr>
          </a:p>
        </p:txBody>
      </p:sp>
      <p:pic>
        <p:nvPicPr>
          <p:cNvPr id="5222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30148" y="1066800"/>
            <a:ext cx="3148013"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3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75305" y="1066800"/>
            <a:ext cx="330835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346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serimg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77" y="476079"/>
            <a:ext cx="6141677" cy="5763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8771" name="Picture 3" descr="img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7910" y="476079"/>
            <a:ext cx="5904089" cy="5773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574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descr="ser001img000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1588"/>
            <a:ext cx="5505450"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9794" name="Picture 2" descr="ser001img0000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0800" y="1"/>
            <a:ext cx="42672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35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8">
            <a:extLst>
              <a:ext uri="{FF2B5EF4-FFF2-40B4-BE49-F238E27FC236}">
                <a16:creationId xmlns:a16="http://schemas.microsoft.com/office/drawing/2014/main" id="{8F1831E4-9821-D749-A34B-A1757CD5D7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0896" y="196850"/>
            <a:ext cx="492601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EA3F515D-A3FD-446B-8127-3E5FB8845AAE}"/>
              </a:ext>
            </a:extLst>
          </p:cNvPr>
          <p:cNvSpPr>
            <a:spLocks noGrp="1"/>
          </p:cNvSpPr>
          <p:nvPr>
            <p:ph type="title"/>
          </p:nvPr>
        </p:nvSpPr>
        <p:spPr>
          <a:xfrm>
            <a:off x="658814" y="517527"/>
            <a:ext cx="10874375" cy="295273"/>
          </a:xfrm>
        </p:spPr>
        <p:txBody>
          <a:bodyPr/>
          <a:lstStyle/>
          <a:p>
            <a:r>
              <a:rPr lang="en-US" sz="3200" dirty="0">
                <a:solidFill>
                  <a:srgbClr val="042D98"/>
                </a:solidFill>
              </a:rPr>
              <a:t>Decision making</a:t>
            </a:r>
            <a:br>
              <a:rPr lang="en-US" sz="2400" dirty="0">
                <a:solidFill>
                  <a:srgbClr val="042D98"/>
                </a:solidFill>
              </a:rPr>
            </a:br>
            <a:endParaRPr lang="de-CH" dirty="0"/>
          </a:p>
        </p:txBody>
      </p:sp>
      <p:sp>
        <p:nvSpPr>
          <p:cNvPr id="4" name="Text Placeholder 3">
            <a:extLst>
              <a:ext uri="{FF2B5EF4-FFF2-40B4-BE49-F238E27FC236}">
                <a16:creationId xmlns:a16="http://schemas.microsoft.com/office/drawing/2014/main" id="{3CEEAD3C-EB39-46DC-8252-6ECB0074D8B4}"/>
              </a:ext>
            </a:extLst>
          </p:cNvPr>
          <p:cNvSpPr>
            <a:spLocks noGrp="1"/>
          </p:cNvSpPr>
          <p:nvPr>
            <p:ph type="body" sz="quarter" idx="13"/>
          </p:nvPr>
        </p:nvSpPr>
        <p:spPr>
          <a:xfrm>
            <a:off x="658814" y="1727200"/>
            <a:ext cx="4550495" cy="2253673"/>
          </a:xfrm>
        </p:spPr>
        <p:txBody>
          <a:bodyPr/>
          <a:lstStyle/>
          <a:p>
            <a:pPr marL="514350" indent="-514350">
              <a:lnSpc>
                <a:spcPct val="100000"/>
              </a:lnSpc>
              <a:spcBef>
                <a:spcPts val="600"/>
              </a:spcBef>
              <a:buFont typeface="+mj-lt"/>
              <a:buAutoNum type="arabicPeriod"/>
            </a:pPr>
            <a:r>
              <a:rPr kumimoji="0" lang="en-US" altLang="en-US" sz="2800" b="0" dirty="0"/>
              <a:t>Is this an emergency?</a:t>
            </a:r>
          </a:p>
          <a:p>
            <a:pPr marL="514350" indent="-514350">
              <a:lnSpc>
                <a:spcPct val="100000"/>
              </a:lnSpc>
              <a:spcBef>
                <a:spcPts val="600"/>
              </a:spcBef>
              <a:buFont typeface="+mj-lt"/>
              <a:buAutoNum type="arabicPeriod"/>
            </a:pPr>
            <a:r>
              <a:rPr kumimoji="0" lang="en-US" altLang="en-US" sz="2800" b="0" dirty="0"/>
              <a:t>Does this need surgery?</a:t>
            </a:r>
          </a:p>
          <a:p>
            <a:pPr marL="514350" indent="-514350">
              <a:lnSpc>
                <a:spcPct val="100000"/>
              </a:lnSpc>
              <a:spcBef>
                <a:spcPts val="600"/>
              </a:spcBef>
              <a:buFont typeface="+mj-lt"/>
              <a:buAutoNum type="arabicPeriod"/>
            </a:pPr>
            <a:r>
              <a:rPr kumimoji="0" lang="en-US" altLang="en-US" sz="2800" b="0" dirty="0"/>
              <a:t>If so, what surgical approach?</a:t>
            </a:r>
          </a:p>
          <a:p>
            <a:pPr>
              <a:spcBef>
                <a:spcPts val="600"/>
              </a:spcBef>
            </a:pPr>
            <a:endParaRPr lang="de-CH" dirty="0"/>
          </a:p>
        </p:txBody>
      </p:sp>
    </p:spTree>
    <p:extLst>
      <p:ext uri="{BB962C8B-B14F-4D97-AF65-F5344CB8AC3E}">
        <p14:creationId xmlns:p14="http://schemas.microsoft.com/office/powerpoint/2010/main" val="116103377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 6246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1219200"/>
            <a:ext cx="7545388" cy="535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descr=" 9"/>
          <p:cNvSpPr txBox="1">
            <a:spLocks noChangeArrowheads="1"/>
          </p:cNvSpPr>
          <p:nvPr/>
        </p:nvSpPr>
        <p:spPr>
          <a:xfrm>
            <a:off x="1524000" y="304800"/>
            <a:ext cx="91440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solidFill>
                <a:srgbClr val="042D98"/>
              </a:solidFill>
              <a:ea typeface="ＭＳ Ｐゴシック" charset="0"/>
              <a:cs typeface="Arial" charset="0"/>
            </a:endParaRPr>
          </a:p>
        </p:txBody>
      </p:sp>
      <p:sp>
        <p:nvSpPr>
          <p:cNvPr id="2" name="Title 1">
            <a:extLst>
              <a:ext uri="{FF2B5EF4-FFF2-40B4-BE49-F238E27FC236}">
                <a16:creationId xmlns:a16="http://schemas.microsoft.com/office/drawing/2014/main" id="{4C7D6A63-A656-4816-9DDD-85C8EA3ABB7F}"/>
              </a:ext>
            </a:extLst>
          </p:cNvPr>
          <p:cNvSpPr>
            <a:spLocks noGrp="1"/>
          </p:cNvSpPr>
          <p:nvPr>
            <p:ph type="title"/>
          </p:nvPr>
        </p:nvSpPr>
        <p:spPr/>
        <p:txBody>
          <a:bodyPr/>
          <a:lstStyle/>
          <a:p>
            <a:r>
              <a:rPr lang="en-US" sz="3200" dirty="0">
                <a:solidFill>
                  <a:srgbClr val="042D98"/>
                </a:solidFill>
                <a:ea typeface="ＭＳ Ｐゴシック" charset="0"/>
                <a:cs typeface="Arial" charset="0"/>
              </a:rPr>
              <a:t>Congruence and stability—incarcerated fragments</a:t>
            </a:r>
            <a:br>
              <a:rPr lang="en-US" dirty="0">
                <a:solidFill>
                  <a:srgbClr val="042D98"/>
                </a:solidFill>
                <a:ea typeface="ＭＳ Ｐゴシック" charset="0"/>
                <a:cs typeface="Arial" charset="0"/>
              </a:rPr>
            </a:br>
            <a:endParaRPr lang="de-CH" dirty="0"/>
          </a:p>
        </p:txBody>
      </p:sp>
    </p:spTree>
    <p:extLst>
      <p:ext uri="{BB962C8B-B14F-4D97-AF65-F5344CB8AC3E}">
        <p14:creationId xmlns:p14="http://schemas.microsoft.com/office/powerpoint/2010/main" val="364330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 624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219200"/>
            <a:ext cx="7545388" cy="535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2" descr=" 73740">
            <a:extLst>
              <a:ext uri="{FF2B5EF4-FFF2-40B4-BE49-F238E27FC236}">
                <a16:creationId xmlns:a16="http://schemas.microsoft.com/office/drawing/2014/main" id="{B1F72ED8-C14C-499C-9DBA-04A95CDE35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1" y="1219200"/>
            <a:ext cx="359251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3" descr=" 73741">
            <a:extLst>
              <a:ext uri="{FF2B5EF4-FFF2-40B4-BE49-F238E27FC236}">
                <a16:creationId xmlns:a16="http://schemas.microsoft.com/office/drawing/2014/main" id="{F86F78BD-69BB-4952-9AD0-03FBB3EDCD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976" y="1219200"/>
            <a:ext cx="333216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descr=" 9"/>
          <p:cNvSpPr txBox="1">
            <a:spLocks noChangeArrowheads="1"/>
          </p:cNvSpPr>
          <p:nvPr/>
        </p:nvSpPr>
        <p:spPr>
          <a:xfrm>
            <a:off x="1524000" y="304800"/>
            <a:ext cx="91440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solidFill>
                <a:srgbClr val="042D98"/>
              </a:solidFill>
              <a:ea typeface="ＭＳ Ｐゴシック" charset="0"/>
              <a:cs typeface="Arial" charset="0"/>
            </a:endParaRPr>
          </a:p>
        </p:txBody>
      </p:sp>
      <p:sp>
        <p:nvSpPr>
          <p:cNvPr id="2" name="Title 1">
            <a:extLst>
              <a:ext uri="{FF2B5EF4-FFF2-40B4-BE49-F238E27FC236}">
                <a16:creationId xmlns:a16="http://schemas.microsoft.com/office/drawing/2014/main" id="{5903561A-C37E-4C63-B1DF-43343A0F1211}"/>
              </a:ext>
            </a:extLst>
          </p:cNvPr>
          <p:cNvSpPr>
            <a:spLocks noGrp="1"/>
          </p:cNvSpPr>
          <p:nvPr>
            <p:ph type="title"/>
          </p:nvPr>
        </p:nvSpPr>
        <p:spPr/>
        <p:txBody>
          <a:bodyPr/>
          <a:lstStyle/>
          <a:p>
            <a:r>
              <a:rPr lang="en-US" sz="3200" dirty="0">
                <a:solidFill>
                  <a:srgbClr val="042D98"/>
                </a:solidFill>
                <a:ea typeface="ＭＳ Ｐゴシック" charset="0"/>
                <a:cs typeface="Arial" charset="0"/>
              </a:rPr>
              <a:t>Congruence and stability—incarcerated fragments</a:t>
            </a:r>
            <a:br>
              <a:rPr lang="en-US" dirty="0">
                <a:solidFill>
                  <a:srgbClr val="042D98"/>
                </a:solidFill>
                <a:ea typeface="ＭＳ Ｐゴシック" charset="0"/>
                <a:cs typeface="Arial" charset="0"/>
              </a:rPr>
            </a:br>
            <a:endParaRPr lang="de-CH" dirty="0"/>
          </a:p>
        </p:txBody>
      </p:sp>
    </p:spTree>
    <p:extLst>
      <p:ext uri="{BB962C8B-B14F-4D97-AF65-F5344CB8AC3E}">
        <p14:creationId xmlns:p14="http://schemas.microsoft.com/office/powerpoint/2010/main" val="1164941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 624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219200"/>
            <a:ext cx="7545388" cy="535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2" descr=" 73740">
            <a:extLst>
              <a:ext uri="{FF2B5EF4-FFF2-40B4-BE49-F238E27FC236}">
                <a16:creationId xmlns:a16="http://schemas.microsoft.com/office/drawing/2014/main" id="{B1F72ED8-C14C-499C-9DBA-04A95CDE35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1" y="1219200"/>
            <a:ext cx="359251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3" descr=" 73741">
            <a:extLst>
              <a:ext uri="{FF2B5EF4-FFF2-40B4-BE49-F238E27FC236}">
                <a16:creationId xmlns:a16="http://schemas.microsoft.com/office/drawing/2014/main" id="{F86F78BD-69BB-4952-9AD0-03FBB3EDCD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976" y="1219200"/>
            <a:ext cx="333216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5" descr=" 73743">
            <a:extLst>
              <a:ext uri="{FF2B5EF4-FFF2-40B4-BE49-F238E27FC236}">
                <a16:creationId xmlns:a16="http://schemas.microsoft.com/office/drawing/2014/main" id="{5DDC3B8D-FEF8-40F3-9845-72C2425DA8FC}"/>
              </a:ext>
            </a:extLst>
          </p:cNvPr>
          <p:cNvSpPr>
            <a:spLocks noChangeShapeType="1"/>
          </p:cNvSpPr>
          <p:nvPr/>
        </p:nvSpPr>
        <p:spPr bwMode="auto">
          <a:xfrm>
            <a:off x="4038600" y="2057400"/>
            <a:ext cx="0" cy="228600"/>
          </a:xfrm>
          <a:prstGeom prst="line">
            <a:avLst/>
          </a:prstGeom>
          <a:noFill/>
          <a:ln w="9525">
            <a:solidFill>
              <a:schemeClr val="folHlink"/>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Rectangle 2" descr=" 9"/>
          <p:cNvSpPr txBox="1">
            <a:spLocks noChangeArrowheads="1"/>
          </p:cNvSpPr>
          <p:nvPr/>
        </p:nvSpPr>
        <p:spPr>
          <a:xfrm>
            <a:off x="1524000" y="304800"/>
            <a:ext cx="91440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solidFill>
                <a:srgbClr val="042D98"/>
              </a:solidFill>
              <a:ea typeface="ＭＳ Ｐゴシック" charset="0"/>
              <a:cs typeface="Arial" charset="0"/>
            </a:endParaRPr>
          </a:p>
        </p:txBody>
      </p:sp>
      <p:sp>
        <p:nvSpPr>
          <p:cNvPr id="2" name="Title 1">
            <a:extLst>
              <a:ext uri="{FF2B5EF4-FFF2-40B4-BE49-F238E27FC236}">
                <a16:creationId xmlns:a16="http://schemas.microsoft.com/office/drawing/2014/main" id="{04C5CF58-A617-4EDD-984F-0665B84CA321}"/>
              </a:ext>
            </a:extLst>
          </p:cNvPr>
          <p:cNvSpPr>
            <a:spLocks noGrp="1"/>
          </p:cNvSpPr>
          <p:nvPr>
            <p:ph type="title"/>
          </p:nvPr>
        </p:nvSpPr>
        <p:spPr/>
        <p:txBody>
          <a:bodyPr/>
          <a:lstStyle/>
          <a:p>
            <a:r>
              <a:rPr lang="en-US" sz="3200" dirty="0">
                <a:solidFill>
                  <a:srgbClr val="042D98"/>
                </a:solidFill>
                <a:ea typeface="ＭＳ Ｐゴシック" charset="0"/>
                <a:cs typeface="Arial" charset="0"/>
              </a:rPr>
              <a:t>Congruence and stability—incarcerated fragments</a:t>
            </a:r>
            <a:br>
              <a:rPr lang="en-US" dirty="0">
                <a:solidFill>
                  <a:srgbClr val="042D98"/>
                </a:solidFill>
                <a:ea typeface="ＭＳ Ｐゴシック" charset="0"/>
                <a:cs typeface="Arial" charset="0"/>
              </a:rPr>
            </a:br>
            <a:endParaRPr lang="de-CH" dirty="0"/>
          </a:p>
        </p:txBody>
      </p:sp>
    </p:spTree>
    <p:extLst>
      <p:ext uri="{BB962C8B-B14F-4D97-AF65-F5344CB8AC3E}">
        <p14:creationId xmlns:p14="http://schemas.microsoft.com/office/powerpoint/2010/main" val="224769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 624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219200"/>
            <a:ext cx="7545388" cy="535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2" descr=" 73740">
            <a:extLst>
              <a:ext uri="{FF2B5EF4-FFF2-40B4-BE49-F238E27FC236}">
                <a16:creationId xmlns:a16="http://schemas.microsoft.com/office/drawing/2014/main" id="{B1F72ED8-C14C-499C-9DBA-04A95CDE35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1" y="1219200"/>
            <a:ext cx="359251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3" descr=" 73741">
            <a:extLst>
              <a:ext uri="{FF2B5EF4-FFF2-40B4-BE49-F238E27FC236}">
                <a16:creationId xmlns:a16="http://schemas.microsoft.com/office/drawing/2014/main" id="{F86F78BD-69BB-4952-9AD0-03FBB3EDCD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976" y="1219200"/>
            <a:ext cx="333216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4" descr=" 73742">
            <a:extLst>
              <a:ext uri="{FF2B5EF4-FFF2-40B4-BE49-F238E27FC236}">
                <a16:creationId xmlns:a16="http://schemas.microsoft.com/office/drawing/2014/main" id="{8FFD4F32-964F-4097-88EB-2EE982998D07}"/>
              </a:ext>
            </a:extLst>
          </p:cNvPr>
          <p:cNvSpPr>
            <a:spLocks noChangeShapeType="1"/>
          </p:cNvSpPr>
          <p:nvPr/>
        </p:nvSpPr>
        <p:spPr bwMode="auto">
          <a:xfrm>
            <a:off x="8229600" y="1905000"/>
            <a:ext cx="0" cy="381000"/>
          </a:xfrm>
          <a:prstGeom prst="line">
            <a:avLst/>
          </a:prstGeom>
          <a:noFill/>
          <a:ln w="9525">
            <a:solidFill>
              <a:schemeClr val="folHlink"/>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15" descr=" 73743">
            <a:extLst>
              <a:ext uri="{FF2B5EF4-FFF2-40B4-BE49-F238E27FC236}">
                <a16:creationId xmlns:a16="http://schemas.microsoft.com/office/drawing/2014/main" id="{5DDC3B8D-FEF8-40F3-9845-72C2425DA8FC}"/>
              </a:ext>
            </a:extLst>
          </p:cNvPr>
          <p:cNvSpPr>
            <a:spLocks noChangeShapeType="1"/>
          </p:cNvSpPr>
          <p:nvPr/>
        </p:nvSpPr>
        <p:spPr bwMode="auto">
          <a:xfrm>
            <a:off x="4038600" y="2057400"/>
            <a:ext cx="0" cy="228600"/>
          </a:xfrm>
          <a:prstGeom prst="line">
            <a:avLst/>
          </a:prstGeom>
          <a:noFill/>
          <a:ln w="9525">
            <a:solidFill>
              <a:schemeClr val="folHlink"/>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Rectangle 2" descr=" 9"/>
          <p:cNvSpPr txBox="1">
            <a:spLocks noChangeArrowheads="1"/>
          </p:cNvSpPr>
          <p:nvPr/>
        </p:nvSpPr>
        <p:spPr>
          <a:xfrm>
            <a:off x="1524000" y="304800"/>
            <a:ext cx="91440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latin typeface="Arial" charset="0"/>
              <a:ea typeface="ＭＳ Ｐゴシック" charset="0"/>
              <a:cs typeface="Arial" charset="0"/>
            </a:endParaRPr>
          </a:p>
        </p:txBody>
      </p:sp>
      <p:sp>
        <p:nvSpPr>
          <p:cNvPr id="2" name="Title 1">
            <a:extLst>
              <a:ext uri="{FF2B5EF4-FFF2-40B4-BE49-F238E27FC236}">
                <a16:creationId xmlns:a16="http://schemas.microsoft.com/office/drawing/2014/main" id="{B92FED4F-B337-4539-8AD2-FB600C25770F}"/>
              </a:ext>
            </a:extLst>
          </p:cNvPr>
          <p:cNvSpPr>
            <a:spLocks noGrp="1"/>
          </p:cNvSpPr>
          <p:nvPr>
            <p:ph type="title"/>
          </p:nvPr>
        </p:nvSpPr>
        <p:spPr/>
        <p:txBody>
          <a:bodyPr/>
          <a:lstStyle/>
          <a:p>
            <a:r>
              <a:rPr lang="en-US" sz="3200" dirty="0">
                <a:latin typeface="Arial" charset="0"/>
                <a:ea typeface="ＭＳ Ｐゴシック" charset="0"/>
                <a:cs typeface="Arial" charset="0"/>
              </a:rPr>
              <a:t>Congruence and stability—incarcerated fragments</a:t>
            </a:r>
            <a:br>
              <a:rPr lang="en-US" dirty="0">
                <a:latin typeface="Arial" charset="0"/>
                <a:ea typeface="ＭＳ Ｐゴシック" charset="0"/>
                <a:cs typeface="Arial" charset="0"/>
              </a:rPr>
            </a:br>
            <a:endParaRPr lang="de-CH" dirty="0"/>
          </a:p>
        </p:txBody>
      </p:sp>
    </p:spTree>
    <p:extLst>
      <p:ext uri="{BB962C8B-B14F-4D97-AF65-F5344CB8AC3E}">
        <p14:creationId xmlns:p14="http://schemas.microsoft.com/office/powerpoint/2010/main" val="4101597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 624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219200"/>
            <a:ext cx="7545388" cy="535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2" descr=" 73740">
            <a:extLst>
              <a:ext uri="{FF2B5EF4-FFF2-40B4-BE49-F238E27FC236}">
                <a16:creationId xmlns:a16="http://schemas.microsoft.com/office/drawing/2014/main" id="{B1F72ED8-C14C-499C-9DBA-04A95CDE35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1" y="1219200"/>
            <a:ext cx="359251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3" descr=" 73741">
            <a:extLst>
              <a:ext uri="{FF2B5EF4-FFF2-40B4-BE49-F238E27FC236}">
                <a16:creationId xmlns:a16="http://schemas.microsoft.com/office/drawing/2014/main" id="{F86F78BD-69BB-4952-9AD0-03FBB3EDCD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976" y="1219200"/>
            <a:ext cx="333216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4" descr=" 73742">
            <a:extLst>
              <a:ext uri="{FF2B5EF4-FFF2-40B4-BE49-F238E27FC236}">
                <a16:creationId xmlns:a16="http://schemas.microsoft.com/office/drawing/2014/main" id="{8FFD4F32-964F-4097-88EB-2EE982998D07}"/>
              </a:ext>
            </a:extLst>
          </p:cNvPr>
          <p:cNvSpPr>
            <a:spLocks noChangeShapeType="1"/>
          </p:cNvSpPr>
          <p:nvPr/>
        </p:nvSpPr>
        <p:spPr bwMode="auto">
          <a:xfrm>
            <a:off x="8229600" y="1905000"/>
            <a:ext cx="0" cy="381000"/>
          </a:xfrm>
          <a:prstGeom prst="line">
            <a:avLst/>
          </a:prstGeom>
          <a:noFill/>
          <a:ln w="9525">
            <a:solidFill>
              <a:schemeClr val="folHlink"/>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15" descr=" 73743">
            <a:extLst>
              <a:ext uri="{FF2B5EF4-FFF2-40B4-BE49-F238E27FC236}">
                <a16:creationId xmlns:a16="http://schemas.microsoft.com/office/drawing/2014/main" id="{5DDC3B8D-FEF8-40F3-9845-72C2425DA8FC}"/>
              </a:ext>
            </a:extLst>
          </p:cNvPr>
          <p:cNvSpPr>
            <a:spLocks noChangeShapeType="1"/>
          </p:cNvSpPr>
          <p:nvPr/>
        </p:nvSpPr>
        <p:spPr bwMode="auto">
          <a:xfrm>
            <a:off x="4038600" y="2057400"/>
            <a:ext cx="0" cy="228600"/>
          </a:xfrm>
          <a:prstGeom prst="line">
            <a:avLst/>
          </a:prstGeom>
          <a:noFill/>
          <a:ln w="9525">
            <a:solidFill>
              <a:schemeClr val="folHlink"/>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8" name="Picture 16" descr=" 73744">
            <a:extLst>
              <a:ext uri="{FF2B5EF4-FFF2-40B4-BE49-F238E27FC236}">
                <a16:creationId xmlns:a16="http://schemas.microsoft.com/office/drawing/2014/main" id="{EA4F4AD4-4191-4C32-BE42-A74E9256AB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1" y="3124200"/>
            <a:ext cx="2898775"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descr=" 9"/>
          <p:cNvSpPr txBox="1">
            <a:spLocks noChangeArrowheads="1"/>
          </p:cNvSpPr>
          <p:nvPr/>
        </p:nvSpPr>
        <p:spPr>
          <a:xfrm>
            <a:off x="1524000" y="304800"/>
            <a:ext cx="9144000" cy="1143000"/>
          </a:xfrm>
          <a:prstGeom prst="rect">
            <a:avLst/>
          </a:prstGeom>
        </p:spPr>
        <p:txBody>
          <a:bodyPr/>
          <a:lstStyle>
            <a:lvl1pPr algn="l" rtl="0" eaLnBrk="1" fontAlgn="base" hangingPunct="1">
              <a:spcBef>
                <a:spcPct val="0"/>
              </a:spcBef>
              <a:spcAft>
                <a:spcPct val="0"/>
              </a:spcAft>
              <a:defRPr kumimoji="1" sz="2800" b="1">
                <a:solidFill>
                  <a:srgbClr val="29529B"/>
                </a:solidFill>
                <a:latin typeface="+mj-lt"/>
                <a:ea typeface="+mj-ea"/>
                <a:cs typeface="MS PGothic" charset="0"/>
              </a:defRPr>
            </a:lvl1pPr>
            <a:lvl2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2pPr>
            <a:lvl3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3pPr>
            <a:lvl4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4pPr>
            <a:lvl5pPr algn="l" rtl="0" eaLnBrk="1" fontAlgn="base" hangingPunct="1">
              <a:spcBef>
                <a:spcPct val="0"/>
              </a:spcBef>
              <a:spcAft>
                <a:spcPct val="0"/>
              </a:spcAft>
              <a:defRPr kumimoji="1" sz="2800" b="1">
                <a:solidFill>
                  <a:srgbClr val="29529B"/>
                </a:solidFill>
                <a:latin typeface="Arial" charset="0"/>
                <a:ea typeface="MS PGothic" charset="-128"/>
                <a:cs typeface="MS PGothic" charset="0"/>
              </a:defRPr>
            </a:lvl5pPr>
            <a:lvl6pPr marL="457200" algn="l" rtl="0" eaLnBrk="1" fontAlgn="base" hangingPunct="1">
              <a:spcBef>
                <a:spcPct val="0"/>
              </a:spcBef>
              <a:spcAft>
                <a:spcPct val="0"/>
              </a:spcAft>
              <a:defRPr kumimoji="1" sz="2800" b="1">
                <a:solidFill>
                  <a:srgbClr val="29529B"/>
                </a:solidFill>
                <a:latin typeface="Arial" charset="0"/>
                <a:ea typeface="MS PGothic" charset="-128"/>
              </a:defRPr>
            </a:lvl6pPr>
            <a:lvl7pPr marL="914400" algn="l" rtl="0" eaLnBrk="1" fontAlgn="base" hangingPunct="1">
              <a:spcBef>
                <a:spcPct val="0"/>
              </a:spcBef>
              <a:spcAft>
                <a:spcPct val="0"/>
              </a:spcAft>
              <a:defRPr kumimoji="1" sz="2800" b="1">
                <a:solidFill>
                  <a:srgbClr val="29529B"/>
                </a:solidFill>
                <a:latin typeface="Arial" charset="0"/>
                <a:ea typeface="MS PGothic" charset="-128"/>
              </a:defRPr>
            </a:lvl7pPr>
            <a:lvl8pPr marL="1371600" algn="l" rtl="0" eaLnBrk="1" fontAlgn="base" hangingPunct="1">
              <a:spcBef>
                <a:spcPct val="0"/>
              </a:spcBef>
              <a:spcAft>
                <a:spcPct val="0"/>
              </a:spcAft>
              <a:defRPr kumimoji="1" sz="2800" b="1">
                <a:solidFill>
                  <a:srgbClr val="29529B"/>
                </a:solidFill>
                <a:latin typeface="Arial" charset="0"/>
                <a:ea typeface="MS PGothic" charset="-128"/>
              </a:defRPr>
            </a:lvl8pPr>
            <a:lvl9pPr marL="1828800" algn="l" rtl="0" eaLnBrk="1" fontAlgn="base" hangingPunct="1">
              <a:spcBef>
                <a:spcPct val="0"/>
              </a:spcBef>
              <a:spcAft>
                <a:spcPct val="0"/>
              </a:spcAft>
              <a:defRPr kumimoji="1" sz="2800" b="1">
                <a:solidFill>
                  <a:srgbClr val="29529B"/>
                </a:solidFill>
                <a:latin typeface="Arial" charset="0"/>
                <a:ea typeface="MS PGothic" charset="-128"/>
              </a:defRPr>
            </a:lvl9pPr>
          </a:lstStyle>
          <a:p>
            <a:endParaRPr lang="en-US" dirty="0">
              <a:latin typeface="Arial" charset="0"/>
              <a:ea typeface="ＭＳ Ｐゴシック" charset="0"/>
              <a:cs typeface="Arial" charset="0"/>
            </a:endParaRPr>
          </a:p>
        </p:txBody>
      </p:sp>
      <p:sp>
        <p:nvSpPr>
          <p:cNvPr id="2" name="Title 1">
            <a:extLst>
              <a:ext uri="{FF2B5EF4-FFF2-40B4-BE49-F238E27FC236}">
                <a16:creationId xmlns:a16="http://schemas.microsoft.com/office/drawing/2014/main" id="{7F9659B1-7C05-4AE2-B5A4-743CB097298E}"/>
              </a:ext>
            </a:extLst>
          </p:cNvPr>
          <p:cNvSpPr>
            <a:spLocks noGrp="1"/>
          </p:cNvSpPr>
          <p:nvPr>
            <p:ph type="title"/>
          </p:nvPr>
        </p:nvSpPr>
        <p:spPr/>
        <p:txBody>
          <a:bodyPr/>
          <a:lstStyle/>
          <a:p>
            <a:r>
              <a:rPr lang="en-US" sz="3200" dirty="0">
                <a:latin typeface="Arial" charset="0"/>
                <a:ea typeface="ＭＳ Ｐゴシック" charset="0"/>
                <a:cs typeface="Arial" charset="0"/>
              </a:rPr>
              <a:t>Congruence and stability—incarcerated fragments</a:t>
            </a:r>
            <a:br>
              <a:rPr lang="en-US" dirty="0">
                <a:latin typeface="Arial" charset="0"/>
                <a:ea typeface="ＭＳ Ｐゴシック" charset="0"/>
                <a:cs typeface="Arial" charset="0"/>
              </a:rPr>
            </a:br>
            <a:endParaRPr lang="de-CH" dirty="0"/>
          </a:p>
        </p:txBody>
      </p:sp>
    </p:spTree>
    <p:extLst>
      <p:ext uri="{BB962C8B-B14F-4D97-AF65-F5344CB8AC3E}">
        <p14:creationId xmlns:p14="http://schemas.microsoft.com/office/powerpoint/2010/main" val="1970945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Fracture location</a:t>
            </a:r>
          </a:p>
        </p:txBody>
      </p:sp>
      <p:sp>
        <p:nvSpPr>
          <p:cNvPr id="64514" name="Rectangle 1027"/>
          <p:cNvSpPr>
            <a:spLocks noGrp="1" noChangeArrowheads="1"/>
          </p:cNvSpPr>
          <p:nvPr>
            <p:ph idx="1"/>
          </p:nvPr>
        </p:nvSpPr>
        <p:spPr/>
        <p:txBody>
          <a:bodyPr/>
          <a:lstStyle/>
          <a:p>
            <a:pPr eaLnBrk="1" hangingPunct="1"/>
            <a:r>
              <a:rPr lang="en-US" sz="2800" dirty="0">
                <a:latin typeface="+mj-lt"/>
                <a:ea typeface="ＭＳ Ｐゴシック" charset="0"/>
                <a:cs typeface="Arial" charset="0"/>
              </a:rPr>
              <a:t>Displaced fractures in the “</a:t>
            </a:r>
            <a:r>
              <a:rPr lang="en-US" altLang="ja-JP" sz="2800" dirty="0">
                <a:latin typeface="+mj-lt"/>
                <a:ea typeface="ＭＳ Ｐゴシック" charset="0"/>
                <a:cs typeface="Arial" charset="0"/>
              </a:rPr>
              <a:t>weight bearing dome” (WBD) negatively effect joint outcome</a:t>
            </a:r>
          </a:p>
          <a:p>
            <a:pPr lvl="1" eaLnBrk="1" hangingPunct="1"/>
            <a:r>
              <a:rPr lang="en-US" sz="2800" dirty="0" err="1">
                <a:latin typeface="+mj-lt"/>
                <a:ea typeface="ＭＳ Ｐゴシック" charset="0"/>
                <a:cs typeface="Arial" charset="0"/>
              </a:rPr>
              <a:t>Letournel</a:t>
            </a:r>
            <a:r>
              <a:rPr lang="en-US" sz="2800" dirty="0">
                <a:latin typeface="+mj-lt"/>
                <a:ea typeface="ＭＳ Ｐゴシック" charset="0"/>
                <a:cs typeface="Arial" charset="0"/>
              </a:rPr>
              <a:t> 1964</a:t>
            </a:r>
          </a:p>
          <a:p>
            <a:pPr lvl="1" eaLnBrk="1" hangingPunct="1"/>
            <a:r>
              <a:rPr lang="en-US" sz="2800" dirty="0" err="1">
                <a:latin typeface="+mj-lt"/>
                <a:ea typeface="ＭＳ Ｐゴシック" charset="0"/>
                <a:cs typeface="Arial" charset="0"/>
              </a:rPr>
              <a:t>Matta</a:t>
            </a:r>
            <a:r>
              <a:rPr lang="en-US" sz="2800" dirty="0">
                <a:latin typeface="+mj-lt"/>
                <a:ea typeface="ＭＳ Ｐゴシック" charset="0"/>
                <a:cs typeface="Arial" charset="0"/>
              </a:rPr>
              <a:t> 1986-7, </a:t>
            </a:r>
            <a:r>
              <a:rPr lang="en-US" sz="2800" dirty="0" err="1">
                <a:latin typeface="+mj-lt"/>
                <a:ea typeface="ＭＳ Ｐゴシック" charset="0"/>
                <a:cs typeface="Arial" charset="0"/>
              </a:rPr>
              <a:t>Heeg</a:t>
            </a:r>
            <a:r>
              <a:rPr lang="en-US" sz="2800" dirty="0">
                <a:latin typeface="+mj-lt"/>
                <a:ea typeface="ＭＳ Ｐゴシック" charset="0"/>
                <a:cs typeface="Arial" charset="0"/>
              </a:rPr>
              <a:t> 87</a:t>
            </a:r>
          </a:p>
        </p:txBody>
      </p:sp>
    </p:spTree>
    <p:extLst>
      <p:ext uri="{BB962C8B-B14F-4D97-AF65-F5344CB8AC3E}">
        <p14:creationId xmlns:p14="http://schemas.microsoft.com/office/powerpoint/2010/main" val="1950686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Weight bearing dome</a:t>
            </a:r>
          </a:p>
        </p:txBody>
      </p:sp>
      <p:sp>
        <p:nvSpPr>
          <p:cNvPr id="66562" name="Rectangle 3"/>
          <p:cNvSpPr>
            <a:spLocks noGrp="1" noChangeArrowheads="1"/>
          </p:cNvSpPr>
          <p:nvPr>
            <p:ph idx="1"/>
          </p:nvPr>
        </p:nvSpPr>
        <p:spPr>
          <a:xfrm>
            <a:off x="658811" y="1466459"/>
            <a:ext cx="6372610" cy="4982457"/>
          </a:xfrm>
        </p:spPr>
        <p:txBody>
          <a:bodyPr/>
          <a:lstStyle/>
          <a:p>
            <a:pPr marL="457200" indent="-457200" eaLnBrk="1" hangingPunct="1">
              <a:lnSpc>
                <a:spcPct val="90000"/>
              </a:lnSpc>
              <a:buFont typeface="Arial" panose="020B0604020202020204" pitchFamily="34" charset="0"/>
              <a:buChar char="•"/>
            </a:pPr>
            <a:r>
              <a:rPr lang="en-US" altLang="ja-JP" sz="2800" dirty="0">
                <a:solidFill>
                  <a:srgbClr val="000000"/>
                </a:solidFill>
                <a:latin typeface="Arial" charset="0"/>
                <a:ea typeface="ＭＳ Ｐゴシック" charset="0"/>
                <a:cs typeface="Arial" charset="0"/>
              </a:rPr>
              <a:t>“</a:t>
            </a:r>
            <a:r>
              <a:rPr lang="en-US" altLang="ja-JP" sz="2800" dirty="0">
                <a:solidFill>
                  <a:srgbClr val="000000"/>
                </a:solidFill>
                <a:latin typeface="+mj-lt"/>
                <a:ea typeface="ＭＳ Ｐゴシック" charset="0"/>
                <a:cs typeface="Arial" charset="0"/>
              </a:rPr>
              <a:t>Roof arc (RA) angle</a:t>
            </a:r>
            <a:r>
              <a:rPr lang="en-US" altLang="ja-JP" sz="2800" dirty="0">
                <a:solidFill>
                  <a:srgbClr val="000000"/>
                </a:solidFill>
                <a:latin typeface="Arial" charset="0"/>
                <a:ea typeface="ＭＳ Ｐゴシック" charset="0"/>
                <a:cs typeface="Arial" charset="0"/>
              </a:rPr>
              <a:t>”</a:t>
            </a:r>
          </a:p>
          <a:p>
            <a:pPr lvl="2">
              <a:lnSpc>
                <a:spcPct val="90000"/>
              </a:lnSpc>
            </a:pPr>
            <a:r>
              <a:rPr lang="en-US" sz="2800" dirty="0">
                <a:solidFill>
                  <a:srgbClr val="042D98"/>
                </a:solidFill>
                <a:latin typeface="Arial" charset="0"/>
                <a:ea typeface="ＭＳ Ｐゴシック" charset="0"/>
                <a:cs typeface="Arial" charset="0"/>
              </a:rPr>
              <a:t>Attempt to identify important area of acetabulum through which the majority of the joint reactive force is transmitted (Matta 1986)</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45º defined WBD</a:t>
            </a:r>
          </a:p>
          <a:p>
            <a:pPr lvl="2">
              <a:lnSpc>
                <a:spcPct val="90000"/>
              </a:lnSpc>
            </a:pPr>
            <a:r>
              <a:rPr lang="en-US" sz="2800" dirty="0">
                <a:solidFill>
                  <a:srgbClr val="042D98"/>
                </a:solidFill>
                <a:latin typeface="+mj-lt"/>
                <a:ea typeface="ＭＳ Ｐゴシック" charset="0"/>
                <a:cs typeface="Arial" charset="0"/>
              </a:rPr>
              <a:t>Three standard views</a:t>
            </a:r>
          </a:p>
          <a:p>
            <a:pPr lvl="2">
              <a:lnSpc>
                <a:spcPct val="90000"/>
              </a:lnSpc>
            </a:pPr>
            <a:r>
              <a:rPr lang="en-US" sz="2800" dirty="0">
                <a:solidFill>
                  <a:srgbClr val="042D98"/>
                </a:solidFill>
                <a:latin typeface="+mj-lt"/>
                <a:ea typeface="ＭＳ Ｐゴシック" charset="0"/>
                <a:cs typeface="Arial" charset="0"/>
              </a:rPr>
              <a:t>Could be used as indication for nonoperative management</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Not necessary if subluxation seen</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Not applicable for PW or ABC patterns</a:t>
            </a:r>
          </a:p>
          <a:p>
            <a:pPr lvl="1" eaLnBrk="1" hangingPunct="1">
              <a:lnSpc>
                <a:spcPct val="90000"/>
              </a:lnSpc>
            </a:pPr>
            <a:endParaRPr lang="en-US" sz="2800" dirty="0">
              <a:latin typeface="Arial" charset="0"/>
              <a:ea typeface="ＭＳ Ｐゴシック" charset="0"/>
              <a:cs typeface="Arial" charset="0"/>
            </a:endParaRPr>
          </a:p>
        </p:txBody>
      </p:sp>
      <p:grpSp>
        <p:nvGrpSpPr>
          <p:cNvPr id="2" name="Group 1">
            <a:extLst>
              <a:ext uri="{FF2B5EF4-FFF2-40B4-BE49-F238E27FC236}">
                <a16:creationId xmlns:a16="http://schemas.microsoft.com/office/drawing/2014/main" id="{D9A65EDA-3229-4798-A839-4A4AEB1714FF}"/>
              </a:ext>
            </a:extLst>
          </p:cNvPr>
          <p:cNvGrpSpPr/>
          <p:nvPr/>
        </p:nvGrpSpPr>
        <p:grpSpPr>
          <a:xfrm>
            <a:off x="7314003" y="664887"/>
            <a:ext cx="3448591" cy="5906597"/>
            <a:chOff x="8743409" y="0"/>
            <a:chExt cx="3448591" cy="5906597"/>
          </a:xfrm>
        </p:grpSpPr>
        <p:pic>
          <p:nvPicPr>
            <p:cNvPr id="4" name="Picture 28">
              <a:extLst>
                <a:ext uri="{FF2B5EF4-FFF2-40B4-BE49-F238E27FC236}">
                  <a16:creationId xmlns:a16="http://schemas.microsoft.com/office/drawing/2014/main" id="{8962A1DC-4EC1-7B4B-A9C7-9B869BD27D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43409" y="0"/>
              <a:ext cx="3448591" cy="5906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27">
              <a:extLst>
                <a:ext uri="{FF2B5EF4-FFF2-40B4-BE49-F238E27FC236}">
                  <a16:creationId xmlns:a16="http://schemas.microsoft.com/office/drawing/2014/main" id="{AF208F02-668B-9B43-937D-9EFAE4E2DB98}"/>
                </a:ext>
              </a:extLst>
            </p:cNvPr>
            <p:cNvSpPr>
              <a:spLocks noChangeShapeType="1"/>
            </p:cNvSpPr>
            <p:nvPr/>
          </p:nvSpPr>
          <p:spPr bwMode="auto">
            <a:xfrm flipV="1">
              <a:off x="10467704" y="593596"/>
              <a:ext cx="0" cy="274165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 name="Line 30">
              <a:extLst>
                <a:ext uri="{FF2B5EF4-FFF2-40B4-BE49-F238E27FC236}">
                  <a16:creationId xmlns:a16="http://schemas.microsoft.com/office/drawing/2014/main" id="{1698DDB4-9C58-0E49-AA31-4DB2538DF986}"/>
                </a:ext>
              </a:extLst>
            </p:cNvPr>
            <p:cNvSpPr>
              <a:spLocks noChangeShapeType="1"/>
            </p:cNvSpPr>
            <p:nvPr/>
          </p:nvSpPr>
          <p:spPr bwMode="auto">
            <a:xfrm flipV="1">
              <a:off x="10467704" y="2802151"/>
              <a:ext cx="566255" cy="53309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426208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3" name="Picture 2">
            <a:extLst>
              <a:ext uri="{FF2B5EF4-FFF2-40B4-BE49-F238E27FC236}">
                <a16:creationId xmlns:a16="http://schemas.microsoft.com/office/drawing/2014/main" id="{28125AF5-656F-0AC6-F1AA-3A03B18D1A12}"/>
              </a:ext>
            </a:extLst>
          </p:cNvPr>
          <p:cNvPicPr>
            <a:picLocks noChangeAspect="1"/>
          </p:cNvPicPr>
          <p:nvPr/>
        </p:nvPicPr>
        <p:blipFill rotWithShape="1">
          <a:blip r:embed="rId3"/>
          <a:srcRect r="53024"/>
          <a:stretch/>
        </p:blipFill>
        <p:spPr>
          <a:xfrm>
            <a:off x="2149312" y="2738500"/>
            <a:ext cx="3447068" cy="3744723"/>
          </a:xfrm>
          <a:prstGeom prst="rect">
            <a:avLst/>
          </a:prstGeom>
        </p:spPr>
      </p:pic>
      <p:pic>
        <p:nvPicPr>
          <p:cNvPr id="4" name="Picture 3">
            <a:extLst>
              <a:ext uri="{FF2B5EF4-FFF2-40B4-BE49-F238E27FC236}">
                <a16:creationId xmlns:a16="http://schemas.microsoft.com/office/drawing/2014/main" id="{7BCAF7CD-ABF6-5397-8995-F0682E73B902}"/>
              </a:ext>
            </a:extLst>
          </p:cNvPr>
          <p:cNvPicPr>
            <a:picLocks noChangeAspect="1"/>
          </p:cNvPicPr>
          <p:nvPr/>
        </p:nvPicPr>
        <p:blipFill rotWithShape="1">
          <a:blip r:embed="rId3"/>
          <a:srcRect l="47702" r="-308"/>
          <a:stretch/>
        </p:blipFill>
        <p:spPr>
          <a:xfrm>
            <a:off x="5732075" y="2738499"/>
            <a:ext cx="3860221" cy="3744723"/>
          </a:xfrm>
          <a:prstGeom prst="rect">
            <a:avLst/>
          </a:prstGeom>
        </p:spPr>
      </p:pic>
    </p:spTree>
    <p:extLst>
      <p:ext uri="{BB962C8B-B14F-4D97-AF65-F5344CB8AC3E}">
        <p14:creationId xmlns:p14="http://schemas.microsoft.com/office/powerpoint/2010/main" val="2037396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5" name="Picture 11" descr=" 32779">
            <a:extLst>
              <a:ext uri="{FF2B5EF4-FFF2-40B4-BE49-F238E27FC236}">
                <a16:creationId xmlns:a16="http://schemas.microsoft.com/office/drawing/2014/main" id="{9F636D0B-7F82-4605-B9C4-FBA5F82E6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124200"/>
            <a:ext cx="23368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137C47E-9698-B2FD-7268-BF5EFF6CAB71}"/>
              </a:ext>
            </a:extLst>
          </p:cNvPr>
          <p:cNvGrpSpPr/>
          <p:nvPr/>
        </p:nvGrpSpPr>
        <p:grpSpPr>
          <a:xfrm>
            <a:off x="8325421" y="682900"/>
            <a:ext cx="2819113" cy="5492199"/>
            <a:chOff x="7818525" y="282436"/>
            <a:chExt cx="3343118" cy="6513065"/>
          </a:xfrm>
        </p:grpSpPr>
        <p:pic>
          <p:nvPicPr>
            <p:cNvPr id="3" name="Picture 2">
              <a:extLst>
                <a:ext uri="{FF2B5EF4-FFF2-40B4-BE49-F238E27FC236}">
                  <a16:creationId xmlns:a16="http://schemas.microsoft.com/office/drawing/2014/main" id="{B9DE54AF-2C0A-3B69-0FE8-6035381E5FAA}"/>
                </a:ext>
              </a:extLst>
            </p:cNvPr>
            <p:cNvPicPr>
              <a:picLocks noChangeAspect="1"/>
            </p:cNvPicPr>
            <p:nvPr/>
          </p:nvPicPr>
          <p:blipFill rotWithShape="1">
            <a:blip r:embed="rId3"/>
            <a:srcRect r="53024"/>
            <a:stretch/>
          </p:blipFill>
          <p:spPr>
            <a:xfrm>
              <a:off x="7818525" y="282436"/>
              <a:ext cx="2985310" cy="3243091"/>
            </a:xfrm>
            <a:prstGeom prst="rect">
              <a:avLst/>
            </a:prstGeom>
          </p:spPr>
        </p:pic>
        <p:pic>
          <p:nvPicPr>
            <p:cNvPr id="4" name="Picture 3">
              <a:extLst>
                <a:ext uri="{FF2B5EF4-FFF2-40B4-BE49-F238E27FC236}">
                  <a16:creationId xmlns:a16="http://schemas.microsoft.com/office/drawing/2014/main" id="{B4C22D1A-ABB7-3CDE-ED43-A5BD5DD540EE}"/>
                </a:ext>
              </a:extLst>
            </p:cNvPr>
            <p:cNvPicPr>
              <a:picLocks noChangeAspect="1"/>
            </p:cNvPicPr>
            <p:nvPr/>
          </p:nvPicPr>
          <p:blipFill rotWithShape="1">
            <a:blip r:embed="rId3"/>
            <a:srcRect l="47702" r="-308"/>
            <a:stretch/>
          </p:blipFill>
          <p:spPr>
            <a:xfrm>
              <a:off x="7818525" y="3552410"/>
              <a:ext cx="3343118" cy="3243091"/>
            </a:xfrm>
            <a:prstGeom prst="rect">
              <a:avLst/>
            </a:prstGeom>
          </p:spPr>
        </p:pic>
      </p:grpSp>
    </p:spTree>
    <p:extLst>
      <p:ext uri="{BB962C8B-B14F-4D97-AF65-F5344CB8AC3E}">
        <p14:creationId xmlns:p14="http://schemas.microsoft.com/office/powerpoint/2010/main" val="1661778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5" name="Picture 11" descr=" 32779">
            <a:extLst>
              <a:ext uri="{FF2B5EF4-FFF2-40B4-BE49-F238E27FC236}">
                <a16:creationId xmlns:a16="http://schemas.microsoft.com/office/drawing/2014/main" id="{9F636D0B-7F82-4605-B9C4-FBA5F82E6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124200"/>
            <a:ext cx="23368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 32780">
            <a:extLst>
              <a:ext uri="{FF2B5EF4-FFF2-40B4-BE49-F238E27FC236}">
                <a16:creationId xmlns:a16="http://schemas.microsoft.com/office/drawing/2014/main" id="{38BFE256-E1E2-4AFC-AF71-6E313DB4E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4343400"/>
            <a:ext cx="205105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A2070531-F55F-C1CF-4548-44AE648E0390}"/>
              </a:ext>
            </a:extLst>
          </p:cNvPr>
          <p:cNvGrpSpPr/>
          <p:nvPr/>
        </p:nvGrpSpPr>
        <p:grpSpPr>
          <a:xfrm>
            <a:off x="8325421" y="682900"/>
            <a:ext cx="2819113" cy="5492199"/>
            <a:chOff x="7818525" y="282436"/>
            <a:chExt cx="3343118" cy="6513065"/>
          </a:xfrm>
        </p:grpSpPr>
        <p:pic>
          <p:nvPicPr>
            <p:cNvPr id="3" name="Picture 2">
              <a:extLst>
                <a:ext uri="{FF2B5EF4-FFF2-40B4-BE49-F238E27FC236}">
                  <a16:creationId xmlns:a16="http://schemas.microsoft.com/office/drawing/2014/main" id="{CC9609C0-AF26-1CDA-F7CB-1257CF2925F0}"/>
                </a:ext>
              </a:extLst>
            </p:cNvPr>
            <p:cNvPicPr>
              <a:picLocks noChangeAspect="1"/>
            </p:cNvPicPr>
            <p:nvPr/>
          </p:nvPicPr>
          <p:blipFill rotWithShape="1">
            <a:blip r:embed="rId4"/>
            <a:srcRect r="53024"/>
            <a:stretch/>
          </p:blipFill>
          <p:spPr>
            <a:xfrm>
              <a:off x="7818525" y="282436"/>
              <a:ext cx="2985310" cy="3243091"/>
            </a:xfrm>
            <a:prstGeom prst="rect">
              <a:avLst/>
            </a:prstGeom>
          </p:spPr>
        </p:pic>
        <p:pic>
          <p:nvPicPr>
            <p:cNvPr id="4" name="Picture 3">
              <a:extLst>
                <a:ext uri="{FF2B5EF4-FFF2-40B4-BE49-F238E27FC236}">
                  <a16:creationId xmlns:a16="http://schemas.microsoft.com/office/drawing/2014/main" id="{1351F887-089C-09D7-B122-548E682CD07B}"/>
                </a:ext>
              </a:extLst>
            </p:cNvPr>
            <p:cNvPicPr>
              <a:picLocks noChangeAspect="1"/>
            </p:cNvPicPr>
            <p:nvPr/>
          </p:nvPicPr>
          <p:blipFill rotWithShape="1">
            <a:blip r:embed="rId4"/>
            <a:srcRect l="47702" r="-308"/>
            <a:stretch/>
          </p:blipFill>
          <p:spPr>
            <a:xfrm>
              <a:off x="7818525" y="3552410"/>
              <a:ext cx="3343118" cy="3243091"/>
            </a:xfrm>
            <a:prstGeom prst="rect">
              <a:avLst/>
            </a:prstGeom>
          </p:spPr>
        </p:pic>
      </p:grpSp>
    </p:spTree>
    <p:extLst>
      <p:ext uri="{BB962C8B-B14F-4D97-AF65-F5344CB8AC3E}">
        <p14:creationId xmlns:p14="http://schemas.microsoft.com/office/powerpoint/2010/main" val="279222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Learning objectives</a:t>
            </a:r>
          </a:p>
        </p:txBody>
      </p:sp>
      <p:sp>
        <p:nvSpPr>
          <p:cNvPr id="3" name="Content Placeholder 2"/>
          <p:cNvSpPr>
            <a:spLocks noGrp="1"/>
          </p:cNvSpPr>
          <p:nvPr>
            <p:ph type="body" sz="quarter" idx="13"/>
          </p:nvPr>
        </p:nvSpPr>
        <p:spPr/>
        <p:txBody>
          <a:bodyPr/>
          <a:lstStyle/>
          <a:p>
            <a:pPr marL="342900" indent="-342900">
              <a:spcBef>
                <a:spcPts val="600"/>
              </a:spcBef>
              <a:buFont typeface="Arial" panose="020B0604020202020204" pitchFamily="34" charset="0"/>
              <a:buChar char="•"/>
            </a:pPr>
            <a:r>
              <a:rPr lang="en-US" sz="2800" dirty="0">
                <a:latin typeface="+mj-lt"/>
              </a:rPr>
              <a:t>Understand the acute management of acetabular fractures</a:t>
            </a:r>
          </a:p>
          <a:p>
            <a:pPr marL="342900" indent="-342900">
              <a:spcBef>
                <a:spcPts val="600"/>
              </a:spcBef>
              <a:buFont typeface="Arial" panose="020B0604020202020204" pitchFamily="34" charset="0"/>
              <a:buChar char="•"/>
            </a:pPr>
            <a:r>
              <a:rPr lang="en-US" sz="2800" dirty="0">
                <a:latin typeface="+mj-lt"/>
              </a:rPr>
              <a:t>Recognize the importance of hip dislocation/subluxation</a:t>
            </a:r>
          </a:p>
          <a:p>
            <a:pPr marL="342900" indent="-342900">
              <a:spcBef>
                <a:spcPts val="600"/>
              </a:spcBef>
              <a:buFont typeface="Arial" panose="020B0604020202020204" pitchFamily="34" charset="0"/>
              <a:buChar char="•"/>
            </a:pPr>
            <a:r>
              <a:rPr lang="en-US" sz="2800" dirty="0">
                <a:latin typeface="+mj-lt"/>
              </a:rPr>
              <a:t>Understand the indications for surgical treatment of acetabular fractures</a:t>
            </a:r>
          </a:p>
          <a:p>
            <a:pPr marL="342900" indent="-342900">
              <a:spcBef>
                <a:spcPts val="600"/>
              </a:spcBef>
              <a:buFont typeface="Arial" panose="020B0604020202020204" pitchFamily="34" charset="0"/>
              <a:buChar char="•"/>
            </a:pPr>
            <a:r>
              <a:rPr lang="en-US" sz="2800" dirty="0">
                <a:latin typeface="+mj-lt"/>
              </a:rPr>
              <a:t>Understand the factors important in choosing a surgical approach for acetabular fractures</a:t>
            </a:r>
          </a:p>
          <a:p>
            <a:pPr>
              <a:spcBef>
                <a:spcPts val="600"/>
              </a:spcBef>
            </a:pPr>
            <a:endParaRPr lang="en-US" dirty="0"/>
          </a:p>
        </p:txBody>
      </p:sp>
    </p:spTree>
    <p:extLst>
      <p:ext uri="{BB962C8B-B14F-4D97-AF65-F5344CB8AC3E}">
        <p14:creationId xmlns:p14="http://schemas.microsoft.com/office/powerpoint/2010/main" val="896227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5" name="Picture 11" descr=" 32779">
            <a:extLst>
              <a:ext uri="{FF2B5EF4-FFF2-40B4-BE49-F238E27FC236}">
                <a16:creationId xmlns:a16="http://schemas.microsoft.com/office/drawing/2014/main" id="{9F636D0B-7F82-4605-B9C4-FBA5F82E6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124200"/>
            <a:ext cx="23368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 32780">
            <a:extLst>
              <a:ext uri="{FF2B5EF4-FFF2-40B4-BE49-F238E27FC236}">
                <a16:creationId xmlns:a16="http://schemas.microsoft.com/office/drawing/2014/main" id="{38BFE256-E1E2-4AFC-AF71-6E313DB4E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4343400"/>
            <a:ext cx="205105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 32784">
            <a:extLst>
              <a:ext uri="{FF2B5EF4-FFF2-40B4-BE49-F238E27FC236}">
                <a16:creationId xmlns:a16="http://schemas.microsoft.com/office/drawing/2014/main" id="{B8F26C6C-8DE6-4CB6-8BFD-E151DA0100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048000"/>
            <a:ext cx="185420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57DB7FD-E269-94FC-3AF9-1F6FBA676FDA}"/>
              </a:ext>
            </a:extLst>
          </p:cNvPr>
          <p:cNvGrpSpPr/>
          <p:nvPr/>
        </p:nvGrpSpPr>
        <p:grpSpPr>
          <a:xfrm>
            <a:off x="8325421" y="682900"/>
            <a:ext cx="2819113" cy="5492199"/>
            <a:chOff x="7818525" y="282436"/>
            <a:chExt cx="3343118" cy="6513065"/>
          </a:xfrm>
        </p:grpSpPr>
        <p:pic>
          <p:nvPicPr>
            <p:cNvPr id="3" name="Picture 2">
              <a:extLst>
                <a:ext uri="{FF2B5EF4-FFF2-40B4-BE49-F238E27FC236}">
                  <a16:creationId xmlns:a16="http://schemas.microsoft.com/office/drawing/2014/main" id="{F41EF899-F5C4-56F1-746B-9E0F586205CD}"/>
                </a:ext>
              </a:extLst>
            </p:cNvPr>
            <p:cNvPicPr>
              <a:picLocks noChangeAspect="1"/>
            </p:cNvPicPr>
            <p:nvPr/>
          </p:nvPicPr>
          <p:blipFill rotWithShape="1">
            <a:blip r:embed="rId5"/>
            <a:srcRect r="53024"/>
            <a:stretch/>
          </p:blipFill>
          <p:spPr>
            <a:xfrm>
              <a:off x="7818525" y="282436"/>
              <a:ext cx="2985310" cy="3243091"/>
            </a:xfrm>
            <a:prstGeom prst="rect">
              <a:avLst/>
            </a:prstGeom>
          </p:spPr>
        </p:pic>
        <p:pic>
          <p:nvPicPr>
            <p:cNvPr id="4" name="Picture 3">
              <a:extLst>
                <a:ext uri="{FF2B5EF4-FFF2-40B4-BE49-F238E27FC236}">
                  <a16:creationId xmlns:a16="http://schemas.microsoft.com/office/drawing/2014/main" id="{78CD9F1C-60A9-D0F9-9B6F-6110A091723E}"/>
                </a:ext>
              </a:extLst>
            </p:cNvPr>
            <p:cNvPicPr>
              <a:picLocks noChangeAspect="1"/>
            </p:cNvPicPr>
            <p:nvPr/>
          </p:nvPicPr>
          <p:blipFill rotWithShape="1">
            <a:blip r:embed="rId5"/>
            <a:srcRect l="47702" r="-308"/>
            <a:stretch/>
          </p:blipFill>
          <p:spPr>
            <a:xfrm>
              <a:off x="7818525" y="3552410"/>
              <a:ext cx="3343118" cy="3243091"/>
            </a:xfrm>
            <a:prstGeom prst="rect">
              <a:avLst/>
            </a:prstGeom>
          </p:spPr>
        </p:pic>
      </p:grpSp>
    </p:spTree>
    <p:extLst>
      <p:ext uri="{BB962C8B-B14F-4D97-AF65-F5344CB8AC3E}">
        <p14:creationId xmlns:p14="http://schemas.microsoft.com/office/powerpoint/2010/main" val="12540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5" name="Picture 11" descr=" 32779">
            <a:extLst>
              <a:ext uri="{FF2B5EF4-FFF2-40B4-BE49-F238E27FC236}">
                <a16:creationId xmlns:a16="http://schemas.microsoft.com/office/drawing/2014/main" id="{9F636D0B-7F82-4605-B9C4-FBA5F82E6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124200"/>
            <a:ext cx="23368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 32780">
            <a:extLst>
              <a:ext uri="{FF2B5EF4-FFF2-40B4-BE49-F238E27FC236}">
                <a16:creationId xmlns:a16="http://schemas.microsoft.com/office/drawing/2014/main" id="{38BFE256-E1E2-4AFC-AF71-6E313DB4E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4343400"/>
            <a:ext cx="205105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 32784">
            <a:extLst>
              <a:ext uri="{FF2B5EF4-FFF2-40B4-BE49-F238E27FC236}">
                <a16:creationId xmlns:a16="http://schemas.microsoft.com/office/drawing/2014/main" id="{B8F26C6C-8DE6-4CB6-8BFD-E151DA0100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048000"/>
            <a:ext cx="185420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7" descr=" 32785">
            <a:extLst>
              <a:ext uri="{FF2B5EF4-FFF2-40B4-BE49-F238E27FC236}">
                <a16:creationId xmlns:a16="http://schemas.microsoft.com/office/drawing/2014/main" id="{9F80F317-0A78-407E-BFA5-DCB4C0EDCEB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4292600"/>
            <a:ext cx="2070100" cy="256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5C608137-CAB6-B895-4F7F-53EE2227627B}"/>
              </a:ext>
            </a:extLst>
          </p:cNvPr>
          <p:cNvGrpSpPr/>
          <p:nvPr/>
        </p:nvGrpSpPr>
        <p:grpSpPr>
          <a:xfrm>
            <a:off x="8325421" y="682900"/>
            <a:ext cx="2819113" cy="5492199"/>
            <a:chOff x="7818525" y="282436"/>
            <a:chExt cx="3343118" cy="6513065"/>
          </a:xfrm>
        </p:grpSpPr>
        <p:pic>
          <p:nvPicPr>
            <p:cNvPr id="3" name="Picture 2">
              <a:extLst>
                <a:ext uri="{FF2B5EF4-FFF2-40B4-BE49-F238E27FC236}">
                  <a16:creationId xmlns:a16="http://schemas.microsoft.com/office/drawing/2014/main" id="{07C9D19A-BF3C-E649-7C14-2F9B23D7912C}"/>
                </a:ext>
              </a:extLst>
            </p:cNvPr>
            <p:cNvPicPr>
              <a:picLocks noChangeAspect="1"/>
            </p:cNvPicPr>
            <p:nvPr/>
          </p:nvPicPr>
          <p:blipFill rotWithShape="1">
            <a:blip r:embed="rId6"/>
            <a:srcRect r="53024"/>
            <a:stretch/>
          </p:blipFill>
          <p:spPr>
            <a:xfrm>
              <a:off x="7818525" y="282436"/>
              <a:ext cx="2985310" cy="3243091"/>
            </a:xfrm>
            <a:prstGeom prst="rect">
              <a:avLst/>
            </a:prstGeom>
          </p:spPr>
        </p:pic>
        <p:pic>
          <p:nvPicPr>
            <p:cNvPr id="4" name="Picture 3">
              <a:extLst>
                <a:ext uri="{FF2B5EF4-FFF2-40B4-BE49-F238E27FC236}">
                  <a16:creationId xmlns:a16="http://schemas.microsoft.com/office/drawing/2014/main" id="{2475982B-0FF6-E579-B16F-713D205B170E}"/>
                </a:ext>
              </a:extLst>
            </p:cNvPr>
            <p:cNvPicPr>
              <a:picLocks noChangeAspect="1"/>
            </p:cNvPicPr>
            <p:nvPr/>
          </p:nvPicPr>
          <p:blipFill rotWithShape="1">
            <a:blip r:embed="rId6"/>
            <a:srcRect l="47702" r="-308"/>
            <a:stretch/>
          </p:blipFill>
          <p:spPr>
            <a:xfrm>
              <a:off x="7818525" y="3552410"/>
              <a:ext cx="3343118" cy="3243091"/>
            </a:xfrm>
            <a:prstGeom prst="rect">
              <a:avLst/>
            </a:prstGeom>
          </p:spPr>
        </p:pic>
      </p:grpSp>
    </p:spTree>
    <p:extLst>
      <p:ext uri="{BB962C8B-B14F-4D97-AF65-F5344CB8AC3E}">
        <p14:creationId xmlns:p14="http://schemas.microsoft.com/office/powerpoint/2010/main" val="160725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5" name="Picture 11" descr=" 32779">
            <a:extLst>
              <a:ext uri="{FF2B5EF4-FFF2-40B4-BE49-F238E27FC236}">
                <a16:creationId xmlns:a16="http://schemas.microsoft.com/office/drawing/2014/main" id="{9F636D0B-7F82-4605-B9C4-FBA5F82E6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124200"/>
            <a:ext cx="23368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 32780">
            <a:extLst>
              <a:ext uri="{FF2B5EF4-FFF2-40B4-BE49-F238E27FC236}">
                <a16:creationId xmlns:a16="http://schemas.microsoft.com/office/drawing/2014/main" id="{38BFE256-E1E2-4AFC-AF71-6E313DB4E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4343400"/>
            <a:ext cx="205105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 32784">
            <a:extLst>
              <a:ext uri="{FF2B5EF4-FFF2-40B4-BE49-F238E27FC236}">
                <a16:creationId xmlns:a16="http://schemas.microsoft.com/office/drawing/2014/main" id="{B8F26C6C-8DE6-4CB6-8BFD-E151DA0100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048000"/>
            <a:ext cx="185420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7" descr=" 32785">
            <a:extLst>
              <a:ext uri="{FF2B5EF4-FFF2-40B4-BE49-F238E27FC236}">
                <a16:creationId xmlns:a16="http://schemas.microsoft.com/office/drawing/2014/main" id="{9F80F317-0A78-407E-BFA5-DCB4C0EDCEB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4292600"/>
            <a:ext cx="2070100" cy="256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75495B0-F260-D248-76AD-155FFA26C27B}"/>
              </a:ext>
            </a:extLst>
          </p:cNvPr>
          <p:cNvGrpSpPr/>
          <p:nvPr/>
        </p:nvGrpSpPr>
        <p:grpSpPr>
          <a:xfrm>
            <a:off x="8325421" y="682900"/>
            <a:ext cx="2819113" cy="5492199"/>
            <a:chOff x="7818525" y="282436"/>
            <a:chExt cx="3343118" cy="6513065"/>
          </a:xfrm>
        </p:grpSpPr>
        <p:pic>
          <p:nvPicPr>
            <p:cNvPr id="3" name="Picture 2">
              <a:extLst>
                <a:ext uri="{FF2B5EF4-FFF2-40B4-BE49-F238E27FC236}">
                  <a16:creationId xmlns:a16="http://schemas.microsoft.com/office/drawing/2014/main" id="{535DFD5E-2313-8446-FF22-0105C07906CD}"/>
                </a:ext>
              </a:extLst>
            </p:cNvPr>
            <p:cNvPicPr>
              <a:picLocks noChangeAspect="1"/>
            </p:cNvPicPr>
            <p:nvPr/>
          </p:nvPicPr>
          <p:blipFill rotWithShape="1">
            <a:blip r:embed="rId6"/>
            <a:srcRect r="53024"/>
            <a:stretch/>
          </p:blipFill>
          <p:spPr>
            <a:xfrm>
              <a:off x="7818525" y="282436"/>
              <a:ext cx="2985310" cy="3243091"/>
            </a:xfrm>
            <a:prstGeom prst="rect">
              <a:avLst/>
            </a:prstGeom>
          </p:spPr>
        </p:pic>
        <p:pic>
          <p:nvPicPr>
            <p:cNvPr id="4" name="Picture 3">
              <a:extLst>
                <a:ext uri="{FF2B5EF4-FFF2-40B4-BE49-F238E27FC236}">
                  <a16:creationId xmlns:a16="http://schemas.microsoft.com/office/drawing/2014/main" id="{C8967721-0E16-A975-B5A5-1C442C37EE8F}"/>
                </a:ext>
              </a:extLst>
            </p:cNvPr>
            <p:cNvPicPr>
              <a:picLocks noChangeAspect="1"/>
            </p:cNvPicPr>
            <p:nvPr/>
          </p:nvPicPr>
          <p:blipFill rotWithShape="1">
            <a:blip r:embed="rId6"/>
            <a:srcRect l="47702" r="-308"/>
            <a:stretch/>
          </p:blipFill>
          <p:spPr>
            <a:xfrm>
              <a:off x="7818525" y="3552410"/>
              <a:ext cx="3343118" cy="3243091"/>
            </a:xfrm>
            <a:prstGeom prst="rect">
              <a:avLst/>
            </a:prstGeom>
          </p:spPr>
        </p:pic>
      </p:grpSp>
    </p:spTree>
    <p:extLst>
      <p:ext uri="{BB962C8B-B14F-4D97-AF65-F5344CB8AC3E}">
        <p14:creationId xmlns:p14="http://schemas.microsoft.com/office/powerpoint/2010/main" val="4261374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BDE35A4-4D43-A530-3EE1-C03B5624A7A0}"/>
              </a:ext>
            </a:extLst>
          </p:cNvPr>
          <p:cNvGrpSpPr/>
          <p:nvPr/>
        </p:nvGrpSpPr>
        <p:grpSpPr>
          <a:xfrm>
            <a:off x="8325421" y="682900"/>
            <a:ext cx="2819113" cy="5492199"/>
            <a:chOff x="7818525" y="282436"/>
            <a:chExt cx="3343118" cy="6513065"/>
          </a:xfrm>
        </p:grpSpPr>
        <p:pic>
          <p:nvPicPr>
            <p:cNvPr id="3" name="Picture 2">
              <a:extLst>
                <a:ext uri="{FF2B5EF4-FFF2-40B4-BE49-F238E27FC236}">
                  <a16:creationId xmlns:a16="http://schemas.microsoft.com/office/drawing/2014/main" id="{6FB84931-FBA4-2D04-7CCC-B866B14E81AC}"/>
                </a:ext>
              </a:extLst>
            </p:cNvPr>
            <p:cNvPicPr>
              <a:picLocks noChangeAspect="1"/>
            </p:cNvPicPr>
            <p:nvPr/>
          </p:nvPicPr>
          <p:blipFill rotWithShape="1">
            <a:blip r:embed="rId2"/>
            <a:srcRect r="53024"/>
            <a:stretch/>
          </p:blipFill>
          <p:spPr>
            <a:xfrm>
              <a:off x="7818525" y="282436"/>
              <a:ext cx="2985310" cy="3243091"/>
            </a:xfrm>
            <a:prstGeom prst="rect">
              <a:avLst/>
            </a:prstGeom>
          </p:spPr>
        </p:pic>
        <p:pic>
          <p:nvPicPr>
            <p:cNvPr id="4" name="Picture 3">
              <a:extLst>
                <a:ext uri="{FF2B5EF4-FFF2-40B4-BE49-F238E27FC236}">
                  <a16:creationId xmlns:a16="http://schemas.microsoft.com/office/drawing/2014/main" id="{9E672A3F-9F48-E7B8-192A-C165B8CBCDE0}"/>
                </a:ext>
              </a:extLst>
            </p:cNvPr>
            <p:cNvPicPr>
              <a:picLocks noChangeAspect="1"/>
            </p:cNvPicPr>
            <p:nvPr/>
          </p:nvPicPr>
          <p:blipFill rotWithShape="1">
            <a:blip r:embed="rId2"/>
            <a:srcRect l="47702" r="-308"/>
            <a:stretch/>
          </p:blipFill>
          <p:spPr>
            <a:xfrm>
              <a:off x="7818525" y="3552410"/>
              <a:ext cx="3343118" cy="3243091"/>
            </a:xfrm>
            <a:prstGeom prst="rect">
              <a:avLst/>
            </a:prstGeom>
          </p:spPr>
        </p:pic>
      </p:grpSp>
      <p:sp>
        <p:nvSpPr>
          <p:cNvPr id="72705" name="Rectangle 2" descr=" 72705"/>
          <p:cNvSpPr>
            <a:spLocks noGrp="1" noChangeArrowheads="1"/>
          </p:cNvSpPr>
          <p:nvPr>
            <p:ph type="title"/>
          </p:nvPr>
        </p:nvSpPr>
        <p:spPr/>
        <p:txBody>
          <a:bodyPr/>
          <a:lstStyle/>
          <a:p>
            <a:pPr eaLnBrk="1" hangingPunct="1"/>
            <a:r>
              <a:rPr lang="en-US" sz="3200" dirty="0">
                <a:latin typeface="Arial" charset="0"/>
                <a:ea typeface="ＭＳ Ｐゴシック" charset="0"/>
                <a:cs typeface="Arial" charset="0"/>
              </a:rPr>
              <a:t>CT subchondral arc (Olson 1993)</a:t>
            </a:r>
          </a:p>
        </p:txBody>
      </p:sp>
      <p:sp>
        <p:nvSpPr>
          <p:cNvPr id="72706" name="Rectangle 3" descr=" 72706"/>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Top 10 mm = 45</a:t>
            </a:r>
            <a:r>
              <a:rPr lang="en-US" sz="2800" dirty="0">
                <a:latin typeface="Arial" charset="0"/>
                <a:ea typeface="ＭＳ Ｐゴシック" charset="0"/>
                <a:cs typeface="Arial" charset="0"/>
                <a:sym typeface="Symbol" charset="0"/>
              </a:rPr>
              <a:t> RA</a:t>
            </a:r>
          </a:p>
          <a:p>
            <a:pPr lvl="1" eaLnBrk="1" hangingPunct="1"/>
            <a:r>
              <a:rPr lang="en-US" sz="2800" dirty="0">
                <a:latin typeface="Arial" charset="0"/>
                <a:ea typeface="ＭＳ Ｐゴシック" charset="0"/>
                <a:cs typeface="Arial" charset="0"/>
              </a:rPr>
              <a:t>From subchondral condensation</a:t>
            </a:r>
          </a:p>
        </p:txBody>
      </p:sp>
      <p:pic>
        <p:nvPicPr>
          <p:cNvPr id="5" name="Picture 11" descr=" 32779">
            <a:extLst>
              <a:ext uri="{FF2B5EF4-FFF2-40B4-BE49-F238E27FC236}">
                <a16:creationId xmlns:a16="http://schemas.microsoft.com/office/drawing/2014/main" id="{9F636D0B-7F82-4605-B9C4-FBA5F82E673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3124200"/>
            <a:ext cx="2336800" cy="264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descr=" 32780">
            <a:extLst>
              <a:ext uri="{FF2B5EF4-FFF2-40B4-BE49-F238E27FC236}">
                <a16:creationId xmlns:a16="http://schemas.microsoft.com/office/drawing/2014/main" id="{38BFE256-E1E2-4AFC-AF71-6E313DB4E4C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0400" y="4343400"/>
            <a:ext cx="205105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 32784">
            <a:extLst>
              <a:ext uri="{FF2B5EF4-FFF2-40B4-BE49-F238E27FC236}">
                <a16:creationId xmlns:a16="http://schemas.microsoft.com/office/drawing/2014/main" id="{B8F26C6C-8DE6-4CB6-8BFD-E151DA01001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00600" y="3048000"/>
            <a:ext cx="185420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7" descr=" 32785">
            <a:extLst>
              <a:ext uri="{FF2B5EF4-FFF2-40B4-BE49-F238E27FC236}">
                <a16:creationId xmlns:a16="http://schemas.microsoft.com/office/drawing/2014/main" id="{9F80F317-0A78-407E-BFA5-DCB4C0EDCEB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1200" y="4292600"/>
            <a:ext cx="2070100" cy="256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8" descr=" 32786">
            <a:extLst>
              <a:ext uri="{FF2B5EF4-FFF2-40B4-BE49-F238E27FC236}">
                <a16:creationId xmlns:a16="http://schemas.microsoft.com/office/drawing/2014/main" id="{36881107-C2C7-4DEE-BEFE-47065EC2DB1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67600" y="3124200"/>
            <a:ext cx="2205038" cy="25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352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26"/>
          <p:cNvSpPr>
            <a:spLocks noGrp="1" noChangeArrowheads="1"/>
          </p:cNvSpPr>
          <p:nvPr>
            <p:ph type="title"/>
          </p:nvPr>
        </p:nvSpPr>
        <p:spPr/>
        <p:txBody>
          <a:bodyPr/>
          <a:lstStyle/>
          <a:p>
            <a:r>
              <a:rPr lang="en-US" sz="3200" dirty="0">
                <a:solidFill>
                  <a:srgbClr val="042D98"/>
                </a:solidFill>
                <a:ea typeface="ＭＳ Ｐゴシック" charset="0"/>
                <a:cs typeface="Arial" charset="0"/>
              </a:rPr>
              <a:t>Weight bearing dome—stability</a:t>
            </a:r>
          </a:p>
        </p:txBody>
      </p:sp>
      <p:sp>
        <p:nvSpPr>
          <p:cNvPr id="70658" name="Rectangle 1027"/>
          <p:cNvSpPr>
            <a:spLocks noGrp="1" noChangeArrowheads="1"/>
          </p:cNvSpPr>
          <p:nvPr>
            <p:ph type="body" sz="quarter" idx="13"/>
          </p:nvPr>
        </p:nvSpPr>
        <p:spPr/>
        <p:txBody>
          <a:bodyPr/>
          <a:lstStyle/>
          <a:p>
            <a:pPr eaLnBrk="1" hangingPunct="1"/>
            <a:r>
              <a:rPr lang="en-US" sz="2800" dirty="0" err="1">
                <a:latin typeface="+mj-lt"/>
                <a:ea typeface="ＭＳ Ｐゴシック" charset="0"/>
                <a:cs typeface="Arial" charset="0"/>
              </a:rPr>
              <a:t>Vrahas</a:t>
            </a:r>
            <a:r>
              <a:rPr lang="en-US" sz="2800" dirty="0">
                <a:latin typeface="+mj-lt"/>
                <a:ea typeface="ＭＳ Ｐゴシック" charset="0"/>
                <a:cs typeface="Arial" charset="0"/>
              </a:rPr>
              <a:t> et al JBJS 1999. Static mechanical loading: </a:t>
            </a:r>
          </a:p>
          <a:p>
            <a:pPr eaLnBrk="1" hangingPunct="1"/>
            <a:r>
              <a:rPr lang="en-US" sz="2800" dirty="0">
                <a:latin typeface="+mj-lt"/>
                <a:ea typeface="ＭＳ Ｐゴシック" charset="0"/>
                <a:cs typeface="Arial" charset="0"/>
              </a:rPr>
              <a:t>	AC, PC, Tr fracture model </a:t>
            </a:r>
          </a:p>
          <a:p>
            <a:pPr lvl="1" eaLnBrk="1" hangingPunct="1"/>
            <a:r>
              <a:rPr lang="en-US" sz="2800" dirty="0">
                <a:solidFill>
                  <a:srgbClr val="000000"/>
                </a:solidFill>
                <a:latin typeface="+mj-lt"/>
                <a:ea typeface="ＭＳ Ｐゴシック" charset="0"/>
                <a:cs typeface="Arial" charset="0"/>
              </a:rPr>
              <a:t>Anterior RA 25°</a:t>
            </a:r>
          </a:p>
          <a:p>
            <a:pPr lvl="2" eaLnBrk="1" hangingPunct="1"/>
            <a:r>
              <a:rPr lang="en-US" sz="2800" dirty="0">
                <a:solidFill>
                  <a:srgbClr val="000000"/>
                </a:solidFill>
                <a:latin typeface="+mj-lt"/>
                <a:ea typeface="ＭＳ Ｐゴシック" charset="0"/>
                <a:cs typeface="Arial" charset="0"/>
              </a:rPr>
              <a:t>Measured on </a:t>
            </a:r>
            <a:r>
              <a:rPr lang="en-US" sz="2800" dirty="0" err="1">
                <a:solidFill>
                  <a:srgbClr val="000000"/>
                </a:solidFill>
                <a:latin typeface="+mj-lt"/>
                <a:ea typeface="ＭＳ Ｐゴシック" charset="0"/>
                <a:cs typeface="Arial" charset="0"/>
              </a:rPr>
              <a:t>obturator</a:t>
            </a:r>
            <a:r>
              <a:rPr lang="en-US" sz="2800" dirty="0">
                <a:solidFill>
                  <a:srgbClr val="000000"/>
                </a:solidFill>
                <a:latin typeface="+mj-lt"/>
                <a:ea typeface="ＭＳ Ｐゴシック" charset="0"/>
                <a:cs typeface="Arial" charset="0"/>
              </a:rPr>
              <a:t> oblique</a:t>
            </a:r>
          </a:p>
          <a:p>
            <a:pPr lvl="1" eaLnBrk="1" hangingPunct="1"/>
            <a:r>
              <a:rPr lang="en-US" sz="2800" dirty="0">
                <a:solidFill>
                  <a:srgbClr val="000000"/>
                </a:solidFill>
                <a:latin typeface="+mj-lt"/>
                <a:ea typeface="ＭＳ Ｐゴシック" charset="0"/>
                <a:cs typeface="Arial" charset="0"/>
              </a:rPr>
              <a:t>Posterior RA 70°</a:t>
            </a:r>
          </a:p>
          <a:p>
            <a:pPr lvl="2" eaLnBrk="1" hangingPunct="1"/>
            <a:r>
              <a:rPr lang="en-US" sz="2800" dirty="0">
                <a:solidFill>
                  <a:srgbClr val="000000"/>
                </a:solidFill>
                <a:latin typeface="+mj-lt"/>
                <a:ea typeface="ＭＳ Ｐゴシック" charset="0"/>
                <a:cs typeface="Arial" charset="0"/>
              </a:rPr>
              <a:t>On iliac oblique</a:t>
            </a:r>
          </a:p>
          <a:p>
            <a:pPr lvl="2" eaLnBrk="1" hangingPunct="1"/>
            <a:r>
              <a:rPr lang="en-US" sz="2800" dirty="0">
                <a:solidFill>
                  <a:srgbClr val="000000"/>
                </a:solidFill>
                <a:latin typeface="+mj-lt"/>
                <a:ea typeface="ＭＳ Ｐゴシック" charset="0"/>
                <a:cs typeface="Arial" charset="0"/>
              </a:rPr>
              <a:t>Above the ischial spine</a:t>
            </a:r>
          </a:p>
          <a:p>
            <a:pPr lvl="1" eaLnBrk="1" hangingPunct="1"/>
            <a:r>
              <a:rPr lang="en-US" sz="2800" dirty="0">
                <a:solidFill>
                  <a:srgbClr val="000000"/>
                </a:solidFill>
                <a:latin typeface="+mj-lt"/>
                <a:ea typeface="ＭＳ Ｐゴシック" charset="0"/>
                <a:cs typeface="Arial" charset="0"/>
              </a:rPr>
              <a:t>Medial RA 45°</a:t>
            </a:r>
          </a:p>
        </p:txBody>
      </p:sp>
      <p:sp>
        <p:nvSpPr>
          <p:cNvPr id="70659" name="Text Box 1028"/>
          <p:cNvSpPr txBox="1">
            <a:spLocks noChangeArrowheads="1"/>
          </p:cNvSpPr>
          <p:nvPr/>
        </p:nvSpPr>
        <p:spPr bwMode="auto">
          <a:xfrm>
            <a:off x="3763177" y="5856288"/>
            <a:ext cx="4665646" cy="501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merican Typewriter Light" charset="0"/>
                <a:ea typeface="ＭＳ Ｐゴシック" charset="0"/>
                <a:cs typeface="ＭＳ Ｐゴシック" charset="0"/>
              </a:defRPr>
            </a:lvl1pPr>
            <a:lvl2pPr marL="742950" indent="-285750">
              <a:defRPr sz="2400" b="1">
                <a:solidFill>
                  <a:schemeClr val="tx1"/>
                </a:solidFill>
                <a:latin typeface="American Typewriter Light" charset="0"/>
                <a:ea typeface="ＭＳ Ｐゴシック" charset="0"/>
              </a:defRPr>
            </a:lvl2pPr>
            <a:lvl3pPr marL="1143000" indent="-228600">
              <a:defRPr sz="2400" b="1">
                <a:solidFill>
                  <a:schemeClr val="tx1"/>
                </a:solidFill>
                <a:latin typeface="American Typewriter Light" charset="0"/>
                <a:ea typeface="ＭＳ Ｐゴシック" charset="0"/>
              </a:defRPr>
            </a:lvl3pPr>
            <a:lvl4pPr marL="1600200" indent="-228600">
              <a:defRPr sz="2400" b="1">
                <a:solidFill>
                  <a:schemeClr val="tx1"/>
                </a:solidFill>
                <a:latin typeface="American Typewriter Light" charset="0"/>
                <a:ea typeface="ＭＳ Ｐゴシック" charset="0"/>
              </a:defRPr>
            </a:lvl4pPr>
            <a:lvl5pPr marL="2057400" indent="-228600">
              <a:defRPr sz="2400" b="1">
                <a:solidFill>
                  <a:schemeClr val="tx1"/>
                </a:solidFill>
                <a:latin typeface="American Typewriter Light" charset="0"/>
                <a:ea typeface="ＭＳ Ｐゴシック" charset="0"/>
              </a:defRPr>
            </a:lvl5pPr>
            <a:lvl6pPr marL="2514600" indent="-228600" eaLnBrk="0" fontAlgn="base" hangingPunct="0">
              <a:spcBef>
                <a:spcPct val="0"/>
              </a:spcBef>
              <a:spcAft>
                <a:spcPct val="0"/>
              </a:spcAft>
              <a:defRPr sz="2400" b="1">
                <a:solidFill>
                  <a:schemeClr val="tx1"/>
                </a:solidFill>
                <a:latin typeface="American Typewriter Light" charset="0"/>
                <a:ea typeface="ＭＳ Ｐゴシック" charset="0"/>
              </a:defRPr>
            </a:lvl6pPr>
            <a:lvl7pPr marL="2971800" indent="-228600" eaLnBrk="0" fontAlgn="base" hangingPunct="0">
              <a:spcBef>
                <a:spcPct val="0"/>
              </a:spcBef>
              <a:spcAft>
                <a:spcPct val="0"/>
              </a:spcAft>
              <a:defRPr sz="2400" b="1">
                <a:solidFill>
                  <a:schemeClr val="tx1"/>
                </a:solidFill>
                <a:latin typeface="American Typewriter Light" charset="0"/>
                <a:ea typeface="ＭＳ Ｐゴシック" charset="0"/>
              </a:defRPr>
            </a:lvl7pPr>
            <a:lvl8pPr marL="3429000" indent="-228600" eaLnBrk="0" fontAlgn="base" hangingPunct="0">
              <a:spcBef>
                <a:spcPct val="0"/>
              </a:spcBef>
              <a:spcAft>
                <a:spcPct val="0"/>
              </a:spcAft>
              <a:defRPr sz="2400" b="1">
                <a:solidFill>
                  <a:schemeClr val="tx1"/>
                </a:solidFill>
                <a:latin typeface="American Typewriter Light" charset="0"/>
                <a:ea typeface="ＭＳ Ｐゴシック" charset="0"/>
              </a:defRPr>
            </a:lvl8pPr>
            <a:lvl9pPr marL="3886200" indent="-228600" eaLnBrk="0" fontAlgn="base" hangingPunct="0">
              <a:spcBef>
                <a:spcPct val="0"/>
              </a:spcBef>
              <a:spcAft>
                <a:spcPct val="0"/>
              </a:spcAft>
              <a:defRPr sz="2400" b="1">
                <a:solidFill>
                  <a:schemeClr val="tx1"/>
                </a:solidFill>
                <a:latin typeface="American Typewriter Light" charset="0"/>
                <a:ea typeface="ＭＳ Ｐゴシック" charset="0"/>
              </a:defRPr>
            </a:lvl9pPr>
          </a:lstStyle>
          <a:p>
            <a:r>
              <a:rPr lang="en-US" sz="2800" dirty="0">
                <a:latin typeface="+mj-lt"/>
              </a:rPr>
              <a:t>*</a:t>
            </a:r>
            <a:r>
              <a:rPr lang="en-US" sz="2800" dirty="0">
                <a:solidFill>
                  <a:schemeClr val="folHlink"/>
                </a:solidFill>
                <a:latin typeface="+mj-lt"/>
              </a:rPr>
              <a:t>Not validated clinically</a:t>
            </a:r>
            <a:endParaRPr lang="en-US" sz="2800" dirty="0">
              <a:latin typeface="+mj-lt"/>
            </a:endParaRPr>
          </a:p>
        </p:txBody>
      </p:sp>
    </p:spTree>
    <p:extLst>
      <p:ext uri="{BB962C8B-B14F-4D97-AF65-F5344CB8AC3E}">
        <p14:creationId xmlns:p14="http://schemas.microsoft.com/office/powerpoint/2010/main" val="3869018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Displacement</a:t>
            </a:r>
          </a:p>
        </p:txBody>
      </p:sp>
      <p:sp>
        <p:nvSpPr>
          <p:cNvPr id="74754" name="Rectangle 3"/>
          <p:cNvSpPr>
            <a:spLocks noGrp="1" noChangeArrowheads="1"/>
          </p:cNvSpPr>
          <p:nvPr>
            <p:ph type="body" sz="quarter" idx="13"/>
          </p:nvPr>
        </p:nvSpPr>
        <p:spPr>
          <a:xfrm>
            <a:off x="658814" y="1727200"/>
            <a:ext cx="10629296" cy="4129088"/>
          </a:xfrm>
        </p:spPr>
        <p:txBody>
          <a:bodyPr/>
          <a:lstStyle/>
          <a:p>
            <a:pPr marL="457200" indent="-457200" eaLnBrk="1" hangingPunct="1">
              <a:buFont typeface="Arial" panose="020B0604020202020204" pitchFamily="34" charset="0"/>
              <a:buChar char="•"/>
            </a:pPr>
            <a:r>
              <a:rPr lang="en-US" sz="2800" dirty="0">
                <a:latin typeface="+mj-lt"/>
                <a:ea typeface="ＭＳ Ｐゴシック" charset="0"/>
                <a:cs typeface="Arial" charset="0"/>
              </a:rPr>
              <a:t>Degree of displacement</a:t>
            </a:r>
          </a:p>
          <a:p>
            <a:pPr lvl="2"/>
            <a:r>
              <a:rPr lang="en-US" sz="2800" dirty="0">
                <a:solidFill>
                  <a:srgbClr val="042D98"/>
                </a:solidFill>
                <a:latin typeface="+mj-lt"/>
                <a:ea typeface="ＭＳ Ｐゴシック" charset="0"/>
                <a:cs typeface="Arial" charset="0"/>
              </a:rPr>
              <a:t>&gt; 2 mm poorly tolerated s/p open reduction and internal fixation </a:t>
            </a:r>
          </a:p>
          <a:p>
            <a:pPr lvl="2"/>
            <a:r>
              <a:rPr lang="en-US" sz="2800" dirty="0">
                <a:solidFill>
                  <a:srgbClr val="042D98"/>
                </a:solidFill>
                <a:latin typeface="+mj-lt"/>
                <a:ea typeface="ＭＳ Ｐゴシック" charset="0"/>
                <a:cs typeface="Arial" charset="0"/>
              </a:rPr>
              <a:t>Highly constrained joint</a:t>
            </a:r>
          </a:p>
          <a:p>
            <a:pPr marL="457200" indent="-457200" eaLnBrk="1" hangingPunct="1">
              <a:buFont typeface="Arial" panose="020B0604020202020204" pitchFamily="34" charset="0"/>
              <a:buChar char="•"/>
            </a:pPr>
            <a:r>
              <a:rPr lang="en-US" sz="2800" dirty="0">
                <a:latin typeface="+mj-lt"/>
                <a:ea typeface="ＭＳ Ｐゴシック" charset="0"/>
                <a:cs typeface="Arial" charset="0"/>
              </a:rPr>
              <a:t>Dependent on location in joint</a:t>
            </a:r>
          </a:p>
          <a:p>
            <a:pPr marL="457200" indent="-457200" eaLnBrk="1" hangingPunct="1">
              <a:buFont typeface="Arial" panose="020B0604020202020204" pitchFamily="34" charset="0"/>
              <a:buChar char="•"/>
            </a:pPr>
            <a:r>
              <a:rPr lang="en-US" sz="2800" dirty="0">
                <a:latin typeface="+mj-lt"/>
                <a:ea typeface="ＭＳ Ｐゴシック" charset="0"/>
                <a:cs typeface="Arial" charset="0"/>
              </a:rPr>
              <a:t>Dependent on joint stability</a:t>
            </a:r>
          </a:p>
          <a:p>
            <a:pPr marL="457200" indent="-457200" eaLnBrk="1" hangingPunct="1">
              <a:buFont typeface="Arial" panose="020B0604020202020204" pitchFamily="34" charset="0"/>
              <a:buChar char="•"/>
            </a:pPr>
            <a:r>
              <a:rPr lang="en-US" sz="2800" dirty="0">
                <a:latin typeface="+mj-lt"/>
                <a:ea typeface="ＭＳ Ｐゴシック" charset="0"/>
                <a:cs typeface="Arial" charset="0"/>
              </a:rPr>
              <a:t>Affects joint congruence in all but the associated both-column fractures</a:t>
            </a:r>
            <a:endParaRPr lang="en-US" sz="2400" dirty="0">
              <a:latin typeface="+mj-lt"/>
              <a:ea typeface="ＭＳ Ｐゴシック" charset="0"/>
              <a:cs typeface="Arial" charset="0"/>
            </a:endParaRPr>
          </a:p>
        </p:txBody>
      </p:sp>
    </p:spTree>
    <p:extLst>
      <p:ext uri="{BB962C8B-B14F-4D97-AF65-F5344CB8AC3E}">
        <p14:creationId xmlns:p14="http://schemas.microsoft.com/office/powerpoint/2010/main" val="3383733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Surgical indications</a:t>
            </a:r>
          </a:p>
        </p:txBody>
      </p:sp>
      <p:sp>
        <p:nvSpPr>
          <p:cNvPr id="76802" name="Rectangle 3"/>
          <p:cNvSpPr>
            <a:spLocks noGrp="1" noChangeArrowheads="1"/>
          </p:cNvSpPr>
          <p:nvPr>
            <p:ph type="body" sz="quarter" idx="13"/>
          </p:nvPr>
        </p:nvSpPr>
        <p:spPr/>
        <p:txBody>
          <a:bodyPr/>
          <a:lstStyle/>
          <a:p>
            <a:pPr marL="342900" indent="-342900" eaLnBrk="1" hangingPunct="1">
              <a:buFont typeface="Arial" panose="020B0604020202020204" pitchFamily="34" charset="0"/>
              <a:buChar char="•"/>
            </a:pPr>
            <a:r>
              <a:rPr lang="en-US" sz="2800" dirty="0">
                <a:solidFill>
                  <a:srgbClr val="000000"/>
                </a:solidFill>
                <a:latin typeface="+mj-lt"/>
                <a:ea typeface="ＭＳ Ｐゴシック" charset="0"/>
                <a:cs typeface="Arial" charset="0"/>
              </a:rPr>
              <a:t>Any subluxation/loss of congruence</a:t>
            </a:r>
          </a:p>
          <a:p>
            <a:pPr marL="342900" indent="-342900">
              <a:buFont typeface="Arial" panose="020B0604020202020204" pitchFamily="34" charset="0"/>
              <a:buChar char="•"/>
            </a:pPr>
            <a:r>
              <a:rPr lang="en-US" sz="2800" dirty="0">
                <a:solidFill>
                  <a:srgbClr val="000000"/>
                </a:solidFill>
                <a:latin typeface="+mj-lt"/>
                <a:ea typeface="ＭＳ Ｐゴシック" charset="0"/>
                <a:cs typeface="Arial" charset="0"/>
              </a:rPr>
              <a:t>Displacement &gt; 2 mm within WBD</a:t>
            </a:r>
          </a:p>
          <a:p>
            <a:pPr marL="342900" indent="-342900" eaLnBrk="1" hangingPunct="1">
              <a:buFont typeface="Arial" panose="020B0604020202020204" pitchFamily="34" charset="0"/>
              <a:buChar char="•"/>
            </a:pPr>
            <a:r>
              <a:rPr lang="en-US" sz="2800" dirty="0">
                <a:solidFill>
                  <a:srgbClr val="000000"/>
                </a:solidFill>
                <a:latin typeface="+mj-lt"/>
                <a:ea typeface="ＭＳ Ｐゴシック" charset="0"/>
                <a:cs typeface="Arial" charset="0"/>
              </a:rPr>
              <a:t>Posterior wall fracture with hip joint instability</a:t>
            </a:r>
          </a:p>
          <a:p>
            <a:pPr marL="342900" indent="-342900" eaLnBrk="1" hangingPunct="1">
              <a:buFont typeface="Arial" panose="020B0604020202020204" pitchFamily="34" charset="0"/>
              <a:buChar char="•"/>
            </a:pPr>
            <a:r>
              <a:rPr lang="en-US" sz="2800" dirty="0">
                <a:solidFill>
                  <a:srgbClr val="000000"/>
                </a:solidFill>
                <a:latin typeface="+mj-lt"/>
                <a:ea typeface="ＭＳ Ｐゴシック" charset="0"/>
                <a:cs typeface="Arial" charset="0"/>
              </a:rPr>
              <a:t>Retained intraarticular fragment</a:t>
            </a:r>
          </a:p>
        </p:txBody>
      </p:sp>
    </p:spTree>
    <p:extLst>
      <p:ext uri="{BB962C8B-B14F-4D97-AF65-F5344CB8AC3E}">
        <p14:creationId xmlns:p14="http://schemas.microsoft.com/office/powerpoint/2010/main" val="3722230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Most acetabular fractures will require operative management</a:t>
            </a:r>
          </a:p>
        </p:txBody>
      </p:sp>
      <p:sp>
        <p:nvSpPr>
          <p:cNvPr id="78850" name="Rectangle 3"/>
          <p:cNvSpPr>
            <a:spLocks noGrp="1" noChangeArrowheads="1"/>
          </p:cNvSpPr>
          <p:nvPr>
            <p:ph type="body" sz="quarter" idx="13"/>
          </p:nvPr>
        </p:nvSpPr>
        <p:spPr/>
        <p:txBody>
          <a:bodyPr/>
          <a:lstStyle/>
          <a:p>
            <a:pPr eaLnBrk="1" hangingPunct="1"/>
            <a:r>
              <a:rPr lang="en-US" sz="2800" dirty="0">
                <a:latin typeface="Arial" charset="0"/>
                <a:ea typeface="ＭＳ Ｐゴシック" charset="0"/>
                <a:cs typeface="Arial" charset="0"/>
              </a:rPr>
              <a:t>Define indications for nonoperative management</a:t>
            </a:r>
          </a:p>
        </p:txBody>
      </p:sp>
    </p:spTree>
    <p:extLst>
      <p:ext uri="{BB962C8B-B14F-4D97-AF65-F5344CB8AC3E}">
        <p14:creationId xmlns:p14="http://schemas.microsoft.com/office/powerpoint/2010/main" val="2630632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Nonoperative indications</a:t>
            </a:r>
          </a:p>
        </p:txBody>
      </p:sp>
      <p:sp>
        <p:nvSpPr>
          <p:cNvPr id="79874" name="Rectangle 3"/>
          <p:cNvSpPr>
            <a:spLocks noGrp="1" noChangeArrowheads="1"/>
          </p:cNvSpPr>
          <p:nvPr>
            <p:ph type="body" sz="quarter" idx="13"/>
          </p:nvPr>
        </p:nvSpPr>
        <p:spPr>
          <a:xfrm>
            <a:off x="658814" y="1727200"/>
            <a:ext cx="10356027" cy="4129088"/>
          </a:xfrm>
        </p:spPr>
        <p:txBody>
          <a:bodyPr/>
          <a:lstStyle/>
          <a:p>
            <a:pPr marL="457200" indent="-457200" eaLnBrk="1" hangingPunct="1">
              <a:lnSpc>
                <a:spcPct val="90000"/>
              </a:lnSpc>
              <a:buFont typeface="Arial" panose="020B0604020202020204" pitchFamily="34" charset="0"/>
              <a:buChar char="•"/>
            </a:pPr>
            <a:r>
              <a:rPr lang="en-US" sz="2800" dirty="0">
                <a:solidFill>
                  <a:srgbClr val="000000"/>
                </a:solidFill>
                <a:latin typeface="+mj-lt"/>
                <a:ea typeface="ＭＳ Ｐゴシック" charset="0"/>
                <a:cs typeface="Arial" charset="0"/>
              </a:rPr>
              <a:t>Congruent on all three views out of traction</a:t>
            </a:r>
          </a:p>
          <a:p>
            <a:pPr marL="457200" indent="-457200" eaLnBrk="1" hangingPunct="1">
              <a:lnSpc>
                <a:spcPct val="90000"/>
              </a:lnSpc>
              <a:buFont typeface="Arial" panose="020B0604020202020204" pitchFamily="34" charset="0"/>
              <a:buChar char="•"/>
            </a:pPr>
            <a:r>
              <a:rPr lang="en-US" sz="2800" dirty="0">
                <a:solidFill>
                  <a:srgbClr val="000000"/>
                </a:solidFill>
                <a:latin typeface="+mj-lt"/>
                <a:ea typeface="ＭＳ Ｐゴシック" charset="0"/>
                <a:cs typeface="Arial" charset="0"/>
              </a:rPr>
              <a:t>Fractures displaced &gt; 2 mm </a:t>
            </a:r>
          </a:p>
          <a:p>
            <a:pPr lvl="3">
              <a:lnSpc>
                <a:spcPct val="90000"/>
              </a:lnSpc>
            </a:pPr>
            <a:r>
              <a:rPr lang="en-US" sz="2800" dirty="0">
                <a:solidFill>
                  <a:srgbClr val="042D98"/>
                </a:solidFill>
                <a:latin typeface="+mj-lt"/>
                <a:ea typeface="ＭＳ Ｐゴシック" charset="0"/>
                <a:cs typeface="Arial" charset="0"/>
              </a:rPr>
              <a:t>Congruent, RA &gt; 45</a:t>
            </a:r>
            <a:r>
              <a:rPr lang="en-US" sz="2800" dirty="0">
                <a:solidFill>
                  <a:srgbClr val="042D98"/>
                </a:solidFill>
                <a:latin typeface="+mj-lt"/>
                <a:ea typeface="ＭＳ Ｐゴシック" charset="0"/>
                <a:cs typeface="Arial" charset="0"/>
                <a:sym typeface="Symbol" charset="0"/>
              </a:rPr>
              <a:t></a:t>
            </a:r>
          </a:p>
          <a:p>
            <a:pPr marL="457200" indent="-457200">
              <a:lnSpc>
                <a:spcPct val="90000"/>
              </a:lnSpc>
              <a:buFont typeface="Arial" panose="020B0604020202020204" pitchFamily="34" charset="0"/>
              <a:buChar char="•"/>
            </a:pPr>
            <a:r>
              <a:rPr lang="en-US" sz="2800" dirty="0">
                <a:solidFill>
                  <a:srgbClr val="000000"/>
                </a:solidFill>
                <a:latin typeface="+mj-lt"/>
                <a:ea typeface="ＭＳ Ｐゴシック" charset="0"/>
                <a:cs typeface="Arial" charset="0"/>
              </a:rPr>
              <a:t>Displacement &lt; 2 mm in superior articular surface (RA </a:t>
            </a:r>
            <a:r>
              <a:rPr lang="en-US" sz="2800" dirty="0">
                <a:solidFill>
                  <a:srgbClr val="000000"/>
                </a:solidFill>
                <a:latin typeface="+mj-lt"/>
                <a:ea typeface="ＭＳ Ｐゴシック" charset="0"/>
                <a:cs typeface="Arial" charset="0"/>
                <a:sym typeface="Symbol" charset="0"/>
              </a:rPr>
              <a:t> 45)</a:t>
            </a:r>
          </a:p>
          <a:p>
            <a:pPr lvl="3">
              <a:lnSpc>
                <a:spcPct val="90000"/>
              </a:lnSpc>
            </a:pPr>
            <a:r>
              <a:rPr lang="en-US" sz="2800" dirty="0">
                <a:solidFill>
                  <a:srgbClr val="042D98"/>
                </a:solidFill>
                <a:latin typeface="+mj-lt"/>
                <a:ea typeface="ＭＳ Ｐゴシック" charset="0"/>
                <a:cs typeface="Arial" charset="0"/>
                <a:sym typeface="Symbol" charset="0"/>
              </a:rPr>
              <a:t>Maintained until union</a:t>
            </a:r>
            <a:endParaRPr lang="en-US" sz="2800" dirty="0">
              <a:solidFill>
                <a:srgbClr val="042D98"/>
              </a:solidFill>
              <a:latin typeface="+mj-lt"/>
              <a:ea typeface="ＭＳ Ｐゴシック" charset="0"/>
              <a:cs typeface="Arial" charset="0"/>
            </a:endParaRPr>
          </a:p>
          <a:p>
            <a:pPr marL="0" lvl="1" indent="0" eaLnBrk="1" hangingPunct="1">
              <a:lnSpc>
                <a:spcPct val="90000"/>
              </a:lnSpc>
              <a:buNone/>
            </a:pPr>
            <a:endParaRPr lang="en-US" sz="280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3045372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658018"/>
            <a:ext cx="7772400" cy="554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06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Emergent care</a:t>
            </a:r>
          </a:p>
        </p:txBody>
      </p:sp>
      <p:sp>
        <p:nvSpPr>
          <p:cNvPr id="18434" name="Rectangle 3"/>
          <p:cNvSpPr>
            <a:spLocks noGrp="1" noChangeArrowheads="1"/>
          </p:cNvSpPr>
          <p:nvPr>
            <p:ph type="body" sz="quarter" idx="13"/>
          </p:nvPr>
        </p:nvSpPr>
        <p:spPr>
          <a:xfrm>
            <a:off x="658816" y="1727200"/>
            <a:ext cx="5437184" cy="4129088"/>
          </a:xfrm>
        </p:spPr>
        <p:txBody>
          <a:bodyPr/>
          <a:lstStyle/>
          <a:p>
            <a:pPr marL="457200" indent="-457200" eaLnBrk="1" hangingPunct="1">
              <a:spcBef>
                <a:spcPts val="600"/>
              </a:spcBef>
              <a:buFont typeface="Arial" panose="020B0604020202020204" pitchFamily="34" charset="0"/>
              <a:buChar char="•"/>
            </a:pPr>
            <a:r>
              <a:rPr lang="en-US" sz="2800" dirty="0">
                <a:latin typeface="+mj-lt"/>
                <a:ea typeface="ＭＳ Ｐゴシック" charset="0"/>
                <a:cs typeface="Arial" charset="0"/>
              </a:rPr>
              <a:t>Unlike pelvic fractures, acetabular fractures rarely are associated with persistent hypotension</a:t>
            </a:r>
          </a:p>
          <a:p>
            <a:pPr marL="457200" indent="-457200" eaLnBrk="1" hangingPunct="1">
              <a:spcBef>
                <a:spcPts val="600"/>
              </a:spcBef>
              <a:buFont typeface="Arial" panose="020B0604020202020204" pitchFamily="34" charset="0"/>
              <a:buChar char="•"/>
            </a:pPr>
            <a:r>
              <a:rPr lang="en-US" sz="2800" dirty="0">
                <a:latin typeface="+mj-lt"/>
                <a:ea typeface="ＭＳ Ｐゴシック" charset="0"/>
                <a:cs typeface="Arial" charset="0"/>
              </a:rPr>
              <a:t>Emergent definitive care is rare</a:t>
            </a:r>
          </a:p>
          <a:p>
            <a:pPr marL="457200" indent="-457200" eaLnBrk="1" hangingPunct="1">
              <a:spcBef>
                <a:spcPts val="600"/>
              </a:spcBef>
              <a:buFont typeface="Arial" panose="020B0604020202020204" pitchFamily="34" charset="0"/>
              <a:buChar char="•"/>
            </a:pPr>
            <a:r>
              <a:rPr lang="en-US" sz="2800" dirty="0">
                <a:latin typeface="+mj-lt"/>
                <a:ea typeface="ＭＳ Ｐゴシック" charset="0"/>
                <a:cs typeface="Arial" charset="0"/>
              </a:rPr>
              <a:t>What are the emergent considerations for patients with acetabular fractures?</a:t>
            </a:r>
          </a:p>
          <a:p>
            <a:pPr marL="342900" indent="-342900" eaLnBrk="1" hangingPunct="1">
              <a:spcBef>
                <a:spcPts val="600"/>
              </a:spcBef>
              <a:buFont typeface="Arial" panose="020B0604020202020204" pitchFamily="34" charset="0"/>
              <a:buChar char="•"/>
            </a:pPr>
            <a:endParaRPr lang="en-US" dirty="0">
              <a:latin typeface="Arial" charset="0"/>
              <a:ea typeface="ＭＳ Ｐゴシック" charset="0"/>
              <a:cs typeface="Arial" charset="0"/>
            </a:endParaRPr>
          </a:p>
        </p:txBody>
      </p:sp>
      <p:pic>
        <p:nvPicPr>
          <p:cNvPr id="18435" name="Picture 4" descr="Picture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15807" y="1727200"/>
            <a:ext cx="2886075" cy="433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48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404569"/>
            <a:ext cx="7315200"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8661"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24000" y="404569"/>
            <a:ext cx="4771780" cy="604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417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5"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1" y="1721643"/>
            <a:ext cx="3235325" cy="336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866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72200" y="1721644"/>
            <a:ext cx="3505200" cy="328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220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1300" y="2195514"/>
            <a:ext cx="6324600" cy="445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094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0" y="152400"/>
            <a:ext cx="3810000" cy="201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094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0" y="171451"/>
            <a:ext cx="3810000" cy="202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7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355" y="314663"/>
            <a:ext cx="9207289" cy="6228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563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z="3200" dirty="0">
                <a:solidFill>
                  <a:srgbClr val="042D98"/>
                </a:solidFill>
                <a:latin typeface="Arial" charset="0"/>
                <a:ea typeface="ＭＳ Ｐゴシック" charset="0"/>
                <a:cs typeface="Arial" charset="0"/>
              </a:rPr>
              <a:t>Nonoperative treatment</a:t>
            </a:r>
          </a:p>
        </p:txBody>
      </p:sp>
      <p:sp>
        <p:nvSpPr>
          <p:cNvPr id="83970" name="Rectangle 3"/>
          <p:cNvSpPr>
            <a:spLocks noGrp="1" noChangeArrowheads="1"/>
          </p:cNvSpPr>
          <p:nvPr>
            <p:ph type="body" sz="quarter" idx="13"/>
          </p:nvPr>
        </p:nvSpPr>
        <p:spPr>
          <a:xfrm>
            <a:off x="658814" y="1727200"/>
            <a:ext cx="10093269" cy="4129088"/>
          </a:xfrm>
        </p:spPr>
        <p:txBody>
          <a:bodyPr/>
          <a:lstStyle/>
          <a:p>
            <a:pPr marL="342900" indent="-342900" eaLnBrk="1" hangingPunct="1">
              <a:buFont typeface="Arial" panose="020B0604020202020204" pitchFamily="34" charset="0"/>
              <a:buChar char="•"/>
            </a:pPr>
            <a:r>
              <a:rPr lang="en-US" sz="2800" dirty="0">
                <a:latin typeface="+mj-lt"/>
                <a:ea typeface="ＭＳ Ｐゴシック" charset="0"/>
                <a:cs typeface="Arial" charset="0"/>
              </a:rPr>
              <a:t>Traditionally bedrest or traction</a:t>
            </a:r>
          </a:p>
          <a:p>
            <a:pPr lvl="3"/>
            <a:r>
              <a:rPr lang="en-US" sz="2800" dirty="0" err="1">
                <a:solidFill>
                  <a:srgbClr val="042D98"/>
                </a:solidFill>
                <a:latin typeface="+mj-lt"/>
                <a:ea typeface="ＭＳ Ｐゴシック" charset="0"/>
                <a:cs typeface="Arial" charset="0"/>
              </a:rPr>
              <a:t>Letournel</a:t>
            </a:r>
            <a:endParaRPr lang="en-US" sz="2800" dirty="0">
              <a:solidFill>
                <a:srgbClr val="042D98"/>
              </a:solidFill>
              <a:latin typeface="+mj-lt"/>
              <a:ea typeface="ＭＳ Ｐゴシック" charset="0"/>
              <a:cs typeface="Arial" charset="0"/>
            </a:endParaRPr>
          </a:p>
          <a:p>
            <a:pPr marL="342900" indent="-342900" eaLnBrk="1" hangingPunct="1">
              <a:buFont typeface="Arial" panose="020B0604020202020204" pitchFamily="34" charset="0"/>
              <a:buChar char="•"/>
            </a:pPr>
            <a:r>
              <a:rPr lang="en-US" sz="2800" dirty="0">
                <a:latin typeface="+mj-lt"/>
                <a:ea typeface="ＭＳ Ｐゴシック" charset="0"/>
                <a:cs typeface="Arial" charset="0"/>
              </a:rPr>
              <a:t>Early mobilization associated with low risk of displacement 	 (Stover, </a:t>
            </a:r>
            <a:r>
              <a:rPr lang="en-US" sz="2800" dirty="0" err="1">
                <a:latin typeface="+mj-lt"/>
                <a:ea typeface="ＭＳ Ｐゴシック" charset="0"/>
                <a:cs typeface="Arial" charset="0"/>
              </a:rPr>
              <a:t>Tornetta</a:t>
            </a:r>
            <a:r>
              <a:rPr lang="en-US" sz="2800" dirty="0">
                <a:latin typeface="+mj-lt"/>
                <a:ea typeface="ＭＳ Ｐゴシック" charset="0"/>
                <a:cs typeface="Arial" charset="0"/>
              </a:rPr>
              <a:t>)</a:t>
            </a:r>
          </a:p>
          <a:p>
            <a:pPr marL="342900" indent="-342900" eaLnBrk="1" hangingPunct="1">
              <a:buFont typeface="Arial" panose="020B0604020202020204" pitchFamily="34" charset="0"/>
              <a:buChar char="•"/>
            </a:pPr>
            <a:r>
              <a:rPr lang="en-US" sz="2800" dirty="0">
                <a:latin typeface="+mj-lt"/>
                <a:ea typeface="ＭＳ Ｐゴシック" charset="0"/>
                <a:cs typeface="Arial" charset="0"/>
              </a:rPr>
              <a:t>Frequent radiographic evaluation</a:t>
            </a:r>
          </a:p>
          <a:p>
            <a:pPr lvl="3"/>
            <a:r>
              <a:rPr lang="en-US" sz="2800" dirty="0">
                <a:solidFill>
                  <a:srgbClr val="042D98"/>
                </a:solidFill>
                <a:latin typeface="+mj-lt"/>
                <a:ea typeface="ＭＳ Ｐゴシック" charset="0"/>
                <a:cs typeface="Arial" charset="0"/>
              </a:rPr>
              <a:t>Identify displacements early</a:t>
            </a:r>
            <a:r>
              <a:rPr lang="en-US" sz="2200" dirty="0">
                <a:solidFill>
                  <a:srgbClr val="042D98"/>
                </a:solidFill>
                <a:latin typeface="+mj-lt"/>
                <a:ea typeface="ＭＳ Ｐゴシック" charset="0"/>
                <a:cs typeface="Arial" charset="0"/>
              </a:rPr>
              <a:t>	</a:t>
            </a:r>
          </a:p>
          <a:p>
            <a:pPr marL="342900" indent="-342900" eaLnBrk="1" hangingPunct="1">
              <a:buFont typeface="Arial" panose="020B0604020202020204" pitchFamily="34" charset="0"/>
              <a:buChar char="•"/>
            </a:pPr>
            <a:r>
              <a:rPr lang="en-US" sz="2800" dirty="0">
                <a:latin typeface="+mj-lt"/>
                <a:ea typeface="ＭＳ Ｐゴシック" charset="0"/>
                <a:cs typeface="Arial" charset="0"/>
              </a:rPr>
              <a:t>Intraoperative stress x-rays useful</a:t>
            </a:r>
          </a:p>
          <a:p>
            <a:pPr eaLnBrk="1" hangingPunct="1"/>
            <a:endParaRPr lang="en-US" sz="3600" dirty="0">
              <a:latin typeface="Arial" charset="0"/>
              <a:ea typeface="ＭＳ Ｐゴシック" charset="0"/>
              <a:cs typeface="Arial" charset="0"/>
            </a:endParaRPr>
          </a:p>
        </p:txBody>
      </p:sp>
    </p:spTree>
    <p:extLst>
      <p:ext uri="{BB962C8B-B14F-4D97-AF65-F5344CB8AC3E}">
        <p14:creationId xmlns:p14="http://schemas.microsoft.com/office/powerpoint/2010/main" val="3985005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ser001img000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54292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018" name="Picture 3" descr="ser001img000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0238" y="0"/>
            <a:ext cx="49577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699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z="3200" dirty="0">
                <a:solidFill>
                  <a:srgbClr val="042D98"/>
                </a:solidFill>
                <a:ea typeface="ＭＳ Ｐゴシック" charset="0"/>
                <a:cs typeface="Arial" charset="0"/>
              </a:rPr>
              <a:t>Choice of surgical approach</a:t>
            </a:r>
          </a:p>
        </p:txBody>
      </p:sp>
      <p:sp>
        <p:nvSpPr>
          <p:cNvPr id="90114" name="Content Placeholder 2"/>
          <p:cNvSpPr>
            <a:spLocks noGrp="1"/>
          </p:cNvSpPr>
          <p:nvPr>
            <p:ph type="body" sz="quarter" idx="13"/>
          </p:nvPr>
        </p:nvSpPr>
        <p:spPr/>
        <p:txBody>
          <a:bodyPr/>
          <a:lstStyle/>
          <a:p>
            <a:pPr marL="342900" indent="-342900">
              <a:buFont typeface="Arial" panose="020B0604020202020204" pitchFamily="34" charset="0"/>
              <a:buChar char="•"/>
            </a:pPr>
            <a:r>
              <a:rPr lang="en-US" sz="2800" dirty="0">
                <a:solidFill>
                  <a:srgbClr val="000000"/>
                </a:solidFill>
                <a:latin typeface="+mj-lt"/>
                <a:ea typeface="ＭＳ Ｐゴシック" charset="0"/>
                <a:cs typeface="Arial" charset="0"/>
              </a:rPr>
              <a:t>Proper interpretation of x-rays allows for classification</a:t>
            </a:r>
          </a:p>
          <a:p>
            <a:pPr marL="342900" indent="-342900">
              <a:buFont typeface="Arial" panose="020B0604020202020204" pitchFamily="34" charset="0"/>
              <a:buChar char="•"/>
            </a:pPr>
            <a:r>
              <a:rPr lang="en-US" sz="2800" dirty="0">
                <a:solidFill>
                  <a:srgbClr val="000000"/>
                </a:solidFill>
                <a:latin typeface="+mj-lt"/>
                <a:ea typeface="ＭＳ Ｐゴシック" charset="0"/>
                <a:cs typeface="Arial" charset="0"/>
              </a:rPr>
              <a:t>Fracture displacement, location, and hip stability determine need for surgery</a:t>
            </a:r>
          </a:p>
          <a:p>
            <a:pPr marL="342900" indent="-342900">
              <a:buFont typeface="Arial" panose="020B0604020202020204" pitchFamily="34" charset="0"/>
              <a:buChar char="•"/>
            </a:pPr>
            <a:r>
              <a:rPr lang="en-US" sz="2800" dirty="0">
                <a:solidFill>
                  <a:srgbClr val="000000"/>
                </a:solidFill>
                <a:latin typeface="+mj-lt"/>
                <a:ea typeface="ＭＳ Ｐゴシック" charset="0"/>
                <a:cs typeface="Arial" charset="0"/>
              </a:rPr>
              <a:t>Fracture pattern determines surgical approach</a:t>
            </a:r>
          </a:p>
          <a:p>
            <a:endParaRPr lang="en-US" sz="2800" dirty="0">
              <a:solidFill>
                <a:srgbClr val="000000"/>
              </a:solidFill>
              <a:latin typeface="+mj-lt"/>
              <a:ea typeface="ＭＳ Ｐゴシック" charset="0"/>
              <a:cs typeface="Arial" charset="0"/>
            </a:endParaRPr>
          </a:p>
          <a:p>
            <a:r>
              <a:rPr lang="en-US" sz="2800" dirty="0">
                <a:latin typeface="+mj-lt"/>
                <a:ea typeface="ＭＳ Ｐゴシック" charset="0"/>
                <a:cs typeface="Arial" charset="0"/>
              </a:rPr>
              <a:t>Single approach preferred</a:t>
            </a:r>
          </a:p>
          <a:p>
            <a:pPr lvl="1"/>
            <a:r>
              <a:rPr lang="en-US" sz="2800" dirty="0">
                <a:latin typeface="+mj-lt"/>
                <a:ea typeface="ＭＳ Ｐゴシック" charset="0"/>
                <a:cs typeface="Arial" charset="0"/>
              </a:rPr>
              <a:t>Kocher </a:t>
            </a:r>
            <a:r>
              <a:rPr lang="en-US" sz="2800" dirty="0" err="1">
                <a:latin typeface="+mj-lt"/>
                <a:ea typeface="ＭＳ Ｐゴシック" charset="0"/>
                <a:cs typeface="Arial" charset="0"/>
              </a:rPr>
              <a:t>Langenbeck</a:t>
            </a:r>
            <a:endParaRPr lang="en-US" sz="2800" dirty="0">
              <a:latin typeface="+mj-lt"/>
              <a:ea typeface="ＭＳ Ｐゴシック" charset="0"/>
              <a:cs typeface="Arial" charset="0"/>
            </a:endParaRPr>
          </a:p>
          <a:p>
            <a:pPr lvl="1"/>
            <a:r>
              <a:rPr lang="en-US" sz="2800" dirty="0">
                <a:latin typeface="+mj-lt"/>
                <a:ea typeface="ＭＳ Ｐゴシック" charset="0"/>
                <a:cs typeface="Arial" charset="0"/>
              </a:rPr>
              <a:t>Ilioinguinal</a:t>
            </a:r>
          </a:p>
          <a:p>
            <a:pPr lvl="1"/>
            <a:r>
              <a:rPr lang="en-US" sz="2800" dirty="0">
                <a:latin typeface="+mj-lt"/>
                <a:ea typeface="ＭＳ Ｐゴシック" charset="0"/>
                <a:cs typeface="Arial" charset="0"/>
              </a:rPr>
              <a:t>Extended iliofemoral</a:t>
            </a:r>
          </a:p>
          <a:p>
            <a:endParaRPr lang="en-US"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527904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sz="3200" dirty="0">
                <a:solidFill>
                  <a:srgbClr val="042D98"/>
                </a:solidFill>
                <a:latin typeface="Arial" charset="0"/>
                <a:ea typeface="ＭＳ Ｐゴシック" charset="0"/>
                <a:cs typeface="Arial" charset="0"/>
              </a:rPr>
              <a:t>Kocher-</a:t>
            </a:r>
            <a:r>
              <a:rPr lang="en-US" sz="3200" dirty="0" err="1">
                <a:solidFill>
                  <a:srgbClr val="042D98"/>
                </a:solidFill>
                <a:latin typeface="Arial" charset="0"/>
                <a:ea typeface="ＭＳ Ｐゴシック" charset="0"/>
                <a:cs typeface="Arial" charset="0"/>
              </a:rPr>
              <a:t>Langenbeck</a:t>
            </a:r>
            <a:r>
              <a:rPr lang="en-US" sz="3200" dirty="0">
                <a:solidFill>
                  <a:srgbClr val="042D98"/>
                </a:solidFill>
                <a:latin typeface="Arial" charset="0"/>
                <a:ea typeface="ＭＳ Ｐゴシック" charset="0"/>
                <a:cs typeface="Arial" charset="0"/>
              </a:rPr>
              <a:t> approach</a:t>
            </a:r>
          </a:p>
        </p:txBody>
      </p:sp>
      <p:sp>
        <p:nvSpPr>
          <p:cNvPr id="92162" name="Rectangle 3"/>
          <p:cNvSpPr>
            <a:spLocks noGrp="1" noChangeArrowheads="1"/>
          </p:cNvSpPr>
          <p:nvPr>
            <p:ph type="body" sz="quarter" idx="13"/>
          </p:nvPr>
        </p:nvSpPr>
        <p:spPr>
          <a:xfrm>
            <a:off x="658815" y="1727200"/>
            <a:ext cx="6850350" cy="4129088"/>
          </a:xfrm>
        </p:spPr>
        <p:txBody>
          <a:bodyPr/>
          <a:lstStyle/>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Approach to posterior column and posterior articular surface</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Posterior wall</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Posterior column</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PC + PW</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Most transverse, Tr + PW</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Some T-shaped</a:t>
            </a:r>
          </a:p>
        </p:txBody>
      </p:sp>
      <p:pic>
        <p:nvPicPr>
          <p:cNvPr id="6" name="Picture 2" descr="AP pelvis 1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1" y="3471242"/>
            <a:ext cx="5105399" cy="3386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hart, diagram&#10;&#10;Description automatically generated with medium confidence">
            <a:extLst>
              <a:ext uri="{FF2B5EF4-FFF2-40B4-BE49-F238E27FC236}">
                <a16:creationId xmlns:a16="http://schemas.microsoft.com/office/drawing/2014/main" id="{8643853B-57F1-425D-9A7A-BB53FFDA31B9}"/>
              </a:ext>
            </a:extLst>
          </p:cNvPr>
          <p:cNvPicPr>
            <a:picLocks noChangeAspect="1"/>
          </p:cNvPicPr>
          <p:nvPr/>
        </p:nvPicPr>
        <p:blipFill>
          <a:blip r:embed="rId3"/>
          <a:stretch>
            <a:fillRect/>
          </a:stretch>
        </p:blipFill>
        <p:spPr>
          <a:xfrm>
            <a:off x="6950512" y="517527"/>
            <a:ext cx="3717488" cy="2756627"/>
          </a:xfrm>
          <a:prstGeom prst="rect">
            <a:avLst/>
          </a:prstGeom>
        </p:spPr>
      </p:pic>
    </p:spTree>
    <p:extLst>
      <p:ext uri="{BB962C8B-B14F-4D97-AF65-F5344CB8AC3E}">
        <p14:creationId xmlns:p14="http://schemas.microsoft.com/office/powerpoint/2010/main" val="1224755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sz="3200" dirty="0">
                <a:latin typeface="Arial" charset="0"/>
                <a:ea typeface="ＭＳ Ｐゴシック" charset="0"/>
                <a:cs typeface="Arial" charset="0"/>
              </a:rPr>
              <a:t>Ilioinguinal approach</a:t>
            </a:r>
          </a:p>
        </p:txBody>
      </p:sp>
      <p:sp>
        <p:nvSpPr>
          <p:cNvPr id="93186" name="Rectangle 3"/>
          <p:cNvSpPr>
            <a:spLocks noGrp="1" noChangeArrowheads="1"/>
          </p:cNvSpPr>
          <p:nvPr>
            <p:ph type="body" sz="quarter" idx="13"/>
          </p:nvPr>
        </p:nvSpPr>
        <p:spPr>
          <a:xfrm>
            <a:off x="658815" y="1727200"/>
            <a:ext cx="7436718" cy="4129088"/>
          </a:xfrm>
        </p:spPr>
        <p:txBody>
          <a:bodyPr/>
          <a:lstStyle/>
          <a:p>
            <a:pPr marL="457200" indent="-457200">
              <a:buFont typeface="Arial" panose="020B0604020202020204" pitchFamily="34" charset="0"/>
              <a:buChar char="•"/>
            </a:pPr>
            <a:r>
              <a:rPr lang="en-US" sz="2800" dirty="0">
                <a:latin typeface="+mj-lt"/>
                <a:ea typeface="ＭＳ Ｐゴシック" charset="0"/>
                <a:cs typeface="Arial" charset="0"/>
              </a:rPr>
              <a:t>Approach to the anterior column and anterior articular surface</a:t>
            </a:r>
          </a:p>
          <a:p>
            <a:pPr marL="457200" indent="-457200">
              <a:buFont typeface="Arial" panose="020B0604020202020204" pitchFamily="34" charset="0"/>
              <a:buChar char="•"/>
            </a:pPr>
            <a:r>
              <a:rPr lang="en-US" sz="2800" dirty="0">
                <a:latin typeface="+mj-lt"/>
                <a:ea typeface="ＭＳ Ｐゴシック" charset="0"/>
                <a:cs typeface="Arial" charset="0"/>
              </a:rPr>
              <a:t>Anterior wall</a:t>
            </a:r>
          </a:p>
          <a:p>
            <a:pPr marL="457200" indent="-457200">
              <a:buFont typeface="Arial" panose="020B0604020202020204" pitchFamily="34" charset="0"/>
              <a:buChar char="•"/>
            </a:pPr>
            <a:r>
              <a:rPr lang="en-US" sz="2800" dirty="0">
                <a:latin typeface="+mj-lt"/>
                <a:ea typeface="ＭＳ Ｐゴシック" charset="0"/>
                <a:cs typeface="Arial" charset="0"/>
              </a:rPr>
              <a:t>Anterior column</a:t>
            </a:r>
          </a:p>
          <a:p>
            <a:pPr marL="457200" indent="-457200">
              <a:buFont typeface="Arial" panose="020B0604020202020204" pitchFamily="34" charset="0"/>
              <a:buChar char="•"/>
            </a:pPr>
            <a:r>
              <a:rPr lang="en-US" sz="2800" dirty="0">
                <a:latin typeface="+mj-lt"/>
                <a:ea typeface="ＭＳ Ｐゴシック" charset="0"/>
                <a:cs typeface="Arial" charset="0"/>
              </a:rPr>
              <a:t>Most anterior + PHT</a:t>
            </a:r>
          </a:p>
          <a:p>
            <a:pPr marL="457200" indent="-457200">
              <a:buFont typeface="Arial" panose="020B0604020202020204" pitchFamily="34" charset="0"/>
              <a:buChar char="•"/>
            </a:pPr>
            <a:r>
              <a:rPr lang="en-US" sz="2800" dirty="0">
                <a:latin typeface="+mj-lt"/>
                <a:ea typeface="ＭＳ Ｐゴシック" charset="0"/>
                <a:cs typeface="Arial" charset="0"/>
              </a:rPr>
              <a:t>Most ABC</a:t>
            </a:r>
            <a:endParaRPr lang="en-US" sz="2800" dirty="0">
              <a:solidFill>
                <a:srgbClr val="6666FF"/>
              </a:solidFill>
              <a:latin typeface="+mj-lt"/>
              <a:ea typeface="ＭＳ Ｐゴシック" charset="0"/>
              <a:cs typeface="Arial" charset="0"/>
            </a:endParaRPr>
          </a:p>
        </p:txBody>
      </p:sp>
      <p:pic>
        <p:nvPicPr>
          <p:cNvPr id="5" name="Picture 1" descr="img003 edite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0691" y="2852708"/>
            <a:ext cx="4793022" cy="360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Diagram&#10;&#10;Description automatically generated">
            <a:extLst>
              <a:ext uri="{FF2B5EF4-FFF2-40B4-BE49-F238E27FC236}">
                <a16:creationId xmlns:a16="http://schemas.microsoft.com/office/drawing/2014/main" id="{788F8D38-5203-B7F5-C13B-208B9450EB21}"/>
              </a:ext>
            </a:extLst>
          </p:cNvPr>
          <p:cNvPicPr>
            <a:picLocks noChangeAspect="1"/>
          </p:cNvPicPr>
          <p:nvPr/>
        </p:nvPicPr>
        <p:blipFill>
          <a:blip r:embed="rId3"/>
          <a:stretch>
            <a:fillRect/>
          </a:stretch>
        </p:blipFill>
        <p:spPr>
          <a:xfrm>
            <a:off x="6936225" y="96081"/>
            <a:ext cx="3717488" cy="2756627"/>
          </a:xfrm>
          <a:prstGeom prst="rect">
            <a:avLst/>
          </a:prstGeom>
        </p:spPr>
      </p:pic>
    </p:spTree>
    <p:extLst>
      <p:ext uri="{BB962C8B-B14F-4D97-AF65-F5344CB8AC3E}">
        <p14:creationId xmlns:p14="http://schemas.microsoft.com/office/powerpoint/2010/main" val="1538600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sz="3200" dirty="0">
                <a:solidFill>
                  <a:srgbClr val="042D98"/>
                </a:solidFill>
                <a:latin typeface="Arial" charset="0"/>
                <a:ea typeface="ＭＳ Ｐゴシック" charset="0"/>
                <a:cs typeface="Arial" charset="0"/>
              </a:rPr>
              <a:t>Extended iliofemoral approach</a:t>
            </a:r>
          </a:p>
        </p:txBody>
      </p:sp>
      <p:sp>
        <p:nvSpPr>
          <p:cNvPr id="94210" name="Rectangle 3"/>
          <p:cNvSpPr>
            <a:spLocks noGrp="1" noChangeArrowheads="1"/>
          </p:cNvSpPr>
          <p:nvPr>
            <p:ph type="body" sz="quarter" idx="13"/>
          </p:nvPr>
        </p:nvSpPr>
        <p:spPr>
          <a:xfrm>
            <a:off x="658814" y="1727200"/>
            <a:ext cx="4796055" cy="4129088"/>
          </a:xfrm>
        </p:spPr>
        <p:txBody>
          <a:bodyPr/>
          <a:lstStyle/>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Extensile approach</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Maximal simultaneous access to both columns of the acetabulum</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Certain transverse + PW, T-shaped, ABC</a:t>
            </a:r>
          </a:p>
          <a:p>
            <a:pPr marL="457200" indent="-457200">
              <a:lnSpc>
                <a:spcPct val="90000"/>
              </a:lnSpc>
              <a:buFont typeface="Arial" panose="020B0604020202020204" pitchFamily="34" charset="0"/>
              <a:buChar char="•"/>
            </a:pPr>
            <a:r>
              <a:rPr lang="en-US" sz="2800" dirty="0">
                <a:latin typeface="+mj-lt"/>
                <a:ea typeface="ＭＳ Ｐゴシック" charset="0"/>
                <a:cs typeface="Arial" charset="0"/>
              </a:rPr>
              <a:t>Associated fracture patterns &gt; 21 days</a:t>
            </a:r>
          </a:p>
          <a:p>
            <a:pPr>
              <a:lnSpc>
                <a:spcPct val="90000"/>
              </a:lnSpc>
            </a:pPr>
            <a:endParaRPr lang="en-US" sz="2800" dirty="0">
              <a:latin typeface="Arial" charset="0"/>
              <a:ea typeface="ＭＳ Ｐゴシック" charset="0"/>
              <a:cs typeface="Arial" charset="0"/>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5391" y="3381985"/>
            <a:ext cx="4329326" cy="3334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Diagram&#10;&#10;Description automatically generated">
            <a:extLst>
              <a:ext uri="{FF2B5EF4-FFF2-40B4-BE49-F238E27FC236}">
                <a16:creationId xmlns:a16="http://schemas.microsoft.com/office/drawing/2014/main" id="{0C6FD07C-BD8F-FF8A-678F-442D0F0CF590}"/>
              </a:ext>
            </a:extLst>
          </p:cNvPr>
          <p:cNvPicPr>
            <a:picLocks noChangeAspect="1"/>
          </p:cNvPicPr>
          <p:nvPr/>
        </p:nvPicPr>
        <p:blipFill>
          <a:blip r:embed="rId3"/>
          <a:stretch>
            <a:fillRect/>
          </a:stretch>
        </p:blipFill>
        <p:spPr>
          <a:xfrm>
            <a:off x="6837229" y="584239"/>
            <a:ext cx="3717488" cy="2756627"/>
          </a:xfrm>
          <a:prstGeom prst="rect">
            <a:avLst/>
          </a:prstGeom>
        </p:spPr>
      </p:pic>
    </p:spTree>
    <p:extLst>
      <p:ext uri="{BB962C8B-B14F-4D97-AF65-F5344CB8AC3E}">
        <p14:creationId xmlns:p14="http://schemas.microsoft.com/office/powerpoint/2010/main" val="353532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D985FC60-95BF-B54E-9FFD-6F9A11224ABE}"/>
              </a:ext>
            </a:extLst>
          </p:cNvPr>
          <p:cNvSpPr>
            <a:spLocks noGrp="1" noChangeArrowheads="1"/>
          </p:cNvSpPr>
          <p:nvPr>
            <p:ph type="title"/>
          </p:nvPr>
        </p:nvSpPr>
        <p:spPr/>
        <p:txBody>
          <a:bodyPr/>
          <a:lstStyle/>
          <a:p>
            <a:pPr eaLnBrk="1" hangingPunct="1"/>
            <a:r>
              <a:rPr lang="en-US" altLang="en-US" sz="3200" dirty="0">
                <a:solidFill>
                  <a:srgbClr val="042D98"/>
                </a:solidFill>
                <a:ea typeface="ＭＳ Ｐゴシック" panose="020B0600070205080204" pitchFamily="34" charset="-128"/>
              </a:rPr>
              <a:t>Femoral head dislocation</a:t>
            </a:r>
          </a:p>
        </p:txBody>
      </p:sp>
      <p:sp>
        <p:nvSpPr>
          <p:cNvPr id="11266" name="Rectangle 3">
            <a:extLst>
              <a:ext uri="{FF2B5EF4-FFF2-40B4-BE49-F238E27FC236}">
                <a16:creationId xmlns:a16="http://schemas.microsoft.com/office/drawing/2014/main" id="{D618FB72-771B-9146-892B-44393A90940D}"/>
              </a:ext>
            </a:extLst>
          </p:cNvPr>
          <p:cNvSpPr>
            <a:spLocks noGrp="1" noChangeArrowheads="1"/>
          </p:cNvSpPr>
          <p:nvPr>
            <p:ph type="body" sz="quarter" idx="13"/>
          </p:nvPr>
        </p:nvSpPr>
        <p:spPr>
          <a:xfrm>
            <a:off x="658815" y="1727200"/>
            <a:ext cx="5269019" cy="4129088"/>
          </a:xfrm>
        </p:spPr>
        <p:txBody>
          <a:bodyPr/>
          <a:lstStyle/>
          <a:p>
            <a:pPr marL="457200" indent="-457200" eaLnBrk="1" hangingPunct="1">
              <a:buFont typeface="Arial" panose="020B0604020202020204" pitchFamily="34" charset="0"/>
              <a:buChar char="•"/>
            </a:pPr>
            <a:r>
              <a:rPr lang="en-US" altLang="en-US" sz="2800" dirty="0">
                <a:ea typeface="ＭＳ Ｐゴシック" panose="020B0600070205080204" pitchFamily="34" charset="-128"/>
              </a:rPr>
              <a:t>Occurs in 10–32% of acetabular fractures</a:t>
            </a:r>
          </a:p>
          <a:p>
            <a:pPr marL="457200" indent="-457200" eaLnBrk="1" hangingPunct="1">
              <a:buFont typeface="Arial" panose="020B0604020202020204" pitchFamily="34" charset="0"/>
              <a:buChar char="•"/>
            </a:pPr>
            <a:r>
              <a:rPr lang="en-US" altLang="en-US" sz="2800" dirty="0">
                <a:ea typeface="ＭＳ Ｐゴシック" panose="020B0600070205080204" pitchFamily="34" charset="-128"/>
              </a:rPr>
              <a:t>Most commonly posterior</a:t>
            </a:r>
          </a:p>
          <a:p>
            <a:pPr marL="457200" indent="-457200" eaLnBrk="1" hangingPunct="1">
              <a:buFont typeface="Arial" panose="020B0604020202020204" pitchFamily="34" charset="0"/>
              <a:buChar char="•"/>
            </a:pPr>
            <a:r>
              <a:rPr lang="en-US" altLang="en-US" sz="2800" dirty="0">
                <a:ea typeface="ＭＳ Ｐゴシック" panose="020B0600070205080204" pitchFamily="34" charset="-128"/>
              </a:rPr>
              <a:t>Time to relocation may be associated with avascular necrosis, continued mechanical cartilage wear</a:t>
            </a:r>
          </a:p>
          <a:p>
            <a:pPr lvl="2"/>
            <a:r>
              <a:rPr lang="en-US" altLang="en-US" sz="2800" dirty="0"/>
              <a:t>Not necessarily poorer outcomes</a:t>
            </a:r>
          </a:p>
          <a:p>
            <a:pPr lvl="4"/>
            <a:r>
              <a:rPr lang="en-US" altLang="en-US" sz="2800" dirty="0"/>
              <a:t>Bhandari, </a:t>
            </a:r>
            <a:r>
              <a:rPr lang="en-US" altLang="en-US" sz="2800" dirty="0" err="1"/>
              <a:t>Dreinhofer</a:t>
            </a:r>
            <a:endParaRPr lang="en-US" altLang="en-US" sz="2800" dirty="0"/>
          </a:p>
        </p:txBody>
      </p:sp>
      <p:pic>
        <p:nvPicPr>
          <p:cNvPr id="4" name="Picture 3" descr="post hip dis.jpeg">
            <a:extLst>
              <a:ext uri="{FF2B5EF4-FFF2-40B4-BE49-F238E27FC236}">
                <a16:creationId xmlns:a16="http://schemas.microsoft.com/office/drawing/2014/main" id="{0214CE28-1FD7-C94A-B3D4-6E4109B8A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91" y="1727200"/>
            <a:ext cx="5930372" cy="3191960"/>
          </a:xfrm>
          <a:prstGeom prst="rect">
            <a:avLst/>
          </a:prstGeom>
        </p:spPr>
      </p:pic>
    </p:spTree>
    <p:extLst>
      <p:ext uri="{BB962C8B-B14F-4D97-AF65-F5344CB8AC3E}">
        <p14:creationId xmlns:p14="http://schemas.microsoft.com/office/powerpoint/2010/main" val="1880463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z="3200" dirty="0">
                <a:solidFill>
                  <a:srgbClr val="042D98"/>
                </a:solidFill>
                <a:ea typeface="ＭＳ Ｐゴシック" charset="0"/>
                <a:cs typeface="Arial" charset="0"/>
              </a:rPr>
              <a:t>Take-home message</a:t>
            </a:r>
          </a:p>
        </p:txBody>
      </p:sp>
      <p:sp>
        <p:nvSpPr>
          <p:cNvPr id="95234" name="Rectangle 3"/>
          <p:cNvSpPr>
            <a:spLocks noGrp="1" noChangeArrowheads="1"/>
          </p:cNvSpPr>
          <p:nvPr>
            <p:ph type="body" sz="quarter" idx="13"/>
          </p:nvPr>
        </p:nvSpPr>
        <p:spPr/>
        <p:txBody>
          <a:bodyPr/>
          <a:lstStyle/>
          <a:p>
            <a:pPr marL="457200" indent="-457200" eaLnBrk="1" hangingPunct="1">
              <a:lnSpc>
                <a:spcPct val="90000"/>
              </a:lnSpc>
              <a:buFont typeface="Arial" panose="020B0604020202020204" pitchFamily="34" charset="0"/>
              <a:buChar char="•"/>
            </a:pPr>
            <a:r>
              <a:rPr lang="en-US" sz="2800" dirty="0">
                <a:latin typeface="+mj-lt"/>
                <a:ea typeface="ＭＳ Ｐゴシック" charset="0"/>
                <a:cs typeface="Arial" charset="0"/>
              </a:rPr>
              <a:t>Dislocation of the hip requires urgent reduction and consideration for traction</a:t>
            </a:r>
          </a:p>
          <a:p>
            <a:pPr marL="457200" indent="-457200" eaLnBrk="1" hangingPunct="1">
              <a:lnSpc>
                <a:spcPct val="90000"/>
              </a:lnSpc>
              <a:buFont typeface="Arial" panose="020B0604020202020204" pitchFamily="34" charset="0"/>
              <a:buChar char="•"/>
            </a:pPr>
            <a:r>
              <a:rPr lang="en-US" sz="2800" dirty="0">
                <a:latin typeface="+mj-lt"/>
                <a:ea typeface="ＭＳ Ｐゴシック" charset="0"/>
                <a:cs typeface="Arial" charset="0"/>
              </a:rPr>
              <a:t>Most displaced acetabular fractures will require reduction and fixation</a:t>
            </a:r>
          </a:p>
          <a:p>
            <a:pPr marL="457200" indent="-457200" eaLnBrk="1" hangingPunct="1">
              <a:lnSpc>
                <a:spcPct val="90000"/>
              </a:lnSpc>
              <a:buFont typeface="Arial" panose="020B0604020202020204" pitchFamily="34" charset="0"/>
              <a:buChar char="•"/>
            </a:pPr>
            <a:r>
              <a:rPr lang="en-US" sz="2800" dirty="0">
                <a:latin typeface="+mj-lt"/>
                <a:ea typeface="ＭＳ Ｐゴシック" charset="0"/>
                <a:cs typeface="Arial" charset="0"/>
              </a:rPr>
              <a:t>Subluxation/hip stability main indication for open reduction and </a:t>
            </a:r>
            <a:r>
              <a:rPr lang="en-US" sz="2800">
                <a:latin typeface="+mj-lt"/>
                <a:ea typeface="ＭＳ Ｐゴシック" charset="0"/>
                <a:cs typeface="Arial" charset="0"/>
              </a:rPr>
              <a:t>internal fixation</a:t>
            </a:r>
            <a:endParaRPr lang="en-US" sz="2800" dirty="0">
              <a:latin typeface="+mj-lt"/>
              <a:ea typeface="ＭＳ Ｐゴシック" charset="0"/>
              <a:cs typeface="Arial" charset="0"/>
            </a:endParaRPr>
          </a:p>
          <a:p>
            <a:pPr marL="457200" indent="-457200" eaLnBrk="1" hangingPunct="1">
              <a:lnSpc>
                <a:spcPct val="90000"/>
              </a:lnSpc>
              <a:buFont typeface="Arial" panose="020B0604020202020204" pitchFamily="34" charset="0"/>
              <a:buChar char="•"/>
            </a:pPr>
            <a:r>
              <a:rPr lang="en-US" sz="2800" dirty="0">
                <a:latin typeface="+mj-lt"/>
                <a:ea typeface="ＭＳ Ｐゴシック" charset="0"/>
                <a:cs typeface="Arial" charset="0"/>
              </a:rPr>
              <a:t>Location and displacement also considerations</a:t>
            </a:r>
          </a:p>
          <a:p>
            <a:pPr marL="457200" indent="-457200" eaLnBrk="1" hangingPunct="1">
              <a:lnSpc>
                <a:spcPct val="90000"/>
              </a:lnSpc>
              <a:buFont typeface="Arial" panose="020B0604020202020204" pitchFamily="34" charset="0"/>
              <a:buChar char="•"/>
            </a:pPr>
            <a:r>
              <a:rPr lang="en-US" sz="2800" dirty="0">
                <a:latin typeface="+mj-lt"/>
                <a:ea typeface="ＭＳ Ｐゴシック" charset="0"/>
                <a:cs typeface="Arial" charset="0"/>
              </a:rPr>
              <a:t>Fracture pattern determines approach</a:t>
            </a:r>
          </a:p>
        </p:txBody>
      </p:sp>
    </p:spTree>
    <p:extLst>
      <p:ext uri="{BB962C8B-B14F-4D97-AF65-F5344CB8AC3E}">
        <p14:creationId xmlns:p14="http://schemas.microsoft.com/office/powerpoint/2010/main" val="193426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1E62FF5-A82C-0449-A8B0-6EA49D60A446}"/>
              </a:ext>
            </a:extLst>
          </p:cNvPr>
          <p:cNvSpPr/>
          <p:nvPr/>
        </p:nvSpPr>
        <p:spPr bwMode="auto">
          <a:xfrm>
            <a:off x="7848600" y="4200526"/>
            <a:ext cx="1333500" cy="1006475"/>
          </a:xfrm>
          <a:custGeom>
            <a:avLst/>
            <a:gdLst>
              <a:gd name="connsiteX0" fmla="*/ 165100 w 1333500"/>
              <a:gd name="connsiteY0" fmla="*/ 1005846 h 1005846"/>
              <a:gd name="connsiteX1" fmla="*/ 139700 w 1333500"/>
              <a:gd name="connsiteY1" fmla="*/ 942346 h 1005846"/>
              <a:gd name="connsiteX2" fmla="*/ 101600 w 1333500"/>
              <a:gd name="connsiteY2" fmla="*/ 916946 h 1005846"/>
              <a:gd name="connsiteX3" fmla="*/ 63500 w 1333500"/>
              <a:gd name="connsiteY3" fmla="*/ 878846 h 1005846"/>
              <a:gd name="connsiteX4" fmla="*/ 38100 w 1333500"/>
              <a:gd name="connsiteY4" fmla="*/ 650246 h 1005846"/>
              <a:gd name="connsiteX5" fmla="*/ 12700 w 1333500"/>
              <a:gd name="connsiteY5" fmla="*/ 548646 h 1005846"/>
              <a:gd name="connsiteX6" fmla="*/ 0 w 1333500"/>
              <a:gd name="connsiteY6" fmla="*/ 497846 h 1005846"/>
              <a:gd name="connsiteX7" fmla="*/ 12700 w 1333500"/>
              <a:gd name="connsiteY7" fmla="*/ 434346 h 1005846"/>
              <a:gd name="connsiteX8" fmla="*/ 38100 w 1333500"/>
              <a:gd name="connsiteY8" fmla="*/ 396246 h 1005846"/>
              <a:gd name="connsiteX9" fmla="*/ 50800 w 1333500"/>
              <a:gd name="connsiteY9" fmla="*/ 307346 h 1005846"/>
              <a:gd name="connsiteX10" fmla="*/ 127000 w 1333500"/>
              <a:gd name="connsiteY10" fmla="*/ 256546 h 1005846"/>
              <a:gd name="connsiteX11" fmla="*/ 139700 w 1333500"/>
              <a:gd name="connsiteY11" fmla="*/ 218446 h 1005846"/>
              <a:gd name="connsiteX12" fmla="*/ 215900 w 1333500"/>
              <a:gd name="connsiteY12" fmla="*/ 193046 h 1005846"/>
              <a:gd name="connsiteX13" fmla="*/ 228600 w 1333500"/>
              <a:gd name="connsiteY13" fmla="*/ 142246 h 1005846"/>
              <a:gd name="connsiteX14" fmla="*/ 266700 w 1333500"/>
              <a:gd name="connsiteY14" fmla="*/ 129546 h 1005846"/>
              <a:gd name="connsiteX15" fmla="*/ 304800 w 1333500"/>
              <a:gd name="connsiteY15" fmla="*/ 91446 h 1005846"/>
              <a:gd name="connsiteX16" fmla="*/ 431800 w 1333500"/>
              <a:gd name="connsiteY16" fmla="*/ 53346 h 1005846"/>
              <a:gd name="connsiteX17" fmla="*/ 495300 w 1333500"/>
              <a:gd name="connsiteY17" fmla="*/ 2546 h 1005846"/>
              <a:gd name="connsiteX18" fmla="*/ 533400 w 1333500"/>
              <a:gd name="connsiteY18" fmla="*/ 15246 h 1005846"/>
              <a:gd name="connsiteX19" fmla="*/ 685800 w 1333500"/>
              <a:gd name="connsiteY19" fmla="*/ 2546 h 1005846"/>
              <a:gd name="connsiteX20" fmla="*/ 787400 w 1333500"/>
              <a:gd name="connsiteY20" fmla="*/ 27946 h 1005846"/>
              <a:gd name="connsiteX21" fmla="*/ 825500 w 1333500"/>
              <a:gd name="connsiteY21" fmla="*/ 40646 h 1005846"/>
              <a:gd name="connsiteX22" fmla="*/ 863600 w 1333500"/>
              <a:gd name="connsiteY22" fmla="*/ 66046 h 1005846"/>
              <a:gd name="connsiteX23" fmla="*/ 952500 w 1333500"/>
              <a:gd name="connsiteY23" fmla="*/ 78746 h 1005846"/>
              <a:gd name="connsiteX24" fmla="*/ 990600 w 1333500"/>
              <a:gd name="connsiteY24" fmla="*/ 116846 h 1005846"/>
              <a:gd name="connsiteX25" fmla="*/ 1016000 w 1333500"/>
              <a:gd name="connsiteY25" fmla="*/ 167646 h 1005846"/>
              <a:gd name="connsiteX26" fmla="*/ 1054100 w 1333500"/>
              <a:gd name="connsiteY26" fmla="*/ 193046 h 1005846"/>
              <a:gd name="connsiteX27" fmla="*/ 1079500 w 1333500"/>
              <a:gd name="connsiteY27" fmla="*/ 231146 h 1005846"/>
              <a:gd name="connsiteX28" fmla="*/ 1155700 w 1333500"/>
              <a:gd name="connsiteY28" fmla="*/ 307346 h 1005846"/>
              <a:gd name="connsiteX29" fmla="*/ 1219200 w 1333500"/>
              <a:gd name="connsiteY29" fmla="*/ 396246 h 1005846"/>
              <a:gd name="connsiteX30" fmla="*/ 1244600 w 1333500"/>
              <a:gd name="connsiteY30" fmla="*/ 434346 h 1005846"/>
              <a:gd name="connsiteX31" fmla="*/ 1295400 w 1333500"/>
              <a:gd name="connsiteY31" fmla="*/ 497846 h 1005846"/>
              <a:gd name="connsiteX32" fmla="*/ 1333500 w 1333500"/>
              <a:gd name="connsiteY32" fmla="*/ 548646 h 100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3500" h="1005846">
                <a:moveTo>
                  <a:pt x="165100" y="1005846"/>
                </a:moveTo>
                <a:cubicBezTo>
                  <a:pt x="156633" y="984679"/>
                  <a:pt x="152951" y="960897"/>
                  <a:pt x="139700" y="942346"/>
                </a:cubicBezTo>
                <a:cubicBezTo>
                  <a:pt x="130828" y="929926"/>
                  <a:pt x="113326" y="926717"/>
                  <a:pt x="101600" y="916946"/>
                </a:cubicBezTo>
                <a:cubicBezTo>
                  <a:pt x="87802" y="905448"/>
                  <a:pt x="76200" y="891546"/>
                  <a:pt x="63500" y="878846"/>
                </a:cubicBezTo>
                <a:cubicBezTo>
                  <a:pt x="26183" y="766894"/>
                  <a:pt x="73047" y="918173"/>
                  <a:pt x="38100" y="650246"/>
                </a:cubicBezTo>
                <a:cubicBezTo>
                  <a:pt x="33585" y="615630"/>
                  <a:pt x="21167" y="582513"/>
                  <a:pt x="12700" y="548646"/>
                </a:cubicBezTo>
                <a:lnTo>
                  <a:pt x="0" y="497846"/>
                </a:lnTo>
                <a:cubicBezTo>
                  <a:pt x="4233" y="476679"/>
                  <a:pt x="5121" y="454557"/>
                  <a:pt x="12700" y="434346"/>
                </a:cubicBezTo>
                <a:cubicBezTo>
                  <a:pt x="18059" y="420054"/>
                  <a:pt x="33714" y="410866"/>
                  <a:pt x="38100" y="396246"/>
                </a:cubicBezTo>
                <a:cubicBezTo>
                  <a:pt x="46702" y="367574"/>
                  <a:pt x="34729" y="332600"/>
                  <a:pt x="50800" y="307346"/>
                </a:cubicBezTo>
                <a:cubicBezTo>
                  <a:pt x="67189" y="281592"/>
                  <a:pt x="127000" y="256546"/>
                  <a:pt x="127000" y="256546"/>
                </a:cubicBezTo>
                <a:cubicBezTo>
                  <a:pt x="131233" y="243846"/>
                  <a:pt x="128807" y="226227"/>
                  <a:pt x="139700" y="218446"/>
                </a:cubicBezTo>
                <a:cubicBezTo>
                  <a:pt x="161487" y="202884"/>
                  <a:pt x="215900" y="193046"/>
                  <a:pt x="215900" y="193046"/>
                </a:cubicBezTo>
                <a:cubicBezTo>
                  <a:pt x="220133" y="176113"/>
                  <a:pt x="217696" y="155876"/>
                  <a:pt x="228600" y="142246"/>
                </a:cubicBezTo>
                <a:cubicBezTo>
                  <a:pt x="236963" y="131793"/>
                  <a:pt x="255561" y="136972"/>
                  <a:pt x="266700" y="129546"/>
                </a:cubicBezTo>
                <a:cubicBezTo>
                  <a:pt x="281644" y="119583"/>
                  <a:pt x="289100" y="100168"/>
                  <a:pt x="304800" y="91446"/>
                </a:cubicBezTo>
                <a:cubicBezTo>
                  <a:pt x="330098" y="77392"/>
                  <a:pt x="399005" y="61545"/>
                  <a:pt x="431800" y="53346"/>
                </a:cubicBezTo>
                <a:cubicBezTo>
                  <a:pt x="451303" y="24091"/>
                  <a:pt x="454404" y="2546"/>
                  <a:pt x="495300" y="2546"/>
                </a:cubicBezTo>
                <a:cubicBezTo>
                  <a:pt x="508687" y="2546"/>
                  <a:pt x="520700" y="11013"/>
                  <a:pt x="533400" y="15246"/>
                </a:cubicBezTo>
                <a:cubicBezTo>
                  <a:pt x="584200" y="11013"/>
                  <a:pt x="634888" y="0"/>
                  <a:pt x="685800" y="2546"/>
                </a:cubicBezTo>
                <a:cubicBezTo>
                  <a:pt x="720665" y="4289"/>
                  <a:pt x="753721" y="18761"/>
                  <a:pt x="787400" y="27946"/>
                </a:cubicBezTo>
                <a:cubicBezTo>
                  <a:pt x="800315" y="31468"/>
                  <a:pt x="813526" y="34659"/>
                  <a:pt x="825500" y="40646"/>
                </a:cubicBezTo>
                <a:cubicBezTo>
                  <a:pt x="839152" y="47472"/>
                  <a:pt x="848980" y="61660"/>
                  <a:pt x="863600" y="66046"/>
                </a:cubicBezTo>
                <a:cubicBezTo>
                  <a:pt x="892272" y="74648"/>
                  <a:pt x="922867" y="74513"/>
                  <a:pt x="952500" y="78746"/>
                </a:cubicBezTo>
                <a:cubicBezTo>
                  <a:pt x="965200" y="91446"/>
                  <a:pt x="980161" y="102231"/>
                  <a:pt x="990600" y="116846"/>
                </a:cubicBezTo>
                <a:cubicBezTo>
                  <a:pt x="1001604" y="132252"/>
                  <a:pt x="1003880" y="153102"/>
                  <a:pt x="1016000" y="167646"/>
                </a:cubicBezTo>
                <a:cubicBezTo>
                  <a:pt x="1025771" y="179372"/>
                  <a:pt x="1041400" y="184579"/>
                  <a:pt x="1054100" y="193046"/>
                </a:cubicBezTo>
                <a:cubicBezTo>
                  <a:pt x="1062567" y="205746"/>
                  <a:pt x="1069359" y="219738"/>
                  <a:pt x="1079500" y="231146"/>
                </a:cubicBezTo>
                <a:cubicBezTo>
                  <a:pt x="1103365" y="257994"/>
                  <a:pt x="1135775" y="277458"/>
                  <a:pt x="1155700" y="307346"/>
                </a:cubicBezTo>
                <a:cubicBezTo>
                  <a:pt x="1215560" y="397136"/>
                  <a:pt x="1140436" y="285977"/>
                  <a:pt x="1219200" y="396246"/>
                </a:cubicBezTo>
                <a:cubicBezTo>
                  <a:pt x="1228072" y="408666"/>
                  <a:pt x="1237774" y="420694"/>
                  <a:pt x="1244600" y="434346"/>
                </a:cubicBezTo>
                <a:cubicBezTo>
                  <a:pt x="1275272" y="495690"/>
                  <a:pt x="1231174" y="455028"/>
                  <a:pt x="1295400" y="497846"/>
                </a:cubicBezTo>
                <a:cubicBezTo>
                  <a:pt x="1324121" y="540927"/>
                  <a:pt x="1310007" y="525153"/>
                  <a:pt x="1333500" y="548646"/>
                </a:cubicBezTo>
              </a:path>
            </a:pathLst>
          </a:custGeom>
          <a:noFill/>
          <a:ln w="9525" cap="flat" cmpd="sng" algn="ctr">
            <a:noFill/>
            <a:prstDash val="solid"/>
            <a:round/>
            <a:headEnd type="none" w="med" len="med"/>
            <a:tailEnd type="none" w="med" len="med"/>
          </a:ln>
          <a:effectLst/>
        </p:spPr>
        <p:txBody>
          <a:bodyPr/>
          <a:lstStyle/>
          <a:p>
            <a:pPr eaLnBrk="1" hangingPunct="1">
              <a:spcBef>
                <a:spcPct val="20000"/>
              </a:spcBef>
              <a:buClr>
                <a:schemeClr val="tx2"/>
              </a:buClr>
              <a:buFont typeface="Wingdings" charset="0"/>
              <a:buChar char="§"/>
              <a:defRPr/>
            </a:pPr>
            <a:endParaRPr lang="en-US" b="0">
              <a:effectLst>
                <a:outerShdw blurRad="38100" dist="38100" dir="2700000" algn="tl">
                  <a:srgbClr val="336699"/>
                </a:outerShdw>
              </a:effectLst>
              <a:latin typeface="Times New Roman" charset="0"/>
              <a:ea typeface="ＭＳ Ｐゴシック" charset="0"/>
              <a:cs typeface="ＭＳ Ｐゴシック" charset="0"/>
            </a:endParaRPr>
          </a:p>
        </p:txBody>
      </p:sp>
      <p:pic>
        <p:nvPicPr>
          <p:cNvPr id="17410" name="Picture 4" descr="Picture4.jpg">
            <a:extLst>
              <a:ext uri="{FF2B5EF4-FFF2-40B4-BE49-F238E27FC236}">
                <a16:creationId xmlns:a16="http://schemas.microsoft.com/office/drawing/2014/main" id="{A211D819-192B-634F-8A5E-5FC767DF51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7753350" cy="69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Picture5.jpg">
            <a:extLst>
              <a:ext uri="{FF2B5EF4-FFF2-40B4-BE49-F238E27FC236}">
                <a16:creationId xmlns:a16="http://schemas.microsoft.com/office/drawing/2014/main" id="{3820FA3B-EA15-974C-8F4B-61B35357B2A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53350" y="349955"/>
            <a:ext cx="44386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51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Picture7.jpg">
            <a:extLst>
              <a:ext uri="{FF2B5EF4-FFF2-40B4-BE49-F238E27FC236}">
                <a16:creationId xmlns:a16="http://schemas.microsoft.com/office/drawing/2014/main" id="{964694E4-F681-5A4B-A615-1B660BE9FE0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49413" y="0"/>
            <a:ext cx="8377932" cy="621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3" descr="Picture6.jpg">
            <a:extLst>
              <a:ext uri="{FF2B5EF4-FFF2-40B4-BE49-F238E27FC236}">
                <a16:creationId xmlns:a16="http://schemas.microsoft.com/office/drawing/2014/main" id="{7009674F-959D-EC47-A60D-A5C6D42BAFE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968978"/>
            <a:ext cx="4470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0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42D98"/>
                </a:solidFill>
              </a:rPr>
              <a:t>Reduction of dislocation</a:t>
            </a:r>
          </a:p>
        </p:txBody>
      </p:sp>
      <p:sp>
        <p:nvSpPr>
          <p:cNvPr id="5" name="Content Placeholder 4"/>
          <p:cNvSpPr>
            <a:spLocks noGrp="1"/>
          </p:cNvSpPr>
          <p:nvPr>
            <p:ph type="body" sz="quarter" idx="13"/>
          </p:nvPr>
        </p:nvSpPr>
        <p:spPr>
          <a:xfrm>
            <a:off x="658814" y="1727200"/>
            <a:ext cx="4069703" cy="4129088"/>
          </a:xfrm>
        </p:spPr>
        <p:txBody>
          <a:bodyPr/>
          <a:lstStyle/>
          <a:p>
            <a:pPr marL="457200" indent="-457200">
              <a:buFont typeface="Arial" panose="020B0604020202020204" pitchFamily="34" charset="0"/>
              <a:buChar char="•"/>
            </a:pPr>
            <a:r>
              <a:rPr lang="en-US" sz="2800" dirty="0"/>
              <a:t>As early as possible</a:t>
            </a:r>
          </a:p>
          <a:p>
            <a:pPr marL="457200" indent="-457200">
              <a:buFont typeface="Arial" panose="020B0604020202020204" pitchFamily="34" charset="0"/>
              <a:buChar char="•"/>
            </a:pPr>
            <a:r>
              <a:rPr lang="en-US" sz="2800" dirty="0"/>
              <a:t>Atraumatic</a:t>
            </a:r>
          </a:p>
          <a:p>
            <a:pPr lvl="2"/>
            <a:r>
              <a:rPr lang="en-US" sz="2800" dirty="0"/>
              <a:t>Appropriate sedation</a:t>
            </a:r>
          </a:p>
          <a:p>
            <a:pPr lvl="2"/>
            <a:r>
              <a:rPr lang="en-US" sz="2800" dirty="0"/>
              <a:t>General anesthesia</a:t>
            </a:r>
          </a:p>
          <a:p>
            <a:pPr marL="457200" indent="-457200">
              <a:buFont typeface="Arial" panose="020B0604020202020204" pitchFamily="34" charset="0"/>
              <a:buChar char="•"/>
            </a:pPr>
            <a:r>
              <a:rPr lang="en-US" sz="2800" dirty="0"/>
              <a:t>Avoid multiple attempts</a:t>
            </a:r>
          </a:p>
        </p:txBody>
      </p:sp>
      <p:pic>
        <p:nvPicPr>
          <p:cNvPr id="4" name="Picture 3"/>
          <p:cNvPicPr>
            <a:picLocks noChangeAspect="1"/>
          </p:cNvPicPr>
          <p:nvPr/>
        </p:nvPicPr>
        <p:blipFill>
          <a:blip r:embed="rId2"/>
          <a:stretch>
            <a:fillRect/>
          </a:stretch>
        </p:blipFill>
        <p:spPr>
          <a:xfrm>
            <a:off x="4728520" y="1151579"/>
            <a:ext cx="6804666" cy="4979713"/>
          </a:xfrm>
          <a:prstGeom prst="rect">
            <a:avLst/>
          </a:prstGeom>
        </p:spPr>
      </p:pic>
    </p:spTree>
    <p:extLst>
      <p:ext uri="{BB962C8B-B14F-4D97-AF65-F5344CB8AC3E}">
        <p14:creationId xmlns:p14="http://schemas.microsoft.com/office/powerpoint/2010/main" val="1279807818"/>
      </p:ext>
    </p:extLst>
  </p:cSld>
  <p:clrMapOvr>
    <a:masterClrMapping/>
  </p:clrMapOvr>
</p:sld>
</file>

<file path=ppt/theme/theme1.xml><?xml version="1.0" encoding="utf-8"?>
<a:theme xmlns:a="http://schemas.openxmlformats.org/drawingml/2006/main" name="AO Trauma Theme">
  <a:themeElements>
    <a:clrScheme name="">
      <a:dk1>
        <a:srgbClr val="000000"/>
      </a:dk1>
      <a:lt1>
        <a:srgbClr val="FFFFFF"/>
      </a:lt1>
      <a:dk2>
        <a:srgbClr val="000000"/>
      </a:dk2>
      <a:lt2>
        <a:srgbClr val="808080"/>
      </a:lt2>
      <a:accent1>
        <a:srgbClr val="E5EBF6"/>
      </a:accent1>
      <a:accent2>
        <a:srgbClr val="0063AC"/>
      </a:accent2>
      <a:accent3>
        <a:srgbClr val="FFFFFF"/>
      </a:accent3>
      <a:accent4>
        <a:srgbClr val="000000"/>
      </a:accent4>
      <a:accent5>
        <a:srgbClr val="F0F3FA"/>
      </a:accent5>
      <a:accent6>
        <a:srgbClr val="00599B"/>
      </a:accent6>
      <a:hlink>
        <a:srgbClr val="B6C600"/>
      </a:hlink>
      <a:folHlink>
        <a:srgbClr val="F08A00"/>
      </a:folHlink>
    </a:clrScheme>
    <a:fontScheme name="Blank Presentation">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3400"/>
          </a:lnSpc>
          <a:spcBef>
            <a:spcPct val="20000"/>
          </a:spcBef>
          <a:spcAft>
            <a:spcPct val="0"/>
          </a:spcAft>
          <a:buClrTx/>
          <a:buSzTx/>
          <a:buFontTx/>
          <a:buNone/>
          <a:tabLst/>
          <a:defRPr kumimoji="0" lang="en-US" sz="1800" b="1"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3400"/>
          </a:lnSpc>
          <a:spcBef>
            <a:spcPct val="20000"/>
          </a:spcBef>
          <a:spcAft>
            <a:spcPct val="0"/>
          </a:spcAft>
          <a:buClrTx/>
          <a:buSzTx/>
          <a:buFontTx/>
          <a:buNone/>
          <a:tabLst/>
          <a:defRPr kumimoji="0" lang="en-US" sz="1800" b="1"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Blank Presentation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
      <a:clrScheme name="Blank Presentation 2">
        <a:dk1>
          <a:srgbClr val="808080"/>
        </a:dk1>
        <a:lt1>
          <a:srgbClr val="FFFFFF"/>
        </a:lt1>
        <a:dk2>
          <a:srgbClr val="000000"/>
        </a:dk2>
        <a:lt2>
          <a:srgbClr val="FFFFFF"/>
        </a:lt2>
        <a:accent1>
          <a:srgbClr val="E5EBF6"/>
        </a:accent1>
        <a:accent2>
          <a:srgbClr val="0063AC"/>
        </a:accent2>
        <a:accent3>
          <a:srgbClr val="AAAAAA"/>
        </a:accent3>
        <a:accent4>
          <a:srgbClr val="DADADA"/>
        </a:accent4>
        <a:accent5>
          <a:srgbClr val="F0F3FA"/>
        </a:accent5>
        <a:accent6>
          <a:srgbClr val="00599B"/>
        </a:accent6>
        <a:hlink>
          <a:srgbClr val="B6C600"/>
        </a:hlink>
        <a:folHlink>
          <a:srgbClr val="F08A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Theme1" id="{B54E65A2-8003-9A4C-8598-DB744E93DE9B}" vid="{2B6B655D-C2E5-1946-ADF7-3EB11DE9D4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99BE055988546BD0555CAA0A2F07E" ma:contentTypeVersion="13" ma:contentTypeDescription="Create a new document." ma:contentTypeScope="" ma:versionID="f8acb684ab21413bdac451677e412193">
  <xsd:schema xmlns:xsd="http://www.w3.org/2001/XMLSchema" xmlns:xs="http://www.w3.org/2001/XMLSchema" xmlns:p="http://schemas.microsoft.com/office/2006/metadata/properties" xmlns:ns3="e038cc13-5e4d-4c4e-ab12-717e4c162314" xmlns:ns4="c788ca55-1336-4871-ad41-9eab07a4ec23" targetNamespace="http://schemas.microsoft.com/office/2006/metadata/properties" ma:root="true" ma:fieldsID="18711b1ab59c4fc8985ce667ad7eea21" ns3:_="" ns4:_="">
    <xsd:import namespace="e038cc13-5e4d-4c4e-ab12-717e4c162314"/>
    <xsd:import namespace="c788ca55-1336-4871-ad41-9eab07a4ec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8cc13-5e4d-4c4e-ab12-717e4c1623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8ca55-1336-4871-ad41-9eab07a4ec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D5FB11-693A-4BF8-9EDA-753F0E5F6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8cc13-5e4d-4c4e-ab12-717e4c162314"/>
    <ds:schemaRef ds:uri="c788ca55-1336-4871-ad41-9eab07a4ec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0B3C00-582C-40F2-92F6-7952AD1329F3}">
  <ds:schemaRefs>
    <ds:schemaRef ds:uri="http://schemas.microsoft.com/sharepoint/v3/contenttype/forms"/>
  </ds:schemaRefs>
</ds:datastoreItem>
</file>

<file path=customXml/itemProps3.xml><?xml version="1.0" encoding="utf-8"?>
<ds:datastoreItem xmlns:ds="http://schemas.openxmlformats.org/officeDocument/2006/customXml" ds:itemID="{94558E75-A5AF-4F5B-8174-AB22C79C777C}">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c788ca55-1336-4871-ad41-9eab07a4ec23"/>
    <ds:schemaRef ds:uri="http://purl.org/dc/terms/"/>
    <ds:schemaRef ds:uri="http://schemas.microsoft.com/office/infopath/2007/PartnerControls"/>
    <ds:schemaRef ds:uri="e038cc13-5e4d-4c4e-ab12-717e4c16231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Widescreen</PresentationFormat>
  <Paragraphs>240</Paragraphs>
  <Slides>60</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American Typewriter Light</vt:lpstr>
      <vt:lpstr>Arial</vt:lpstr>
      <vt:lpstr>Calibri</vt:lpstr>
      <vt:lpstr>Symbol</vt:lpstr>
      <vt:lpstr>Times</vt:lpstr>
      <vt:lpstr>Times New Roman</vt:lpstr>
      <vt:lpstr>Wingdings</vt:lpstr>
      <vt:lpstr>AO Trauma Theme</vt:lpstr>
      <vt:lpstr>Theme1</vt:lpstr>
      <vt:lpstr>Decision-making indications and timing for operative treatment</vt:lpstr>
      <vt:lpstr>Disclosure: potential or actual conflicts of interest</vt:lpstr>
      <vt:lpstr>Decision making </vt:lpstr>
      <vt:lpstr>Learning objectives</vt:lpstr>
      <vt:lpstr>Emergent care</vt:lpstr>
      <vt:lpstr>Femoral head dislocation</vt:lpstr>
      <vt:lpstr>PowerPoint Presentation</vt:lpstr>
      <vt:lpstr>PowerPoint Presentation</vt:lpstr>
      <vt:lpstr>Reduction of dislocation</vt:lpstr>
      <vt:lpstr>PowerPoint Presentation</vt:lpstr>
      <vt:lpstr>PowerPoint Presentation</vt:lpstr>
      <vt:lpstr>Role for traction?</vt:lpstr>
      <vt:lpstr>Large posterosuperior wall fracture</vt:lpstr>
      <vt:lpstr>Medial subluxation (common with trans-tectal, transverse, and T-shaped fractures)</vt:lpstr>
      <vt:lpstr>Incarcerated fragments</vt:lpstr>
      <vt:lpstr>Minimize deformity while awaiting definitive surgery</vt:lpstr>
      <vt:lpstr>Who needs surgery?</vt:lpstr>
      <vt:lpstr>Determining factors</vt:lpstr>
      <vt:lpstr>Determining factors</vt:lpstr>
      <vt:lpstr>Fracture evaluation</vt:lpstr>
      <vt:lpstr>Stability</vt:lpstr>
      <vt:lpstr>Congruence and stability—static evaluation</vt:lpstr>
      <vt:lpstr>Congruence and stability—static evaluation </vt:lpstr>
      <vt:lpstr>Congruence and stability—static evaluation </vt:lpstr>
      <vt:lpstr>Congruence and stability—static evaluation </vt:lpstr>
      <vt:lpstr>Congruence and stability—static evaluation </vt:lpstr>
      <vt:lpstr>Congruence and stability—dynamic evaluation </vt:lpstr>
      <vt:lpstr>PowerPoint Presentation</vt:lpstr>
      <vt:lpstr>PowerPoint Presentation</vt:lpstr>
      <vt:lpstr>Congruence and stability—incarcerated fragments </vt:lpstr>
      <vt:lpstr>Congruence and stability—incarcerated fragments </vt:lpstr>
      <vt:lpstr>Congruence and stability—incarcerated fragments </vt:lpstr>
      <vt:lpstr>Congruence and stability—incarcerated fragments </vt:lpstr>
      <vt:lpstr>Congruence and stability—incarcerated fragments </vt:lpstr>
      <vt:lpstr>Fracture location</vt:lpstr>
      <vt:lpstr>Weight bearing dome</vt:lpstr>
      <vt:lpstr>CT subchondral arc (Olson 1993)</vt:lpstr>
      <vt:lpstr>CT subchondral arc (Olson 1993)</vt:lpstr>
      <vt:lpstr>CT subchondral arc (Olson 1993)</vt:lpstr>
      <vt:lpstr>CT subchondral arc (Olson 1993)</vt:lpstr>
      <vt:lpstr>CT subchondral arc (Olson 1993)</vt:lpstr>
      <vt:lpstr>CT subchondral arc (Olson 1993)</vt:lpstr>
      <vt:lpstr>CT subchondral arc (Olson 1993)</vt:lpstr>
      <vt:lpstr>Weight bearing dome—stability</vt:lpstr>
      <vt:lpstr>Displacement</vt:lpstr>
      <vt:lpstr>Surgical indications</vt:lpstr>
      <vt:lpstr>Most acetabular fractures will require operative management</vt:lpstr>
      <vt:lpstr>Nonoperative indications</vt:lpstr>
      <vt:lpstr>PowerPoint Presentation</vt:lpstr>
      <vt:lpstr>PowerPoint Presentation</vt:lpstr>
      <vt:lpstr>PowerPoint Presentation</vt:lpstr>
      <vt:lpstr>PowerPoint Presentation</vt:lpstr>
      <vt:lpstr>PowerPoint Presentation</vt:lpstr>
      <vt:lpstr>Nonoperative treatment</vt:lpstr>
      <vt:lpstr>PowerPoint Presentation</vt:lpstr>
      <vt:lpstr>Choice of surgical approach</vt:lpstr>
      <vt:lpstr>Kocher-Langenbeck approach</vt:lpstr>
      <vt:lpstr>Ilioinguinal approach</vt:lpstr>
      <vt:lpstr>Extended iliofemoral approach</vt:lpstr>
      <vt:lpstr>Take-home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 Trauma</dc:title>
  <dc:creator>AO Trauma</dc:creator>
  <cp:lastModifiedBy>Thorndyke Claire</cp:lastModifiedBy>
  <cp:revision>59</cp:revision>
  <dcterms:created xsi:type="dcterms:W3CDTF">2020-12-02T20:52:40Z</dcterms:created>
  <dcterms:modified xsi:type="dcterms:W3CDTF">2024-02-15T13:24:24Z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0x01010072299BE055988546BD0555CAA0A2F07E</vt:lpwstr>
  </property>
</Properties>
</file>