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4"/>
    <p:sldMasterId id="2147483654" r:id="rId5"/>
  </p:sldMasterIdLst>
  <p:notesMasterIdLst>
    <p:notesMasterId r:id="rId21"/>
  </p:notesMasterIdLst>
  <p:sldIdLst>
    <p:sldId id="256" r:id="rId6"/>
    <p:sldId id="257" r:id="rId7"/>
    <p:sldId id="258" r:id="rId8"/>
    <p:sldId id="259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12192000" cy="6858000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529B"/>
    <a:srgbClr val="4D4D4D"/>
    <a:srgbClr val="808080"/>
    <a:srgbClr val="0E29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1418" autoAdjust="0"/>
  </p:normalViewPr>
  <p:slideViewPr>
    <p:cSldViewPr>
      <p:cViewPr varScale="1">
        <p:scale>
          <a:sx n="51" d="100"/>
          <a:sy n="51" d="100"/>
        </p:scale>
        <p:origin x="436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Click to edit Master text styles</a:t>
            </a:r>
          </a:p>
          <a:p>
            <a:pPr lvl="1"/>
            <a:r>
              <a:rPr lang="de-CH" noProof="0"/>
              <a:t>Second level</a:t>
            </a:r>
          </a:p>
          <a:p>
            <a:pPr lvl="2"/>
            <a:r>
              <a:rPr lang="de-CH" noProof="0"/>
              <a:t>Third level</a:t>
            </a:r>
          </a:p>
          <a:p>
            <a:pPr lvl="3"/>
            <a:r>
              <a:rPr lang="de-CH" noProof="0"/>
              <a:t>Fourth level</a:t>
            </a:r>
          </a:p>
          <a:p>
            <a:pPr lvl="4"/>
            <a:r>
              <a:rPr lang="de-CH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ED509F59-78A6-4971-BD5B-95ECCD7FF4B0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6203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Ankle fusion malunion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Author: </a:t>
            </a:r>
            <a:r>
              <a:rPr lang="en-US" sz="1200" b="1" dirty="0">
                <a:solidFill>
                  <a:srgbClr val="808080"/>
                </a:solidFill>
              </a:rPr>
              <a:t>Michael Clare, 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09F59-78A6-4971-BD5B-95ECCD7FF4B0}" type="slidenum">
              <a:rPr lang="de-CH" smtClean="0"/>
              <a:pPr>
                <a:defRPr/>
              </a:pPr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42660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noProof="0" dirty="0">
              <a:latin typeface="Arial "/>
              <a:ea typeface="Arial "/>
              <a:cs typeface="Arial 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09F59-78A6-4971-BD5B-95ECCD7FF4B0}" type="slidenum">
              <a:rPr lang="de-CH" smtClean="0"/>
              <a:pPr>
                <a:defRPr/>
              </a:pPr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94801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err="1"/>
              <a:t>Diagnoses</a:t>
            </a:r>
            <a:r>
              <a:rPr lang="de-CH" dirty="0"/>
              <a:t>:</a:t>
            </a:r>
          </a:p>
          <a:p>
            <a:r>
              <a:rPr lang="en-US" altLang="en-US" noProof="0" dirty="0">
                <a:latin typeface="Arial "/>
                <a:ea typeface="Arial "/>
                <a:cs typeface="Arial "/>
              </a:rPr>
              <a:t>Equinus ankle</a:t>
            </a:r>
            <a:r>
              <a:rPr lang="en-US" altLang="de-DE" dirty="0">
                <a:latin typeface="Arial "/>
                <a:ea typeface="Arial "/>
                <a:cs typeface="Arial "/>
              </a:rPr>
              <a:t>—</a:t>
            </a:r>
            <a:r>
              <a:rPr lang="en-US" altLang="en-US" noProof="0" dirty="0">
                <a:latin typeface="Arial "/>
                <a:ea typeface="Arial "/>
                <a:cs typeface="Arial "/>
              </a:rPr>
              <a:t>arthrodesis malunion</a:t>
            </a:r>
          </a:p>
          <a:p>
            <a:r>
              <a:rPr lang="en-US" altLang="en-US" noProof="0" dirty="0">
                <a:latin typeface="Arial "/>
                <a:ea typeface="Arial "/>
                <a:cs typeface="Arial "/>
              </a:rPr>
              <a:t>Adjacent subtalar arthritis</a:t>
            </a:r>
          </a:p>
          <a:p>
            <a:r>
              <a:rPr lang="en-US" altLang="en-US" noProof="0" dirty="0" err="1">
                <a:latin typeface="Arial "/>
                <a:ea typeface="Arial "/>
                <a:cs typeface="Arial "/>
              </a:rPr>
              <a:t>Talonavicular</a:t>
            </a:r>
            <a:r>
              <a:rPr lang="en-US" altLang="en-US" noProof="0" dirty="0">
                <a:latin typeface="Arial "/>
                <a:ea typeface="Arial "/>
                <a:cs typeface="Arial "/>
              </a:rPr>
              <a:t> exostosis</a:t>
            </a:r>
          </a:p>
          <a:p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09F59-78A6-4971-BD5B-95ECCD7FF4B0}" type="slidenum">
              <a:rPr lang="de-CH" smtClean="0"/>
              <a:pPr>
                <a:defRPr/>
              </a:pPr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74386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Nv:neurovarscular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09F59-78A6-4971-BD5B-95ECCD7FF4B0}" type="slidenum">
              <a:rPr lang="de-CH" smtClean="0"/>
              <a:pPr>
                <a:defRPr/>
              </a:pPr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7117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O Trauma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A944C1AA-7311-4CAD-85EA-0F55FD5AEE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Titel 1">
            <a:extLst>
              <a:ext uri="{FF2B5EF4-FFF2-40B4-BE49-F238E27FC236}">
                <a16:creationId xmlns:a16="http://schemas.microsoft.com/office/drawing/2014/main" id="{0B31BD1C-DAFA-144D-9AD3-F1B14A3179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812" y="2214564"/>
            <a:ext cx="9505951" cy="728661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Headline (32pt)</a:t>
            </a:r>
          </a:p>
        </p:txBody>
      </p:sp>
      <p:sp>
        <p:nvSpPr>
          <p:cNvPr id="23" name="Textplatzhalter 8">
            <a:extLst>
              <a:ext uri="{FF2B5EF4-FFF2-40B4-BE49-F238E27FC236}">
                <a16:creationId xmlns:a16="http://schemas.microsoft.com/office/drawing/2014/main" id="{4F144F64-9D68-8B47-A6D5-E06A114E75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8813" y="5856290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24" name="Textplatzhalter 8">
            <a:extLst>
              <a:ext uri="{FF2B5EF4-FFF2-40B4-BE49-F238E27FC236}">
                <a16:creationId xmlns:a16="http://schemas.microsoft.com/office/drawing/2014/main" id="{661CED1D-4281-934C-A6E2-E58C3001A04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8812" y="6102352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Presenter’s title </a:t>
            </a:r>
          </a:p>
        </p:txBody>
      </p:sp>
      <p:sp>
        <p:nvSpPr>
          <p:cNvPr id="25" name="Textplatzhalter 8">
            <a:extLst>
              <a:ext uri="{FF2B5EF4-FFF2-40B4-BE49-F238E27FC236}">
                <a16:creationId xmlns:a16="http://schemas.microsoft.com/office/drawing/2014/main" id="{0DEA1137-9828-8D43-A808-5FCDA877DF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79876" y="5861053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</a:t>
            </a:r>
          </a:p>
        </p:txBody>
      </p:sp>
      <p:sp>
        <p:nvSpPr>
          <p:cNvPr id="26" name="Textplatzhalter 8">
            <a:extLst>
              <a:ext uri="{FF2B5EF4-FFF2-40B4-BE49-F238E27FC236}">
                <a16:creationId xmlns:a16="http://schemas.microsoft.com/office/drawing/2014/main" id="{3ABF561D-CD8E-8342-95D1-C4FE5E38AFD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9875" y="6107115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City, month day, year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642E5B-96F1-864B-935C-AACC45962F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8812" y="2943226"/>
            <a:ext cx="9505951" cy="2184400"/>
          </a:xfrm>
        </p:spPr>
        <p:txBody>
          <a:bodyPr/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342000" indent="0">
              <a:buNone/>
              <a:defRPr/>
            </a:lvl2pPr>
            <a:lvl3pPr marL="684000" indent="0">
              <a:buNone/>
              <a:defRPr/>
            </a:lvl3pPr>
            <a:lvl4pPr marL="1026000" indent="0">
              <a:buNone/>
              <a:defRPr/>
            </a:lvl4pPr>
            <a:lvl5pPr marL="1368000" indent="0">
              <a:buNone/>
              <a:defRPr/>
            </a:lvl5pPr>
          </a:lstStyle>
          <a:p>
            <a:r>
              <a:rPr lang="en-US" dirty="0" err="1"/>
              <a:t>Subheadline</a:t>
            </a:r>
            <a:r>
              <a:rPr lang="en-US" dirty="0"/>
              <a:t> (32pt)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79DAE51-7D2B-7D4E-B642-8F52CD67582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58813" y="260350"/>
            <a:ext cx="924560" cy="57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4981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arge im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D6DFA43D-7EFC-4422-899F-A44536AFB7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E43BAFF3-7966-B045-AF0E-E679C72FAB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Headline (32pt)</a:t>
            </a:r>
          </a:p>
        </p:txBody>
      </p:sp>
    </p:spTree>
    <p:extLst>
      <p:ext uri="{BB962C8B-B14F-4D97-AF65-F5344CB8AC3E}">
        <p14:creationId xmlns:p14="http://schemas.microsoft.com/office/powerpoint/2010/main" val="353889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im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4" y="1727199"/>
            <a:ext cx="5376333" cy="3400426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6DFA43D-7EFC-4422-899F-A44536AFB7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C091CBB9-0ED2-447E-B3AA-D8BD16CC1C4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43BAFF3-7966-B045-AF0E-E679C72FAB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Headline (32pt)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F7A8648F-6F94-4BD6-9057-657CE0AD70B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16725" y="1727200"/>
            <a:ext cx="4716463" cy="4129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0435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images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0984" y="4884737"/>
            <a:ext cx="4704289" cy="96986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8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(28pt)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37D0A741-A793-4B42-8225-37550EA0E43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144684" y="4884737"/>
            <a:ext cx="4704289" cy="96986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8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(28pt)</a:t>
            </a:r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333807CB-4C73-4E3B-A1D1-85D927EA658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446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A351F687-0163-4967-B0F7-21FAF91DDD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C5A7C55E-8985-4FE6-B0DD-6F886D99BB7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E8CDFF0-E7E9-AA43-9B34-0D91FBA3F1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noProof="0" dirty="0"/>
              <a:t>Headline (32pt)</a:t>
            </a:r>
          </a:p>
        </p:txBody>
      </p:sp>
    </p:spTree>
    <p:extLst>
      <p:ext uri="{BB962C8B-B14F-4D97-AF65-F5344CB8AC3E}">
        <p14:creationId xmlns:p14="http://schemas.microsoft.com/office/powerpoint/2010/main" val="1401001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mall images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0985" y="3430690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200"/>
            <a:ext cx="1969028" cy="1455635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CD2B63B-68A3-4168-A206-A98C3BECD5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56B16748-B25A-46BF-B96B-CEC2914CE52B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406247" y="3433967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7" name="Bildplatzhalter 7">
            <a:extLst>
              <a:ext uri="{FF2B5EF4-FFF2-40B4-BE49-F238E27FC236}">
                <a16:creationId xmlns:a16="http://schemas.microsoft.com/office/drawing/2014/main" id="{D1B91ADF-4A75-491E-BDF4-A068AC12192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06247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06A15978-667A-44FC-B0D9-CF28A2D5663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143097" y="3435454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9" name="Bildplatzhalter 7">
            <a:extLst>
              <a:ext uri="{FF2B5EF4-FFF2-40B4-BE49-F238E27FC236}">
                <a16:creationId xmlns:a16="http://schemas.microsoft.com/office/drawing/2014/main" id="{5441D032-A3C9-4856-B748-678D2EB5706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43097" y="1731964"/>
            <a:ext cx="1969028" cy="145415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20" name="Inhaltsplatzhalter 2">
            <a:extLst>
              <a:ext uri="{FF2B5EF4-FFF2-40B4-BE49-F238E27FC236}">
                <a16:creationId xmlns:a16="http://schemas.microsoft.com/office/drawing/2014/main" id="{AF505952-06D7-417C-BB3A-93B6A7C4FF02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8879947" y="3430689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21" name="Bildplatzhalter 7">
            <a:extLst>
              <a:ext uri="{FF2B5EF4-FFF2-40B4-BE49-F238E27FC236}">
                <a16:creationId xmlns:a16="http://schemas.microsoft.com/office/drawing/2014/main" id="{28C00620-91DA-4CD6-8288-576F86F2A7A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879947" y="1727199"/>
            <a:ext cx="1969028" cy="145415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22" name="Foliennummernplatzhalter 21">
            <a:extLst>
              <a:ext uri="{FF2B5EF4-FFF2-40B4-BE49-F238E27FC236}">
                <a16:creationId xmlns:a16="http://schemas.microsoft.com/office/drawing/2014/main" id="{CD2B21FD-E62A-4E4C-B0CE-D79864A7ECC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169C8EB-36ED-E242-92A1-94C66701C2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Headline (32pt)</a:t>
            </a:r>
          </a:p>
        </p:txBody>
      </p:sp>
    </p:spTree>
    <p:extLst>
      <p:ext uri="{BB962C8B-B14F-4D97-AF65-F5344CB8AC3E}">
        <p14:creationId xmlns:p14="http://schemas.microsoft.com/office/powerpoint/2010/main" val="1883592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EA7F3F7-EB49-4EF3-9F56-DAEBCB9C1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1EEBCC77-44D2-0D41-ADFE-E245C9816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159D77EC-C659-4D5E-ABC5-A25855CEEF0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8813" y="1727200"/>
            <a:ext cx="4716462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3592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A944C1AA-7311-4CAD-85EA-0F55FD5AEE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Titel 1">
            <a:extLst>
              <a:ext uri="{FF2B5EF4-FFF2-40B4-BE49-F238E27FC236}">
                <a16:creationId xmlns:a16="http://schemas.microsoft.com/office/drawing/2014/main" id="{0B31BD1C-DAFA-144D-9AD3-F1B14A3179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812" y="2214564"/>
            <a:ext cx="9505951" cy="728661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Headline (32pt)</a:t>
            </a:r>
            <a:endParaRPr lang="en-US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642E5B-96F1-864B-935C-AACC45962F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8812" y="2943226"/>
            <a:ext cx="9505951" cy="2184400"/>
          </a:xfrm>
        </p:spPr>
        <p:txBody>
          <a:bodyPr/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342000" indent="0">
              <a:buNone/>
              <a:defRPr/>
            </a:lvl2pPr>
            <a:lvl3pPr marL="684000" indent="0">
              <a:buNone/>
              <a:defRPr/>
            </a:lvl3pPr>
            <a:lvl4pPr marL="1026000" indent="0">
              <a:buNone/>
              <a:defRPr/>
            </a:lvl4pPr>
            <a:lvl5pPr marL="1368000" indent="0">
              <a:buNone/>
              <a:defRPr/>
            </a:lvl5pPr>
          </a:lstStyle>
          <a:p>
            <a:r>
              <a:rPr lang="en-US" dirty="0" err="1"/>
              <a:t>Subheadline</a:t>
            </a:r>
            <a:r>
              <a:rPr lang="en-US" dirty="0"/>
              <a:t> (32pt)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379F31A-E238-6F45-9F6D-B7A74855A5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28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>
            <a:extLst>
              <a:ext uri="{FF2B5EF4-FFF2-40B4-BE49-F238E27FC236}">
                <a16:creationId xmlns:a16="http://schemas.microsoft.com/office/drawing/2014/main" id="{4CF53C00-41EF-4AFE-A87A-C3A990F0A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75442D-19E2-724C-A1F0-3BCA549BC3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8813" y="2205037"/>
            <a:ext cx="9505950" cy="738187"/>
          </a:xfrm>
        </p:spPr>
        <p:txBody>
          <a:bodyPr/>
          <a:lstStyle>
            <a:lvl1pPr marL="0" indent="0">
              <a:buNone/>
              <a:defRPr sz="3200" b="1">
                <a:solidFill>
                  <a:srgbClr val="042D98"/>
                </a:solidFill>
              </a:defRPr>
            </a:lvl1pPr>
          </a:lstStyle>
          <a:p>
            <a:pPr lvl="0"/>
            <a:r>
              <a:rPr lang="en-US" dirty="0"/>
              <a:t>Headline (32pt)</a:t>
            </a:r>
            <a:endParaRPr lang="en-US" noProof="0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925CF241-A2B0-724E-B9A8-3D09BD08DA9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8813" y="2959893"/>
            <a:ext cx="9505950" cy="2167731"/>
          </a:xfrm>
        </p:spPr>
        <p:txBody>
          <a:bodyPr/>
          <a:lstStyle>
            <a:lvl1pPr marL="0" indent="0">
              <a:buNone/>
              <a:defRPr sz="3200" b="0">
                <a:solidFill>
                  <a:srgbClr val="042D98"/>
                </a:solidFill>
              </a:defRPr>
            </a:lvl1pPr>
          </a:lstStyle>
          <a:p>
            <a:r>
              <a:rPr lang="en-US" dirty="0" err="1"/>
              <a:t>Subheadline</a:t>
            </a:r>
            <a:r>
              <a:rPr lang="en-US" dirty="0"/>
              <a:t> (32pt)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FD24B52-802C-A045-81B4-CDB932F87E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79976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1739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AOT_BEAM_blu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184" y="857250"/>
            <a:ext cx="11707283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2"/>
          <p:cNvSpPr>
            <a:spLocks noChangeArrowheads="1"/>
          </p:cNvSpPr>
          <p:nvPr/>
        </p:nvSpPr>
        <p:spPr bwMode="auto">
          <a:xfrm>
            <a:off x="5903384" y="1700213"/>
            <a:ext cx="5486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  <a:buFontTx/>
              <a:buChar char="•"/>
              <a:defRPr/>
            </a:pPr>
            <a:endParaRPr lang="en-US" sz="2400"/>
          </a:p>
        </p:txBody>
      </p:sp>
      <p:pic>
        <p:nvPicPr>
          <p:cNvPr id="6" name="Picture 10" descr="AOT_LOGO_int_L_rgb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5384" y="236539"/>
            <a:ext cx="3359149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1" y="1520826"/>
            <a:ext cx="11036300" cy="468313"/>
          </a:xfrm>
        </p:spPr>
        <p:txBody>
          <a:bodyPr/>
          <a:lstStyle>
            <a:lvl1pPr>
              <a:defRPr>
                <a:solidFill>
                  <a:srgbClr val="29529B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8001" y="1957388"/>
            <a:ext cx="11036300" cy="468312"/>
          </a:xfrm>
        </p:spPr>
        <p:txBody>
          <a:bodyPr lIns="0" tIns="0" rIns="0" bIns="0"/>
          <a:lstStyle>
            <a:lvl1pPr marL="0" indent="0">
              <a:lnSpc>
                <a:spcPts val="3400"/>
              </a:lnSpc>
              <a:buFontTx/>
              <a:buNone/>
              <a:defRPr sz="3200">
                <a:solidFill>
                  <a:srgbClr val="808080"/>
                </a:solidFill>
              </a:defRPr>
            </a:lvl1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05405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29529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1FCD9-F150-4C70-8317-A7D77C774BAC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97480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8C0B6-490A-45D1-90E0-CB572435F03E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19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O Trauma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>
            <a:extLst>
              <a:ext uri="{FF2B5EF4-FFF2-40B4-BE49-F238E27FC236}">
                <a16:creationId xmlns:a16="http://schemas.microsoft.com/office/drawing/2014/main" id="{4CF53C00-41EF-4AFE-A87A-C3A990F0A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extplatzhalter 8">
            <a:extLst>
              <a:ext uri="{FF2B5EF4-FFF2-40B4-BE49-F238E27FC236}">
                <a16:creationId xmlns:a16="http://schemas.microsoft.com/office/drawing/2014/main" id="{73ADFED4-E5B7-4041-A450-3F837A90AB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8813" y="5856290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19" name="Textplatzhalter 8">
            <a:extLst>
              <a:ext uri="{FF2B5EF4-FFF2-40B4-BE49-F238E27FC236}">
                <a16:creationId xmlns:a16="http://schemas.microsoft.com/office/drawing/2014/main" id="{01ECB604-EBAF-4CB8-940B-8B9436AFCE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8812" y="6102352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Presenter’s title </a:t>
            </a:r>
          </a:p>
        </p:txBody>
      </p:sp>
      <p:sp>
        <p:nvSpPr>
          <p:cNvPr id="20" name="Textplatzhalter 8">
            <a:extLst>
              <a:ext uri="{FF2B5EF4-FFF2-40B4-BE49-F238E27FC236}">
                <a16:creationId xmlns:a16="http://schemas.microsoft.com/office/drawing/2014/main" id="{6D88C27E-BC7C-4779-9A2E-1947FFA9A8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79876" y="5861053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</a:t>
            </a:r>
          </a:p>
        </p:txBody>
      </p:sp>
      <p:sp>
        <p:nvSpPr>
          <p:cNvPr id="21" name="Textplatzhalter 8">
            <a:extLst>
              <a:ext uri="{FF2B5EF4-FFF2-40B4-BE49-F238E27FC236}">
                <a16:creationId xmlns:a16="http://schemas.microsoft.com/office/drawing/2014/main" id="{BEB31F60-B2F1-41E4-9386-587225E466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9875" y="6107115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City, month day, year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75442D-19E2-724C-A1F0-3BCA549BC3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8813" y="2205037"/>
            <a:ext cx="9505950" cy="738187"/>
          </a:xfrm>
        </p:spPr>
        <p:txBody>
          <a:bodyPr/>
          <a:lstStyle>
            <a:lvl1pPr marL="0" indent="0">
              <a:buNone/>
              <a:defRPr sz="3200" b="1">
                <a:solidFill>
                  <a:srgbClr val="042D98"/>
                </a:solidFill>
              </a:defRPr>
            </a:lvl1pPr>
          </a:lstStyle>
          <a:p>
            <a:pPr lvl="0"/>
            <a:r>
              <a:rPr lang="en-US" dirty="0"/>
              <a:t>Headline (32pt)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925CF241-A2B0-724E-B9A8-3D09BD08DA9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8813" y="2959893"/>
            <a:ext cx="9505950" cy="2167731"/>
          </a:xfrm>
        </p:spPr>
        <p:txBody>
          <a:bodyPr/>
          <a:lstStyle>
            <a:lvl1pPr marL="0" indent="0">
              <a:buNone/>
              <a:defRPr sz="3200" b="0">
                <a:solidFill>
                  <a:srgbClr val="042D98"/>
                </a:solidFill>
              </a:defRPr>
            </a:lvl1pPr>
          </a:lstStyle>
          <a:p>
            <a:r>
              <a:rPr lang="en-US" dirty="0" err="1"/>
              <a:t>Subheadline</a:t>
            </a:r>
            <a:r>
              <a:rPr lang="en-US" dirty="0"/>
              <a:t> (32pt)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7F0B1B2-05D2-7F47-BB1C-7C5B498FF9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58813" y="260350"/>
            <a:ext cx="913384" cy="57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6658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520826"/>
            <a:ext cx="5416551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7751" y="1520826"/>
            <a:ext cx="5416549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7B5B0-B7CC-4576-8B3E-27A700618F80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8975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6AC0-0AD1-4BA6-8D8F-2F807E2CB51E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86290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863AC-F0E1-4D70-862A-A56453D51D43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497724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64AFE-ECDE-49DC-85BF-24D0B5A53D8B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094826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8FB7B-18DA-411C-8B44-DBEA626ACDD5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08877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4FB8C-C21C-4519-BEB0-AAB35F0EB81F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10677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34F01-B942-4A44-BF1D-CFAC815E6342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04052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86284" y="381000"/>
            <a:ext cx="2758016" cy="5818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381000"/>
            <a:ext cx="8075084" cy="58181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4AC82-843E-4A0B-AEA7-24080EA46E56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3736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>
            <a:extLst>
              <a:ext uri="{FF2B5EF4-FFF2-40B4-BE49-F238E27FC236}">
                <a16:creationId xmlns:a16="http://schemas.microsoft.com/office/drawing/2014/main" id="{419996D4-CCC5-8244-802D-A4A36F5901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B4B3BF-7CA8-4585-831C-F5DF968FBEE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8813" y="1727200"/>
            <a:ext cx="9505950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810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2C606-B062-AF4B-A36F-0FF44EFCFC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</p:spTree>
    <p:extLst>
      <p:ext uri="{BB962C8B-B14F-4D97-AF65-F5344CB8AC3E}">
        <p14:creationId xmlns:p14="http://schemas.microsoft.com/office/powerpoint/2010/main" val="95029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640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CE008A41-AE8F-4A4F-B3C6-BB4BFEB16C2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9FE20CF-5CAB-B145-B705-F0221B766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05C5EDF6-0E1D-4133-992A-6B7CEA2C5F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8813" y="1727200"/>
            <a:ext cx="4716462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02616FAD-06D4-4469-AD4C-320B8432E20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32513" y="1727200"/>
            <a:ext cx="4716462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3806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58814" y="1727199"/>
            <a:ext cx="5388504" cy="3400426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70DD2CDD-8E40-4FA1-BCE2-A0663B10DC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73FF76DA-AD1B-F94D-AD0E-8307FED986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2F46209C-2AF4-49BF-BAA1-7259963618E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16725" y="1727200"/>
            <a:ext cx="4716463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2543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814" y="517525"/>
            <a:ext cx="10862204" cy="966787"/>
          </a:xfrm>
        </p:spPr>
        <p:txBody>
          <a:bodyPr anchor="t" anchorCtr="0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0984" y="4884737"/>
            <a:ext cx="4704289" cy="96986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8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(28pt)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58813" y="1727199"/>
            <a:ext cx="4716462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37D0A741-A793-4B42-8225-37550EA0E43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144685" y="4884737"/>
            <a:ext cx="4704288" cy="969862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8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(28pt)</a:t>
            </a:r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333807CB-4C73-4E3B-A1D1-85D927EA658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446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3E5951C6-963E-4674-91CC-8E8F1F645AF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38845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0985" y="3430690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0BC7BB4E-BF1F-4D9E-97F1-898AFD41A413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406247" y="3433967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E2CCE0D8-AC8D-4905-A013-7F31E747D1D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06247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8186687C-479E-4FF8-8933-75FC36163FD1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132513" y="3430689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7" name="Bildplatzhalter 7">
            <a:extLst>
              <a:ext uri="{FF2B5EF4-FFF2-40B4-BE49-F238E27FC236}">
                <a16:creationId xmlns:a16="http://schemas.microsoft.com/office/drawing/2014/main" id="{A257245C-F172-4383-8396-BCF83CC109F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32513" y="1727198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861E2ECD-CB24-4B91-8A9B-259A67613C3F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8879418" y="3433967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9" name="Bildplatzhalter 7">
            <a:extLst>
              <a:ext uri="{FF2B5EF4-FFF2-40B4-BE49-F238E27FC236}">
                <a16:creationId xmlns:a16="http://schemas.microsoft.com/office/drawing/2014/main" id="{2803E856-D15C-4C2A-99FD-4D63E5C34E3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879418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20" name="Foliennummernplatzhalter 19">
            <a:extLst>
              <a:ext uri="{FF2B5EF4-FFF2-40B4-BE49-F238E27FC236}">
                <a16:creationId xmlns:a16="http://schemas.microsoft.com/office/drawing/2014/main" id="{ED650EED-FA23-43C6-8098-A702770AE51D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5AEC5B9-D2EF-0F4E-9314-0EBF7C51B7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Headline (32pt)</a:t>
            </a:r>
          </a:p>
        </p:txBody>
      </p:sp>
    </p:spTree>
    <p:extLst>
      <p:ext uri="{BB962C8B-B14F-4D97-AF65-F5344CB8AC3E}">
        <p14:creationId xmlns:p14="http://schemas.microsoft.com/office/powerpoint/2010/main" val="4166377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B907FC-8EEA-4706-98EB-1F20D0D83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4" y="517525"/>
            <a:ext cx="10874374" cy="9667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Headline (32pt)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CB51EB-182E-4020-8D86-3EF8848E6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8813" y="1727201"/>
            <a:ext cx="10874375" cy="41273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Datumsplatzhalter 3">
            <a:extLst>
              <a:ext uri="{FF2B5EF4-FFF2-40B4-BE49-F238E27FC236}">
                <a16:creationId xmlns:a16="http://schemas.microsoft.com/office/drawing/2014/main" id="{919E1EF3-8D79-42F7-9C5D-947436740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3631EF1-8F73-4506-8C05-6646BB062A95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979976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50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4572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99200" indent="-4572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1200" indent="-4572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3200" indent="-457200" algn="l" defTabSz="914400" rtl="0" eaLnBrk="1" latinLnBrk="0" hangingPunct="1">
        <a:lnSpc>
          <a:spcPct val="100000"/>
        </a:lnSpc>
        <a:spcBef>
          <a:spcPts val="600"/>
        </a:spcBef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5">
          <p15:clr>
            <a:srgbClr val="F26B43"/>
          </p15:clr>
        </p15:guide>
        <p15:guide id="2" pos="7265">
          <p15:clr>
            <a:srgbClr val="F26B43"/>
          </p15:clr>
        </p15:guide>
        <p15:guide id="3" orient="horz" pos="164">
          <p15:clr>
            <a:srgbClr val="F26B43"/>
          </p15:clr>
        </p15:guide>
        <p15:guide id="4" orient="horz" pos="326">
          <p15:clr>
            <a:srgbClr val="F26B43"/>
          </p15:clr>
        </p15:guide>
        <p15:guide id="5" orient="horz" pos="3974">
          <p15:clr>
            <a:srgbClr val="F26B43"/>
          </p15:clr>
        </p15:guide>
        <p15:guide id="6" orient="horz" pos="4156">
          <p15:clr>
            <a:srgbClr val="F26B43"/>
          </p15:clr>
        </p15:guide>
        <p15:guide id="7" pos="801">
          <p15:clr>
            <a:srgbClr val="F26B43"/>
          </p15:clr>
        </p15:guide>
        <p15:guide id="8" pos="846">
          <p15:clr>
            <a:srgbClr val="F26B43"/>
          </p15:clr>
        </p15:guide>
        <p15:guide id="9" pos="2094">
          <p15:clr>
            <a:srgbClr val="F26B43"/>
          </p15:clr>
        </p15:guide>
        <p15:guide id="10" pos="2139">
          <p15:clr>
            <a:srgbClr val="F26B43"/>
          </p15:clr>
        </p15:guide>
        <p15:guide id="11" pos="2525">
          <p15:clr>
            <a:srgbClr val="F26B43"/>
          </p15:clr>
        </p15:guide>
        <p15:guide id="12" pos="2570">
          <p15:clr>
            <a:srgbClr val="F26B43"/>
          </p15:clr>
        </p15:guide>
        <p15:guide id="13" pos="2955">
          <p15:clr>
            <a:srgbClr val="F26B43"/>
          </p15:clr>
        </p15:guide>
        <p15:guide id="14" pos="3001">
          <p15:clr>
            <a:srgbClr val="F26B43"/>
          </p15:clr>
        </p15:guide>
        <p15:guide id="15" pos="3386">
          <p15:clr>
            <a:srgbClr val="F26B43"/>
          </p15:clr>
        </p15:guide>
        <p15:guide id="16" pos="3432">
          <p15:clr>
            <a:srgbClr val="F26B43"/>
          </p15:clr>
        </p15:guide>
        <p15:guide id="17" pos="3817">
          <p15:clr>
            <a:srgbClr val="F26B43"/>
          </p15:clr>
        </p15:guide>
        <p15:guide id="18" pos="3863">
          <p15:clr>
            <a:srgbClr val="F26B43"/>
          </p15:clr>
        </p15:guide>
        <p15:guide id="19" pos="4248">
          <p15:clr>
            <a:srgbClr val="F26B43"/>
          </p15:clr>
        </p15:guide>
        <p15:guide id="20" pos="4294">
          <p15:clr>
            <a:srgbClr val="F26B43"/>
          </p15:clr>
        </p15:guide>
        <p15:guide id="21" pos="4679">
          <p15:clr>
            <a:srgbClr val="F26B43"/>
          </p15:clr>
        </p15:guide>
        <p15:guide id="22" pos="4725">
          <p15:clr>
            <a:srgbClr val="F26B43"/>
          </p15:clr>
        </p15:guide>
        <p15:guide id="23" pos="5110">
          <p15:clr>
            <a:srgbClr val="F26B43"/>
          </p15:clr>
        </p15:guide>
        <p15:guide id="24" pos="5155">
          <p15:clr>
            <a:srgbClr val="F26B43"/>
          </p15:clr>
        </p15:guide>
        <p15:guide id="25" pos="6403">
          <p15:clr>
            <a:srgbClr val="F26B43"/>
          </p15:clr>
        </p15:guide>
        <p15:guide id="26" pos="6017">
          <p15:clr>
            <a:srgbClr val="F26B43"/>
          </p15:clr>
        </p15:guide>
        <p15:guide id="27" pos="6834">
          <p15:clr>
            <a:srgbClr val="F26B43"/>
          </p15:clr>
        </p15:guide>
        <p15:guide id="28" pos="6879">
          <p15:clr>
            <a:srgbClr val="F26B43"/>
          </p15:clr>
        </p15:guide>
        <p15:guide id="29" orient="horz" pos="477">
          <p15:clr>
            <a:srgbClr val="F26B43"/>
          </p15:clr>
        </p15:guide>
        <p15:guide id="30" orient="horz" pos="630">
          <p15:clr>
            <a:srgbClr val="F26B43"/>
          </p15:clr>
        </p15:guide>
        <p15:guide id="31" orient="horz" pos="783">
          <p15:clr>
            <a:srgbClr val="F26B43"/>
          </p15:clr>
        </p15:guide>
        <p15:guide id="32" orient="horz" pos="935">
          <p15:clr>
            <a:srgbClr val="F26B43"/>
          </p15:clr>
        </p15:guide>
        <p15:guide id="33" orient="horz" pos="1241">
          <p15:clr>
            <a:srgbClr val="F26B43"/>
          </p15:clr>
        </p15:guide>
        <p15:guide id="34" orient="horz" pos="1395">
          <p15:clr>
            <a:srgbClr val="F26B43"/>
          </p15:clr>
        </p15:guide>
        <p15:guide id="35" orient="horz" pos="1548">
          <p15:clr>
            <a:srgbClr val="F26B43"/>
          </p15:clr>
        </p15:guide>
        <p15:guide id="36" orient="horz" pos="1701">
          <p15:clr>
            <a:srgbClr val="F26B43"/>
          </p15:clr>
        </p15:guide>
        <p15:guide id="37" orient="horz" pos="1854">
          <p15:clr>
            <a:srgbClr val="F26B43"/>
          </p15:clr>
        </p15:guide>
        <p15:guide id="38" orient="horz" pos="2007">
          <p15:clr>
            <a:srgbClr val="F26B43"/>
          </p15:clr>
        </p15:guide>
        <p15:guide id="39" orient="horz" pos="2160">
          <p15:clr>
            <a:srgbClr val="F26B43"/>
          </p15:clr>
        </p15:guide>
        <p15:guide id="40" orient="horz" pos="2312">
          <p15:clr>
            <a:srgbClr val="F26B43"/>
          </p15:clr>
        </p15:guide>
        <p15:guide id="41" orient="horz" pos="2465">
          <p15:clr>
            <a:srgbClr val="F26B43"/>
          </p15:clr>
        </p15:guide>
        <p15:guide id="42" orient="horz" pos="2618">
          <p15:clr>
            <a:srgbClr val="F26B43"/>
          </p15:clr>
        </p15:guide>
        <p15:guide id="43" orient="horz" pos="2771">
          <p15:clr>
            <a:srgbClr val="F26B43"/>
          </p15:clr>
        </p15:guide>
        <p15:guide id="44" orient="horz" pos="2925">
          <p15:clr>
            <a:srgbClr val="F26B43"/>
          </p15:clr>
        </p15:guide>
        <p15:guide id="45" orient="horz" pos="3077">
          <p15:clr>
            <a:srgbClr val="F26B43"/>
          </p15:clr>
        </p15:guide>
        <p15:guide id="46" orient="horz" pos="3230">
          <p15:clr>
            <a:srgbClr val="F26B43"/>
          </p15:clr>
        </p15:guide>
        <p15:guide id="47" orient="horz" pos="3383">
          <p15:clr>
            <a:srgbClr val="F26B43"/>
          </p15:clr>
        </p15:guide>
        <p15:guide id="48" orient="horz" pos="3536">
          <p15:clr>
            <a:srgbClr val="F26B43"/>
          </p15:clr>
        </p15:guide>
        <p15:guide id="49" orient="horz" pos="3689">
          <p15:clr>
            <a:srgbClr val="F26B43"/>
          </p15:clr>
        </p15:guide>
        <p15:guide id="50" orient="horz" pos="1088">
          <p15:clr>
            <a:srgbClr val="F26B43"/>
          </p15:clr>
        </p15:guide>
        <p15:guide id="51" pos="1708">
          <p15:clr>
            <a:srgbClr val="F26B43"/>
          </p15:clr>
        </p15:guide>
        <p15:guide id="52" pos="1663">
          <p15:clr>
            <a:srgbClr val="F26B43"/>
          </p15:clr>
        </p15:guide>
        <p15:guide id="53" pos="1277">
          <p15:clr>
            <a:srgbClr val="F26B43"/>
          </p15:clr>
        </p15:guide>
        <p15:guide id="54" pos="1232">
          <p15:clr>
            <a:srgbClr val="F26B43"/>
          </p15:clr>
        </p15:guide>
        <p15:guide id="55" pos="5541">
          <p15:clr>
            <a:srgbClr val="F26B43"/>
          </p15:clr>
        </p15:guide>
        <p15:guide id="56" pos="5586">
          <p15:clr>
            <a:srgbClr val="F26B43"/>
          </p15:clr>
        </p15:guide>
        <p15:guide id="57" pos="5972">
          <p15:clr>
            <a:srgbClr val="F26B43"/>
          </p15:clr>
        </p15:guide>
        <p15:guide id="58" pos="644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1" y="381000"/>
            <a:ext cx="110363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000" y="6602413"/>
            <a:ext cx="28448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16DAB0E1-13E3-4865-BAED-ABD5235B796D}" type="slidenum">
              <a:rPr lang="de-CH"/>
              <a:pPr>
                <a:defRPr/>
              </a:pPr>
              <a:t>‹#›</a:t>
            </a:fld>
            <a:endParaRPr lang="de-CH"/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1" y="1520826"/>
            <a:ext cx="110363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2nd level</a:t>
            </a:r>
          </a:p>
          <a:p>
            <a:pPr lvl="2"/>
            <a:r>
              <a:rPr lang="en-US"/>
              <a:t>3rd level</a:t>
            </a:r>
          </a:p>
          <a:p>
            <a:pPr lvl="3"/>
            <a:r>
              <a:rPr lang="en-US"/>
              <a:t>4th level</a:t>
            </a:r>
          </a:p>
          <a:p>
            <a:pPr lvl="4"/>
            <a:r>
              <a:rPr lang="en-US"/>
              <a:t>5th level</a:t>
            </a:r>
          </a:p>
        </p:txBody>
      </p:sp>
      <p:pic>
        <p:nvPicPr>
          <p:cNvPr id="1029" name="Picture 8" descr="AOT_LOGO_int_M_rgb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33001" y="6477001"/>
            <a:ext cx="2156884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9529B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9529B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9529B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9529B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9529B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E2960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E2960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E2960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E2960"/>
          </a:solidFill>
          <a:latin typeface="Arial" charset="0"/>
        </a:defRPr>
      </a:lvl9pPr>
    </p:titleStyle>
    <p:bodyStyle>
      <a:lvl1pPr marL="533400" indent="-5334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52500" indent="-428625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2pPr>
      <a:lvl3pPr marL="1371600" indent="-409575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52600" indent="-3619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2209800" indent="-4635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905000" y="6096000"/>
            <a:ext cx="4192588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ts val="1800"/>
              </a:lnSpc>
            </a:pPr>
            <a:endParaRPr lang="en-US" sz="1800" b="1" dirty="0">
              <a:solidFill>
                <a:srgbClr val="808080"/>
              </a:solidFill>
            </a:endParaRPr>
          </a:p>
        </p:txBody>
      </p:sp>
      <p:sp>
        <p:nvSpPr>
          <p:cNvPr id="3076" name="Rectangle 15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38B6D19-988D-4494-85A6-4D1EAF00C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51FCF-90C2-42A2-94B1-FF10790C61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A7780-9C00-4F47-BF4F-7C074F9D42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03F22F-7BA0-4310-A86C-1B18AEEED8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en-US" dirty="0">
                <a:latin typeface="Arial" pitchFamily="34" charset="0"/>
                <a:ea typeface="MS PGothic" pitchFamily="34" charset="-128"/>
                <a:cs typeface="Arial" pitchFamily="34" charset="0"/>
              </a:rPr>
              <a:t>Ankle fusion malunion</a:t>
            </a:r>
            <a:endParaRPr lang="de-CH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FC8620-2D1D-40B1-8E49-1A7F986466F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Case for small group discussion</a:t>
            </a:r>
          </a:p>
          <a:p>
            <a:r>
              <a:rPr kumimoji="1" lang="en-US" dirty="0" err="1">
                <a:ea typeface="Osaka" charset="0"/>
                <a:cs typeface="Osaka" charset="0"/>
              </a:rPr>
              <a:t>AOTrauma</a:t>
            </a:r>
            <a:r>
              <a:rPr kumimoji="1" lang="en-US" dirty="0">
                <a:ea typeface="Osaka" charset="0"/>
                <a:cs typeface="Osaka" charset="0"/>
              </a:rPr>
              <a:t>—Foot &amp; Ankle</a:t>
            </a:r>
          </a:p>
          <a:p>
            <a:r>
              <a:rPr kumimoji="1" lang="en-US" dirty="0">
                <a:ea typeface="Osaka" charset="0"/>
                <a:cs typeface="Osaka" charset="0"/>
              </a:rPr>
              <a:t>Module 7: Ankle arthritis  </a:t>
            </a:r>
          </a:p>
          <a:p>
            <a:endParaRPr lang="de-CH" dirty="0"/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6600056" y="5715000"/>
            <a:ext cx="3810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>
              <a:spcBef>
                <a:spcPct val="50000"/>
              </a:spcBef>
              <a:defRPr/>
            </a:pPr>
            <a:endParaRPr kumimoji="1" lang="en-US" sz="1800" dirty="0">
              <a:solidFill>
                <a:srgbClr val="29529B"/>
              </a:solidFill>
              <a:ea typeface="Osaka" charset="0"/>
              <a:cs typeface="Osaka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08C3E-37E2-4EF2-BCA3-0FF2E373F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602413"/>
            <a:ext cx="284480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EE1FCD9-F150-4C70-8317-A7D77C774BAC}" type="slidenum">
              <a:rPr lang="de-CH" smtClean="0"/>
              <a:pPr>
                <a:defRPr/>
              </a:pPr>
              <a:t>10</a:t>
            </a:fld>
            <a:endParaRPr lang="de-CH"/>
          </a:p>
        </p:txBody>
      </p:sp>
      <p:pic>
        <p:nvPicPr>
          <p:cNvPr id="5" name="Picture 1" descr="BARRY GARRETT 010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3201" y="762000"/>
            <a:ext cx="3021013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BARRY GARRETT 011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0" y="762000"/>
            <a:ext cx="3563938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1234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05060-29C7-4A3E-A4D8-563B13066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602413"/>
            <a:ext cx="284480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EE1FCD9-F150-4C70-8317-A7D77C774BAC}" type="slidenum">
              <a:rPr lang="de-CH" smtClean="0"/>
              <a:pPr>
                <a:defRPr/>
              </a:pPr>
              <a:t>11</a:t>
            </a:fld>
            <a:endParaRPr lang="de-CH"/>
          </a:p>
        </p:txBody>
      </p:sp>
      <p:pic>
        <p:nvPicPr>
          <p:cNvPr id="5" name="Picture 2" descr="BARRY GARRETT 006A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1001" y="228600"/>
            <a:ext cx="3787775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9495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Postoperative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dirty="0"/>
              <a:t>Splint/cast immobilization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dirty="0" err="1"/>
              <a:t>Nonweight</a:t>
            </a:r>
            <a:r>
              <a:rPr lang="en-US" dirty="0"/>
              <a:t> bearing for 10 weeks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dirty="0"/>
              <a:t>Boot/progress weight bearing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dirty="0"/>
              <a:t>Transition to regular shoe</a:t>
            </a:r>
          </a:p>
        </p:txBody>
      </p:sp>
    </p:spTree>
    <p:extLst>
      <p:ext uri="{BB962C8B-B14F-4D97-AF65-F5344CB8AC3E}">
        <p14:creationId xmlns:p14="http://schemas.microsoft.com/office/powerpoint/2010/main" val="523206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Follow-up and final result</a:t>
            </a:r>
          </a:p>
        </p:txBody>
      </p:sp>
      <p:pic>
        <p:nvPicPr>
          <p:cNvPr id="5" name="Picture 4" descr="BG 16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3251" y="1170384"/>
            <a:ext cx="270192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BG 17A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9801" y="1170384"/>
            <a:ext cx="2690813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7277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Follow-up and final result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602413"/>
            <a:ext cx="284480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EE1FCD9-F150-4C70-8317-A7D77C774BAC}" type="slidenum">
              <a:rPr lang="de-CH" smtClean="0"/>
              <a:pPr>
                <a:defRPr/>
              </a:pPr>
              <a:t>14</a:t>
            </a:fld>
            <a:endParaRPr lang="de-CH"/>
          </a:p>
        </p:txBody>
      </p:sp>
      <p:pic>
        <p:nvPicPr>
          <p:cNvPr id="5" name="Picture 3" descr="BG 15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5000" y="1245319"/>
            <a:ext cx="8305800" cy="528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7813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Take-home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dirty="0"/>
              <a:t>Ankle arthrodesis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dirty="0"/>
              <a:t>Need to (re-)establish neutral-neutral tibial hindfoot axis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dirty="0"/>
              <a:t>Adjacent joint arthritis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dirty="0"/>
              <a:t>Inevitable with arthrodesis of any essential joint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dirty="0"/>
              <a:t>Accelerated with </a:t>
            </a:r>
            <a:r>
              <a:rPr lang="en-US" dirty="0" err="1"/>
              <a:t>malaligned</a:t>
            </a:r>
            <a:r>
              <a:rPr lang="en-US" dirty="0"/>
              <a:t> ankle arthrodesis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02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noProof="0" dirty="0"/>
              <a:t>Case description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 "/>
                <a:ea typeface="Arial "/>
                <a:cs typeface="Arial "/>
              </a:rPr>
              <a:t>49-year-old man 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 "/>
                <a:ea typeface="Arial "/>
                <a:cs typeface="Arial "/>
              </a:rPr>
              <a:t>6</a:t>
            </a:r>
            <a:r>
              <a:rPr lang="en-US" altLang="en-US" dirty="0">
                <a:ea typeface="Arial "/>
                <a:cs typeface="Arial "/>
              </a:rPr>
              <a:t>’</a:t>
            </a:r>
            <a:r>
              <a:rPr lang="en-US" altLang="en-US" dirty="0">
                <a:latin typeface="Arial "/>
                <a:ea typeface="Arial "/>
                <a:cs typeface="Arial "/>
              </a:rPr>
              <a:t>3</a:t>
            </a:r>
            <a:r>
              <a:rPr lang="en-US" altLang="en-US" dirty="0">
                <a:ea typeface="Arial "/>
                <a:cs typeface="Arial "/>
              </a:rPr>
              <a:t>” (1.90 m)</a:t>
            </a:r>
            <a:r>
              <a:rPr lang="en-US" altLang="en-US" dirty="0">
                <a:latin typeface="Arial "/>
                <a:ea typeface="Arial "/>
                <a:cs typeface="Arial "/>
              </a:rPr>
              <a:t> / 275 </a:t>
            </a:r>
            <a:r>
              <a:rPr lang="en-US" altLang="en-US" dirty="0" err="1">
                <a:latin typeface="Arial "/>
                <a:ea typeface="Arial "/>
                <a:cs typeface="Arial "/>
              </a:rPr>
              <a:t>lbs</a:t>
            </a:r>
            <a:r>
              <a:rPr lang="en-US" altLang="en-US" dirty="0">
                <a:latin typeface="Arial "/>
                <a:ea typeface="Arial "/>
                <a:cs typeface="Arial "/>
              </a:rPr>
              <a:t> (125 kg) / 1+ packages per day smoker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 "/>
                <a:ea typeface="Arial "/>
                <a:cs typeface="Arial "/>
              </a:rPr>
              <a:t>10 years status post ankle arthrodesis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 "/>
                <a:ea typeface="Arial "/>
                <a:cs typeface="Arial "/>
              </a:rPr>
              <a:t>Motor vehicle accident/</a:t>
            </a:r>
            <a:r>
              <a:rPr lang="en-US" altLang="en-US" dirty="0" err="1">
                <a:latin typeface="Arial "/>
                <a:ea typeface="Arial "/>
                <a:cs typeface="Arial "/>
              </a:rPr>
              <a:t>talar</a:t>
            </a:r>
            <a:r>
              <a:rPr lang="en-US" altLang="en-US" dirty="0">
                <a:latin typeface="Arial "/>
                <a:ea typeface="Arial "/>
                <a:cs typeface="Arial "/>
              </a:rPr>
              <a:t> neck fracture in mid-1990s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 "/>
                <a:ea typeface="Arial "/>
                <a:cs typeface="Arial "/>
              </a:rPr>
              <a:t>Wears custom shoe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sz="3200" noProof="0" dirty="0"/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602413"/>
            <a:ext cx="2844800" cy="215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15E3C7-2FF8-4258-BDA4-0E86B29F69C7}" type="slidenum">
              <a:rPr lang="de-CH" sz="800"/>
              <a:pPr eaLnBrk="1" hangingPunct="1"/>
              <a:t>2</a:t>
            </a:fld>
            <a:endParaRPr lang="de-CH" sz="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dirty="0" err="1">
                <a:latin typeface="Arial "/>
                <a:ea typeface="Arial "/>
                <a:cs typeface="Arial "/>
              </a:rPr>
              <a:t>Equinus</a:t>
            </a:r>
            <a:r>
              <a:rPr lang="en-US" dirty="0">
                <a:latin typeface="Arial "/>
                <a:ea typeface="Arial "/>
                <a:cs typeface="Arial "/>
              </a:rPr>
              <a:t> deformity through ankle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dirty="0">
                <a:latin typeface="Arial "/>
                <a:ea typeface="Arial "/>
                <a:cs typeface="Arial "/>
              </a:rPr>
              <a:t> &lt; 5° dorsiflexion-plantarflexion motion arc 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dirty="0">
                <a:latin typeface="Arial "/>
                <a:ea typeface="Arial "/>
                <a:cs typeface="Arial "/>
              </a:rPr>
              <a:t>Tender sinus tarsi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dirty="0">
                <a:latin typeface="Arial "/>
                <a:ea typeface="Arial "/>
                <a:cs typeface="Arial "/>
              </a:rPr>
              <a:t>Calluses at metatarsal heads 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endParaRPr lang="en-US" dirty="0">
              <a:latin typeface="Arial "/>
              <a:ea typeface="Arial "/>
              <a:cs typeface="Arial "/>
            </a:endParaRPr>
          </a:p>
        </p:txBody>
      </p:sp>
      <p:pic>
        <p:nvPicPr>
          <p:cNvPr id="5" name="Picture 5" descr="BG 03A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154"/>
          <a:stretch/>
        </p:blipFill>
        <p:spPr bwMode="auto">
          <a:xfrm>
            <a:off x="3863752" y="3783698"/>
            <a:ext cx="5330552" cy="2934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0996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39C1-0274-4604-B7C7-69FC9339D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602413"/>
            <a:ext cx="284480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EE1FCD9-F150-4C70-8317-A7D77C774BAC}" type="slidenum">
              <a:rPr lang="de-CH" smtClean="0"/>
              <a:pPr>
                <a:defRPr/>
              </a:pPr>
              <a:t>4</a:t>
            </a:fld>
            <a:endParaRPr lang="de-CH"/>
          </a:p>
        </p:txBody>
      </p:sp>
      <p:pic>
        <p:nvPicPr>
          <p:cNvPr id="5" name="Picture 4" descr="BG 04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9401" y="228600"/>
            <a:ext cx="2657475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BG 05A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3601" y="228600"/>
            <a:ext cx="3814763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892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2919D-EF15-4E19-BBF9-DDCA0CFAF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602413"/>
            <a:ext cx="284480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EE1FCD9-F150-4C70-8317-A7D77C774BAC}" type="slidenum">
              <a:rPr lang="de-CH" smtClean="0"/>
              <a:pPr>
                <a:defRPr/>
              </a:pPr>
              <a:t>5</a:t>
            </a:fld>
            <a:endParaRPr lang="de-CH"/>
          </a:p>
        </p:txBody>
      </p:sp>
      <p:pic>
        <p:nvPicPr>
          <p:cNvPr id="5" name="Picture 6" descr="BARRY GARRETT 01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9401" y="304800"/>
            <a:ext cx="2773363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BG 02A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1201" y="304800"/>
            <a:ext cx="2797175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2702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Diagnosis?</a:t>
            </a:r>
          </a:p>
        </p:txBody>
      </p:sp>
    </p:spTree>
    <p:extLst>
      <p:ext uri="{BB962C8B-B14F-4D97-AF65-F5344CB8AC3E}">
        <p14:creationId xmlns:p14="http://schemas.microsoft.com/office/powerpoint/2010/main" val="3699169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32000" indent="-432000"/>
            <a:r>
              <a:rPr lang="en-US" dirty="0">
                <a:latin typeface="Arial "/>
                <a:ea typeface="Arial "/>
                <a:cs typeface="Arial "/>
              </a:rPr>
              <a:t>Which treatment option would you choose?</a:t>
            </a:r>
          </a:p>
          <a:p>
            <a:pPr lvl="1"/>
            <a:r>
              <a:rPr lang="en-US" dirty="0"/>
              <a:t>Dorsiflexion osteotomy through ankle fusion mass</a:t>
            </a:r>
          </a:p>
          <a:p>
            <a:pPr lvl="1"/>
            <a:r>
              <a:rPr lang="en-US" dirty="0"/>
              <a:t>Shortening fibular osteotomy</a:t>
            </a:r>
          </a:p>
          <a:p>
            <a:pPr lvl="1"/>
            <a:r>
              <a:rPr lang="en-US" dirty="0"/>
              <a:t>Subtalar arthrodesis</a:t>
            </a:r>
          </a:p>
          <a:p>
            <a:pPr lvl="1"/>
            <a:r>
              <a:rPr lang="en-US" dirty="0" err="1"/>
              <a:t>Talonavicular</a:t>
            </a:r>
            <a:r>
              <a:rPr lang="en-US" dirty="0"/>
              <a:t> </a:t>
            </a:r>
            <a:r>
              <a:rPr lang="en-US" dirty="0" err="1"/>
              <a:t>ostectomy</a:t>
            </a:r>
            <a:endParaRPr lang="en-US" dirty="0"/>
          </a:p>
          <a:p>
            <a:pPr marL="432000" indent="-432000"/>
            <a:endParaRPr lang="en-US" dirty="0">
              <a:latin typeface="Arial "/>
              <a:ea typeface="Arial "/>
              <a:cs typeface="Arial 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602413"/>
            <a:ext cx="284480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EE1FCD9-F150-4C70-8317-A7D77C774BAC}" type="slidenum">
              <a:rPr lang="de-CH" smtClean="0"/>
              <a:pPr>
                <a:defRPr/>
              </a:pPr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8087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Dorsiflexion osteotomy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dirty="0"/>
              <a:t>Anterior approach</a:t>
            </a:r>
          </a:p>
          <a:p>
            <a:pPr marL="432000" indent="-432000">
              <a:buFont typeface="Arial" panose="020B0604020202020204" pitchFamily="34" charset="0"/>
              <a:buChar char="•"/>
            </a:pPr>
            <a:r>
              <a:rPr lang="en-US" dirty="0"/>
              <a:t>Additional posteromedial approach</a:t>
            </a:r>
            <a:r>
              <a:rPr lang="en-US" altLang="de-DE" dirty="0">
                <a:latin typeface="Arial "/>
                <a:ea typeface="Arial "/>
                <a:cs typeface="Arial "/>
              </a:rPr>
              <a:t>—</a:t>
            </a:r>
            <a:r>
              <a:rPr lang="en-US" dirty="0"/>
              <a:t>retract posterior tibial tendon/neurovascular bundle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noProof="0" dirty="0"/>
          </a:p>
        </p:txBody>
      </p:sp>
      <p:pic>
        <p:nvPicPr>
          <p:cNvPr id="5" name="Picture 4" descr="Large Oscillating Saw 02AAA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1200" y="3352801"/>
            <a:ext cx="8153400" cy="28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6931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10EA45-8067-48FB-AE26-3681D2F85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602413"/>
            <a:ext cx="284480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EE1FCD9-F150-4C70-8317-A7D77C774BAC}" type="slidenum">
              <a:rPr lang="de-CH" smtClean="0"/>
              <a:pPr>
                <a:defRPr/>
              </a:pPr>
              <a:t>9</a:t>
            </a:fld>
            <a:endParaRPr lang="de-CH"/>
          </a:p>
        </p:txBody>
      </p:sp>
      <p:pic>
        <p:nvPicPr>
          <p:cNvPr id="5" name="Picture 1" descr="BARRY GARRETT 003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62201" y="914400"/>
            <a:ext cx="3611563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BARRY GARRETT 004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914400"/>
            <a:ext cx="36068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8219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AO">
      <a:dk1>
        <a:srgbClr val="000000"/>
      </a:dk1>
      <a:lt1>
        <a:srgbClr val="FFFFFF"/>
      </a:lt1>
      <a:dk2>
        <a:srgbClr val="042D98"/>
      </a:dk2>
      <a:lt2>
        <a:srgbClr val="F6F4F2"/>
      </a:lt2>
      <a:accent1>
        <a:srgbClr val="001B62"/>
      </a:accent1>
      <a:accent2>
        <a:srgbClr val="3B7FF6"/>
      </a:accent2>
      <a:accent3>
        <a:srgbClr val="04F1FE"/>
      </a:accent3>
      <a:accent4>
        <a:srgbClr val="00293A"/>
      </a:accent4>
      <a:accent5>
        <a:srgbClr val="00765C"/>
      </a:accent5>
      <a:accent6>
        <a:srgbClr val="00EB9B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AO blue">
      <a:srgbClr val="042D98"/>
    </a:custClr>
    <a:custClr name="AO light grey">
      <a:srgbClr val="DCD4CB"/>
    </a:custClr>
    <a:custClr name="AO dark blue">
      <a:srgbClr val="001B62"/>
    </a:custClr>
    <a:custClr name="Dark purple">
      <a:srgbClr val="3F0343"/>
    </a:custClr>
    <a:custClr name="Dark green">
      <a:srgbClr val="00293A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yellow">
      <a:srgbClr val="FFF500"/>
    </a:custClr>
    <a:custClr name="AO light grey 75%">
      <a:srgbClr val="E5DFD8"/>
    </a:custClr>
    <a:custClr name="Blue">
      <a:srgbClr val="1E4DAC"/>
    </a:custClr>
    <a:custClr name="Purple">
      <a:srgbClr val="5D0255"/>
    </a:custClr>
    <a:custClr name="Green">
      <a:srgbClr val="00504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light grey 50%">
      <a:srgbClr val="EEEAE5"/>
    </a:custClr>
    <a:custClr name="AO active blue">
      <a:srgbClr val="3B7FF6"/>
    </a:custClr>
    <a:custClr name="Purple">
      <a:srgbClr val="7B0067"/>
    </a:custClr>
    <a:custClr name="Green">
      <a:srgbClr val="00765C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light grey 25%">
      <a:srgbClr val="F6F4F2"/>
    </a:custClr>
    <a:custClr name="Blue">
      <a:srgbClr val="20B8FA"/>
    </a:custClr>
    <a:custClr name="Red">
      <a:srgbClr val="BA125E"/>
    </a:custClr>
    <a:custClr name="Green">
      <a:srgbClr val="00B17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Bright blue">
      <a:srgbClr val="04F1FE"/>
    </a:custClr>
    <a:custClr name="Bright red">
      <a:srgbClr val="F92355"/>
    </a:custClr>
    <a:custClr name="Bright green">
      <a:srgbClr val="00EB9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ao_davoscourses_16_9.potx" id="{27C62C7E-5F84-4BD5-87EB-D5974C46EFFF}" vid="{9EE5B033-753F-4135-BEB1-C62427851B43}"/>
    </a:ext>
  </a:extLst>
</a:theme>
</file>

<file path=ppt/theme/theme2.xml><?xml version="1.0" encoding="utf-8"?>
<a:theme xmlns:a="http://schemas.openxmlformats.org/drawingml/2006/main" name="Presentation_AOTRAUMA_w">
  <a:themeElements>
    <a:clrScheme name="AO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O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O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O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O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O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O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O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O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O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O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O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O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O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7E7F4CB4A47743B2029593C5767354" ma:contentTypeVersion="1" ma:contentTypeDescription="Create a new document." ma:contentTypeScope="" ma:versionID="fb8ba3bab4a291cae88a37c21bca8ad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3305F6-61E7-46FC-BBBB-936196D02140}">
  <ds:schemaRefs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B3B2ED5-D016-4E55-8977-53F69246EF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77E628-79A4-48C4-8633-1D5D829D11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Presentation_AOTRAUMA_w</Template>
  <TotalTime>0</TotalTime>
  <Words>210</Words>
  <Application>Microsoft Office PowerPoint</Application>
  <PresentationFormat>Widescreen</PresentationFormat>
  <Paragraphs>57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</vt:lpstr>
      <vt:lpstr>Symbol</vt:lpstr>
      <vt:lpstr>Office</vt:lpstr>
      <vt:lpstr>Presentation_AOTRAUMA_w</vt:lpstr>
      <vt:lpstr>PowerPoint Presentation</vt:lpstr>
      <vt:lpstr>Case description</vt:lpstr>
      <vt:lpstr>Examination</vt:lpstr>
      <vt:lpstr>PowerPoint Presentation</vt:lpstr>
      <vt:lpstr>PowerPoint Presentation</vt:lpstr>
      <vt:lpstr>Diagnosis?</vt:lpstr>
      <vt:lpstr>Discussion</vt:lpstr>
      <vt:lpstr>Dorsiflexion osteotomy</vt:lpstr>
      <vt:lpstr>PowerPoint Presentation</vt:lpstr>
      <vt:lpstr>PowerPoint Presentation</vt:lpstr>
      <vt:lpstr>PowerPoint Presentation</vt:lpstr>
      <vt:lpstr>Postoperative protocol</vt:lpstr>
      <vt:lpstr>Follow-up and final result</vt:lpstr>
      <vt:lpstr>Follow-up and final result</vt:lpstr>
      <vt:lpstr>Take-home messages</vt:lpstr>
    </vt:vector>
  </TitlesOfParts>
  <Company>AO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 Volz</dc:creator>
  <cp:lastModifiedBy>Claire Thorndyke</cp:lastModifiedBy>
  <cp:revision>22</cp:revision>
  <dcterms:created xsi:type="dcterms:W3CDTF">2013-05-31T07:29:54Z</dcterms:created>
  <dcterms:modified xsi:type="dcterms:W3CDTF">2020-04-24T08:07:27Z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0x010100427E7F4CB4A47743B2029593C5767354</vt:lpwstr>
  </property>
</Properties>
</file>