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4"/>
    <p:sldMasterId id="2147483654" r:id="rId5"/>
  </p:sldMasterIdLst>
  <p:notesMasterIdLst>
    <p:notesMasterId r:id="rId15"/>
  </p:notesMasterIdLst>
  <p:sldIdLst>
    <p:sldId id="256" r:id="rId6"/>
    <p:sldId id="257" r:id="rId7"/>
    <p:sldId id="258" r:id="rId8"/>
    <p:sldId id="265" r:id="rId9"/>
    <p:sldId id="260" r:id="rId10"/>
    <p:sldId id="261" r:id="rId11"/>
    <p:sldId id="262" r:id="rId12"/>
    <p:sldId id="263" r:id="rId13"/>
    <p:sldId id="264" r:id="rId14"/>
  </p:sldIdLst>
  <p:sldSz cx="12192000" cy="6858000"/>
  <p:notesSz cx="7099300" cy="10234613"/>
  <p:defaultTextStyle>
    <a:defPPr>
      <a:defRPr lang="de-CH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4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klein" initials="s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529B"/>
    <a:srgbClr val="4D4D4D"/>
    <a:srgbClr val="808080"/>
    <a:srgbClr val="0E29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00" autoAdjust="0"/>
  </p:normalViewPr>
  <p:slideViewPr>
    <p:cSldViewPr>
      <p:cViewPr varScale="1">
        <p:scale>
          <a:sx n="54" d="100"/>
          <a:sy n="54" d="100"/>
        </p:scale>
        <p:origin x="328" y="56"/>
      </p:cViewPr>
      <p:guideLst>
        <p:guide orient="horz" pos="2160"/>
        <p:guide pos="3840"/>
        <p:guide pos="74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Click to edit Master text styles</a:t>
            </a:r>
          </a:p>
          <a:p>
            <a:pPr lvl="1"/>
            <a:r>
              <a:rPr lang="de-CH" noProof="0"/>
              <a:t>Second level</a:t>
            </a:r>
          </a:p>
          <a:p>
            <a:pPr lvl="2"/>
            <a:r>
              <a:rPr lang="de-CH" noProof="0"/>
              <a:t>Third level</a:t>
            </a:r>
          </a:p>
          <a:p>
            <a:pPr lvl="3"/>
            <a:r>
              <a:rPr lang="de-CH" noProof="0"/>
              <a:t>Fourth level</a:t>
            </a:r>
          </a:p>
          <a:p>
            <a:pPr lvl="4"/>
            <a:r>
              <a:rPr lang="de-CH" noProof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ED509F59-78A6-4971-BD5B-95ECCD7FF4B0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46203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Author: </a:t>
            </a:r>
            <a:r>
              <a:rPr lang="en-US" sz="1200" b="1" dirty="0">
                <a:solidFill>
                  <a:srgbClr val="808080"/>
                </a:solidFill>
              </a:rPr>
              <a:t>Stefan Rammelt, 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509F59-78A6-4971-BD5B-95ECCD7FF4B0}" type="slidenum">
              <a:rPr lang="de-CH" smtClean="0"/>
              <a:pPr>
                <a:defRPr/>
              </a:pPr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6016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References:</a:t>
            </a:r>
          </a:p>
          <a:p>
            <a:r>
              <a:rPr lang="en-US" b="1" dirty="0" err="1"/>
              <a:t>Zwipp</a:t>
            </a:r>
            <a:r>
              <a:rPr lang="en-US" b="1" dirty="0"/>
              <a:t> H, </a:t>
            </a:r>
            <a:r>
              <a:rPr lang="en-US" b="1" dirty="0" err="1"/>
              <a:t>Rammelt</a:t>
            </a:r>
            <a:r>
              <a:rPr lang="en-US" b="1" dirty="0"/>
              <a:t> S, </a:t>
            </a:r>
            <a:r>
              <a:rPr lang="en-US" b="1" dirty="0" err="1"/>
              <a:t>Endres</a:t>
            </a:r>
            <a:r>
              <a:rPr lang="en-US" b="1" dirty="0"/>
              <a:t> T, et al. </a:t>
            </a:r>
            <a:r>
              <a:rPr lang="en-US" b="0" dirty="0"/>
              <a:t>High union rates and function scores at midterm </a:t>
            </a:r>
            <a:r>
              <a:rPr lang="en-US" b="0" dirty="0" err="1"/>
              <a:t>followup</a:t>
            </a:r>
            <a:r>
              <a:rPr lang="en-US" b="0" dirty="0"/>
              <a:t> with ankle arthrodesis using a four screw technique. </a:t>
            </a:r>
            <a:r>
              <a:rPr lang="en-US" b="0" i="1" dirty="0" err="1"/>
              <a:t>Clin</a:t>
            </a:r>
            <a:r>
              <a:rPr lang="en-US" b="0" i="1" dirty="0"/>
              <a:t> </a:t>
            </a:r>
            <a:r>
              <a:rPr lang="en-US" b="0" i="1" dirty="0" err="1"/>
              <a:t>Orthop</a:t>
            </a:r>
            <a:r>
              <a:rPr lang="en-US" b="0" i="1" dirty="0"/>
              <a:t> </a:t>
            </a:r>
            <a:r>
              <a:rPr lang="en-US" b="0" i="1" dirty="0" err="1"/>
              <a:t>Relat</a:t>
            </a:r>
            <a:r>
              <a:rPr lang="en-US" b="0" i="1" dirty="0"/>
              <a:t> Res</a:t>
            </a:r>
            <a:r>
              <a:rPr lang="en-US" b="0" dirty="0"/>
              <a:t>. 2010 Apr;468(4):958–968.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509F59-78A6-4971-BD5B-95ECCD7FF4B0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42609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References:</a:t>
            </a:r>
          </a:p>
          <a:p>
            <a:r>
              <a:rPr lang="en-US" b="1" dirty="0" err="1"/>
              <a:t>Zwipp</a:t>
            </a:r>
            <a:r>
              <a:rPr lang="en-US" b="1" dirty="0"/>
              <a:t> H, </a:t>
            </a:r>
            <a:r>
              <a:rPr lang="en-US" b="1" dirty="0" err="1"/>
              <a:t>Rammelt</a:t>
            </a:r>
            <a:r>
              <a:rPr lang="en-US" b="1" dirty="0"/>
              <a:t> S, </a:t>
            </a:r>
            <a:r>
              <a:rPr lang="en-US" b="1" dirty="0" err="1"/>
              <a:t>Endres</a:t>
            </a:r>
            <a:r>
              <a:rPr lang="en-US" b="1" dirty="0"/>
              <a:t> T, et al. </a:t>
            </a:r>
            <a:r>
              <a:rPr lang="en-US" b="0" dirty="0"/>
              <a:t>High union rates and function scores at midterm </a:t>
            </a:r>
            <a:r>
              <a:rPr lang="en-US" b="0" dirty="0" err="1"/>
              <a:t>followup</a:t>
            </a:r>
            <a:r>
              <a:rPr lang="en-US" b="0" dirty="0"/>
              <a:t> with ankle arthrodesis using a four screw technique. </a:t>
            </a:r>
            <a:r>
              <a:rPr lang="en-US" b="0" i="1" dirty="0" err="1"/>
              <a:t>Clin</a:t>
            </a:r>
            <a:r>
              <a:rPr lang="en-US" b="0" i="1" dirty="0"/>
              <a:t> </a:t>
            </a:r>
            <a:r>
              <a:rPr lang="en-US" b="0" i="1" dirty="0" err="1"/>
              <a:t>Orthop</a:t>
            </a:r>
            <a:r>
              <a:rPr lang="en-US" b="0" i="1" dirty="0"/>
              <a:t> </a:t>
            </a:r>
            <a:r>
              <a:rPr lang="en-US" b="0" i="1" dirty="0" err="1"/>
              <a:t>Relat</a:t>
            </a:r>
            <a:r>
              <a:rPr lang="en-US" b="0" i="1" dirty="0"/>
              <a:t> Res</a:t>
            </a:r>
            <a:r>
              <a:rPr lang="en-US" b="0" dirty="0"/>
              <a:t>. 2010 Apr;468(4):958–968.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509F59-78A6-4971-BD5B-95ECCD7FF4B0}" type="slidenum">
              <a:rPr lang="de-CH" smtClean="0"/>
              <a:pPr>
                <a:defRPr/>
              </a:pPr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43235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O Trauma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A944C1AA-7311-4CAD-85EA-0F55FD5AE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itel 1">
            <a:extLst>
              <a:ext uri="{FF2B5EF4-FFF2-40B4-BE49-F238E27FC236}">
                <a16:creationId xmlns:a16="http://schemas.microsoft.com/office/drawing/2014/main" id="{0B31BD1C-DAFA-144D-9AD3-F1B14A3179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2" y="2214564"/>
            <a:ext cx="9505951" cy="728661"/>
          </a:xfrm>
        </p:spPr>
        <p:txBody>
          <a:bodyPr/>
          <a:lstStyle>
            <a:lvl1pPr>
              <a:lnSpc>
                <a:spcPts val="34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(32pt)</a:t>
            </a:r>
          </a:p>
        </p:txBody>
      </p:sp>
      <p:sp>
        <p:nvSpPr>
          <p:cNvPr id="23" name="Textplatzhalter 8">
            <a:extLst>
              <a:ext uri="{FF2B5EF4-FFF2-40B4-BE49-F238E27FC236}">
                <a16:creationId xmlns:a16="http://schemas.microsoft.com/office/drawing/2014/main" id="{4F144F64-9D68-8B47-A6D5-E06A114E7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5856290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24" name="Textplatzhalter 8">
            <a:extLst>
              <a:ext uri="{FF2B5EF4-FFF2-40B4-BE49-F238E27FC236}">
                <a16:creationId xmlns:a16="http://schemas.microsoft.com/office/drawing/2014/main" id="{661CED1D-4281-934C-A6E2-E58C3001A0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6102352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title </a:t>
            </a:r>
          </a:p>
        </p:txBody>
      </p:sp>
      <p:sp>
        <p:nvSpPr>
          <p:cNvPr id="25" name="Textplatzhalter 8">
            <a:extLst>
              <a:ext uri="{FF2B5EF4-FFF2-40B4-BE49-F238E27FC236}">
                <a16:creationId xmlns:a16="http://schemas.microsoft.com/office/drawing/2014/main" id="{0DEA1137-9828-8D43-A808-5FCDA877DF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76" y="5861053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</a:t>
            </a:r>
          </a:p>
        </p:txBody>
      </p:sp>
      <p:sp>
        <p:nvSpPr>
          <p:cNvPr id="26" name="Textplatzhalter 8">
            <a:extLst>
              <a:ext uri="{FF2B5EF4-FFF2-40B4-BE49-F238E27FC236}">
                <a16:creationId xmlns:a16="http://schemas.microsoft.com/office/drawing/2014/main" id="{3ABF561D-CD8E-8342-95D1-C4FE5E38AF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5" y="6107115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City, month day, year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3642E5B-96F1-864B-935C-AACC45962F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2" y="2943226"/>
            <a:ext cx="9505951" cy="2184400"/>
          </a:xfrm>
        </p:spPr>
        <p:txBody>
          <a:bodyPr/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  <a:lvl2pPr marL="342000" indent="0">
              <a:buNone/>
              <a:defRPr/>
            </a:lvl2pPr>
            <a:lvl3pPr marL="684000" indent="0">
              <a:buNone/>
              <a:defRPr/>
            </a:lvl3pPr>
            <a:lvl4pPr marL="1026000" indent="0">
              <a:buNone/>
              <a:defRPr/>
            </a:lvl4pPr>
            <a:lvl5pPr marL="1368000" indent="0">
              <a:buNone/>
              <a:defRPr/>
            </a:lvl5pPr>
          </a:lstStyle>
          <a:p>
            <a:r>
              <a:rPr lang="en-US" dirty="0" err="1"/>
              <a:t>Subheadline</a:t>
            </a:r>
            <a:r>
              <a:rPr lang="en-US" dirty="0"/>
              <a:t> (32pt)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79DAE51-7D2B-7D4E-B642-8F52CD6758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58813" y="260350"/>
            <a:ext cx="924560" cy="5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678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rge imag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D6DFA43D-7EFC-4422-899F-A44536AFB7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E43BAFF3-7966-B045-AF0E-E679C72FA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Headline (32pt)</a:t>
            </a:r>
          </a:p>
        </p:txBody>
      </p:sp>
    </p:spTree>
    <p:extLst>
      <p:ext uri="{BB962C8B-B14F-4D97-AF65-F5344CB8AC3E}">
        <p14:creationId xmlns:p14="http://schemas.microsoft.com/office/powerpoint/2010/main" val="3728776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4" y="1727199"/>
            <a:ext cx="5376333" cy="3400426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6DFA43D-7EFC-4422-899F-A44536AFB7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C091CBB9-0ED2-447E-B3AA-D8BD16CC1C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43BAFF3-7966-B045-AF0E-E679C72FA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Headline (32pt)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F7A8648F-6F94-4BD6-9057-657CE0AD70B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16725" y="1727200"/>
            <a:ext cx="4716463" cy="4129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2397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s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4" y="4884737"/>
            <a:ext cx="4704289" cy="96986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(28pt)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37D0A741-A793-4B42-8225-37550EA0E43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44684" y="4884737"/>
            <a:ext cx="4704289" cy="96986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(28pt)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333807CB-4C73-4E3B-A1D1-85D927EA65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446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351F687-0163-4967-B0F7-21FAF91DDD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C5A7C55E-8985-4FE6-B0DD-6F886D99BB7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E8CDFF0-E7E9-AA43-9B34-0D91FBA3F1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noProof="0" dirty="0"/>
              <a:t>Headline (32pt)</a:t>
            </a:r>
          </a:p>
        </p:txBody>
      </p:sp>
    </p:spTree>
    <p:extLst>
      <p:ext uri="{BB962C8B-B14F-4D97-AF65-F5344CB8AC3E}">
        <p14:creationId xmlns:p14="http://schemas.microsoft.com/office/powerpoint/2010/main" val="2218331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ll images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5" y="3430690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5" y="1727200"/>
            <a:ext cx="1969028" cy="1455635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CD2B63B-68A3-4168-A206-A98C3BECD5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56B16748-B25A-46BF-B96B-CEC2914CE52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06247" y="3433967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7" name="Bildplatzhalter 7">
            <a:extLst>
              <a:ext uri="{FF2B5EF4-FFF2-40B4-BE49-F238E27FC236}">
                <a16:creationId xmlns:a16="http://schemas.microsoft.com/office/drawing/2014/main" id="{D1B91ADF-4A75-491E-BDF4-A068AC12192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06247" y="1730476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06A15978-667A-44FC-B0D9-CF28A2D5663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43097" y="3435454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9" name="Bildplatzhalter 7">
            <a:extLst>
              <a:ext uri="{FF2B5EF4-FFF2-40B4-BE49-F238E27FC236}">
                <a16:creationId xmlns:a16="http://schemas.microsoft.com/office/drawing/2014/main" id="{5441D032-A3C9-4856-B748-678D2EB5706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43097" y="1731964"/>
            <a:ext cx="1969028" cy="14541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AF505952-06D7-417C-BB3A-93B6A7C4FF0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879947" y="3430689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21" name="Bildplatzhalter 7">
            <a:extLst>
              <a:ext uri="{FF2B5EF4-FFF2-40B4-BE49-F238E27FC236}">
                <a16:creationId xmlns:a16="http://schemas.microsoft.com/office/drawing/2014/main" id="{28C00620-91DA-4CD6-8288-576F86F2A7A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79947" y="1727199"/>
            <a:ext cx="1969028" cy="14541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CD2B21FD-E62A-4E4C-B0CE-D79864A7ECC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169C8EB-36ED-E242-92A1-94C66701C2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Headline (32pt)</a:t>
            </a:r>
          </a:p>
        </p:txBody>
      </p:sp>
    </p:spTree>
    <p:extLst>
      <p:ext uri="{BB962C8B-B14F-4D97-AF65-F5344CB8AC3E}">
        <p14:creationId xmlns:p14="http://schemas.microsoft.com/office/powerpoint/2010/main" val="3810574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EA7F3F7-EB49-4EF3-9F56-DAEBCB9C1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EEBCC77-44D2-0D41-ADFE-E245C981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159D77EC-C659-4D5E-ABC5-A25855CEEF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1727200"/>
            <a:ext cx="4716462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1267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A944C1AA-7311-4CAD-85EA-0F55FD5AE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itel 1">
            <a:extLst>
              <a:ext uri="{FF2B5EF4-FFF2-40B4-BE49-F238E27FC236}">
                <a16:creationId xmlns:a16="http://schemas.microsoft.com/office/drawing/2014/main" id="{0B31BD1C-DAFA-144D-9AD3-F1B14A3179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2" y="2214564"/>
            <a:ext cx="9505951" cy="728661"/>
          </a:xfrm>
        </p:spPr>
        <p:txBody>
          <a:bodyPr/>
          <a:lstStyle>
            <a:lvl1pPr>
              <a:lnSpc>
                <a:spcPts val="34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(32pt)</a:t>
            </a:r>
            <a:endParaRPr lang="en-US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3642E5B-96F1-864B-935C-AACC45962F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2" y="2943226"/>
            <a:ext cx="9505951" cy="2184400"/>
          </a:xfrm>
        </p:spPr>
        <p:txBody>
          <a:bodyPr/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  <a:lvl2pPr marL="342000" indent="0">
              <a:buNone/>
              <a:defRPr/>
            </a:lvl2pPr>
            <a:lvl3pPr marL="684000" indent="0">
              <a:buNone/>
              <a:defRPr/>
            </a:lvl3pPr>
            <a:lvl4pPr marL="1026000" indent="0">
              <a:buNone/>
              <a:defRPr/>
            </a:lvl4pPr>
            <a:lvl5pPr marL="1368000" indent="0">
              <a:buNone/>
              <a:defRPr/>
            </a:lvl5pPr>
          </a:lstStyle>
          <a:p>
            <a:r>
              <a:rPr lang="en-US" dirty="0" err="1"/>
              <a:t>Subheadline</a:t>
            </a:r>
            <a:r>
              <a:rPr lang="en-US" dirty="0"/>
              <a:t> (32pt)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379F31A-E238-6F45-9F6D-B7A74855A5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424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4CF53C00-41EF-4AFE-A87A-C3A990F0AD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C75442D-19E2-724C-A1F0-3BCA549BC3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2205037"/>
            <a:ext cx="9505950" cy="738187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042D98"/>
                </a:solidFill>
              </a:defRPr>
            </a:lvl1pPr>
          </a:lstStyle>
          <a:p>
            <a:pPr lvl="0"/>
            <a:r>
              <a:rPr lang="en-US" dirty="0"/>
              <a:t>Headline (32pt)</a:t>
            </a:r>
            <a:endParaRPr lang="en-US" noProof="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25CF241-A2B0-724E-B9A8-3D09BD08DA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3" y="2959893"/>
            <a:ext cx="9505950" cy="2167731"/>
          </a:xfrm>
        </p:spPr>
        <p:txBody>
          <a:bodyPr/>
          <a:lstStyle>
            <a:lvl1pPr marL="0" indent="0">
              <a:buNone/>
              <a:defRPr sz="3200" b="0">
                <a:solidFill>
                  <a:srgbClr val="042D98"/>
                </a:solidFill>
              </a:defRPr>
            </a:lvl1pPr>
          </a:lstStyle>
          <a:p>
            <a:r>
              <a:rPr lang="en-US" dirty="0" err="1"/>
              <a:t>Subheadline</a:t>
            </a:r>
            <a:r>
              <a:rPr lang="en-US" dirty="0"/>
              <a:t> (32pt)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FD24B52-802C-A045-81B4-CDB932F87E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79976" y="6312000"/>
            <a:ext cx="553212" cy="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95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AOT_BEAM_blu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184" y="857250"/>
            <a:ext cx="11707283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5903384" y="1700213"/>
            <a:ext cx="5486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  <a:buFontTx/>
              <a:buChar char="•"/>
              <a:defRPr/>
            </a:pPr>
            <a:endParaRPr lang="en-US" sz="2400"/>
          </a:p>
        </p:txBody>
      </p:sp>
      <p:pic>
        <p:nvPicPr>
          <p:cNvPr id="6" name="Picture 10" descr="AOT_LOGO_int_L_rgb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384" y="236539"/>
            <a:ext cx="3359149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8001" y="1520826"/>
            <a:ext cx="11036300" cy="468313"/>
          </a:xfrm>
        </p:spPr>
        <p:txBody>
          <a:bodyPr/>
          <a:lstStyle>
            <a:lvl1pPr>
              <a:defRPr>
                <a:solidFill>
                  <a:srgbClr val="29529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8001" y="1957388"/>
            <a:ext cx="11036300" cy="468312"/>
          </a:xfrm>
        </p:spPr>
        <p:txBody>
          <a:bodyPr lIns="0" tIns="0" rIns="0" bIns="0"/>
          <a:lstStyle>
            <a:lvl1pPr marL="0" indent="0">
              <a:lnSpc>
                <a:spcPts val="3400"/>
              </a:lnSpc>
              <a:buFontTx/>
              <a:buNone/>
              <a:defRPr sz="3200">
                <a:solidFill>
                  <a:srgbClr val="808080"/>
                </a:solidFill>
              </a:defRPr>
            </a:lvl1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05405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29529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1FCD9-F150-4C70-8317-A7D77C774BAC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97480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C0B6-490A-45D1-90E0-CB572435F03E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719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O Trauma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4CF53C00-41EF-4AFE-A87A-C3A990F0AD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extplatzhalter 8">
            <a:extLst>
              <a:ext uri="{FF2B5EF4-FFF2-40B4-BE49-F238E27FC236}">
                <a16:creationId xmlns:a16="http://schemas.microsoft.com/office/drawing/2014/main" id="{73ADFED4-E5B7-4041-A450-3F837A90AB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5856290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19" name="Textplatzhalter 8">
            <a:extLst>
              <a:ext uri="{FF2B5EF4-FFF2-40B4-BE49-F238E27FC236}">
                <a16:creationId xmlns:a16="http://schemas.microsoft.com/office/drawing/2014/main" id="{01ECB604-EBAF-4CB8-940B-8B9436AFCE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6102352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title </a:t>
            </a:r>
          </a:p>
        </p:txBody>
      </p:sp>
      <p:sp>
        <p:nvSpPr>
          <p:cNvPr id="20" name="Textplatzhalter 8">
            <a:extLst>
              <a:ext uri="{FF2B5EF4-FFF2-40B4-BE49-F238E27FC236}">
                <a16:creationId xmlns:a16="http://schemas.microsoft.com/office/drawing/2014/main" id="{6D88C27E-BC7C-4779-9A2E-1947FFA9A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76" y="5861053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</a:t>
            </a:r>
          </a:p>
        </p:txBody>
      </p:sp>
      <p:sp>
        <p:nvSpPr>
          <p:cNvPr id="21" name="Textplatzhalter 8">
            <a:extLst>
              <a:ext uri="{FF2B5EF4-FFF2-40B4-BE49-F238E27FC236}">
                <a16:creationId xmlns:a16="http://schemas.microsoft.com/office/drawing/2014/main" id="{BEB31F60-B2F1-41E4-9386-587225E466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5" y="6107115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City, month day, year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C75442D-19E2-724C-A1F0-3BCA549BC3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2205037"/>
            <a:ext cx="9505950" cy="738187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042D98"/>
                </a:solidFill>
              </a:defRPr>
            </a:lvl1pPr>
          </a:lstStyle>
          <a:p>
            <a:pPr lvl="0"/>
            <a:r>
              <a:rPr lang="en-US" dirty="0"/>
              <a:t>Headline (32pt)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25CF241-A2B0-724E-B9A8-3D09BD08DA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3" y="2959893"/>
            <a:ext cx="9505950" cy="2167731"/>
          </a:xfrm>
        </p:spPr>
        <p:txBody>
          <a:bodyPr/>
          <a:lstStyle>
            <a:lvl1pPr marL="0" indent="0">
              <a:buNone/>
              <a:defRPr sz="3200" b="0">
                <a:solidFill>
                  <a:srgbClr val="042D98"/>
                </a:solidFill>
              </a:defRPr>
            </a:lvl1pPr>
          </a:lstStyle>
          <a:p>
            <a:r>
              <a:rPr lang="en-US" dirty="0" err="1"/>
              <a:t>Subheadline</a:t>
            </a:r>
            <a:r>
              <a:rPr lang="en-US" dirty="0"/>
              <a:t> (32pt)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7F0B1B2-05D2-7F47-BB1C-7C5B498FF9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58813" y="260350"/>
            <a:ext cx="913384" cy="5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99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520826"/>
            <a:ext cx="5416551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7751" y="1520826"/>
            <a:ext cx="5416549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7B5B0-B7CC-4576-8B3E-27A700618F80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08975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46AC0-0AD1-4BA6-8D8F-2F807E2CB51E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86290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863AC-F0E1-4D70-862A-A56453D51D43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497724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64AFE-ECDE-49DC-85BF-24D0B5A53D8B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9482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8FB7B-18DA-411C-8B44-DBEA626ACDD5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8877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4FB8C-C21C-4519-BEB0-AAB35F0EB81F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910677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34F01-B942-4A44-BF1D-CFAC815E6342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904052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6284" y="381000"/>
            <a:ext cx="2758016" cy="5818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81000"/>
            <a:ext cx="8075084" cy="58181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4AC82-843E-4A0B-AEA7-24080EA46E56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37360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419996D4-CCC5-8244-802D-A4A36F5901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B4B3BF-7CA8-4585-831C-F5DF968FBE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1727200"/>
            <a:ext cx="9505950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3768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32C606-B062-AF4B-A36F-0FF44EFCFC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</p:spTree>
    <p:extLst>
      <p:ext uri="{BB962C8B-B14F-4D97-AF65-F5344CB8AC3E}">
        <p14:creationId xmlns:p14="http://schemas.microsoft.com/office/powerpoint/2010/main" val="3921103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9171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CE008A41-AE8F-4A4F-B3C6-BB4BFEB16C2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9FE20CF-5CAB-B145-B705-F0221B766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05C5EDF6-0E1D-4133-992A-6B7CEA2C5F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1727200"/>
            <a:ext cx="4716462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02616FAD-06D4-4469-AD4C-320B8432E2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32513" y="1727200"/>
            <a:ext cx="4716462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8348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14" y="1727199"/>
            <a:ext cx="5388504" cy="3400426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70DD2CDD-8E40-4FA1-BCE2-A0663B10DC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3FF76DA-AD1B-F94D-AD0E-8307FED98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2F46209C-2AF4-49BF-BAA1-7259963618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16725" y="1727200"/>
            <a:ext cx="4716463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8880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517525"/>
            <a:ext cx="10862204" cy="966787"/>
          </a:xfrm>
        </p:spPr>
        <p:txBody>
          <a:bodyPr anchor="t" anchorCtr="0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4" y="4884737"/>
            <a:ext cx="4704289" cy="96986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(28pt)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13" y="1727199"/>
            <a:ext cx="4716462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37D0A741-A793-4B42-8225-37550EA0E43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44685" y="4884737"/>
            <a:ext cx="4704288" cy="96986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(28pt)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333807CB-4C73-4E3B-A1D1-85D927EA65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446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E5951C6-963E-4674-91CC-8E8F1F645AF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2805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5" y="3430690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5" y="1727199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0BC7BB4E-BF1F-4D9E-97F1-898AFD41A41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06247" y="3433967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E2CCE0D8-AC8D-4905-A013-7F31E747D1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06247" y="1730476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8186687C-479E-4FF8-8933-75FC36163FD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32513" y="3430689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7" name="Bildplatzhalter 7">
            <a:extLst>
              <a:ext uri="{FF2B5EF4-FFF2-40B4-BE49-F238E27FC236}">
                <a16:creationId xmlns:a16="http://schemas.microsoft.com/office/drawing/2014/main" id="{A257245C-F172-4383-8396-BCF83CC109F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32513" y="1727198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861E2ECD-CB24-4B91-8A9B-259A67613C3F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879418" y="3433967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9" name="Bildplatzhalter 7">
            <a:extLst>
              <a:ext uri="{FF2B5EF4-FFF2-40B4-BE49-F238E27FC236}">
                <a16:creationId xmlns:a16="http://schemas.microsoft.com/office/drawing/2014/main" id="{2803E856-D15C-4C2A-99FD-4D63E5C34E3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79418" y="1730476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ED650EED-FA23-43C6-8098-A702770AE5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5AEC5B9-D2EF-0F4E-9314-0EBF7C51B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Headline (32pt)</a:t>
            </a:r>
          </a:p>
        </p:txBody>
      </p:sp>
    </p:spTree>
    <p:extLst>
      <p:ext uri="{BB962C8B-B14F-4D97-AF65-F5344CB8AC3E}">
        <p14:creationId xmlns:p14="http://schemas.microsoft.com/office/powerpoint/2010/main" val="165129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BB907FC-8EEA-4706-98EB-1F20D0D83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517525"/>
            <a:ext cx="10874374" cy="9667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Headline (32pt)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CB51EB-182E-4020-8D86-3EF8848E6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727201"/>
            <a:ext cx="10874375" cy="4127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919E1EF3-8D79-42F7-9C5D-947436740B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45680" y="6492874"/>
            <a:ext cx="1296987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3631EF1-8F73-4506-8C05-6646BB062A9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979976" y="6312000"/>
            <a:ext cx="553212" cy="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3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4572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799200" indent="-4572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41200" indent="-4572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3200" indent="-457200" algn="l" defTabSz="914400" rtl="0" eaLnBrk="1" latinLnBrk="0" hangingPunct="1">
        <a:lnSpc>
          <a:spcPct val="100000"/>
        </a:lnSpc>
        <a:spcBef>
          <a:spcPts val="60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>
          <p15:clr>
            <a:srgbClr val="F26B43"/>
          </p15:clr>
        </p15:guide>
        <p15:guide id="2" pos="7265">
          <p15:clr>
            <a:srgbClr val="F26B43"/>
          </p15:clr>
        </p15:guide>
        <p15:guide id="3" orient="horz" pos="164">
          <p15:clr>
            <a:srgbClr val="F26B43"/>
          </p15:clr>
        </p15:guide>
        <p15:guide id="4" orient="horz" pos="326">
          <p15:clr>
            <a:srgbClr val="F26B43"/>
          </p15:clr>
        </p15:guide>
        <p15:guide id="5" orient="horz" pos="3974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801">
          <p15:clr>
            <a:srgbClr val="F26B43"/>
          </p15:clr>
        </p15:guide>
        <p15:guide id="8" pos="846">
          <p15:clr>
            <a:srgbClr val="F26B43"/>
          </p15:clr>
        </p15:guide>
        <p15:guide id="9" pos="2094">
          <p15:clr>
            <a:srgbClr val="F26B43"/>
          </p15:clr>
        </p15:guide>
        <p15:guide id="10" pos="2139">
          <p15:clr>
            <a:srgbClr val="F26B43"/>
          </p15:clr>
        </p15:guide>
        <p15:guide id="11" pos="2525">
          <p15:clr>
            <a:srgbClr val="F26B43"/>
          </p15:clr>
        </p15:guide>
        <p15:guide id="12" pos="2570">
          <p15:clr>
            <a:srgbClr val="F26B43"/>
          </p15:clr>
        </p15:guide>
        <p15:guide id="13" pos="2955">
          <p15:clr>
            <a:srgbClr val="F26B43"/>
          </p15:clr>
        </p15:guide>
        <p15:guide id="14" pos="3001">
          <p15:clr>
            <a:srgbClr val="F26B43"/>
          </p15:clr>
        </p15:guide>
        <p15:guide id="15" pos="3386">
          <p15:clr>
            <a:srgbClr val="F26B43"/>
          </p15:clr>
        </p15:guide>
        <p15:guide id="16" pos="3432">
          <p15:clr>
            <a:srgbClr val="F26B43"/>
          </p15:clr>
        </p15:guide>
        <p15:guide id="17" pos="3817">
          <p15:clr>
            <a:srgbClr val="F26B43"/>
          </p15:clr>
        </p15:guide>
        <p15:guide id="18" pos="3863">
          <p15:clr>
            <a:srgbClr val="F26B43"/>
          </p15:clr>
        </p15:guide>
        <p15:guide id="19" pos="4248">
          <p15:clr>
            <a:srgbClr val="F26B43"/>
          </p15:clr>
        </p15:guide>
        <p15:guide id="20" pos="4294">
          <p15:clr>
            <a:srgbClr val="F26B43"/>
          </p15:clr>
        </p15:guide>
        <p15:guide id="21" pos="4679">
          <p15:clr>
            <a:srgbClr val="F26B43"/>
          </p15:clr>
        </p15:guide>
        <p15:guide id="22" pos="4725">
          <p15:clr>
            <a:srgbClr val="F26B43"/>
          </p15:clr>
        </p15:guide>
        <p15:guide id="23" pos="5110">
          <p15:clr>
            <a:srgbClr val="F26B43"/>
          </p15:clr>
        </p15:guide>
        <p15:guide id="24" pos="5155">
          <p15:clr>
            <a:srgbClr val="F26B43"/>
          </p15:clr>
        </p15:guide>
        <p15:guide id="25" pos="6403">
          <p15:clr>
            <a:srgbClr val="F26B43"/>
          </p15:clr>
        </p15:guide>
        <p15:guide id="26" pos="6017">
          <p15:clr>
            <a:srgbClr val="F26B43"/>
          </p15:clr>
        </p15:guide>
        <p15:guide id="27" pos="6834">
          <p15:clr>
            <a:srgbClr val="F26B43"/>
          </p15:clr>
        </p15:guide>
        <p15:guide id="28" pos="6879">
          <p15:clr>
            <a:srgbClr val="F26B43"/>
          </p15:clr>
        </p15:guide>
        <p15:guide id="29" orient="horz" pos="477">
          <p15:clr>
            <a:srgbClr val="F26B43"/>
          </p15:clr>
        </p15:guide>
        <p15:guide id="30" orient="horz" pos="630">
          <p15:clr>
            <a:srgbClr val="F26B43"/>
          </p15:clr>
        </p15:guide>
        <p15:guide id="31" orient="horz" pos="783">
          <p15:clr>
            <a:srgbClr val="F26B43"/>
          </p15:clr>
        </p15:guide>
        <p15:guide id="32" orient="horz" pos="935">
          <p15:clr>
            <a:srgbClr val="F26B43"/>
          </p15:clr>
        </p15:guide>
        <p15:guide id="33" orient="horz" pos="1241">
          <p15:clr>
            <a:srgbClr val="F26B43"/>
          </p15:clr>
        </p15:guide>
        <p15:guide id="34" orient="horz" pos="1395">
          <p15:clr>
            <a:srgbClr val="F26B43"/>
          </p15:clr>
        </p15:guide>
        <p15:guide id="35" orient="horz" pos="1548">
          <p15:clr>
            <a:srgbClr val="F26B43"/>
          </p15:clr>
        </p15:guide>
        <p15:guide id="36" orient="horz" pos="1701">
          <p15:clr>
            <a:srgbClr val="F26B43"/>
          </p15:clr>
        </p15:guide>
        <p15:guide id="37" orient="horz" pos="1854">
          <p15:clr>
            <a:srgbClr val="F26B43"/>
          </p15:clr>
        </p15:guide>
        <p15:guide id="38" orient="horz" pos="2007">
          <p15:clr>
            <a:srgbClr val="F26B43"/>
          </p15:clr>
        </p15:guide>
        <p15:guide id="39" orient="horz" pos="2160">
          <p15:clr>
            <a:srgbClr val="F26B43"/>
          </p15:clr>
        </p15:guide>
        <p15:guide id="40" orient="horz" pos="2312">
          <p15:clr>
            <a:srgbClr val="F26B43"/>
          </p15:clr>
        </p15:guide>
        <p15:guide id="41" orient="horz" pos="2465">
          <p15:clr>
            <a:srgbClr val="F26B43"/>
          </p15:clr>
        </p15:guide>
        <p15:guide id="42" orient="horz" pos="2618">
          <p15:clr>
            <a:srgbClr val="F26B43"/>
          </p15:clr>
        </p15:guide>
        <p15:guide id="43" orient="horz" pos="2771">
          <p15:clr>
            <a:srgbClr val="F26B43"/>
          </p15:clr>
        </p15:guide>
        <p15:guide id="44" orient="horz" pos="2925">
          <p15:clr>
            <a:srgbClr val="F26B43"/>
          </p15:clr>
        </p15:guide>
        <p15:guide id="45" orient="horz" pos="3077">
          <p15:clr>
            <a:srgbClr val="F26B43"/>
          </p15:clr>
        </p15:guide>
        <p15:guide id="46" orient="horz" pos="3230">
          <p15:clr>
            <a:srgbClr val="F26B43"/>
          </p15:clr>
        </p15:guide>
        <p15:guide id="47" orient="horz" pos="3383">
          <p15:clr>
            <a:srgbClr val="F26B43"/>
          </p15:clr>
        </p15:guide>
        <p15:guide id="48" orient="horz" pos="3536">
          <p15:clr>
            <a:srgbClr val="F26B43"/>
          </p15:clr>
        </p15:guide>
        <p15:guide id="49" orient="horz" pos="3689">
          <p15:clr>
            <a:srgbClr val="F26B43"/>
          </p15:clr>
        </p15:guide>
        <p15:guide id="50" orient="horz" pos="1088">
          <p15:clr>
            <a:srgbClr val="F26B43"/>
          </p15:clr>
        </p15:guide>
        <p15:guide id="51" pos="1708">
          <p15:clr>
            <a:srgbClr val="F26B43"/>
          </p15:clr>
        </p15:guide>
        <p15:guide id="52" pos="1663">
          <p15:clr>
            <a:srgbClr val="F26B43"/>
          </p15:clr>
        </p15:guide>
        <p15:guide id="53" pos="1277">
          <p15:clr>
            <a:srgbClr val="F26B43"/>
          </p15:clr>
        </p15:guide>
        <p15:guide id="54" pos="1232">
          <p15:clr>
            <a:srgbClr val="F26B43"/>
          </p15:clr>
        </p15:guide>
        <p15:guide id="55" pos="5541">
          <p15:clr>
            <a:srgbClr val="F26B43"/>
          </p15:clr>
        </p15:guide>
        <p15:guide id="56" pos="5586">
          <p15:clr>
            <a:srgbClr val="F26B43"/>
          </p15:clr>
        </p15:guide>
        <p15:guide id="57" pos="5972">
          <p15:clr>
            <a:srgbClr val="F26B43"/>
          </p15:clr>
        </p15:guide>
        <p15:guide id="58" pos="64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1" y="381000"/>
            <a:ext cx="11036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08000" y="6602413"/>
            <a:ext cx="2844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pPr>
              <a:defRPr/>
            </a:pPr>
            <a:fld id="{16DAB0E1-13E3-4865-BAED-ABD5235B796D}" type="slidenum">
              <a:rPr lang="de-CH"/>
              <a:pPr>
                <a:defRPr/>
              </a:pPr>
              <a:t>‹#›</a:t>
            </a:fld>
            <a:endParaRPr lang="de-CH"/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1" y="1520826"/>
            <a:ext cx="110363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2nd level</a:t>
            </a:r>
          </a:p>
          <a:p>
            <a:pPr lvl="2"/>
            <a:r>
              <a:rPr lang="en-US"/>
              <a:t>3rd level</a:t>
            </a:r>
          </a:p>
          <a:p>
            <a:pPr lvl="3"/>
            <a:r>
              <a:rPr lang="en-US"/>
              <a:t>4th level</a:t>
            </a:r>
          </a:p>
          <a:p>
            <a:pPr lvl="4"/>
            <a:r>
              <a:rPr lang="en-US"/>
              <a:t>5th level</a:t>
            </a:r>
          </a:p>
        </p:txBody>
      </p:sp>
      <p:pic>
        <p:nvPicPr>
          <p:cNvPr id="1029" name="Picture 8" descr="AOT_LOGO_int_M_rgb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3001" y="6477001"/>
            <a:ext cx="2156884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9pPr>
    </p:titleStyle>
    <p:bodyStyle>
      <a:lvl1pPr marL="533400" indent="-5334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52500" indent="-428625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2pPr>
      <a:lvl3pPr marL="1371600" indent="-4095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752600" indent="-36195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209800" indent="-46355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905000" y="6096000"/>
            <a:ext cx="419258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ts val="1800"/>
              </a:lnSpc>
            </a:pPr>
            <a:endParaRPr lang="en-US" sz="1600" b="1" dirty="0">
              <a:solidFill>
                <a:srgbClr val="808080"/>
              </a:solidFill>
            </a:endParaRPr>
          </a:p>
        </p:txBody>
      </p:sp>
      <p:sp>
        <p:nvSpPr>
          <p:cNvPr id="3076" name="Rectangle 15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A76035-5EAD-4653-A4F4-04C05322D7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85C7EA-6FA7-47B5-81F9-C462100DD1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FA4355-0CCD-499D-BE38-5AFF44EF22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0E78EF-11CA-43DC-8EA7-B9B0A4C90E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Ankle arthritis</a:t>
            </a:r>
            <a:endParaRPr lang="de-CH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7F7C8C-E59A-4801-B9FE-B5BF6250F8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Case for small group discussion</a:t>
            </a:r>
          </a:p>
          <a:p>
            <a:r>
              <a:rPr kumimoji="1" lang="en-US" dirty="0" err="1">
                <a:ea typeface="Osaka" charset="0"/>
                <a:cs typeface="Osaka" charset="0"/>
              </a:rPr>
              <a:t>AOTrauma</a:t>
            </a:r>
            <a:r>
              <a:rPr kumimoji="1" lang="en-US" dirty="0">
                <a:ea typeface="Osaka" charset="0"/>
                <a:cs typeface="Osaka" charset="0"/>
              </a:rPr>
              <a:t>—Foot &amp; Ankle</a:t>
            </a:r>
          </a:p>
          <a:p>
            <a:r>
              <a:rPr kumimoji="1" lang="en-US" dirty="0">
                <a:ea typeface="Osaka" charset="0"/>
                <a:cs typeface="Osaka" charset="0"/>
              </a:rPr>
              <a:t>Module 7: Ankle arthritis  </a:t>
            </a:r>
          </a:p>
          <a:p>
            <a:endParaRPr lang="de-CH" dirty="0"/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7752184" y="5715000"/>
            <a:ext cx="2664296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>
              <a:spcBef>
                <a:spcPct val="50000"/>
              </a:spcBef>
              <a:defRPr/>
            </a:pPr>
            <a:endParaRPr kumimoji="1" lang="en-US" sz="1800" dirty="0">
              <a:solidFill>
                <a:srgbClr val="29529B"/>
              </a:solidFill>
              <a:ea typeface="Osaka" charset="0"/>
              <a:cs typeface="Osaka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Ankle arthritis and instability</a:t>
            </a:r>
            <a:endParaRPr lang="en-US" noProof="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4561025" y="1222221"/>
            <a:ext cx="6791559" cy="4129088"/>
          </a:xfrm>
        </p:spPr>
        <p:txBody>
          <a:bodyPr/>
          <a:lstStyle/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48-year-old active man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Increasing pain and deformity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No trauma history except for “sprains”</a:t>
            </a:r>
          </a:p>
        </p:txBody>
      </p:sp>
      <p:sp>
        <p:nvSpPr>
          <p:cNvPr id="409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602413"/>
            <a:ext cx="2844800" cy="215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15E3C7-2FF8-4258-BDA4-0E86B29F69C7}" type="slidenum">
              <a:rPr lang="de-CH" sz="800"/>
              <a:pPr eaLnBrk="1" hangingPunct="1"/>
              <a:t>2</a:t>
            </a:fld>
            <a:endParaRPr lang="de-CH" sz="800"/>
          </a:p>
        </p:txBody>
      </p:sp>
      <p:pic>
        <p:nvPicPr>
          <p:cNvPr id="5" name="Picture 3" descr="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1951" y="1844824"/>
            <a:ext cx="2591291" cy="50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Bock Harald060862 4 Arthrose OSG re Rückfußvarus op 22051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4392" y="3068960"/>
            <a:ext cx="2680080" cy="381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4364" y="3068960"/>
            <a:ext cx="274577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Correction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602413"/>
            <a:ext cx="2844800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E1FCD9-F150-4C70-8317-A7D77C774BAC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  <p:pic>
        <p:nvPicPr>
          <p:cNvPr id="5" name="Picture 3" descr="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2901" y="1553047"/>
            <a:ext cx="3057525" cy="495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1225" y="1570509"/>
            <a:ext cx="2960688" cy="49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5100" y="1484785"/>
            <a:ext cx="2819400" cy="501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Bock Harald060862 6 Arthrose OSG re Rückfußvarus op 22051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2401" y="1"/>
            <a:ext cx="2390775" cy="302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6210300" y="1583209"/>
            <a:ext cx="0" cy="4826000"/>
          </a:xfrm>
          <a:prstGeom prst="line">
            <a:avLst/>
          </a:prstGeom>
          <a:noFill/>
          <a:ln w="28575">
            <a:solidFill>
              <a:srgbClr val="FF33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3213100" y="1557809"/>
            <a:ext cx="0" cy="4826000"/>
          </a:xfrm>
          <a:prstGeom prst="line">
            <a:avLst/>
          </a:prstGeom>
          <a:noFill/>
          <a:ln w="28575">
            <a:solidFill>
              <a:srgbClr val="FF33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819400" y="5926609"/>
            <a:ext cx="368300" cy="0"/>
          </a:xfrm>
          <a:prstGeom prst="line">
            <a:avLst/>
          </a:prstGeom>
          <a:noFill/>
          <a:ln w="28575">
            <a:solidFill>
              <a:srgbClr val="FF330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0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Stable fixation with 4 (–5) screws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1057F-F559-498A-A985-5884BD6230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9"/>
          <a:stretch/>
        </p:blipFill>
        <p:spPr>
          <a:xfrm>
            <a:off x="8323181" y="3270662"/>
            <a:ext cx="2359152" cy="3587339"/>
          </a:xfrm>
          <a:prstGeom prst="rect">
            <a:avLst/>
          </a:prstGeom>
        </p:spPr>
      </p:pic>
      <p:pic>
        <p:nvPicPr>
          <p:cNvPr id="7" name="Picture 6" descr="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4729" y="1"/>
            <a:ext cx="2312987" cy="345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0" t="27388" r="44822" b="67441"/>
          <a:stretch/>
        </p:blipFill>
        <p:spPr bwMode="auto">
          <a:xfrm>
            <a:off x="1602432" y="2635285"/>
            <a:ext cx="226243" cy="26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"/>
          <a:stretch/>
        </p:blipFill>
        <p:spPr bwMode="auto">
          <a:xfrm>
            <a:off x="1750244" y="1276821"/>
            <a:ext cx="6336805" cy="510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977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Another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59496" y="5351594"/>
            <a:ext cx="8277225" cy="939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</a:rPr>
              <a:t>75-year-old woman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</a:rPr>
              <a:t>Posttraumatic arthritis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altLang="en-US" dirty="0" err="1">
                <a:solidFill>
                  <a:schemeClr val="bg1"/>
                </a:solidFill>
              </a:rPr>
              <a:t>Avascular</a:t>
            </a:r>
            <a:r>
              <a:rPr lang="de-CH" altLang="en-US" dirty="0">
                <a:solidFill>
                  <a:schemeClr val="bg1"/>
                </a:solidFill>
              </a:rPr>
              <a:t> </a:t>
            </a:r>
            <a:r>
              <a:rPr lang="de-CH" altLang="en-US" dirty="0" err="1">
                <a:solidFill>
                  <a:schemeClr val="bg1"/>
                </a:solidFill>
              </a:rPr>
              <a:t>necrosis</a:t>
            </a:r>
            <a:r>
              <a:rPr lang="de-CH" altLang="en-US" dirty="0">
                <a:solidFill>
                  <a:schemeClr val="bg1"/>
                </a:solidFill>
              </a:rPr>
              <a:t> </a:t>
            </a:r>
            <a:r>
              <a:rPr lang="de-CH" altLang="en-US" dirty="0" err="1">
                <a:solidFill>
                  <a:schemeClr val="bg1"/>
                </a:solidFill>
              </a:rPr>
              <a:t>of</a:t>
            </a:r>
            <a:r>
              <a:rPr lang="de-CH" altLang="en-US" dirty="0">
                <a:solidFill>
                  <a:schemeClr val="bg1"/>
                </a:solidFill>
              </a:rPr>
              <a:t> lateral </a:t>
            </a:r>
            <a:r>
              <a:rPr lang="de-CH" altLang="en-US" dirty="0" err="1">
                <a:solidFill>
                  <a:schemeClr val="bg1"/>
                </a:solidFill>
              </a:rPr>
              <a:t>tibial</a:t>
            </a:r>
            <a:r>
              <a:rPr lang="de-CH" altLang="en-US" dirty="0">
                <a:solidFill>
                  <a:schemeClr val="bg1"/>
                </a:solidFill>
              </a:rPr>
              <a:t> </a:t>
            </a:r>
            <a:r>
              <a:rPr lang="de-CH" altLang="en-US" dirty="0" err="1">
                <a:solidFill>
                  <a:schemeClr val="bg1"/>
                </a:solidFill>
              </a:rPr>
              <a:t>plafond</a:t>
            </a:r>
            <a:endParaRPr lang="en-US" alt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3" descr="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2314" y="1036506"/>
            <a:ext cx="4967783" cy="422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9339" y="260648"/>
            <a:ext cx="2790795" cy="320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91401" y="3511106"/>
            <a:ext cx="2798733" cy="268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955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Transfibular</a:t>
            </a:r>
            <a:r>
              <a:rPr lang="en-US" noProof="0" dirty="0"/>
              <a:t>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6098" y="6127055"/>
            <a:ext cx="8277225" cy="7588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Fibula used as bone graft</a:t>
            </a:r>
          </a:p>
        </p:txBody>
      </p:sp>
      <p:pic>
        <p:nvPicPr>
          <p:cNvPr id="5" name="Picture 4" descr="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4763" y="980728"/>
            <a:ext cx="3098800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6098" y="1047404"/>
            <a:ext cx="3526404" cy="496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3973" y="1001365"/>
            <a:ext cx="3169455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717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noProof="0" dirty="0" err="1">
                <a:solidFill>
                  <a:schemeClr val="bg1"/>
                </a:solidFill>
              </a:rPr>
              <a:t>Transfibular</a:t>
            </a:r>
            <a:r>
              <a:rPr lang="en-US" noProof="0" dirty="0">
                <a:solidFill>
                  <a:schemeClr val="bg1"/>
                </a:solidFill>
              </a:rPr>
              <a:t> approach</a:t>
            </a:r>
          </a:p>
        </p:txBody>
      </p:sp>
      <p:pic>
        <p:nvPicPr>
          <p:cNvPr id="15" name="Picture 2" descr="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96061">
            <a:off x="6061075" y="570623"/>
            <a:ext cx="4230688" cy="579913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6" name="Picture 3" descr="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0814" y="960366"/>
            <a:ext cx="3254375" cy="514191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9517064" y="527524"/>
            <a:ext cx="1150937" cy="57324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5772151" y="960366"/>
            <a:ext cx="936625" cy="51419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1970088" y="6100613"/>
            <a:ext cx="7006233" cy="75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3400" indent="-533400" algn="l" eaLnBrk="1" hangingPunct="1">
              <a:spcBef>
                <a:spcPct val="20000"/>
              </a:spcBef>
              <a:buChar char="•"/>
              <a:defRPr sz="2400">
                <a:latin typeface="+mn-lt"/>
              </a:defRPr>
            </a:lvl1pPr>
            <a:lvl2pPr marL="952500" indent="-428625" algn="l" eaLnBrk="1" hangingPunct="1">
              <a:spcBef>
                <a:spcPct val="20000"/>
              </a:spcBef>
              <a:buChar char="•"/>
              <a:defRPr sz="2600">
                <a:latin typeface="+mn-lt"/>
              </a:defRPr>
            </a:lvl2pPr>
            <a:lvl3pPr marL="1371600" indent="-409575" algn="l" eaLnBrk="1" hangingPunct="1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752600" indent="-361950" algn="l" eaLnBrk="1" hangingPunct="1">
              <a:spcBef>
                <a:spcPct val="20000"/>
              </a:spcBef>
              <a:buChar char="•"/>
              <a:defRPr sz="2000">
                <a:latin typeface="+mn-lt"/>
              </a:defRPr>
            </a:lvl4pPr>
            <a:lvl5pPr marL="2209800" indent="-463550" algn="l" eaLnBrk="1" hangingPunct="1">
              <a:spcBef>
                <a:spcPct val="20000"/>
              </a:spcBef>
              <a:buChar char="•"/>
              <a:defRPr sz="2000">
                <a:latin typeface="+mn-lt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latin typeface="+mn-lt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latin typeface="+mn-lt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latin typeface="+mn-lt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latin typeface="+mn-lt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Fibula used as bone graft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 rot="5400000">
            <a:off x="8180364" y="-1471587"/>
            <a:ext cx="1016048" cy="39592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8688389" y="6101570"/>
            <a:ext cx="936204" cy="220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8224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Why fusion?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Good correction of deformities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Salvage after avascular necrosis, infection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Stable solution for active patients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Compensatory motion and few cases with relevant arthritis at adjacent joints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Reliable pain reduction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Less revisions than with total ankle replacement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352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Take-home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Most important</a:t>
            </a:r>
            <a:r>
              <a:rPr lang="en-US" altLang="de-DE" dirty="0">
                <a:latin typeface="Arial "/>
                <a:ea typeface="Arial "/>
                <a:cs typeface="Arial "/>
              </a:rPr>
              <a:t>—</a:t>
            </a:r>
            <a:r>
              <a:rPr lang="en-US" dirty="0"/>
              <a:t>realignment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Stable internal fixation with screws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Good long-term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Lower incidence of adjacent joint arthrosis with correct technique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noProof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38938" y="6308725"/>
            <a:ext cx="6624736" cy="46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3400" indent="-5334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500" indent="-42862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</a:defRPr>
            </a:lvl2pPr>
            <a:lvl3pPr marL="1371600" indent="-4095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752600" indent="-3619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209800" indent="-4635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667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3124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581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4038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CH" sz="1800" kern="0" dirty="0" err="1"/>
              <a:t>Zwipp</a:t>
            </a:r>
            <a:r>
              <a:rPr lang="de-CH" sz="1800" kern="0" dirty="0"/>
              <a:t> et al. </a:t>
            </a:r>
            <a:r>
              <a:rPr lang="en-US" sz="1800" i="1" kern="0" dirty="0" err="1"/>
              <a:t>Clin</a:t>
            </a:r>
            <a:r>
              <a:rPr lang="en-US" sz="1800" i="1" kern="0" dirty="0"/>
              <a:t> </a:t>
            </a:r>
            <a:r>
              <a:rPr lang="en-US" sz="1800" i="1" kern="0" dirty="0" err="1"/>
              <a:t>Orthop</a:t>
            </a:r>
            <a:r>
              <a:rPr lang="en-US" sz="1800" i="1" kern="0" dirty="0"/>
              <a:t> </a:t>
            </a:r>
            <a:r>
              <a:rPr lang="en-US" sz="1800" i="1" kern="0" dirty="0" err="1"/>
              <a:t>Relat</a:t>
            </a:r>
            <a:r>
              <a:rPr lang="en-US" sz="1800" i="1" kern="0" dirty="0"/>
              <a:t> Res</a:t>
            </a:r>
            <a:r>
              <a:rPr lang="en-US" sz="1800" kern="0" dirty="0"/>
              <a:t>. 2010;468:958–968</a:t>
            </a:r>
            <a:endParaRPr lang="de-CH" sz="1800" kern="0" dirty="0"/>
          </a:p>
        </p:txBody>
      </p:sp>
    </p:spTree>
    <p:extLst>
      <p:ext uri="{BB962C8B-B14F-4D97-AF65-F5344CB8AC3E}">
        <p14:creationId xmlns:p14="http://schemas.microsoft.com/office/powerpoint/2010/main" val="2185593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AO">
      <a:dk1>
        <a:srgbClr val="000000"/>
      </a:dk1>
      <a:lt1>
        <a:srgbClr val="FFFFFF"/>
      </a:lt1>
      <a:dk2>
        <a:srgbClr val="042D98"/>
      </a:dk2>
      <a:lt2>
        <a:srgbClr val="F6F4F2"/>
      </a:lt2>
      <a:accent1>
        <a:srgbClr val="001B62"/>
      </a:accent1>
      <a:accent2>
        <a:srgbClr val="3B7FF6"/>
      </a:accent2>
      <a:accent3>
        <a:srgbClr val="04F1FE"/>
      </a:accent3>
      <a:accent4>
        <a:srgbClr val="00293A"/>
      </a:accent4>
      <a:accent5>
        <a:srgbClr val="00765C"/>
      </a:accent5>
      <a:accent6>
        <a:srgbClr val="00EB9B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AO blue">
      <a:srgbClr val="042D98"/>
    </a:custClr>
    <a:custClr name="AO light grey">
      <a:srgbClr val="DCD4CB"/>
    </a:custClr>
    <a:custClr name="AO dark blue">
      <a:srgbClr val="001B62"/>
    </a:custClr>
    <a:custClr name="Dark purple">
      <a:srgbClr val="3F0343"/>
    </a:custClr>
    <a:custClr name="Dark green">
      <a:srgbClr val="00293A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AO yellow">
      <a:srgbClr val="FFF500"/>
    </a:custClr>
    <a:custClr name="AO light grey 75%">
      <a:srgbClr val="E5DFD8"/>
    </a:custClr>
    <a:custClr name="Blue">
      <a:srgbClr val="1E4DAC"/>
    </a:custClr>
    <a:custClr name="Purple">
      <a:srgbClr val="5D0255"/>
    </a:custClr>
    <a:custClr name="Green">
      <a:srgbClr val="00504B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AO light grey 50%">
      <a:srgbClr val="EEEAE5"/>
    </a:custClr>
    <a:custClr name="AO active blue">
      <a:srgbClr val="3B7FF6"/>
    </a:custClr>
    <a:custClr name="Purple">
      <a:srgbClr val="7B0067"/>
    </a:custClr>
    <a:custClr name="Green">
      <a:srgbClr val="00765C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AO light grey 25%">
      <a:srgbClr val="F6F4F2"/>
    </a:custClr>
    <a:custClr name="Blue">
      <a:srgbClr val="20B8FA"/>
    </a:custClr>
    <a:custClr name="Red">
      <a:srgbClr val="BA125E"/>
    </a:custClr>
    <a:custClr name="Green">
      <a:srgbClr val="00B17B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Bright blue">
      <a:srgbClr val="04F1FE"/>
    </a:custClr>
    <a:custClr name="Bright red">
      <a:srgbClr val="F92355"/>
    </a:custClr>
    <a:custClr name="Bright green">
      <a:srgbClr val="00EB9B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ao_davoscourses_16_9.potx" id="{27C62C7E-5F84-4BD5-87EB-D5974C46EFFF}" vid="{9EE5B033-753F-4135-BEB1-C62427851B43}"/>
    </a:ext>
  </a:extLst>
</a:theme>
</file>

<file path=ppt/theme/theme2.xml><?xml version="1.0" encoding="utf-8"?>
<a:theme xmlns:a="http://schemas.openxmlformats.org/drawingml/2006/main" name="Presentation_AOTRAUMA_w">
  <a:themeElements>
    <a:clrScheme name="AOF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O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O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7E7F4CB4A47743B2029593C5767354" ma:contentTypeVersion="1" ma:contentTypeDescription="Create a new document." ma:contentTypeScope="" ma:versionID="fb8ba3bab4a291cae88a37c21bca8ad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B3B2ED5-D016-4E55-8977-53F69246EF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77E628-79A4-48C4-8633-1D5D829D11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3305F6-61E7-46FC-BBBB-936196D02140}">
  <ds:schemaRefs>
    <ds:schemaRef ds:uri="http://purl.org/dc/terms/"/>
    <ds:schemaRef ds:uri="http://schemas.microsoft.com/office/infopath/2007/PartnerControls"/>
    <ds:schemaRef ds:uri="http://schemas.microsoft.com/sharepoint/v3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Presentation_AOTRAUMA_w</Template>
  <TotalTime>0</TotalTime>
  <Words>242</Words>
  <Application>Microsoft Office PowerPoint</Application>
  <PresentationFormat>Widescreen</PresentationFormat>
  <Paragraphs>41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</vt:lpstr>
      <vt:lpstr>Symbol</vt:lpstr>
      <vt:lpstr>Office</vt:lpstr>
      <vt:lpstr>Presentation_AOTRAUMA_w</vt:lpstr>
      <vt:lpstr>PowerPoint Presentation</vt:lpstr>
      <vt:lpstr>Ankle arthritis and instability</vt:lpstr>
      <vt:lpstr>Correction</vt:lpstr>
      <vt:lpstr>Stable fixation with 4 (–5) screws</vt:lpstr>
      <vt:lpstr>Another approach</vt:lpstr>
      <vt:lpstr>Transfibular approach</vt:lpstr>
      <vt:lpstr>Transfibular approach</vt:lpstr>
      <vt:lpstr>Why fusion?</vt:lpstr>
      <vt:lpstr>Take-home messages</vt:lpstr>
    </vt:vector>
  </TitlesOfParts>
  <Company>AO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 Volz</dc:creator>
  <cp:lastModifiedBy>Claire Thorndyke</cp:lastModifiedBy>
  <cp:revision>35</cp:revision>
  <dcterms:created xsi:type="dcterms:W3CDTF">2013-05-31T07:29:54Z</dcterms:created>
  <dcterms:modified xsi:type="dcterms:W3CDTF">2020-04-24T08:24:29Z</dcterms:modified>
  <cp:category>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0x010100427E7F4CB4A47743B2029593C5767354</vt:lpwstr>
  </property>
</Properties>
</file>