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4"/>
    <p:sldMasterId id="2147483654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9B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6" autoAdjust="0"/>
    <p:restoredTop sz="86323" autoAdjust="0"/>
  </p:normalViewPr>
  <p:slideViewPr>
    <p:cSldViewPr>
      <p:cViewPr varScale="1">
        <p:scale>
          <a:sx n="54" d="100"/>
          <a:sy n="54" d="100"/>
        </p:scale>
        <p:origin x="756" y="56"/>
      </p:cViewPr>
      <p:guideLst>
        <p:guide orient="horz" pos="2160"/>
        <p:guide pos="3840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D509F59-78A6-4971-BD5B-95ECCD7FF4B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2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/>
              <a:t>Author</a:t>
            </a:r>
            <a:r>
              <a:rPr lang="de-CH" dirty="0"/>
              <a:t>: </a:t>
            </a:r>
            <a:r>
              <a:rPr lang="en-US" altLang="en-US" sz="1200" b="1" dirty="0">
                <a:solidFill>
                  <a:srgbClr val="808080"/>
                </a:solidFill>
              </a:rPr>
              <a:t>Stefan Rammelt, DE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59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altLang="de-DE" dirty="0"/>
              <a:t>MIPO </a:t>
            </a:r>
            <a:r>
              <a:rPr lang="de-CH" altLang="de-DE" dirty="0" err="1"/>
              <a:t>without</a:t>
            </a:r>
            <a:r>
              <a:rPr lang="de-CH" altLang="de-DE" dirty="0"/>
              <a:t> </a:t>
            </a:r>
            <a:r>
              <a:rPr lang="de-CH" altLang="de-DE" dirty="0" err="1"/>
              <a:t>looking</a:t>
            </a:r>
            <a:r>
              <a:rPr lang="de-CH" altLang="de-DE" dirty="0"/>
              <a:t> at </a:t>
            </a:r>
            <a:r>
              <a:rPr lang="de-CH" altLang="de-DE" dirty="0" err="1"/>
              <a:t>the</a:t>
            </a:r>
            <a:r>
              <a:rPr lang="de-CH" altLang="de-DE" dirty="0"/>
              <a:t> </a:t>
            </a:r>
            <a:r>
              <a:rPr lang="de-CH" altLang="de-DE" dirty="0" err="1"/>
              <a:t>joint</a:t>
            </a:r>
            <a:r>
              <a:rPr lang="de-CH" altLang="de-DE" dirty="0"/>
              <a:t> </a:t>
            </a:r>
            <a:r>
              <a:rPr lang="de-CH" altLang="de-DE" dirty="0" err="1"/>
              <a:t>and</a:t>
            </a:r>
            <a:r>
              <a:rPr lang="de-CH" altLang="de-DE" dirty="0"/>
              <a:t> </a:t>
            </a:r>
            <a:r>
              <a:rPr lang="de-CH" altLang="de-DE" dirty="0" err="1"/>
              <a:t>poor</a:t>
            </a:r>
            <a:r>
              <a:rPr lang="de-CH" altLang="de-DE" dirty="0"/>
              <a:t> </a:t>
            </a:r>
            <a:r>
              <a:rPr lang="de-CH" altLang="de-DE" dirty="0" err="1"/>
              <a:t>fixation</a:t>
            </a:r>
            <a:endParaRPr lang="de-CH" alt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890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malunion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798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82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85413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63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74201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9524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08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0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4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/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4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FCD9-F150-4C70-8317-A7D77C774BA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48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C0B6-490A-45D1-90E0-CB572435F03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1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2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B5B0-B7CC-4576-8B3E-27A700618F8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975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6AC0-0AD1-4BA6-8D8F-2F807E2CB51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6290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63AC-F0E1-4D70-862A-A56453D51D4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9772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4AFE-ECDE-49DC-85BF-24D0B5A53D8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48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FB7B-18DA-411C-8B44-DBEA626ACDD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87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FB8C-C21C-4519-BEB0-AAB35F0EB81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1067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4F01-B942-4A44-BF1D-CFAC815E634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405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AC82-843E-4A0B-AEA7-24080EA46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736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49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8895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97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16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303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8916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16DAB0E1-13E3-4865-BAED-ABD5235B796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5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315191-6A12-4AB3-92DE-DF2119CC1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9E1AB-C4CB-4D0C-A243-3F1977EA66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12234-E0BA-4DC1-A576-C67BF5422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41177-E0A2-4FA1-9FAB-BD7323BAB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Pilon malunion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97BB8-7FCF-4770-B89D-E7D759C9C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Case for small group discussion</a:t>
            </a:r>
          </a:p>
          <a:p>
            <a:r>
              <a:rPr kumimoji="1" lang="en-US" dirty="0" err="1">
                <a:ea typeface="Osaka" charset="0"/>
                <a:cs typeface="Osaka" charset="0"/>
              </a:rPr>
              <a:t>AOTrauma</a:t>
            </a:r>
            <a:r>
              <a:rPr kumimoji="1" lang="en-US" dirty="0">
                <a:ea typeface="Osaka" charset="0"/>
                <a:cs typeface="Osaka" charset="0"/>
              </a:rPr>
              <a:t>—Foot &amp; Ankle</a:t>
            </a:r>
          </a:p>
          <a:p>
            <a:r>
              <a:rPr kumimoji="1" lang="en-US" dirty="0">
                <a:ea typeface="Osaka" charset="0"/>
                <a:cs typeface="Osaka" charset="0"/>
              </a:rPr>
              <a:t>Module 1b: Ankle trauma—pilon fractures</a:t>
            </a:r>
          </a:p>
          <a:p>
            <a:endParaRPr lang="de-CH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5000" y="6096000"/>
            <a:ext cx="4192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en-US" altLang="en-US" sz="1600" b="1" dirty="0">
              <a:solidFill>
                <a:srgbClr val="808080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608169" y="5568280"/>
            <a:ext cx="280265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  <a:defRPr/>
            </a:pPr>
            <a:endParaRPr kumimoji="1" lang="en-US" sz="1800" dirty="0">
              <a:solidFill>
                <a:srgbClr val="29529B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1.5-year follow-up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693771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charset="0"/>
                <a:cs typeface="Arial" charset="0"/>
              </a:rPr>
              <a:t>Some pain/swelling after 8 hours work (business administration)</a:t>
            </a:r>
          </a:p>
        </p:txBody>
      </p:sp>
      <p:pic>
        <p:nvPicPr>
          <p:cNvPr id="5" name="Picture 4" descr="DSC0198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01" y="2571254"/>
            <a:ext cx="27606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SC0198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564" y="2571254"/>
            <a:ext cx="244633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0198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6" y="2564904"/>
            <a:ext cx="302736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30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2.5-year follow-up x-rays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0550" y="1483169"/>
            <a:ext cx="8277225" cy="46783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>
                <a:solidFill>
                  <a:schemeClr val="bg1"/>
                </a:solidFill>
                <a:latin typeface="Arial" charset="0"/>
                <a:cs typeface="Arial" charset="0"/>
              </a:rPr>
              <a:t>Limited dorsiflexion, little pain 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988" y="2276302"/>
            <a:ext cx="3207948" cy="43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068" y="2276302"/>
            <a:ext cx="4262404" cy="43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8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2.5-year follow-up CT scans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628801"/>
            <a:ext cx="29511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5" y="1628801"/>
            <a:ext cx="26749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9" y="1628801"/>
            <a:ext cx="27003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8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Removal of hardware and</a:t>
            </a:r>
            <a:r>
              <a:rPr lang="en-US" altLang="de-DE" sz="2400" dirty="0"/>
              <a:t> </a:t>
            </a:r>
            <a:r>
              <a:rPr lang="en-US" altLang="de-DE" noProof="0" dirty="0" err="1">
                <a:latin typeface="Arial" charset="0"/>
                <a:cs typeface="Arial" charset="0"/>
              </a:rPr>
              <a:t>arthrolysis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"/>
          <a:stretch>
            <a:fillRect/>
          </a:stretch>
        </p:blipFill>
        <p:spPr bwMode="auto">
          <a:xfrm>
            <a:off x="6959601" y="1388963"/>
            <a:ext cx="2833389" cy="49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388964"/>
            <a:ext cx="4608512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8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Take-home messages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of </a:t>
            </a:r>
            <a:r>
              <a:rPr lang="en-US" dirty="0" err="1"/>
              <a:t>malunion</a:t>
            </a:r>
            <a:r>
              <a:rPr lang="en-US" dirty="0"/>
              <a:t> with minimally invasive approaches:</a:t>
            </a:r>
          </a:p>
          <a:p>
            <a:pPr lvl="2"/>
            <a:r>
              <a:rPr lang="en-US" dirty="0"/>
              <a:t>Axial malalignment</a:t>
            </a:r>
          </a:p>
          <a:p>
            <a:pPr lvl="2"/>
            <a:r>
              <a:rPr lang="en-US" dirty="0" err="1"/>
              <a:t>Intraarticular</a:t>
            </a:r>
            <a:r>
              <a:rPr lang="en-US" dirty="0"/>
              <a:t> step-off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Bone grafting of defects/necrosis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Intraarticular</a:t>
            </a:r>
            <a:r>
              <a:rPr lang="en-US" dirty="0"/>
              <a:t> osteotomy with:</a:t>
            </a:r>
          </a:p>
          <a:p>
            <a:pPr lvl="2"/>
            <a:r>
              <a:rPr lang="en-US" dirty="0"/>
              <a:t>Good bone quality</a:t>
            </a:r>
          </a:p>
          <a:p>
            <a:pPr lvl="2"/>
            <a:r>
              <a:rPr lang="en-US" dirty="0"/>
              <a:t>Intact cartilage cover</a:t>
            </a:r>
          </a:p>
          <a:p>
            <a:pPr lvl="2"/>
            <a:r>
              <a:rPr lang="en-US" dirty="0"/>
              <a:t>Reliable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noProof="0" dirty="0"/>
          </a:p>
        </p:txBody>
      </p:sp>
    </p:spTree>
    <p:extLst>
      <p:ext uri="{BB962C8B-B14F-4D97-AF65-F5344CB8AC3E}">
        <p14:creationId xmlns:p14="http://schemas.microsoft.com/office/powerpoint/2010/main" val="294264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Case description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727200"/>
            <a:ext cx="4933131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30-year-old woman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Motor vehicle accident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Minimally invasive fixation (no incisions to visualize the ankle)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Comments? 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5E3C7-2FF8-4258-BDA4-0E86B29F69C7}" type="slidenum">
              <a:rPr lang="de-CH" sz="800"/>
              <a:pPr eaLnBrk="1" hangingPunct="1"/>
              <a:t>2</a:t>
            </a:fld>
            <a:endParaRPr lang="de-CH" sz="800"/>
          </a:p>
        </p:txBody>
      </p:sp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2519" y="548680"/>
            <a:ext cx="2390945" cy="616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254" y="548680"/>
            <a:ext cx="2054952" cy="616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517525"/>
            <a:ext cx="5221162" cy="966789"/>
          </a:xfrm>
        </p:spPr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Follow-up 6 months post injury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charset="0"/>
                <a:cs typeface="Arial" charset="0"/>
              </a:rPr>
              <a:t>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charset="0"/>
                <a:cs typeface="Arial" charset="0"/>
              </a:rPr>
              <a:t>Limited range of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charset="0"/>
                <a:cs typeface="Arial" charset="0"/>
              </a:rPr>
              <a:t>Increasing </a:t>
            </a:r>
            <a:r>
              <a:rPr lang="en-US" altLang="de-DE" dirty="0" err="1">
                <a:latin typeface="Arial" charset="0"/>
                <a:cs typeface="Arial" charset="0"/>
              </a:rPr>
              <a:t>varus</a:t>
            </a:r>
            <a:r>
              <a:rPr lang="en-US" altLang="de-DE" dirty="0">
                <a:latin typeface="Arial" charset="0"/>
                <a:cs typeface="Arial" charset="0"/>
              </a:rPr>
              <a:t> deformity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noProof="0" dirty="0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976" y="548680"/>
            <a:ext cx="189968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208" y="548680"/>
            <a:ext cx="238111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44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8812" y="1121569"/>
            <a:ext cx="9505950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type of deformity is present?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is your treatment plan?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8162" y="2133426"/>
            <a:ext cx="22302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19288" y="2134239"/>
            <a:ext cx="2881312" cy="46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82554" y="2060848"/>
            <a:ext cx="2587931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0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Correction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Resection of the </a:t>
            </a:r>
            <a:r>
              <a:rPr lang="en-US" sz="2400" dirty="0" err="1"/>
              <a:t>metaphyseal</a:t>
            </a:r>
            <a:r>
              <a:rPr lang="en-US" sz="2400" dirty="0"/>
              <a:t> necrosis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Osteotomy of medial malleolus and plafond</a:t>
            </a:r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2636664"/>
            <a:ext cx="29337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1" y="2636663"/>
            <a:ext cx="2492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0" y="2636664"/>
            <a:ext cx="25209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9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Correction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9576" y="1342806"/>
            <a:ext cx="3213100" cy="489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9976" y="1342806"/>
            <a:ext cx="3281192" cy="496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7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noProof="0" dirty="0">
                <a:latin typeface="Arial" charset="0"/>
                <a:cs typeface="Arial" charset="0"/>
              </a:rPr>
              <a:t>Internal fixation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5380" y="1340769"/>
            <a:ext cx="2874516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64" y="1340769"/>
            <a:ext cx="39131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11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3 months postoperative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0"/>
          <a:stretch/>
        </p:blipFill>
        <p:spPr bwMode="auto">
          <a:xfrm>
            <a:off x="6384033" y="1291680"/>
            <a:ext cx="3234415" cy="50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3"/>
          <a:stretch/>
        </p:blipFill>
        <p:spPr bwMode="auto">
          <a:xfrm>
            <a:off x="2207568" y="1315134"/>
            <a:ext cx="3717108" cy="506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5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3 months postoperative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charset="0"/>
                <a:cs typeface="Arial" charset="0"/>
              </a:rPr>
              <a:t>Pain free on weight bearing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7964" y="2354016"/>
            <a:ext cx="3525838" cy="417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5066" y="4047952"/>
            <a:ext cx="409940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6662" y="1600026"/>
            <a:ext cx="409781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5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E7F4CB4A47743B2029593C5767354" ma:contentTypeVersion="1" ma:contentTypeDescription="Create a new document." ma:contentTypeScope="" ma:versionID="fb8ba3bab4a291cae88a37c21bca8ad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3B2ED5-D016-4E55-8977-53F69246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77E628-79A4-48C4-8633-1D5D829D1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305F6-61E7-46FC-BBBB-936196D02140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Presentation_AOTRAUMA_w</Template>
  <TotalTime>0</TotalTime>
  <Words>185</Words>
  <Application>Microsoft Office PowerPoint</Application>
  <PresentationFormat>Widescreen</PresentationFormat>
  <Paragraphs>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Office</vt:lpstr>
      <vt:lpstr>Presentation_AOTRAUMA_w</vt:lpstr>
      <vt:lpstr>PowerPoint Presentation</vt:lpstr>
      <vt:lpstr>Case description</vt:lpstr>
      <vt:lpstr>Follow-up 6 months post injury</vt:lpstr>
      <vt:lpstr>Discussion points</vt:lpstr>
      <vt:lpstr>Correction</vt:lpstr>
      <vt:lpstr>Correction</vt:lpstr>
      <vt:lpstr>Internal fixation</vt:lpstr>
      <vt:lpstr>3 months postoperative</vt:lpstr>
      <vt:lpstr>3 months postoperative</vt:lpstr>
      <vt:lpstr>1.5-year follow-up</vt:lpstr>
      <vt:lpstr>2.5-year follow-up x-rays</vt:lpstr>
      <vt:lpstr>2.5-year follow-up CT scans</vt:lpstr>
      <vt:lpstr>Removal of hardware and arthrolysis</vt:lpstr>
      <vt:lpstr>Take-home messages</vt:lpstr>
    </vt:vector>
  </TitlesOfParts>
  <Company>AO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Volz</dc:creator>
  <cp:lastModifiedBy>Claire Thorndyke</cp:lastModifiedBy>
  <cp:revision>13</cp:revision>
  <dcterms:created xsi:type="dcterms:W3CDTF">2013-05-31T07:29:54Z</dcterms:created>
  <dcterms:modified xsi:type="dcterms:W3CDTF">2020-04-24T09:22:09Z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0x010100427E7F4CB4A47743B2029593C5767354</vt:lpwstr>
  </property>
</Properties>
</file>