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4"/>
    <p:sldMasterId id="2147483654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7099300" cy="10234613"/>
  <p:defaultTextStyle>
    <a:defPPr>
      <a:defRPr lang="de-CH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29B"/>
    <a:srgbClr val="4D4D4D"/>
    <a:srgbClr val="808080"/>
    <a:srgbClr val="0E2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857" autoAdjust="0"/>
  </p:normalViewPr>
  <p:slideViewPr>
    <p:cSldViewPr>
      <p:cViewPr varScale="1">
        <p:scale>
          <a:sx n="59" d="100"/>
          <a:sy n="59" d="100"/>
        </p:scale>
        <p:origin x="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D509F59-78A6-4971-BD5B-95ECCD7FF4B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620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err="1"/>
              <a:t>Author</a:t>
            </a:r>
            <a:r>
              <a:rPr lang="de-CH" dirty="0"/>
              <a:t>: </a:t>
            </a:r>
            <a:r>
              <a:rPr lang="en-US" sz="1200" b="1" dirty="0">
                <a:solidFill>
                  <a:srgbClr val="808080"/>
                </a:solidFill>
              </a:rPr>
              <a:t>Stefan Rammelt, DE</a:t>
            </a:r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74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Revision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tilted</a:t>
            </a:r>
            <a:r>
              <a:rPr lang="de-CH" dirty="0"/>
              <a:t> </a:t>
            </a:r>
            <a:r>
              <a:rPr lang="de-CH" dirty="0" err="1"/>
              <a:t>ankle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removal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ingrown</a:t>
            </a:r>
            <a:r>
              <a:rPr lang="de-CH" baseline="0" dirty="0"/>
              <a:t> </a:t>
            </a:r>
            <a:r>
              <a:rPr lang="de-CH" baseline="0" dirty="0" err="1"/>
              <a:t>tissue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43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References:</a:t>
            </a:r>
          </a:p>
          <a:p>
            <a:r>
              <a:rPr lang="en-US" b="1" dirty="0" err="1"/>
              <a:t>Rammelt</a:t>
            </a:r>
            <a:r>
              <a:rPr lang="en-US" b="1" dirty="0"/>
              <a:t> S, </a:t>
            </a:r>
            <a:r>
              <a:rPr lang="en-US" b="1" dirty="0" err="1"/>
              <a:t>Zwipp</a:t>
            </a:r>
            <a:r>
              <a:rPr lang="en-US" b="1" dirty="0"/>
              <a:t> H. </a:t>
            </a:r>
            <a:r>
              <a:rPr lang="en-US" b="0" dirty="0"/>
              <a:t>Corrective </a:t>
            </a:r>
            <a:r>
              <a:rPr lang="en-US" b="0" dirty="0" err="1"/>
              <a:t>arthrodeses</a:t>
            </a:r>
            <a:r>
              <a:rPr lang="en-US" b="0" dirty="0"/>
              <a:t> and osteotomies for post-traumatic </a:t>
            </a:r>
            <a:r>
              <a:rPr lang="en-US" b="0" dirty="0" err="1"/>
              <a:t>hindfoot</a:t>
            </a:r>
            <a:r>
              <a:rPr lang="en-US" b="0" dirty="0"/>
              <a:t> malalignment: indications, techniques, results. </a:t>
            </a:r>
            <a:r>
              <a:rPr lang="en-US" b="0" i="1" dirty="0" err="1"/>
              <a:t>Int</a:t>
            </a:r>
            <a:r>
              <a:rPr lang="en-US" b="0" i="1" dirty="0"/>
              <a:t> </a:t>
            </a:r>
            <a:r>
              <a:rPr lang="en-US" b="0" i="1" dirty="0" err="1"/>
              <a:t>Orthop</a:t>
            </a:r>
            <a:r>
              <a:rPr lang="en-US" b="0" dirty="0"/>
              <a:t>. 2013 Sep;37(9):1707–1717.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09F59-78A6-4971-BD5B-95ECCD7FF4B0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731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 Trauma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4F144F64-9D68-8B47-A6D5-E06A114E7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61CED1D-4281-934C-A6E2-E58C300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0DEA1137-9828-8D43-A808-5FCDA877DF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ABF561D-CD8E-8342-95D1-C4FE5E38AF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79DAE51-7D2B-7D4E-B642-8F52CD675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58813" y="260350"/>
            <a:ext cx="924560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95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100271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C091CBB9-0ED2-447E-B3AA-D8BD16CC1C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3BAFF3-7966-B045-AF0E-E679C72FA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F7A8648F-6F94-4BD6-9057-657CE0AD70B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122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5A7C55E-8985-4FE6-B0DD-6F886D99BB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8CDFF0-E7E9-AA43-9B34-0D91FBA3F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86764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200"/>
            <a:ext cx="1969028" cy="14556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4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9"/>
            <a:ext cx="1969028" cy="14541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CD2B21FD-E62A-4E4C-B0CE-D79864A7EC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169C8EB-36ED-E242-92A1-94C66701C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27618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A7F3F7-EB49-4EF3-9F56-DAEBCB9C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EBCC77-44D2-0D41-ADFE-E245C981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9D77EC-C659-4D5E-ABC5-A25855CEEF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33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A944C1AA-7311-4CAD-85EA-0F55FD5AE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0B31BD1C-DAFA-144D-9AD3-F1B14A317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2" y="2214564"/>
            <a:ext cx="9505951" cy="728661"/>
          </a:xfrm>
        </p:spPr>
        <p:txBody>
          <a:bodyPr/>
          <a:lstStyle>
            <a:lvl1pPr>
              <a:lnSpc>
                <a:spcPts val="34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642E5B-96F1-864B-935C-AACC45962F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2" y="2943226"/>
            <a:ext cx="9505951" cy="21844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342000" indent="0">
              <a:buNone/>
              <a:defRPr/>
            </a:lvl2pPr>
            <a:lvl3pPr marL="684000" indent="0">
              <a:buNone/>
              <a:defRPr/>
            </a:lvl3pPr>
            <a:lvl4pPr marL="1026000" indent="0">
              <a:buNone/>
              <a:defRPr/>
            </a:lvl4pPr>
            <a:lvl5pPr marL="1368000" indent="0">
              <a:buNone/>
              <a:defRPr/>
            </a:lvl5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379F31A-E238-6F45-9F6D-B7A74855A5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75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  <a:endParaRPr lang="en-US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FD24B52-802C-A045-81B4-CDB932F87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27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AOT_BEAM_bl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184" y="857250"/>
            <a:ext cx="1170728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903384" y="1700213"/>
            <a:ext cx="548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FontTx/>
              <a:buChar char="•"/>
              <a:defRPr/>
            </a:pPr>
            <a:endParaRPr lang="en-US" sz="2400"/>
          </a:p>
        </p:txBody>
      </p:sp>
      <p:pic>
        <p:nvPicPr>
          <p:cNvPr id="6" name="Picture 10" descr="AOT_LOGO_int_L_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84" y="236539"/>
            <a:ext cx="3359149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1" y="1520826"/>
            <a:ext cx="11036300" cy="468313"/>
          </a:xfrm>
        </p:spPr>
        <p:txBody>
          <a:bodyPr/>
          <a:lstStyle>
            <a:lvl1pPr>
              <a:defRPr>
                <a:solidFill>
                  <a:srgbClr val="29529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001" y="1957388"/>
            <a:ext cx="11036300" cy="468312"/>
          </a:xfrm>
        </p:spPr>
        <p:txBody>
          <a:bodyPr lIns="0" tIns="0" rIns="0" bIns="0"/>
          <a:lstStyle>
            <a:lvl1pPr marL="0" indent="0">
              <a:lnSpc>
                <a:spcPts val="3400"/>
              </a:lnSpc>
              <a:buFontTx/>
              <a:buNone/>
              <a:defRPr sz="3200">
                <a:solidFill>
                  <a:srgbClr val="808080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40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29529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FCD9-F150-4C70-8317-A7D77C774BA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48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C0B6-490A-45D1-90E0-CB572435F03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71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4CF53C00-41EF-4AFE-A87A-C3A990F0A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73ADFED4-E5B7-4041-A450-3F837A90AB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01ECB604-EBAF-4CB8-940B-8B9436AFCE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title 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6D88C27E-BC7C-4779-9A2E-1947FFA9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Meeting</a:t>
            </a:r>
          </a:p>
        </p:txBody>
      </p:sp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BEB31F60-B2F1-41E4-9386-587225E466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City, month day, year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75442D-19E2-724C-A1F0-3BCA549BC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2205037"/>
            <a:ext cx="9505950" cy="738187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042D98"/>
                </a:solidFill>
              </a:defRPr>
            </a:lvl1pPr>
          </a:lstStyle>
          <a:p>
            <a:pPr lvl="0"/>
            <a:r>
              <a:rPr lang="en-US" dirty="0"/>
              <a:t>Headline (32pt)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25CF241-A2B0-724E-B9A8-3D09BD08DA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813" y="2959893"/>
            <a:ext cx="9505950" cy="2167731"/>
          </a:xfrm>
        </p:spPr>
        <p:txBody>
          <a:bodyPr/>
          <a:lstStyle>
            <a:lvl1pPr marL="0" indent="0">
              <a:buNone/>
              <a:defRPr sz="3200" b="0">
                <a:solidFill>
                  <a:srgbClr val="042D98"/>
                </a:solidFill>
              </a:defRPr>
            </a:lvl1pPr>
          </a:lstStyle>
          <a:p>
            <a:r>
              <a:rPr lang="en-US" dirty="0" err="1"/>
              <a:t>Subheadline</a:t>
            </a:r>
            <a:r>
              <a:rPr lang="en-US" dirty="0"/>
              <a:t> (32pt)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7F0B1B2-05D2-7F47-BB1C-7C5B498FF9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20826"/>
            <a:ext cx="5416551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20826"/>
            <a:ext cx="5416549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7B5B0-B7CC-4576-8B3E-27A700618F80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975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6AC0-0AD1-4BA6-8D8F-2F807E2CB51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6290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63AC-F0E1-4D70-862A-A56453D51D4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772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4AFE-ECDE-49DC-85BF-24D0B5A53D8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482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FB7B-18DA-411C-8B44-DBEA626ACDD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8877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FB8C-C21C-4519-BEB0-AAB35F0EB81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1067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4F01-B942-4A44-BF1D-CFAC815E6342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405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381000"/>
            <a:ext cx="2758016" cy="5818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1000"/>
            <a:ext cx="8075084" cy="5818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4AC82-843E-4A0B-AEA7-24080EA46E5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736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19996D4-CCC5-8244-802D-A4A36F590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B4B3BF-7CA8-4585-831C-F5DF968FBE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9505950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22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32C606-B062-AF4B-A36F-0FF44EFCF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93021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74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E008A41-AE8F-4A4F-B3C6-BB4BFEB16C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FE20CF-5CAB-B145-B705-F0221B766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5C5EDF6-0E1D-4133-992A-6B7CEA2C5F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616FAD-06D4-4469-AD4C-320B8432E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513" y="1727200"/>
            <a:ext cx="4716462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60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4" y="1727199"/>
            <a:ext cx="5388504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0DD2CDD-8E40-4FA1-BCE2-A0663B10DC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3FF76DA-AD1B-F94D-AD0E-8307FED98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F46209C-2AF4-49BF-BAA1-7259963618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16725" y="1727200"/>
            <a:ext cx="4716463" cy="4129088"/>
          </a:xfrm>
        </p:spPr>
        <p:txBody>
          <a:bodyPr/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62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 dirty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3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 dirty="0"/>
              <a:t>Text (20pt)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ED650EED-FA23-43C6-8098-A702770AE5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8813" y="6492875"/>
            <a:ext cx="309562" cy="365125"/>
          </a:xfrm>
          <a:prstGeom prst="rect">
            <a:avLst/>
          </a:prstGeom>
        </p:spPr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AEC5B9-D2EF-0F4E-9314-0EBF7C51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Headline (32pt)</a:t>
            </a:r>
          </a:p>
        </p:txBody>
      </p:sp>
    </p:spTree>
    <p:extLst>
      <p:ext uri="{BB962C8B-B14F-4D97-AF65-F5344CB8AC3E}">
        <p14:creationId xmlns:p14="http://schemas.microsoft.com/office/powerpoint/2010/main" val="354992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517525"/>
            <a:ext cx="10874374" cy="966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Headline (32pt)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727201"/>
            <a:ext cx="10874375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Top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19E1EF3-8D79-42F7-9C5D-947436740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5680" y="6492874"/>
            <a:ext cx="129698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9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00" indent="-4572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3200" indent="-457200" algn="l" defTabSz="914400" rtl="0" eaLnBrk="1" latinLnBrk="0" hangingPunct="1">
        <a:lnSpc>
          <a:spcPct val="10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26B43"/>
          </p15:clr>
        </p15:guide>
        <p15:guide id="2" pos="7265">
          <p15:clr>
            <a:srgbClr val="F26B43"/>
          </p15:clr>
        </p15:guide>
        <p15:guide id="3" orient="horz" pos="164">
          <p15:clr>
            <a:srgbClr val="F26B43"/>
          </p15:clr>
        </p15:guide>
        <p15:guide id="4" orient="horz" pos="326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pos="801">
          <p15:clr>
            <a:srgbClr val="F26B43"/>
          </p15:clr>
        </p15:guide>
        <p15:guide id="8" pos="846">
          <p15:clr>
            <a:srgbClr val="F26B43"/>
          </p15:clr>
        </p15:guide>
        <p15:guide id="9" pos="2094">
          <p15:clr>
            <a:srgbClr val="F26B43"/>
          </p15:clr>
        </p15:guide>
        <p15:guide id="10" pos="2139">
          <p15:clr>
            <a:srgbClr val="F26B43"/>
          </p15:clr>
        </p15:guide>
        <p15:guide id="11" pos="2525">
          <p15:clr>
            <a:srgbClr val="F26B43"/>
          </p15:clr>
        </p15:guide>
        <p15:guide id="12" pos="2570">
          <p15:clr>
            <a:srgbClr val="F26B43"/>
          </p15:clr>
        </p15:guide>
        <p15:guide id="13" pos="2955">
          <p15:clr>
            <a:srgbClr val="F26B43"/>
          </p15:clr>
        </p15:guide>
        <p15:guide id="14" pos="3001">
          <p15:clr>
            <a:srgbClr val="F26B43"/>
          </p15:clr>
        </p15:guide>
        <p15:guide id="15" pos="3386">
          <p15:clr>
            <a:srgbClr val="F26B43"/>
          </p15:clr>
        </p15:guide>
        <p15:guide id="16" pos="3432">
          <p15:clr>
            <a:srgbClr val="F26B43"/>
          </p15:clr>
        </p15:guide>
        <p15:guide id="17" pos="3817">
          <p15:clr>
            <a:srgbClr val="F26B43"/>
          </p15:clr>
        </p15:guide>
        <p15:guide id="18" pos="3863">
          <p15:clr>
            <a:srgbClr val="F26B43"/>
          </p15:clr>
        </p15:guide>
        <p15:guide id="19" pos="4248">
          <p15:clr>
            <a:srgbClr val="F26B43"/>
          </p15:clr>
        </p15:guide>
        <p15:guide id="20" pos="4294">
          <p15:clr>
            <a:srgbClr val="F26B43"/>
          </p15:clr>
        </p15:guide>
        <p15:guide id="21" pos="4679">
          <p15:clr>
            <a:srgbClr val="F26B43"/>
          </p15:clr>
        </p15:guide>
        <p15:guide id="22" pos="4725">
          <p15:clr>
            <a:srgbClr val="F26B43"/>
          </p15:clr>
        </p15:guide>
        <p15:guide id="23" pos="5110">
          <p15:clr>
            <a:srgbClr val="F26B43"/>
          </p15:clr>
        </p15:guide>
        <p15:guide id="24" pos="5155">
          <p15:clr>
            <a:srgbClr val="F26B43"/>
          </p15:clr>
        </p15:guide>
        <p15:guide id="25" pos="6403">
          <p15:clr>
            <a:srgbClr val="F26B43"/>
          </p15:clr>
        </p15:guide>
        <p15:guide id="26" pos="6017">
          <p15:clr>
            <a:srgbClr val="F26B43"/>
          </p15:clr>
        </p15:guide>
        <p15:guide id="27" pos="6834">
          <p15:clr>
            <a:srgbClr val="F26B43"/>
          </p15:clr>
        </p15:guide>
        <p15:guide id="28" pos="6879">
          <p15:clr>
            <a:srgbClr val="F26B43"/>
          </p15:clr>
        </p15:guide>
        <p15:guide id="29" orient="horz" pos="477">
          <p15:clr>
            <a:srgbClr val="F26B43"/>
          </p15:clr>
        </p15:guide>
        <p15:guide id="30" orient="horz" pos="630">
          <p15:clr>
            <a:srgbClr val="F26B43"/>
          </p15:clr>
        </p15:guide>
        <p15:guide id="31" orient="horz" pos="783">
          <p15:clr>
            <a:srgbClr val="F26B43"/>
          </p15:clr>
        </p15:guide>
        <p15:guide id="32" orient="horz" pos="935">
          <p15:clr>
            <a:srgbClr val="F26B43"/>
          </p15:clr>
        </p15:guide>
        <p15:guide id="33" orient="horz" pos="1241">
          <p15:clr>
            <a:srgbClr val="F26B43"/>
          </p15:clr>
        </p15:guide>
        <p15:guide id="34" orient="horz" pos="1395">
          <p15:clr>
            <a:srgbClr val="F26B43"/>
          </p15:clr>
        </p15:guide>
        <p15:guide id="35" orient="horz" pos="1548">
          <p15:clr>
            <a:srgbClr val="F26B43"/>
          </p15:clr>
        </p15:guide>
        <p15:guide id="36" orient="horz" pos="1701">
          <p15:clr>
            <a:srgbClr val="F26B43"/>
          </p15:clr>
        </p15:guide>
        <p15:guide id="37" orient="horz" pos="1854">
          <p15:clr>
            <a:srgbClr val="F26B43"/>
          </p15:clr>
        </p15:guide>
        <p15:guide id="38" orient="horz" pos="2007">
          <p15:clr>
            <a:srgbClr val="F26B43"/>
          </p15:clr>
        </p15:guide>
        <p15:guide id="39" orient="horz" pos="2160">
          <p15:clr>
            <a:srgbClr val="F26B43"/>
          </p15:clr>
        </p15:guide>
        <p15:guide id="40" orient="horz" pos="2312">
          <p15:clr>
            <a:srgbClr val="F26B43"/>
          </p15:clr>
        </p15:guide>
        <p15:guide id="41" orient="horz" pos="2465">
          <p15:clr>
            <a:srgbClr val="F26B43"/>
          </p15:clr>
        </p15:guide>
        <p15:guide id="42" orient="horz" pos="2618">
          <p15:clr>
            <a:srgbClr val="F26B43"/>
          </p15:clr>
        </p15:guide>
        <p15:guide id="43" orient="horz" pos="2771">
          <p15:clr>
            <a:srgbClr val="F26B43"/>
          </p15:clr>
        </p15:guide>
        <p15:guide id="44" orient="horz" pos="2925">
          <p15:clr>
            <a:srgbClr val="F26B43"/>
          </p15:clr>
        </p15:guide>
        <p15:guide id="45" orient="horz" pos="3077">
          <p15:clr>
            <a:srgbClr val="F26B43"/>
          </p15:clr>
        </p15:guide>
        <p15:guide id="46" orient="horz" pos="3230">
          <p15:clr>
            <a:srgbClr val="F26B43"/>
          </p15:clr>
        </p15:guide>
        <p15:guide id="47" orient="horz" pos="3383">
          <p15:clr>
            <a:srgbClr val="F26B43"/>
          </p15:clr>
        </p15:guide>
        <p15:guide id="48" orient="horz" pos="3536">
          <p15:clr>
            <a:srgbClr val="F26B43"/>
          </p15:clr>
        </p15:guide>
        <p15:guide id="49" orient="horz" pos="3689">
          <p15:clr>
            <a:srgbClr val="F26B43"/>
          </p15:clr>
        </p15:guide>
        <p15:guide id="50" orient="horz" pos="1088">
          <p15:clr>
            <a:srgbClr val="F26B43"/>
          </p15:clr>
        </p15:guide>
        <p15:guide id="51" pos="1708">
          <p15:clr>
            <a:srgbClr val="F26B43"/>
          </p15:clr>
        </p15:guide>
        <p15:guide id="52" pos="1663">
          <p15:clr>
            <a:srgbClr val="F26B43"/>
          </p15:clr>
        </p15:guide>
        <p15:guide id="53" pos="1277">
          <p15:clr>
            <a:srgbClr val="F26B43"/>
          </p15:clr>
        </p15:guide>
        <p15:guide id="54" pos="1232">
          <p15:clr>
            <a:srgbClr val="F26B43"/>
          </p15:clr>
        </p15:guide>
        <p15:guide id="55" pos="5541">
          <p15:clr>
            <a:srgbClr val="F26B43"/>
          </p15:clr>
        </p15:guide>
        <p15:guide id="56" pos="5586">
          <p15:clr>
            <a:srgbClr val="F26B43"/>
          </p15:clr>
        </p15:guide>
        <p15:guide id="57" pos="5972">
          <p15:clr>
            <a:srgbClr val="F26B43"/>
          </p15:clr>
        </p15:guide>
        <p15:guide id="58" pos="6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381000"/>
            <a:ext cx="1103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" y="6602413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fld id="{16DAB0E1-13E3-4865-BAED-ABD5235B796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20826"/>
            <a:ext cx="110363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2nd level</a:t>
            </a:r>
          </a:p>
          <a:p>
            <a:pPr lvl="2"/>
            <a:r>
              <a:rPr lang="en-US"/>
              <a:t>3rd level</a:t>
            </a:r>
          </a:p>
          <a:p>
            <a:pPr lvl="3"/>
            <a:r>
              <a:rPr lang="en-US"/>
              <a:t>4th level</a:t>
            </a:r>
          </a:p>
          <a:p>
            <a:pPr lvl="4"/>
            <a:r>
              <a:rPr lang="en-US"/>
              <a:t>5th level</a:t>
            </a:r>
          </a:p>
        </p:txBody>
      </p:sp>
      <p:pic>
        <p:nvPicPr>
          <p:cNvPr id="1029" name="Picture 8" descr="AOT_LOGO_int_M_rgb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3001" y="6477001"/>
            <a:ext cx="2156884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9529B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E2960"/>
          </a:solidFill>
          <a:latin typeface="Arial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28625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2pPr>
      <a:lvl3pPr marL="1371600" indent="-4095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52600" indent="-3619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209800" indent="-4635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905000" y="6096000"/>
            <a:ext cx="4192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ts val="1800"/>
              </a:lnSpc>
            </a:pPr>
            <a:endParaRPr lang="en-US" sz="1600" b="1" dirty="0">
              <a:solidFill>
                <a:srgbClr val="808080"/>
              </a:solidFill>
            </a:endParaRPr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F6EFD-A80E-4C00-B57B-66D9022728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1C9EC-B2D6-4D4A-8382-F8B1B969A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C2706-9A5F-4A22-A8AA-DB552ABD36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654F2-DBFA-44C5-BA4F-591EB1DD7C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Calcaneal malunion</a:t>
            </a:r>
            <a:endParaRPr lang="de-C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D8775-FBBE-4A89-AF65-E4EF3A47D0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Case for small group discussion</a:t>
            </a:r>
          </a:p>
          <a:p>
            <a:r>
              <a:rPr kumimoji="1" lang="en-US" dirty="0" err="1">
                <a:ea typeface="Osaka" charset="0"/>
                <a:cs typeface="Osaka" charset="0"/>
              </a:rPr>
              <a:t>AOTrauma</a:t>
            </a:r>
            <a:r>
              <a:rPr kumimoji="1" lang="en-US" dirty="0">
                <a:ea typeface="Osaka" charset="0"/>
                <a:cs typeface="Osaka" charset="0"/>
              </a:rPr>
              <a:t>—Foot &amp; Ankle</a:t>
            </a:r>
          </a:p>
          <a:p>
            <a:r>
              <a:rPr kumimoji="1" lang="en-US" dirty="0">
                <a:ea typeface="Osaka" charset="0"/>
                <a:cs typeface="Osaka" charset="0"/>
              </a:rPr>
              <a:t>Module 8: Hindfoot arthritis</a:t>
            </a:r>
          </a:p>
          <a:p>
            <a:endParaRPr lang="de-CH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7176120" y="5715000"/>
            <a:ext cx="324036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50000"/>
              </a:spcBef>
              <a:defRPr/>
            </a:pPr>
            <a:endParaRPr kumimoji="1" lang="en-US" sz="1800" dirty="0">
              <a:solidFill>
                <a:srgbClr val="29529B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Fracture dislocations of the calcaneus are frequently overlooked due to atypical radiographic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Evaluate sources of pain:</a:t>
            </a:r>
          </a:p>
          <a:p>
            <a:pPr lvl="2"/>
            <a:r>
              <a:rPr lang="en-US" dirty="0" err="1"/>
              <a:t>Fibulocalcaneal</a:t>
            </a:r>
            <a:r>
              <a:rPr lang="en-US" dirty="0"/>
              <a:t> abutment and peroneal tendon displacement</a:t>
            </a:r>
          </a:p>
          <a:p>
            <a:pPr lvl="2"/>
            <a:r>
              <a:rPr lang="en-US" dirty="0"/>
              <a:t>Subtalar arthritis</a:t>
            </a:r>
          </a:p>
          <a:p>
            <a:pPr lvl="2"/>
            <a:r>
              <a:rPr lang="en-US" dirty="0"/>
              <a:t>Anterior ankle pain due to loss of heel height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3-D corrective osteotomy along former fracture plain followed by subtalar 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Soft-tissue procedures as needed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092" y="6340475"/>
            <a:ext cx="832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1800" dirty="0"/>
              <a:t>Rammelt et al. </a:t>
            </a:r>
            <a:r>
              <a:rPr lang="en-US" sz="1800" i="1" dirty="0" err="1"/>
              <a:t>Int</a:t>
            </a:r>
            <a:r>
              <a:rPr lang="en-US" sz="1800" i="1" dirty="0"/>
              <a:t> </a:t>
            </a:r>
            <a:r>
              <a:rPr lang="en-US" sz="1800" i="1" dirty="0" err="1"/>
              <a:t>Orthop</a:t>
            </a:r>
            <a:r>
              <a:rPr lang="en-US" sz="1800" dirty="0"/>
              <a:t>. 2013;37:1707–1717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 description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658813" y="1124744"/>
            <a:ext cx="9505950" cy="4129088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41-year-old woman, polytrauma after attempted suicide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Status post </a:t>
            </a:r>
            <a:r>
              <a:rPr lang="en-US" altLang="en-US" dirty="0" err="1"/>
              <a:t>talar</a:t>
            </a:r>
            <a:r>
              <a:rPr lang="en-US" altLang="en-US" dirty="0"/>
              <a:t> fracture (R) and calcaneal fracture (L)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Severe pain at left lateral malleolus and anterior ankle</a:t>
            </a:r>
          </a:p>
        </p:txBody>
      </p:sp>
      <p:pic>
        <p:nvPicPr>
          <p:cNvPr id="5" name="Picture 2" descr="Maßem Edith260664 0d fehlv Calcaneus Luxationsfraktur li präop 0904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204" y="2666558"/>
            <a:ext cx="3600400" cy="4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9002" y="2666558"/>
            <a:ext cx="4798023" cy="41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687" t="42351" r="26509" b="2271"/>
          <a:stretch>
            <a:fillRect/>
          </a:stretch>
        </p:blipFill>
        <p:spPr bwMode="auto">
          <a:xfrm>
            <a:off x="9655423" y="2661445"/>
            <a:ext cx="148113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716930" y="4265685"/>
            <a:ext cx="9505950" cy="2979739"/>
          </a:xfrm>
        </p:spPr>
        <p:txBody>
          <a:bodyPr/>
          <a:lstStyle/>
          <a:p>
            <a:pPr marL="432000" indent="-432000">
              <a:buFont typeface="+mj-lt"/>
              <a:buAutoNum type="arabicPeriod"/>
            </a:pPr>
            <a:r>
              <a:rPr lang="en-US" dirty="0"/>
              <a:t>Loss of height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 err="1"/>
              <a:t>Talar</a:t>
            </a:r>
            <a:r>
              <a:rPr lang="en-US" dirty="0"/>
              <a:t> tilt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 err="1"/>
              <a:t>Hindfoot</a:t>
            </a:r>
            <a:r>
              <a:rPr lang="en-US" dirty="0"/>
              <a:t> valgus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Lateral translation</a:t>
            </a:r>
          </a:p>
          <a:p>
            <a:pPr marL="432000" indent="-432000">
              <a:buFont typeface="+mj-lt"/>
              <a:buAutoNum type="arabicPeriod"/>
            </a:pPr>
            <a:r>
              <a:rPr lang="en-US" dirty="0"/>
              <a:t>All of the above</a:t>
            </a:r>
          </a:p>
          <a:p>
            <a:endParaRPr lang="en-US" sz="32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deformity?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2" descr="Maßem Edith260664 0e fehlv Calcaneus Luxationsfraktur li präop 0904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57"/>
          <a:stretch>
            <a:fillRect/>
          </a:stretch>
        </p:blipFill>
        <p:spPr bwMode="auto">
          <a:xfrm>
            <a:off x="1559496" y="1044501"/>
            <a:ext cx="5219700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aßem Edith260664 1 fehlv Calcaneus Luxationsfraktur li präop 1509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97" y="187896"/>
            <a:ext cx="3813175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68" t="31697" r="25107" b="20950"/>
          <a:stretch>
            <a:fillRect/>
          </a:stretch>
        </p:blipFill>
        <p:spPr bwMode="auto">
          <a:xfrm>
            <a:off x="8634858" y="4221164"/>
            <a:ext cx="192563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Maßem Edith260664 0d fehlv Calcaneus Luxationsfraktur li präop 0904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71" t="64978" r="3287" b="2480"/>
          <a:stretch>
            <a:fillRect/>
          </a:stretch>
        </p:blipFill>
        <p:spPr bwMode="auto">
          <a:xfrm>
            <a:off x="5447929" y="4221164"/>
            <a:ext cx="3097213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would you do now?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58813" y="1244128"/>
            <a:ext cx="9505950" cy="412908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Skillful neglect (depression)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Subtalar distraction bone bloc fusion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Medial closing wedge osteotomy and subtalar fusion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Osteotomy along former fracture and subtalar fusion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Osteotomy and </a:t>
            </a:r>
            <a:r>
              <a:rPr lang="en-US" sz="2400" dirty="0" err="1"/>
              <a:t>hindfoot</a:t>
            </a:r>
            <a:r>
              <a:rPr lang="en-US" sz="2400" dirty="0"/>
              <a:t> fusion with retrograde nailing</a:t>
            </a:r>
          </a:p>
          <a:p>
            <a:endParaRPr lang="en-US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71" t="31992" r="25410" b="9921"/>
          <a:stretch>
            <a:fillRect/>
          </a:stretch>
        </p:blipFill>
        <p:spPr bwMode="auto">
          <a:xfrm>
            <a:off x="1558926" y="3502421"/>
            <a:ext cx="221932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2" t="28654" r="23656" b="14839"/>
          <a:stretch>
            <a:fillRect/>
          </a:stretch>
        </p:blipFill>
        <p:spPr bwMode="auto">
          <a:xfrm>
            <a:off x="3810001" y="3502421"/>
            <a:ext cx="22145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68" t="29900" r="25107" b="16194"/>
          <a:stretch>
            <a:fillRect/>
          </a:stretch>
        </p:blipFill>
        <p:spPr bwMode="auto">
          <a:xfrm>
            <a:off x="6024563" y="3500833"/>
            <a:ext cx="2208212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66" t="31174" r="23735" b="16248"/>
          <a:stretch>
            <a:fillRect/>
          </a:stretch>
        </p:blipFill>
        <p:spPr bwMode="auto">
          <a:xfrm>
            <a:off x="8288339" y="3502421"/>
            <a:ext cx="2344737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22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Procedure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232401" y="4484488"/>
            <a:ext cx="6048175" cy="4129088"/>
          </a:xfrm>
        </p:spPr>
        <p:txBody>
          <a:bodyPr>
            <a:noAutofit/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Anterior approach to the ankle and debridement of soft-tissue ingrowth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dirty="0"/>
              <a:t>Lateral approach to distal fibula and calcaneus for deformity correction</a:t>
            </a:r>
          </a:p>
        </p:txBody>
      </p:sp>
      <p:pic>
        <p:nvPicPr>
          <p:cNvPr id="8" name="Picture 2" descr="Maßem Edith260664 5 fehlv Calcaneus Luxationsfraktur li 1609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053802"/>
            <a:ext cx="33401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Maßem Edith260664 13 fehlv Calcaneus Luxationsfraktur li 1609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23" r="6923" b="10349"/>
          <a:stretch>
            <a:fillRect/>
          </a:stretch>
        </p:blipFill>
        <p:spPr bwMode="auto">
          <a:xfrm>
            <a:off x="5232401" y="404862"/>
            <a:ext cx="265271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ßem Edith260664 12 fehlv Calcaneus Luxationsfraktur li 1609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73" t="2487" r="18744" b="22278"/>
          <a:stretch>
            <a:fillRect/>
          </a:stretch>
        </p:blipFill>
        <p:spPr bwMode="auto">
          <a:xfrm>
            <a:off x="8040688" y="404862"/>
            <a:ext cx="241776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3935413" y="3717627"/>
            <a:ext cx="87312" cy="577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847528" y="5958112"/>
            <a:ext cx="8856662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Osteotomy along former fracture</a:t>
            </a:r>
          </a:p>
          <a:p>
            <a:pPr marL="432000" indent="-4320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Corrective fusion of subtalar joint with bone block</a:t>
            </a:r>
          </a:p>
        </p:txBody>
      </p:sp>
      <p:pic>
        <p:nvPicPr>
          <p:cNvPr id="5" name="Picture 2" descr="Maßem Edith260664 9 fehlv Calcaneus Luxationsfraktur li 1609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52860"/>
            <a:ext cx="285908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aßem Edith260664 8 fehlv Calcaneus Luxationsfraktur li 1609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6" y="52859"/>
            <a:ext cx="28797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aßem Edith260664 7 fehlv Calcaneus Luxationsfraktur li 1609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576" y="3005486"/>
            <a:ext cx="2879725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Maßem Edith260664 10 fehlv Calcaneus Luxationsfraktur li 1609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26" y="3005485"/>
            <a:ext cx="2879725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aßem Edith260664 12 fehlv Calcaneus Luxationsfraktur li 16090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326" y="52859"/>
            <a:ext cx="28797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Maßem Edith260664 11 fehlv Calcaneus Luxationsfraktur li 16090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9" y="3005486"/>
            <a:ext cx="2879725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216275" y="2060576"/>
            <a:ext cx="43180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 rot="16031618">
            <a:off x="5952332" y="1413669"/>
            <a:ext cx="214312" cy="6477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445987"/>
            <a:ext cx="10874374" cy="966789"/>
          </a:xfrm>
        </p:spPr>
        <p:txBody>
          <a:bodyPr/>
          <a:lstStyle/>
          <a:p>
            <a:r>
              <a:rPr lang="en-US" noProof="0" dirty="0"/>
              <a:t>Additional procedures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384032" y="1727200"/>
            <a:ext cx="5005313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Peroneal tendon rerouting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Achilles tendon lengthening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Ankle revision (lateral debridement, osteophyte excision)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Exostectomy</a:t>
            </a:r>
            <a:r>
              <a:rPr lang="en-US" dirty="0"/>
              <a:t> of the lateral calcaneal wall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Maßem Edith260664 2 fehlv Calcaneus Luxationsfraktur li 1609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838" y="947687"/>
            <a:ext cx="4165600" cy="608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48075" y="2530424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altLang="en-US" sz="2400" b="1" dirty="0"/>
              <a:t>Fibula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82888" y="4594174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 altLang="en-US" sz="2400" b="1" dirty="0" err="1"/>
              <a:t>Calcaneus</a:t>
            </a:r>
            <a:endParaRPr lang="de-DE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915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74421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  <p:pic>
        <p:nvPicPr>
          <p:cNvPr id="5" name="Picture 2" descr="Maßem Edith260664 6 fehlv Calcaneus Luxationsfraktur li 16090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96" r="31642" b="3998"/>
          <a:stretch>
            <a:fillRect/>
          </a:stretch>
        </p:blipFill>
        <p:spPr bwMode="auto">
          <a:xfrm>
            <a:off x="6102648" y="548186"/>
            <a:ext cx="4385840" cy="3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6094858" y="4221089"/>
            <a:ext cx="4465638" cy="2486025"/>
            <a:chOff x="250825" y="4183063"/>
            <a:chExt cx="4465638" cy="2486025"/>
          </a:xfrm>
        </p:grpSpPr>
        <p:pic>
          <p:nvPicPr>
            <p:cNvPr id="6" name="Picture 3" descr="Maßem Edith260664 6 fehlv Calcaneus Luxationsfraktur li 16090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661" r="5299" b="71805"/>
            <a:stretch>
              <a:fillRect/>
            </a:stretch>
          </p:blipFill>
          <p:spPr bwMode="auto">
            <a:xfrm>
              <a:off x="250825" y="4183063"/>
              <a:ext cx="4465638" cy="248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>
              <a:off x="755650" y="4797425"/>
              <a:ext cx="3168650" cy="1295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635375" y="4724400"/>
              <a:ext cx="0" cy="1657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54877" y="548184"/>
            <a:ext cx="2474912" cy="3744912"/>
            <a:chOff x="5796136" y="215547"/>
            <a:chExt cx="2474912" cy="3744912"/>
          </a:xfrm>
        </p:grpSpPr>
        <p:pic>
          <p:nvPicPr>
            <p:cNvPr id="14" name="Picture 11" descr="Maßem Edith260664 0e fehlv Calcaneus Luxationsfraktur li präop 09040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152" t="24838" r="1503"/>
            <a:stretch>
              <a:fillRect/>
            </a:stretch>
          </p:blipFill>
          <p:spPr bwMode="auto">
            <a:xfrm>
              <a:off x="5796136" y="215547"/>
              <a:ext cx="2474912" cy="3744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6615286" y="2015772"/>
              <a:ext cx="144462" cy="360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7478886" y="2303109"/>
              <a:ext cx="203677" cy="3603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07547" y="1609055"/>
              <a:ext cx="812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>
                  <a:solidFill>
                    <a:srgbClr val="FF0000"/>
                  </a:solidFill>
                </a:rPr>
                <a:t>Pain</a:t>
              </a:r>
              <a:endParaRPr lang="de-CH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92280" y="1895526"/>
              <a:ext cx="812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>
                  <a:solidFill>
                    <a:srgbClr val="FF0000"/>
                  </a:solidFill>
                </a:rPr>
                <a:t>Pain</a:t>
              </a:r>
              <a:endParaRPr lang="de-CH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44406" y="4456061"/>
            <a:ext cx="4196763" cy="2243115"/>
            <a:chOff x="4716463" y="4182394"/>
            <a:chExt cx="4392612" cy="2478088"/>
          </a:xfrm>
        </p:grpSpPr>
        <p:pic>
          <p:nvPicPr>
            <p:cNvPr id="7" name="Picture 4" descr="Maßem Edith260664 0d fehlv Calcaneus Luxationsfraktur li präop 09040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953" t="64740" r="5940"/>
            <a:stretch>
              <a:fillRect/>
            </a:stretch>
          </p:blipFill>
          <p:spPr bwMode="auto">
            <a:xfrm>
              <a:off x="4716463" y="4182394"/>
              <a:ext cx="4392612" cy="2478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7321073" y="4757070"/>
              <a:ext cx="203677" cy="3603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4859338" y="5157788"/>
              <a:ext cx="3241675" cy="10064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6948488" y="5373688"/>
              <a:ext cx="1511300" cy="714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8027988" y="5013325"/>
              <a:ext cx="0" cy="14398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83611" y="4417367"/>
              <a:ext cx="812725" cy="340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>
                  <a:solidFill>
                    <a:srgbClr val="FF0000"/>
                  </a:solidFill>
                </a:rPr>
                <a:t>Pain</a:t>
              </a:r>
              <a:endParaRPr lang="de-CH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75237" y="136377"/>
            <a:ext cx="334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400" b="1" dirty="0" err="1">
                <a:solidFill>
                  <a:schemeClr val="bg1"/>
                </a:solidFill>
              </a:rPr>
              <a:t>Preoperative</a:t>
            </a:r>
            <a:r>
              <a:rPr lang="de-CH" sz="2400" b="1" dirty="0">
                <a:solidFill>
                  <a:schemeClr val="bg1"/>
                </a:solidFill>
              </a:rPr>
              <a:t> x-</a:t>
            </a:r>
            <a:r>
              <a:rPr lang="de-CH" sz="2400" b="1" dirty="0" err="1">
                <a:solidFill>
                  <a:schemeClr val="bg1"/>
                </a:solidFill>
              </a:rPr>
              <a:t>rays</a:t>
            </a:r>
            <a:endParaRPr lang="de-CH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0972" y="116632"/>
            <a:ext cx="534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CH" sz="2400" b="1" dirty="0">
                <a:solidFill>
                  <a:schemeClr val="bg1"/>
                </a:solidFill>
              </a:rPr>
              <a:t>Postoperative x-</a:t>
            </a:r>
            <a:r>
              <a:rPr lang="de-CH" sz="2400" b="1" dirty="0" err="1">
                <a:solidFill>
                  <a:schemeClr val="bg1"/>
                </a:solidFill>
              </a:rPr>
              <a:t>rays</a:t>
            </a:r>
            <a:endParaRPr lang="de-C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4" y="260648"/>
            <a:ext cx="10874374" cy="966789"/>
          </a:xfrm>
        </p:spPr>
        <p:txBody>
          <a:bodyPr/>
          <a:lstStyle/>
          <a:p>
            <a:r>
              <a:rPr lang="en-US" noProof="0" dirty="0"/>
              <a:t>6-year follow-up x-rays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602413"/>
            <a:ext cx="2844800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E1FCD9-F150-4C70-8317-A7D77C774BAC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11450" y="5300365"/>
            <a:ext cx="8277225" cy="12969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Pain substantially reduced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deterioration at the ankle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Still psychological problems</a:t>
            </a:r>
          </a:p>
        </p:txBody>
      </p:sp>
      <p:pic>
        <p:nvPicPr>
          <p:cNvPr id="5" name="Picture 4" descr="Maßem- Edith- 26-06-1964- CR VoM- 25-08-2011 S0 I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11901" y="836587"/>
            <a:ext cx="3548063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ßem- Edith- 26-06-1964- CR2 VoM- 25-08-2011 S1 I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089" y="836587"/>
            <a:ext cx="3184525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3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Blue">
      <a:srgbClr val="1E4DAC"/>
    </a:custClr>
    <a:custClr name="Purple">
      <a:srgbClr val="5D0255"/>
    </a:custClr>
    <a:custClr name="Green">
      <a:srgbClr val="00504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Blue">
      <a:srgbClr val="20B8FA"/>
    </a:custClr>
    <a:custClr name="Red">
      <a:srgbClr val="BA125E"/>
    </a:custClr>
    <a:custClr name="Green">
      <a:srgbClr val="00B17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_davoscourses_16_9.potx" id="{27C62C7E-5F84-4BD5-87EB-D5974C46EFFF}" vid="{9EE5B033-753F-4135-BEB1-C62427851B43}"/>
    </a:ext>
  </a:extLst>
</a:theme>
</file>

<file path=ppt/theme/theme2.xml><?xml version="1.0" encoding="utf-8"?>
<a:theme xmlns:a="http://schemas.openxmlformats.org/drawingml/2006/main" name="Presentation_AOTRAUMA_w">
  <a:themeElements>
    <a:clrScheme name="AO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O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O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O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O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E7F4CB4A47743B2029593C5767354" ma:contentTypeVersion="1" ma:contentTypeDescription="Create a new document." ma:contentTypeScope="" ma:versionID="fb8ba3bab4a291cae88a37c21bca8ad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3B2ED5-D016-4E55-8977-53F69246E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7E628-79A4-48C4-8633-1D5D829D1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305F6-61E7-46FC-BBBB-936196D02140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Presentation_AOTRAUMA_w</Template>
  <TotalTime>0</TotalTime>
  <Words>297</Words>
  <Application>Microsoft Office PowerPoint</Application>
  <PresentationFormat>Widescreen</PresentationFormat>
  <Paragraphs>59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Symbol</vt:lpstr>
      <vt:lpstr>Office</vt:lpstr>
      <vt:lpstr>Presentation_AOTRAUMA_w</vt:lpstr>
      <vt:lpstr>PowerPoint Presentation</vt:lpstr>
      <vt:lpstr>Case description</vt:lpstr>
      <vt:lpstr>Type of deformity? </vt:lpstr>
      <vt:lpstr>What would you do now? </vt:lpstr>
      <vt:lpstr>Procedure</vt:lpstr>
      <vt:lpstr>PowerPoint Presentation</vt:lpstr>
      <vt:lpstr>Additional procedures </vt:lpstr>
      <vt:lpstr>PowerPoint Presentation</vt:lpstr>
      <vt:lpstr>6-year follow-up x-rays</vt:lpstr>
      <vt:lpstr>Take-home messages</vt:lpstr>
    </vt:vector>
  </TitlesOfParts>
  <Company>AO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Volz</dc:creator>
  <cp:lastModifiedBy>Claire Thorndyke</cp:lastModifiedBy>
  <cp:revision>32</cp:revision>
  <dcterms:created xsi:type="dcterms:W3CDTF">2013-05-31T07:29:54Z</dcterms:created>
  <dcterms:modified xsi:type="dcterms:W3CDTF">2020-04-23T11:47:38Z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0x010100427E7F4CB4A47743B2029593C5767354</vt:lpwstr>
  </property>
</Properties>
</file>