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4"/>
    <p:sldMasterId id="2147483654" r:id="rId5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5" r:id="rId21"/>
    <p:sldId id="284" r:id="rId22"/>
    <p:sldId id="280" r:id="rId23"/>
    <p:sldId id="281" r:id="rId24"/>
    <p:sldId id="282" r:id="rId25"/>
    <p:sldId id="283" r:id="rId26"/>
    <p:sldId id="271" r:id="rId27"/>
    <p:sldId id="290" r:id="rId28"/>
    <p:sldId id="291" r:id="rId29"/>
    <p:sldId id="292" r:id="rId30"/>
    <p:sldId id="293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</p:sldIdLst>
  <p:sldSz cx="12192000" cy="6858000"/>
  <p:notesSz cx="7099300" cy="10234613"/>
  <p:defaultTextStyle>
    <a:defPPr>
      <a:defRPr lang="de-CH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410"/>
    <a:srgbClr val="64803D"/>
    <a:srgbClr val="29529B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92831" autoAdjust="0"/>
  </p:normalViewPr>
  <p:slideViewPr>
    <p:cSldViewPr>
      <p:cViewPr varScale="1">
        <p:scale>
          <a:sx n="59" d="100"/>
          <a:sy n="59" d="100"/>
        </p:scale>
        <p:origin x="144" y="48"/>
      </p:cViewPr>
      <p:guideLst>
        <p:guide orient="horz" pos="73"/>
        <p:guide orient="horz" pos="2160"/>
        <p:guide pos="3840"/>
        <p:guide pos="574"/>
      </p:guideLst>
    </p:cSldViewPr>
  </p:slideViewPr>
  <p:outlineViewPr>
    <p:cViewPr>
      <p:scale>
        <a:sx n="33" d="100"/>
        <a:sy n="33" d="100"/>
      </p:scale>
      <p:origin x="0" y="168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ED509F59-78A6-4971-BD5B-95ECCD7FF4B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620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/>
              <a:t>Author</a:t>
            </a:r>
            <a:r>
              <a:rPr lang="de-CH" dirty="0"/>
              <a:t>: </a:t>
            </a:r>
            <a:r>
              <a:rPr lang="en-US" altLang="en-US" sz="1200" b="1" dirty="0">
                <a:solidFill>
                  <a:srgbClr val="808080"/>
                </a:solidFill>
              </a:rPr>
              <a:t>Matej </a:t>
            </a:r>
            <a:r>
              <a:rPr lang="en-US" altLang="en-US" sz="1200" b="1" dirty="0" err="1">
                <a:solidFill>
                  <a:srgbClr val="808080"/>
                </a:solidFill>
              </a:rPr>
              <a:t>Andoljsek</a:t>
            </a:r>
            <a:r>
              <a:rPr lang="en-US" altLang="en-US" sz="1200" b="1" dirty="0">
                <a:solidFill>
                  <a:srgbClr val="808080"/>
                </a:solidFill>
              </a:rPr>
              <a:t>, SI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09F59-78A6-4971-BD5B-95ECCD7FF4B0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46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 Trauma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944C1AA-7311-4CAD-85EA-0F55FD5AE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B31BD1C-DAFA-144D-9AD3-F1B14A317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214564"/>
            <a:ext cx="9505951" cy="728661"/>
          </a:xfr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4F144F64-9D68-8B47-A6D5-E06A114E7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661CED1D-4281-934C-A6E2-E58C3001A0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0DEA1137-9828-8D43-A808-5FCDA877DF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3ABF561D-CD8E-8342-95D1-C4FE5E38A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42E5B-96F1-864B-935C-AACC45962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943226"/>
            <a:ext cx="9505951" cy="21844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342000" indent="0">
              <a:buNone/>
              <a:defRPr/>
            </a:lvl2pPr>
            <a:lvl3pPr marL="684000" indent="0">
              <a:buNone/>
              <a:defRPr/>
            </a:lvl3pPr>
            <a:lvl4pPr marL="1026000" indent="0">
              <a:buNone/>
              <a:defRPr/>
            </a:lvl4pPr>
            <a:lvl5pPr marL="1368000" indent="0">
              <a:buNone/>
              <a:defRPr/>
            </a:lvl5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79DAE51-7D2B-7D4E-B642-8F52CD6758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8813" y="260350"/>
            <a:ext cx="924560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8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43BAFF3-7966-B045-AF0E-E679C72FA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76500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C091CBB9-0ED2-447E-B3AA-D8BD16CC1C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3BAFF3-7966-B045-AF0E-E679C72FA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7A8648F-6F94-4BD6-9057-657CE0AD70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6725" y="1727200"/>
            <a:ext cx="4716463" cy="4129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68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5A7C55E-8985-4FE6-B0DD-6F886D99BB7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8CDFF0-E7E9-AA43-9B34-0D91FBA3F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93473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200"/>
            <a:ext cx="1969028" cy="145563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4"/>
            <a:ext cx="1969028" cy="1454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9"/>
            <a:ext cx="1969028" cy="1454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CD2B21FD-E62A-4E4C-B0CE-D79864A7ECC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69C8EB-36ED-E242-92A1-94C66701C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080782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A7F3F7-EB49-4EF3-9F56-DAEBCB9C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EEBCC77-44D2-0D41-ADFE-E245C981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59D77EC-C659-4D5E-ABC5-A25855C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705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944C1AA-7311-4CAD-85EA-0F55FD5AE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B31BD1C-DAFA-144D-9AD3-F1B14A317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214564"/>
            <a:ext cx="9505951" cy="728661"/>
          </a:xfr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(32pt)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42E5B-96F1-864B-935C-AACC45962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943226"/>
            <a:ext cx="9505951" cy="21844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342000" indent="0">
              <a:buNone/>
              <a:defRPr/>
            </a:lvl2pPr>
            <a:lvl3pPr marL="684000" indent="0">
              <a:buNone/>
              <a:defRPr/>
            </a:lvl3pPr>
            <a:lvl4pPr marL="1026000" indent="0">
              <a:buNone/>
              <a:defRPr/>
            </a:lvl4pPr>
            <a:lvl5pPr marL="1368000" indent="0">
              <a:buNone/>
              <a:defRPr/>
            </a:lvl5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79F31A-E238-6F45-9F6D-B7A74855A5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5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CF53C00-41EF-4AFE-A87A-C3A990F0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05037"/>
            <a:ext cx="9505950" cy="738187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042D98"/>
                </a:solidFill>
              </a:defRPr>
            </a:lvl1pPr>
          </a:lstStyle>
          <a:p>
            <a:pPr lvl="0"/>
            <a:r>
              <a:rPr lang="en-US" dirty="0"/>
              <a:t>Headline (32pt)</a:t>
            </a:r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2959893"/>
            <a:ext cx="9505950" cy="2167731"/>
          </a:xfrm>
        </p:spPr>
        <p:txBody>
          <a:bodyPr/>
          <a:lstStyle>
            <a:lvl1pPr marL="0" indent="0">
              <a:buNone/>
              <a:defRPr sz="3200" b="0">
                <a:solidFill>
                  <a:srgbClr val="042D98"/>
                </a:solidFill>
              </a:defRPr>
            </a:lvl1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FD24B52-802C-A045-81B4-CDB932F87E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52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4" y="857250"/>
            <a:ext cx="1170728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903384" y="1700213"/>
            <a:ext cx="5486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FontTx/>
              <a:buChar char="•"/>
              <a:defRPr/>
            </a:pPr>
            <a:endParaRPr lang="en-US" sz="2400"/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84" y="236539"/>
            <a:ext cx="3359149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1" y="1520826"/>
            <a:ext cx="11036300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1" y="1957388"/>
            <a:ext cx="11036300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4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1FCD9-F150-4C70-8317-A7D77C774BA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7480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C0B6-490A-45D1-90E0-CB572435F03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719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CF53C00-41EF-4AFE-A87A-C3A990F0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05037"/>
            <a:ext cx="9505950" cy="738187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042D98"/>
                </a:solidFill>
              </a:defRPr>
            </a:lvl1pPr>
          </a:lstStyle>
          <a:p>
            <a:pPr lvl="0"/>
            <a:r>
              <a:rPr lang="en-US" dirty="0"/>
              <a:t>Headline (32pt)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2959893"/>
            <a:ext cx="9505950" cy="2167731"/>
          </a:xfrm>
        </p:spPr>
        <p:txBody>
          <a:bodyPr/>
          <a:lstStyle>
            <a:lvl1pPr marL="0" indent="0">
              <a:buNone/>
              <a:defRPr sz="3200" b="0">
                <a:solidFill>
                  <a:srgbClr val="042D98"/>
                </a:solidFill>
              </a:defRPr>
            </a:lvl1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F0B1B2-05D2-7F47-BB1C-7C5B498FF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41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520826"/>
            <a:ext cx="5416551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20826"/>
            <a:ext cx="5416549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7B5B0-B7CC-4576-8B3E-27A700618F8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8975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6AC0-0AD1-4BA6-8D8F-2F807E2CB51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6290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863AC-F0E1-4D70-862A-A56453D51D4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9772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4AFE-ECDE-49DC-85BF-24D0B5A53D8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9482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8FB7B-18DA-411C-8B44-DBEA626ACDD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8877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4FB8C-C21C-4519-BEB0-AAB35F0EB81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1067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34F01-B942-4A44-BF1D-CFAC815E634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0405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6284" y="381000"/>
            <a:ext cx="2758016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381000"/>
            <a:ext cx="8075084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4AC82-843E-4A0B-AEA7-24080EA46E5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736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B4B3BF-7CA8-4585-831C-F5DF968FB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9505950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10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2C606-B062-AF4B-A36F-0FF44EFC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76994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4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E008A41-AE8F-4A4F-B3C6-BB4BFEB16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E20CF-5CAB-B145-B705-F0221B76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C5EDF6-0E1D-4133-992A-6B7CEA2C5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2616FAD-06D4-4469-AD4C-320B8432E2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25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68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4" y="1727199"/>
            <a:ext cx="5388504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0DD2CDD-8E40-4FA1-BCE2-A0663B10DC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3FF76DA-AD1B-F94D-AD0E-8307FED98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F46209C-2AF4-49BF-BAA1-7259963618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6725" y="1727200"/>
            <a:ext cx="4716463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62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62204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727199"/>
            <a:ext cx="4716462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59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ED650EED-FA23-43C6-8098-A702770AE5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AEC5B9-D2EF-0F4E-9314-0EBF7C51B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39411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517525"/>
            <a:ext cx="10874374" cy="966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(32pt)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27201"/>
            <a:ext cx="10874375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19E1EF3-8D79-42F7-9C5D-947436740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45680" y="6492874"/>
            <a:ext cx="129698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6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99200" indent="-4572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200" indent="-4572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3200" indent="-457200" algn="l" defTabSz="914400" rtl="0" eaLnBrk="1" latinLnBrk="0" hangingPunct="1">
        <a:lnSpc>
          <a:spcPct val="100000"/>
        </a:lnSpc>
        <a:spcBef>
          <a:spcPts val="6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pos="7265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326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pos="801">
          <p15:clr>
            <a:srgbClr val="F26B43"/>
          </p15:clr>
        </p15:guide>
        <p15:guide id="8" pos="846">
          <p15:clr>
            <a:srgbClr val="F26B43"/>
          </p15:clr>
        </p15:guide>
        <p15:guide id="9" pos="2094">
          <p15:clr>
            <a:srgbClr val="F26B43"/>
          </p15:clr>
        </p15:guide>
        <p15:guide id="10" pos="2139">
          <p15:clr>
            <a:srgbClr val="F26B43"/>
          </p15:clr>
        </p15:guide>
        <p15:guide id="11" pos="2525">
          <p15:clr>
            <a:srgbClr val="F26B43"/>
          </p15:clr>
        </p15:guide>
        <p15:guide id="12" pos="2570">
          <p15:clr>
            <a:srgbClr val="F26B43"/>
          </p15:clr>
        </p15:guide>
        <p15:guide id="13" pos="2955">
          <p15:clr>
            <a:srgbClr val="F26B43"/>
          </p15:clr>
        </p15:guide>
        <p15:guide id="14" pos="3001">
          <p15:clr>
            <a:srgbClr val="F26B43"/>
          </p15:clr>
        </p15:guide>
        <p15:guide id="15" pos="3386">
          <p15:clr>
            <a:srgbClr val="F26B43"/>
          </p15:clr>
        </p15:guide>
        <p15:guide id="16" pos="3432">
          <p15:clr>
            <a:srgbClr val="F26B43"/>
          </p15:clr>
        </p15:guide>
        <p15:guide id="17" pos="3817">
          <p15:clr>
            <a:srgbClr val="F26B43"/>
          </p15:clr>
        </p15:guide>
        <p15:guide id="18" pos="3863">
          <p15:clr>
            <a:srgbClr val="F26B43"/>
          </p15:clr>
        </p15:guide>
        <p15:guide id="19" pos="4248">
          <p15:clr>
            <a:srgbClr val="F26B43"/>
          </p15:clr>
        </p15:guide>
        <p15:guide id="20" pos="4294">
          <p15:clr>
            <a:srgbClr val="F26B43"/>
          </p15:clr>
        </p15:guide>
        <p15:guide id="21" pos="4679">
          <p15:clr>
            <a:srgbClr val="F26B43"/>
          </p15:clr>
        </p15:guide>
        <p15:guide id="22" pos="4725">
          <p15:clr>
            <a:srgbClr val="F26B43"/>
          </p15:clr>
        </p15:guide>
        <p15:guide id="23" pos="5110">
          <p15:clr>
            <a:srgbClr val="F26B43"/>
          </p15:clr>
        </p15:guide>
        <p15:guide id="24" pos="5155">
          <p15:clr>
            <a:srgbClr val="F26B43"/>
          </p15:clr>
        </p15:guide>
        <p15:guide id="25" pos="6403">
          <p15:clr>
            <a:srgbClr val="F26B43"/>
          </p15:clr>
        </p15:guide>
        <p15:guide id="26" pos="6017">
          <p15:clr>
            <a:srgbClr val="F26B43"/>
          </p15:clr>
        </p15:guide>
        <p15:guide id="27" pos="6834">
          <p15:clr>
            <a:srgbClr val="F26B43"/>
          </p15:clr>
        </p15:guide>
        <p15:guide id="28" pos="6879">
          <p15:clr>
            <a:srgbClr val="F26B43"/>
          </p15:clr>
        </p15:guide>
        <p15:guide id="29" orient="horz" pos="477">
          <p15:clr>
            <a:srgbClr val="F26B43"/>
          </p15:clr>
        </p15:guide>
        <p15:guide id="30" orient="horz" pos="630">
          <p15:clr>
            <a:srgbClr val="F26B43"/>
          </p15:clr>
        </p15:guide>
        <p15:guide id="31" orient="horz" pos="783">
          <p15:clr>
            <a:srgbClr val="F26B43"/>
          </p15:clr>
        </p15:guide>
        <p15:guide id="32" orient="horz" pos="935">
          <p15:clr>
            <a:srgbClr val="F26B43"/>
          </p15:clr>
        </p15:guide>
        <p15:guide id="33" orient="horz" pos="1241">
          <p15:clr>
            <a:srgbClr val="F26B43"/>
          </p15:clr>
        </p15:guide>
        <p15:guide id="34" orient="horz" pos="1395">
          <p15:clr>
            <a:srgbClr val="F26B43"/>
          </p15:clr>
        </p15:guide>
        <p15:guide id="35" orient="horz" pos="1548">
          <p15:clr>
            <a:srgbClr val="F26B43"/>
          </p15:clr>
        </p15:guide>
        <p15:guide id="36" orient="horz" pos="1701">
          <p15:clr>
            <a:srgbClr val="F26B43"/>
          </p15:clr>
        </p15:guide>
        <p15:guide id="37" orient="horz" pos="1854">
          <p15:clr>
            <a:srgbClr val="F26B43"/>
          </p15:clr>
        </p15:guide>
        <p15:guide id="38" orient="horz" pos="2007">
          <p15:clr>
            <a:srgbClr val="F26B43"/>
          </p15:clr>
        </p15:guide>
        <p15:guide id="39" orient="horz" pos="2160">
          <p15:clr>
            <a:srgbClr val="F26B43"/>
          </p15:clr>
        </p15:guide>
        <p15:guide id="40" orient="horz" pos="2312">
          <p15:clr>
            <a:srgbClr val="F26B43"/>
          </p15:clr>
        </p15:guide>
        <p15:guide id="41" orient="horz" pos="2465">
          <p15:clr>
            <a:srgbClr val="F26B43"/>
          </p15:clr>
        </p15:guide>
        <p15:guide id="42" orient="horz" pos="2618">
          <p15:clr>
            <a:srgbClr val="F26B43"/>
          </p15:clr>
        </p15:guide>
        <p15:guide id="43" orient="horz" pos="2771">
          <p15:clr>
            <a:srgbClr val="F26B43"/>
          </p15:clr>
        </p15:guide>
        <p15:guide id="44" orient="horz" pos="2925">
          <p15:clr>
            <a:srgbClr val="F26B43"/>
          </p15:clr>
        </p15:guide>
        <p15:guide id="45" orient="horz" pos="3077">
          <p15:clr>
            <a:srgbClr val="F26B43"/>
          </p15:clr>
        </p15:guide>
        <p15:guide id="46" orient="horz" pos="3230">
          <p15:clr>
            <a:srgbClr val="F26B43"/>
          </p15:clr>
        </p15:guide>
        <p15:guide id="47" orient="horz" pos="3383">
          <p15:clr>
            <a:srgbClr val="F26B43"/>
          </p15:clr>
        </p15:guide>
        <p15:guide id="48" orient="horz" pos="3536">
          <p15:clr>
            <a:srgbClr val="F26B43"/>
          </p15:clr>
        </p15:guide>
        <p15:guide id="49" orient="horz" pos="3689">
          <p15:clr>
            <a:srgbClr val="F26B43"/>
          </p15:clr>
        </p15:guide>
        <p15:guide id="50" orient="horz" pos="1088">
          <p15:clr>
            <a:srgbClr val="F26B43"/>
          </p15:clr>
        </p15:guide>
        <p15:guide id="51" pos="1708">
          <p15:clr>
            <a:srgbClr val="F26B43"/>
          </p15:clr>
        </p15:guide>
        <p15:guide id="52" pos="1663">
          <p15:clr>
            <a:srgbClr val="F26B43"/>
          </p15:clr>
        </p15:guide>
        <p15:guide id="53" pos="1277">
          <p15:clr>
            <a:srgbClr val="F26B43"/>
          </p15:clr>
        </p15:guide>
        <p15:guide id="54" pos="1232">
          <p15:clr>
            <a:srgbClr val="F26B43"/>
          </p15:clr>
        </p15:guide>
        <p15:guide id="55" pos="5541">
          <p15:clr>
            <a:srgbClr val="F26B43"/>
          </p15:clr>
        </p15:guide>
        <p15:guide id="56" pos="5586">
          <p15:clr>
            <a:srgbClr val="F26B43"/>
          </p15:clr>
        </p15:guide>
        <p15:guide id="57" pos="5972">
          <p15:clr>
            <a:srgbClr val="F26B43"/>
          </p15:clr>
        </p15:guide>
        <p15:guide id="58" pos="6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381000"/>
            <a:ext cx="11036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0" y="6602413"/>
            <a:ext cx="284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800"/>
            </a:lvl1pPr>
          </a:lstStyle>
          <a:p>
            <a:pPr>
              <a:defRPr/>
            </a:pPr>
            <a:fld id="{16DAB0E1-13E3-4865-BAED-ABD5235B796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1" y="1520826"/>
            <a:ext cx="110363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2nd level</a:t>
            </a:r>
          </a:p>
          <a:p>
            <a:pPr lvl="2"/>
            <a:r>
              <a:rPr lang="en-US"/>
              <a:t>3rd level</a:t>
            </a:r>
          </a:p>
          <a:p>
            <a:pPr lvl="3"/>
            <a:r>
              <a:rPr lang="en-US"/>
              <a:t>4th level</a:t>
            </a:r>
          </a:p>
          <a:p>
            <a:pPr lvl="4"/>
            <a:r>
              <a:rPr lang="en-US"/>
              <a:t>5th level</a:t>
            </a:r>
          </a:p>
        </p:txBody>
      </p:sp>
      <p:pic>
        <p:nvPicPr>
          <p:cNvPr id="1029" name="Picture 8" descr="AOT_LOGO_int_M_rgb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1" y="6477001"/>
            <a:ext cx="215688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5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noProof="0" dirty="0">
              <a:ea typeface="ＭＳ Ｐゴシック" pitchFamily="34" charset="-128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3BD9FF-7AB2-43C4-BA85-D6F58016C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165A0-E2AE-4A96-BACF-982D890EB2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37CB4-084D-4E2F-BDC2-5039B93B6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1507C-E4F5-4619-A9F0-557ACE79AB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Calcaneal malunion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FB8E6D-A854-444F-A32D-CC37C58B0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Case for small group discussion</a:t>
            </a:r>
          </a:p>
          <a:p>
            <a:r>
              <a:rPr kumimoji="1" lang="en-US" dirty="0" err="1">
                <a:ea typeface="Osaka" charset="0"/>
                <a:cs typeface="Osaka" charset="0"/>
              </a:rPr>
              <a:t>AOTrauma</a:t>
            </a:r>
            <a:r>
              <a:rPr kumimoji="1" lang="en-US" dirty="0">
                <a:ea typeface="Osaka" charset="0"/>
                <a:cs typeface="Osaka" charset="0"/>
              </a:rPr>
              <a:t>—Foot &amp; Ankle</a:t>
            </a:r>
          </a:p>
          <a:p>
            <a:r>
              <a:rPr kumimoji="1" lang="en-US" dirty="0">
                <a:ea typeface="Osaka" charset="0"/>
                <a:cs typeface="Osaka" charset="0"/>
              </a:rPr>
              <a:t>Module 8: Hindfoot arthritis</a:t>
            </a:r>
          </a:p>
          <a:p>
            <a:endParaRPr lang="de-CH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5000" y="6096000"/>
            <a:ext cx="4192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None/>
            </a:pPr>
            <a:endParaRPr lang="en-US" altLang="en-US" sz="1600" b="1" dirty="0">
              <a:solidFill>
                <a:srgbClr val="808080"/>
              </a:solidFill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7176120" y="5715000"/>
            <a:ext cx="32403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>
              <a:spcBef>
                <a:spcPct val="50000"/>
              </a:spcBef>
              <a:defRPr/>
            </a:pPr>
            <a:endParaRPr kumimoji="1" lang="en-US" sz="1800" dirty="0">
              <a:solidFill>
                <a:srgbClr val="29529B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E81640-F4F0-4AAB-8E27-680D6EA8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21584" y="116632"/>
            <a:ext cx="8420271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49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E1910D-B911-42F6-9B5E-E4A65A4B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94723" y="188640"/>
            <a:ext cx="8080319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23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Referral at 6 months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1412876"/>
            <a:ext cx="7056437" cy="5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8" y="404814"/>
            <a:ext cx="2609850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07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Referral at 6 months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  <p:pic>
        <p:nvPicPr>
          <p:cNvPr id="5" name="Picture 4" descr="Dsc0483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3" y="1196976"/>
            <a:ext cx="40132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483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9" y="1196975"/>
            <a:ext cx="39973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008439" y="3213101"/>
            <a:ext cx="1150937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990975" y="3222626"/>
            <a:ext cx="1277938" cy="1509713"/>
          </a:xfrm>
          <a:custGeom>
            <a:avLst/>
            <a:gdLst>
              <a:gd name="T0" fmla="*/ 805 w 805"/>
              <a:gd name="T1" fmla="*/ 0 h 951"/>
              <a:gd name="T2" fmla="*/ 768 w 805"/>
              <a:gd name="T3" fmla="*/ 292 h 951"/>
              <a:gd name="T4" fmla="*/ 750 w 805"/>
              <a:gd name="T5" fmla="*/ 420 h 951"/>
              <a:gd name="T6" fmla="*/ 723 w 805"/>
              <a:gd name="T7" fmla="*/ 786 h 951"/>
              <a:gd name="T8" fmla="*/ 640 w 805"/>
              <a:gd name="T9" fmla="*/ 951 h 951"/>
              <a:gd name="T10" fmla="*/ 531 w 805"/>
              <a:gd name="T11" fmla="*/ 932 h 951"/>
              <a:gd name="T12" fmla="*/ 439 w 805"/>
              <a:gd name="T13" fmla="*/ 859 h 951"/>
              <a:gd name="T14" fmla="*/ 384 w 805"/>
              <a:gd name="T15" fmla="*/ 795 h 951"/>
              <a:gd name="T16" fmla="*/ 247 w 805"/>
              <a:gd name="T17" fmla="*/ 658 h 951"/>
              <a:gd name="T18" fmla="*/ 201 w 805"/>
              <a:gd name="T19" fmla="*/ 612 h 951"/>
              <a:gd name="T20" fmla="*/ 174 w 805"/>
              <a:gd name="T21" fmla="*/ 484 h 951"/>
              <a:gd name="T22" fmla="*/ 83 w 805"/>
              <a:gd name="T23" fmla="*/ 411 h 951"/>
              <a:gd name="T24" fmla="*/ 37 w 805"/>
              <a:gd name="T25" fmla="*/ 301 h 951"/>
              <a:gd name="T26" fmla="*/ 28 w 805"/>
              <a:gd name="T27" fmla="*/ 274 h 951"/>
              <a:gd name="T28" fmla="*/ 9 w 805"/>
              <a:gd name="T29" fmla="*/ 256 h 951"/>
              <a:gd name="T30" fmla="*/ 0 w 805"/>
              <a:gd name="T31" fmla="*/ 237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5" h="951">
                <a:moveTo>
                  <a:pt x="805" y="0"/>
                </a:moveTo>
                <a:cubicBezTo>
                  <a:pt x="774" y="95"/>
                  <a:pt x="781" y="193"/>
                  <a:pt x="768" y="292"/>
                </a:cubicBezTo>
                <a:cubicBezTo>
                  <a:pt x="762" y="335"/>
                  <a:pt x="750" y="420"/>
                  <a:pt x="750" y="420"/>
                </a:cubicBezTo>
                <a:cubicBezTo>
                  <a:pt x="746" y="514"/>
                  <a:pt x="756" y="687"/>
                  <a:pt x="723" y="786"/>
                </a:cubicBezTo>
                <a:cubicBezTo>
                  <a:pt x="712" y="868"/>
                  <a:pt x="723" y="921"/>
                  <a:pt x="640" y="951"/>
                </a:cubicBezTo>
                <a:cubicBezTo>
                  <a:pt x="633" y="950"/>
                  <a:pt x="555" y="946"/>
                  <a:pt x="531" y="932"/>
                </a:cubicBezTo>
                <a:cubicBezTo>
                  <a:pt x="498" y="913"/>
                  <a:pt x="472" y="880"/>
                  <a:pt x="439" y="859"/>
                </a:cubicBezTo>
                <a:cubicBezTo>
                  <a:pt x="422" y="834"/>
                  <a:pt x="406" y="816"/>
                  <a:pt x="384" y="795"/>
                </a:cubicBezTo>
                <a:cubicBezTo>
                  <a:pt x="364" y="735"/>
                  <a:pt x="307" y="677"/>
                  <a:pt x="247" y="658"/>
                </a:cubicBezTo>
                <a:cubicBezTo>
                  <a:pt x="232" y="643"/>
                  <a:pt x="206" y="633"/>
                  <a:pt x="201" y="612"/>
                </a:cubicBezTo>
                <a:cubicBezTo>
                  <a:pt x="192" y="574"/>
                  <a:pt x="198" y="515"/>
                  <a:pt x="174" y="484"/>
                </a:cubicBezTo>
                <a:cubicBezTo>
                  <a:pt x="165" y="472"/>
                  <a:pt x="98" y="421"/>
                  <a:pt x="83" y="411"/>
                </a:cubicBezTo>
                <a:cubicBezTo>
                  <a:pt x="69" y="372"/>
                  <a:pt x="55" y="337"/>
                  <a:pt x="37" y="301"/>
                </a:cubicBezTo>
                <a:cubicBezTo>
                  <a:pt x="33" y="292"/>
                  <a:pt x="33" y="282"/>
                  <a:pt x="28" y="274"/>
                </a:cubicBezTo>
                <a:cubicBezTo>
                  <a:pt x="23" y="267"/>
                  <a:pt x="14" y="263"/>
                  <a:pt x="9" y="256"/>
                </a:cubicBezTo>
                <a:cubicBezTo>
                  <a:pt x="5" y="250"/>
                  <a:pt x="3" y="243"/>
                  <a:pt x="0" y="237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475039" y="4587875"/>
            <a:ext cx="1196975" cy="1143000"/>
          </a:xfrm>
          <a:custGeom>
            <a:avLst/>
            <a:gdLst>
              <a:gd name="T0" fmla="*/ 0 w 754"/>
              <a:gd name="T1" fmla="*/ 547 h 720"/>
              <a:gd name="T2" fmla="*/ 153 w 754"/>
              <a:gd name="T3" fmla="*/ 681 h 720"/>
              <a:gd name="T4" fmla="*/ 182 w 754"/>
              <a:gd name="T5" fmla="*/ 700 h 720"/>
              <a:gd name="T6" fmla="*/ 240 w 754"/>
              <a:gd name="T7" fmla="*/ 720 h 720"/>
              <a:gd name="T8" fmla="*/ 605 w 754"/>
              <a:gd name="T9" fmla="*/ 691 h 720"/>
              <a:gd name="T10" fmla="*/ 672 w 754"/>
              <a:gd name="T11" fmla="*/ 624 h 720"/>
              <a:gd name="T12" fmla="*/ 720 w 754"/>
              <a:gd name="T13" fmla="*/ 547 h 720"/>
              <a:gd name="T14" fmla="*/ 701 w 754"/>
              <a:gd name="T15" fmla="*/ 220 h 720"/>
              <a:gd name="T16" fmla="*/ 653 w 754"/>
              <a:gd name="T17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4" h="720">
                <a:moveTo>
                  <a:pt x="0" y="547"/>
                </a:moveTo>
                <a:cubicBezTo>
                  <a:pt x="57" y="585"/>
                  <a:pt x="85" y="659"/>
                  <a:pt x="153" y="681"/>
                </a:cubicBezTo>
                <a:cubicBezTo>
                  <a:pt x="163" y="687"/>
                  <a:pt x="171" y="695"/>
                  <a:pt x="182" y="700"/>
                </a:cubicBezTo>
                <a:cubicBezTo>
                  <a:pt x="201" y="708"/>
                  <a:pt x="240" y="720"/>
                  <a:pt x="240" y="720"/>
                </a:cubicBezTo>
                <a:cubicBezTo>
                  <a:pt x="368" y="714"/>
                  <a:pt x="480" y="701"/>
                  <a:pt x="605" y="691"/>
                </a:cubicBezTo>
                <a:cubicBezTo>
                  <a:pt x="649" y="625"/>
                  <a:pt x="621" y="640"/>
                  <a:pt x="672" y="624"/>
                </a:cubicBezTo>
                <a:cubicBezTo>
                  <a:pt x="682" y="591"/>
                  <a:pt x="701" y="576"/>
                  <a:pt x="720" y="547"/>
                </a:cubicBezTo>
                <a:cubicBezTo>
                  <a:pt x="754" y="437"/>
                  <a:pt x="721" y="328"/>
                  <a:pt x="701" y="220"/>
                </a:cubicBezTo>
                <a:cubicBezTo>
                  <a:pt x="698" y="190"/>
                  <a:pt x="689" y="36"/>
                  <a:pt x="653" y="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82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noProof="0" dirty="0"/>
              <a:t>Weight bearing x-rays</a:t>
            </a:r>
            <a:endParaRPr lang="en-US" noProof="0" dirty="0"/>
          </a:p>
        </p:txBody>
      </p:sp>
      <p:pic>
        <p:nvPicPr>
          <p:cNvPr id="5" name="Picture 4" descr="Dsc0483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04" y="1"/>
            <a:ext cx="52578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48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04" y="3213100"/>
            <a:ext cx="5257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490717" y="1557339"/>
            <a:ext cx="1655762" cy="35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7138417" y="1484314"/>
            <a:ext cx="3167062" cy="1296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5985892" y="4437064"/>
            <a:ext cx="3313112" cy="15128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851079" y="1268414"/>
            <a:ext cx="0" cy="1728787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9370442" y="4076701"/>
            <a:ext cx="0" cy="2016125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5985893" y="2492376"/>
            <a:ext cx="1368425" cy="5048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8938643" y="5445126"/>
            <a:ext cx="1152525" cy="720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F03F-747B-4A10-8854-25591354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  <p:pic>
        <p:nvPicPr>
          <p:cNvPr id="6" name="Picture 4" descr="190306_ct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093" y="123825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2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F12D-24EA-4EAC-82B0-B378E27E7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  <p:pic>
        <p:nvPicPr>
          <p:cNvPr id="5" name="Picture 5" descr="190306_ct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209" y="115888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9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4B0A-E4EB-4FDF-AEF9-46FA55BEE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  <p:pic>
        <p:nvPicPr>
          <p:cNvPr id="5" name="Picture 6" descr="190306_ct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813" y="151209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C7F0-7EF1-4BA8-8CDB-301E552D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  <p:pic>
        <p:nvPicPr>
          <p:cNvPr id="5" name="Picture 7" descr="190306_ct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40" y="115888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4C4-814A-4039-839F-9E9CC582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  <p:pic>
        <p:nvPicPr>
          <p:cNvPr id="5" name="Picture 8" descr="190306_ct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40" y="116632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7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/>
              <a:t>Case description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50-year-old man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Motor vehicle accident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Complicated calcaneal fracture (R)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Comminuted femoral and p</a:t>
            </a:r>
            <a:r>
              <a:rPr lang="en-US" dirty="0" err="1"/>
              <a:t>atellar</a:t>
            </a:r>
            <a:r>
              <a:rPr lang="en-US" dirty="0"/>
              <a:t> fracture (L)</a:t>
            </a:r>
            <a:endParaRPr lang="en-US" dirty="0">
              <a:solidFill>
                <a:schemeClr val="bg2"/>
              </a:solidFill>
            </a:endParaRP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 err="1"/>
              <a:t>Polytrauma</a:t>
            </a:r>
            <a:endParaRPr lang="en-US" altLang="en-US" dirty="0"/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Fat embolism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9365-FE62-45DF-8BD4-016B9D2DF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  <p:pic>
        <p:nvPicPr>
          <p:cNvPr id="5" name="Picture 9" descr="190306_ct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209" y="123826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42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FBD0-77E5-4D58-B421-F4206081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  <p:pic>
        <p:nvPicPr>
          <p:cNvPr id="5" name="Picture 10" descr="190306_ct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209" y="151209"/>
            <a:ext cx="6734175" cy="673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57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Third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Subtalar corrective arthrodesis</a:t>
            </a:r>
          </a:p>
        </p:txBody>
      </p:sp>
      <p:pic>
        <p:nvPicPr>
          <p:cNvPr id="5" name="Picture 4" descr="IMG_59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325" y="2310039"/>
            <a:ext cx="59753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2619" y="5949280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/>
              <a:t>1.5 </a:t>
            </a:r>
            <a:r>
              <a:rPr lang="de-CH" sz="2400" b="1" kern="0" dirty="0" err="1"/>
              <a:t>years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219378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Third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Subtalar corrective arthrodesis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2619" y="5949280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/>
              <a:t>1.5 </a:t>
            </a:r>
            <a:r>
              <a:rPr lang="de-CH" sz="2400" b="1" kern="0" dirty="0" err="1"/>
              <a:t>years</a:t>
            </a:r>
            <a:endParaRPr lang="en-US" sz="2400" b="1" kern="0" dirty="0"/>
          </a:p>
        </p:txBody>
      </p:sp>
      <p:pic>
        <p:nvPicPr>
          <p:cNvPr id="6" name="Picture 5" descr="IMG_5909">
            <a:extLst>
              <a:ext uri="{FF2B5EF4-FFF2-40B4-BE49-F238E27FC236}">
                <a16:creationId xmlns:a16="http://schemas.microsoft.com/office/drawing/2014/main" id="{DC653A8C-FD05-486A-AEB3-43BA03E7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019" y="2310783"/>
            <a:ext cx="59769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12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Third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Subtalar corrective arthrodesis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2619" y="5949280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/>
              <a:t>1.5 </a:t>
            </a:r>
            <a:r>
              <a:rPr lang="de-CH" sz="2400" b="1" kern="0" dirty="0" err="1"/>
              <a:t>years</a:t>
            </a:r>
            <a:endParaRPr lang="en-US" sz="2400" b="1" kern="0" dirty="0"/>
          </a:p>
        </p:txBody>
      </p:sp>
      <p:pic>
        <p:nvPicPr>
          <p:cNvPr id="8" name="Picture 7" descr="IMG_5913">
            <a:extLst>
              <a:ext uri="{FF2B5EF4-FFF2-40B4-BE49-F238E27FC236}">
                <a16:creationId xmlns:a16="http://schemas.microsoft.com/office/drawing/2014/main" id="{ECE7A0D5-D9E4-4781-839B-F660030A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531" y="2320925"/>
            <a:ext cx="59769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130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Third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Subtalar corrective arthrodesis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2619" y="5949280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/>
              <a:t>1.5 </a:t>
            </a:r>
            <a:r>
              <a:rPr lang="de-CH" sz="2400" b="1" kern="0" dirty="0" err="1"/>
              <a:t>years</a:t>
            </a:r>
            <a:endParaRPr lang="en-US" sz="2400" b="1" kern="0" dirty="0"/>
          </a:p>
        </p:txBody>
      </p:sp>
      <p:pic>
        <p:nvPicPr>
          <p:cNvPr id="6" name="Picture 8" descr="Img_5915">
            <a:extLst>
              <a:ext uri="{FF2B5EF4-FFF2-40B4-BE49-F238E27FC236}">
                <a16:creationId xmlns:a16="http://schemas.microsoft.com/office/drawing/2014/main" id="{7C8CED59-C835-4307-9AB0-971AD8AD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838" y="2320925"/>
            <a:ext cx="59753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343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Third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Subtalar corrective arthrodesis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2619" y="5949280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/>
              <a:t>1.5 </a:t>
            </a:r>
            <a:r>
              <a:rPr lang="de-CH" sz="2400" b="1" kern="0" dirty="0" err="1"/>
              <a:t>years</a:t>
            </a:r>
            <a:endParaRPr lang="en-US" sz="2400" b="1" kern="0" dirty="0"/>
          </a:p>
        </p:txBody>
      </p:sp>
      <p:pic>
        <p:nvPicPr>
          <p:cNvPr id="7" name="Picture 9" descr="Img_5916">
            <a:extLst>
              <a:ext uri="{FF2B5EF4-FFF2-40B4-BE49-F238E27FC236}">
                <a16:creationId xmlns:a16="http://schemas.microsoft.com/office/drawing/2014/main" id="{FB85FFEC-A231-4E83-89C5-EB08748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75" y="2351995"/>
            <a:ext cx="606425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733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Postoperative x-rays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426" y="1124545"/>
            <a:ext cx="51085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124545"/>
            <a:ext cx="4256088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71513" y="5925171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>
                <a:solidFill>
                  <a:schemeClr val="bg1"/>
                </a:solidFill>
              </a:rPr>
              <a:t>1.5 </a:t>
            </a:r>
            <a:r>
              <a:rPr lang="de-CH" sz="2400" b="1" kern="0" dirty="0" err="1">
                <a:solidFill>
                  <a:schemeClr val="bg1"/>
                </a:solidFill>
              </a:rPr>
              <a:t>years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58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94BB-A877-43E2-8360-556252D5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51" y="117748"/>
            <a:ext cx="2974975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6" y="117748"/>
            <a:ext cx="26590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6" y="2926036"/>
            <a:ext cx="32353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2926036"/>
            <a:ext cx="32496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98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2-year follow-up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E88E6-8606-45C9-AFFF-08EF6C4A1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Picture 4" descr="Img_194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3" y="1125513"/>
            <a:ext cx="36576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_195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275" y="3789339"/>
            <a:ext cx="53276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2855914" y="1125513"/>
            <a:ext cx="287337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4943476" y="1125513"/>
            <a:ext cx="360363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8" y="620688"/>
            <a:ext cx="4032250" cy="317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6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3275" y="1484313"/>
            <a:ext cx="3776541" cy="46783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Medial heel wound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x-rays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881" y="1037201"/>
            <a:ext cx="5527675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214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Fourth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Osteotomy with tuber medialization</a:t>
            </a:r>
          </a:p>
        </p:txBody>
      </p:sp>
      <p:pic>
        <p:nvPicPr>
          <p:cNvPr id="5" name="Picture 4" descr="Img_21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7246" y="2452390"/>
            <a:ext cx="52578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21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08" y="2452391"/>
            <a:ext cx="525780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21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433" y="2452391"/>
            <a:ext cx="51816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21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3096" y="939502"/>
            <a:ext cx="33274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58813" y="5761299"/>
            <a:ext cx="1656184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/>
              <a:t>3.5 </a:t>
            </a:r>
            <a:r>
              <a:rPr lang="de-CH" sz="2400" b="1" kern="0" dirty="0" err="1"/>
              <a:t>years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32840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Postoperative x-rays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9894" y="1486942"/>
            <a:ext cx="8277225" cy="46783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Osteotomy with tuber medialization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39" y="2059831"/>
            <a:ext cx="4916487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2059831"/>
            <a:ext cx="3849687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029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6.5-year follow-up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407" y="3309938"/>
            <a:ext cx="4932418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044" y="1412876"/>
            <a:ext cx="4237496" cy="28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920" y="3860799"/>
            <a:ext cx="3891568" cy="273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9181" y="1412876"/>
            <a:ext cx="4769307" cy="28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919" y="212726"/>
            <a:ext cx="16970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880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2" y="1727200"/>
            <a:ext cx="10765779" cy="41290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Operation 1 (day 0)</a:t>
            </a:r>
            <a:r>
              <a:rPr lang="en-US" altLang="de-DE" dirty="0"/>
              <a:t>—</a:t>
            </a:r>
            <a:r>
              <a:rPr lang="en-US" altLang="en-US" dirty="0"/>
              <a:t>closed reduction, percutaneous pinning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Operation 2 (day 18)</a:t>
            </a:r>
            <a:r>
              <a:rPr lang="en-US" altLang="de-DE" dirty="0"/>
              <a:t>—</a:t>
            </a:r>
            <a:r>
              <a:rPr lang="en-US" altLang="en-US" dirty="0"/>
              <a:t>ORIF, </a:t>
            </a:r>
            <a:r>
              <a:rPr lang="en-US" altLang="en-US" dirty="0" err="1"/>
              <a:t>malunion</a:t>
            </a:r>
            <a:endParaRPr lang="en-US" altLang="en-US" dirty="0"/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Operation 3 (1.5 years)</a:t>
            </a:r>
            <a:r>
              <a:rPr lang="en-US" altLang="de-DE" dirty="0"/>
              <a:t>—</a:t>
            </a:r>
            <a:r>
              <a:rPr lang="en-US" altLang="en-US" dirty="0"/>
              <a:t>subtalar reconstructive arthrodesis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Operation 4 (3.5 years)</a:t>
            </a:r>
            <a:r>
              <a:rPr lang="en-US" altLang="de-DE" dirty="0"/>
              <a:t>—</a:t>
            </a:r>
            <a:r>
              <a:rPr lang="en-US" altLang="en-US" dirty="0"/>
              <a:t>osteotomy with tuber medialization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48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2" y="1727200"/>
            <a:ext cx="10874373" cy="41290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Primary treatment of open calcaneal fractures</a:t>
            </a:r>
            <a:r>
              <a:rPr lang="en-US" altLang="de-DE" dirty="0"/>
              <a:t>—</a:t>
            </a:r>
            <a:r>
              <a:rPr lang="en-US" dirty="0"/>
              <a:t>role of damage control surgery in polytrauma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Restore 3-dimensional bony morphology with all calcaneal reconstructions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At time of subtalar corrective arthrodesis, address axis, length, height of the hindfoot to minimize need for further surgery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Fine-tuning after subtalar fusion for residual complaints/deformity</a:t>
            </a:r>
          </a:p>
          <a:p>
            <a:pPr marL="432000" indent="-432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Preoperative CT scan in case of doubt</a:t>
            </a:r>
          </a:p>
        </p:txBody>
      </p:sp>
    </p:spTree>
    <p:extLst>
      <p:ext uri="{BB962C8B-B14F-4D97-AF65-F5344CB8AC3E}">
        <p14:creationId xmlns:p14="http://schemas.microsoft.com/office/powerpoint/2010/main" val="365908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First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5475" y="1466057"/>
            <a:ext cx="8277225" cy="46783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Closed reduction, percutaneous pinning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659" y="1992698"/>
            <a:ext cx="5591463" cy="479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60724" y="6174461"/>
            <a:ext cx="1368151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kern="0" dirty="0">
                <a:solidFill>
                  <a:schemeClr val="bg1"/>
                </a:solidFill>
              </a:rPr>
              <a:t>Day 0</a:t>
            </a:r>
            <a:endParaRPr lang="en-US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478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899" y="1915740"/>
            <a:ext cx="6624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649" y="4292327"/>
            <a:ext cx="19589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Dsc0479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92" y="980442"/>
            <a:ext cx="2808312" cy="37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679516" y="6198518"/>
            <a:ext cx="1929605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kern="0" dirty="0" err="1">
                <a:solidFill>
                  <a:schemeClr val="bg1"/>
                </a:solidFill>
              </a:rPr>
              <a:t>Week</a:t>
            </a:r>
            <a:r>
              <a:rPr lang="de-CH" b="1" kern="0" dirty="0">
                <a:solidFill>
                  <a:schemeClr val="bg1"/>
                </a:solidFill>
              </a:rPr>
              <a:t> 1</a:t>
            </a:r>
            <a:endParaRPr lang="en-US" b="1" kern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Postoperative x-rays</a:t>
            </a:r>
          </a:p>
        </p:txBody>
      </p:sp>
    </p:spTree>
    <p:extLst>
      <p:ext uri="{BB962C8B-B14F-4D97-AF65-F5344CB8AC3E}">
        <p14:creationId xmlns:p14="http://schemas.microsoft.com/office/powerpoint/2010/main" val="377756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329"/>
          <a:stretch/>
        </p:blipFill>
        <p:spPr bwMode="auto">
          <a:xfrm rot="16200000">
            <a:off x="5582596" y="1292290"/>
            <a:ext cx="5379063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87205" y="1072701"/>
            <a:ext cx="4224337" cy="487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03513" y="5949280"/>
            <a:ext cx="1368151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2400" b="1" kern="0" dirty="0" err="1">
                <a:solidFill>
                  <a:schemeClr val="bg1"/>
                </a:solidFill>
              </a:rPr>
              <a:t>Week</a:t>
            </a:r>
            <a:r>
              <a:rPr lang="de-CH" sz="2400" b="1" kern="0" dirty="0">
                <a:solidFill>
                  <a:schemeClr val="bg1"/>
                </a:solidFill>
              </a:rPr>
              <a:t> 1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Postoperative CT scans</a:t>
            </a:r>
          </a:p>
        </p:txBody>
      </p:sp>
    </p:spTree>
    <p:extLst>
      <p:ext uri="{BB962C8B-B14F-4D97-AF65-F5344CB8AC3E}">
        <p14:creationId xmlns:p14="http://schemas.microsoft.com/office/powerpoint/2010/main" val="5927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Second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1384" y="1243013"/>
            <a:ext cx="8277225" cy="46783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ORIF and </a:t>
            </a:r>
            <a:r>
              <a:rPr lang="en-US" dirty="0" err="1">
                <a:solidFill>
                  <a:schemeClr val="bg1"/>
                </a:solidFill>
              </a:rPr>
              <a:t>autograft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22400" y="6179667"/>
            <a:ext cx="1368151" cy="5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00" indent="-42862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371600" indent="-4095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752600" indent="-361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209800" indent="-463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b="1" kern="0" dirty="0">
                <a:solidFill>
                  <a:schemeClr val="bg1"/>
                </a:solidFill>
              </a:rPr>
              <a:t>Day 18</a:t>
            </a:r>
            <a:endParaRPr lang="en-US" b="1" kern="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664" y="1916114"/>
            <a:ext cx="4859337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64" y="549276"/>
            <a:ext cx="20161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916114"/>
            <a:ext cx="4144963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03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4-month follow-up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24675" y="1484784"/>
            <a:ext cx="608389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65064" y="1487087"/>
            <a:ext cx="3411538" cy="453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052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AF81EF-AAC5-4AB4-84E7-1E6FECD0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02413"/>
            <a:ext cx="284480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E1FCD9-F150-4C70-8317-A7D77C774BAC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9289" y="189482"/>
            <a:ext cx="8467725" cy="633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12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Blue">
      <a:srgbClr val="1E4DAC"/>
    </a:custClr>
    <a:custClr name="Purple">
      <a:srgbClr val="5D0255"/>
    </a:custClr>
    <a:custClr name="Green">
      <a:srgbClr val="00504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Blue">
      <a:srgbClr val="20B8FA"/>
    </a:custClr>
    <a:custClr name="Red">
      <a:srgbClr val="BA125E"/>
    </a:custClr>
    <a:custClr name="Green">
      <a:srgbClr val="00B17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_davoscourses_16_9.potx" id="{27C62C7E-5F84-4BD5-87EB-D5974C46EFFF}" vid="{9EE5B033-753F-4135-BEB1-C62427851B43}"/>
    </a:ext>
  </a:extLst>
</a:theme>
</file>

<file path=ppt/theme/theme2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E7F4CB4A47743B2029593C5767354" ma:contentTypeVersion="1" ma:contentTypeDescription="Create a new document." ma:contentTypeScope="" ma:versionID="fb8ba3bab4a291cae88a37c21bca8ad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B3B2ED5-D016-4E55-8977-53F69246EF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77E628-79A4-48C4-8633-1D5D829D11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3305F6-61E7-46FC-BBBB-936196D02140}">
  <ds:schemaRefs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Presentation_AOTRAUMA_w</Template>
  <TotalTime>0</TotalTime>
  <Words>270</Words>
  <Application>Microsoft Office PowerPoint</Application>
  <PresentationFormat>Widescreen</PresentationFormat>
  <Paragraphs>84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Symbol</vt:lpstr>
      <vt:lpstr>Office</vt:lpstr>
      <vt:lpstr>Presentation_AOTRAUMA_w</vt:lpstr>
      <vt:lpstr>PowerPoint Presentation</vt:lpstr>
      <vt:lpstr>Case description</vt:lpstr>
      <vt:lpstr>Injury</vt:lpstr>
      <vt:lpstr>First surgery</vt:lpstr>
      <vt:lpstr>Postoperative x-rays</vt:lpstr>
      <vt:lpstr>Postoperative CT scans</vt:lpstr>
      <vt:lpstr>Second surgery</vt:lpstr>
      <vt:lpstr>4-month follow-up</vt:lpstr>
      <vt:lpstr>PowerPoint Presentation</vt:lpstr>
      <vt:lpstr>PowerPoint Presentation</vt:lpstr>
      <vt:lpstr>PowerPoint Presentation</vt:lpstr>
      <vt:lpstr>Referral at 6 months</vt:lpstr>
      <vt:lpstr>Referral at 6 months</vt:lpstr>
      <vt:lpstr>Weight bearing x-rays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surgery</vt:lpstr>
      <vt:lpstr>Third surgery</vt:lpstr>
      <vt:lpstr>Third surgery</vt:lpstr>
      <vt:lpstr>Third surgery</vt:lpstr>
      <vt:lpstr>Third surgery</vt:lpstr>
      <vt:lpstr>Postoperative x-rays</vt:lpstr>
      <vt:lpstr>PowerPoint Presentation</vt:lpstr>
      <vt:lpstr>2-year follow-up</vt:lpstr>
      <vt:lpstr>Fourth surgery</vt:lpstr>
      <vt:lpstr>Postoperative x-rays</vt:lpstr>
      <vt:lpstr>6.5-year follow-up</vt:lpstr>
      <vt:lpstr>Summary</vt:lpstr>
      <vt:lpstr>Take-home messages</vt:lpstr>
    </vt:vector>
  </TitlesOfParts>
  <Company>AO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 Volz</dc:creator>
  <cp:lastModifiedBy>Claire Thorndyke</cp:lastModifiedBy>
  <cp:revision>34</cp:revision>
  <dcterms:created xsi:type="dcterms:W3CDTF">2013-05-31T07:29:54Z</dcterms:created>
  <dcterms:modified xsi:type="dcterms:W3CDTF">2020-04-23T12:09:38Z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0x010100427E7F4CB4A47743B2029593C5767354</vt:lpwstr>
  </property>
</Properties>
</file>