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726" r:id="rId2"/>
  </p:sldMasterIdLst>
  <p:notesMasterIdLst>
    <p:notesMasterId r:id="rId14"/>
  </p:notesMasterIdLst>
  <p:sldIdLst>
    <p:sldId id="256" r:id="rId3"/>
    <p:sldId id="259" r:id="rId4"/>
    <p:sldId id="269" r:id="rId5"/>
    <p:sldId id="264" r:id="rId6"/>
    <p:sldId id="266" r:id="rId7"/>
    <p:sldId id="267" r:id="rId8"/>
    <p:sldId id="261" r:id="rId9"/>
    <p:sldId id="262" r:id="rId10"/>
    <p:sldId id="268" r:id="rId11"/>
    <p:sldId id="270" r:id="rId12"/>
    <p:sldId id="263" r:id="rId13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9" d="100"/>
          <a:sy n="59" d="100"/>
        </p:scale>
        <p:origin x="8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cs typeface="+mn-cs"/>
              </a:defRPr>
            </a:lvl1pPr>
          </a:lstStyle>
          <a:p>
            <a:pPr>
              <a:defRPr/>
            </a:pPr>
            <a:fld id="{E7A1214D-6766-5A42-9C3C-99F7A1BF9DE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595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/>
              <a:t>Author</a:t>
            </a:r>
            <a:r>
              <a:rPr lang="de-CH" dirty="0"/>
              <a:t>: </a:t>
            </a:r>
            <a:r>
              <a:rPr lang="en-US" altLang="en-US" sz="1200" b="1" dirty="0">
                <a:solidFill>
                  <a:srgbClr val="808080"/>
                </a:solidFill>
              </a:rPr>
              <a:t>Per-Henrik </a:t>
            </a:r>
            <a:r>
              <a:rPr lang="en-US" altLang="en-US" sz="1200" b="1" dirty="0" err="1">
                <a:solidFill>
                  <a:srgbClr val="808080"/>
                </a:solidFill>
              </a:rPr>
              <a:t>Agren</a:t>
            </a:r>
            <a:r>
              <a:rPr lang="en-US" altLang="en-US" sz="1200" b="1" dirty="0">
                <a:solidFill>
                  <a:srgbClr val="808080"/>
                </a:solidFill>
              </a:rPr>
              <a:t>, SE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A1214D-6766-5A42-9C3C-99F7A1BF9DE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00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sv-SE" noProof="0"/>
              <a:t>Klicka här för att ändra format på underrubrik i bakgrunden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2839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6C210-C0EA-AF43-A80D-9D2A43ECBDB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052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1CB1D-683C-6543-AE44-8B09DEA012C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4050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0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53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31668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28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12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424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604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7E71-6CEE-384E-9EFA-33C4C93362B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832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52944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402329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338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62170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2910512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388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18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55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70F1-53DA-A14A-BCB8-DEBBEAB7F32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866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1A1A-EB14-904F-A212-EB5FF0F2467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7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F7EF1-11B3-3540-93A7-1E2AD28E99F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12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3C76-01F6-3E4D-856E-5B01CA55C20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1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7973-9AF9-1045-B116-E89A39B934E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32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52DA-60F2-2949-8DE4-4E9C11AE854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00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55D67-B21C-F245-B4B2-0E8C3B7D94B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50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cs typeface="+mn-cs"/>
              </a:defRPr>
            </a:lvl1pPr>
          </a:lstStyle>
          <a:p>
            <a:pPr>
              <a:defRPr/>
            </a:pPr>
            <a:fld id="{2469440F-785F-0B4E-A5CB-11DBB8964C4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1910656" y="1952576"/>
            <a:ext cx="82772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952500" indent="-42862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371600" indent="-409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752600" indent="-3619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209800" indent="-4635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667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24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81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38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en-US" kern="0" dirty="0"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10655" y="6121796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None/>
            </a:pPr>
            <a:endParaRPr lang="en-US" altLang="en-US" sz="1600" b="1" dirty="0">
              <a:solidFill>
                <a:srgbClr val="80808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78F37-D3FC-43C3-B6C2-C138D8C14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4C1AA-A10E-4556-BBB5-C04D9A40D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62528-93C2-434D-AC89-6CD6C1922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C13E7-05C0-43AA-A080-5DCAB89EB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601890-D9FF-43CC-938C-226F11B73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Charcot ankle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776470-B48F-4568-B33C-2A2CB1FCC4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kern="0" dirty="0">
                <a:ea typeface="ＭＳ Ｐゴシック" pitchFamily="34" charset="-128"/>
              </a:rPr>
              <a:t>Case for small group discussion</a:t>
            </a:r>
          </a:p>
          <a:p>
            <a:r>
              <a:rPr kumimoji="1" lang="en-US" dirty="0" err="1">
                <a:ea typeface="Osaka" charset="0"/>
                <a:cs typeface="Osaka" charset="0"/>
              </a:rPr>
              <a:t>AOTrauma</a:t>
            </a:r>
            <a:r>
              <a:rPr kumimoji="1" lang="en-US" dirty="0">
                <a:ea typeface="Osaka" charset="0"/>
                <a:cs typeface="Osaka" charset="0"/>
              </a:rPr>
              <a:t>—Foot &amp; Ankle</a:t>
            </a:r>
          </a:p>
          <a:p>
            <a:r>
              <a:rPr kumimoji="1" lang="en-US" dirty="0">
                <a:ea typeface="Osaka" charset="0"/>
                <a:cs typeface="Osaka" charset="0"/>
              </a:rPr>
              <a:t>Module 12: Charcot foot</a:t>
            </a:r>
          </a:p>
          <a:p>
            <a:endParaRPr kumimoji="1" lang="en-US" dirty="0">
              <a:solidFill>
                <a:srgbClr val="29529B"/>
              </a:solidFill>
              <a:ea typeface="Osaka" charset="0"/>
              <a:cs typeface="Osaka" charset="0"/>
            </a:endParaRPr>
          </a:p>
          <a:p>
            <a:endParaRPr lang="de-CH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753649" y="5715000"/>
            <a:ext cx="266352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  <a:defRPr/>
            </a:pPr>
            <a:endParaRPr kumimoji="1" lang="en-US" sz="1800" dirty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Postoperative </a:t>
            </a:r>
            <a:r>
              <a:rPr lang="de-CH" dirty="0" err="1"/>
              <a:t>protocol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de-CH" dirty="0" err="1"/>
              <a:t>Nonweight</a:t>
            </a:r>
            <a:r>
              <a:rPr lang="de-CH" dirty="0"/>
              <a:t> </a:t>
            </a:r>
            <a:r>
              <a:rPr lang="de-CH" dirty="0" err="1"/>
              <a:t>bearing</a:t>
            </a:r>
            <a:r>
              <a:rPr lang="de-CH" dirty="0"/>
              <a:t> </a:t>
            </a:r>
            <a:r>
              <a:rPr lang="de-CH" dirty="0" err="1"/>
              <a:t>until</a:t>
            </a:r>
            <a:r>
              <a:rPr lang="de-CH" dirty="0"/>
              <a:t> </a:t>
            </a:r>
            <a:r>
              <a:rPr lang="de-CH" dirty="0" err="1"/>
              <a:t>signs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healing</a:t>
            </a:r>
            <a:endParaRPr lang="de-CH" dirty="0"/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de-CH" dirty="0" err="1"/>
              <a:t>Protect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longer</a:t>
            </a:r>
            <a:r>
              <a:rPr lang="de-CH" dirty="0"/>
              <a:t> </a:t>
            </a:r>
            <a:r>
              <a:rPr lang="de-CH" dirty="0" err="1"/>
              <a:t>than</a:t>
            </a:r>
            <a:r>
              <a:rPr lang="de-CH" dirty="0"/>
              <a:t> normal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de-CH" dirty="0" err="1"/>
              <a:t>Serially</a:t>
            </a:r>
            <a:r>
              <a:rPr lang="de-CH" dirty="0"/>
              <a:t> </a:t>
            </a:r>
            <a:r>
              <a:rPr lang="de-CH" dirty="0" err="1"/>
              <a:t>review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progress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union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471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A neuropathic patient is expected to have slower healing and increased risk of failure due to fixation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So plating or intramedullary nailing are recommended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If stable fixation and healing with good alignment are achieved, a good functional outcome can be expected</a:t>
            </a:r>
          </a:p>
        </p:txBody>
      </p:sp>
    </p:spTree>
    <p:extLst>
      <p:ext uri="{BB962C8B-B14F-4D97-AF65-F5344CB8AC3E}">
        <p14:creationId xmlns:p14="http://schemas.microsoft.com/office/powerpoint/2010/main" val="42227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Case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DC600A-88E6-43B8-8332-5975795083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Diabetic type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Poor sensation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Swollen ankle after sprain 2-3 months previous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8" name="Platshållare för innehåll 3" descr="Wallström pre1.JPG">
            <a:extLst>
              <a:ext uri="{FF2B5EF4-FFF2-40B4-BE49-F238E27FC236}">
                <a16:creationId xmlns:a16="http://schemas.microsoft.com/office/drawing/2014/main" id="{169412C6-2481-4A9D-849D-FD13CCCB2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" r="-587"/>
          <a:stretch/>
        </p:blipFill>
        <p:spPr>
          <a:xfrm>
            <a:off x="5744278" y="1732540"/>
            <a:ext cx="5824330" cy="44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Wallström pr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Bildobjekt 5" descr="Wallström pre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Bildobjekt 6" descr="Wallström pre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72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7A3E-4ED0-4AA0-BBF9-EFE45A69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Preoperative x-ray</a:t>
            </a:r>
            <a:br>
              <a:rPr lang="en-US" kern="0" dirty="0"/>
            </a:b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A07E71-6CEE-384E-9EFA-33C4C93362BD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  <p:pic>
        <p:nvPicPr>
          <p:cNvPr id="5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1153244"/>
            <a:ext cx="9144000" cy="5372100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1919537" y="354360"/>
            <a:ext cx="8277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29529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529B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E2960"/>
                </a:solidFill>
                <a:latin typeface="Arial" charset="0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1051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CA-E711-4432-B73B-DDBD50CB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A07E71-6CEE-384E-9EFA-33C4C93362BD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940"/>
            <a:ext cx="6186790" cy="68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53C0-CB7F-4AA1-80BB-F3EC0CD9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1A07E71-6CEE-384E-9EFA-33C4C93362BD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80" y="2978"/>
            <a:ext cx="4558512" cy="68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options are available?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Fusion!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Technique?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Arthroscopic?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Screws?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Screw and plate?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IM-nail?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External fixator</a:t>
            </a:r>
          </a:p>
        </p:txBody>
      </p:sp>
    </p:spTree>
    <p:extLst>
      <p:ext uri="{BB962C8B-B14F-4D97-AF65-F5344CB8AC3E}">
        <p14:creationId xmlns:p14="http://schemas.microsoft.com/office/powerpoint/2010/main" val="35727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Anterior approach with distraction and plates</a:t>
            </a:r>
          </a:p>
        </p:txBody>
      </p:sp>
      <p:pic>
        <p:nvPicPr>
          <p:cNvPr id="6" name="Platshållare för innehåll 3">
            <a:extLst>
              <a:ext uri="{FF2B5EF4-FFF2-40B4-BE49-F238E27FC236}">
                <a16:creationId xmlns:a16="http://schemas.microsoft.com/office/drawing/2014/main" id="{0F3412B9-CBCA-4121-BA73-017D658ED4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" t="8123" b="6489"/>
          <a:stretch/>
        </p:blipFill>
        <p:spPr>
          <a:xfrm>
            <a:off x="3503712" y="1192066"/>
            <a:ext cx="5244754" cy="56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0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Anterior approach with distraction and plates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0084" y="1318172"/>
            <a:ext cx="7631832" cy="5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16977"/>
      </p:ext>
    </p:extLst>
  </p:cSld>
  <p:clrMapOvr>
    <a:masterClrMapping/>
  </p:clrMapOvr>
</p:sld>
</file>

<file path=ppt/theme/theme1.xml><?xml version="1.0" encoding="utf-8"?>
<a:theme xmlns:a="http://schemas.openxmlformats.org/drawingml/2006/main" name="AOTRAUMA slide master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AOTRAUMA slide master.pot</Template>
  <TotalTime>0</TotalTime>
  <Words>140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Symbol</vt:lpstr>
      <vt:lpstr>AOTRAUMA slide master</vt:lpstr>
      <vt:lpstr>Office</vt:lpstr>
      <vt:lpstr>PowerPoint Presentation</vt:lpstr>
      <vt:lpstr>Case description</vt:lpstr>
      <vt:lpstr>PowerPoint Presentation</vt:lpstr>
      <vt:lpstr>Preoperative x-ray </vt:lpstr>
      <vt:lpstr>PowerPoint Presentation</vt:lpstr>
      <vt:lpstr>PowerPoint Presentation</vt:lpstr>
      <vt:lpstr>What options are available?</vt:lpstr>
      <vt:lpstr>Anterior approach with distraction and plates</vt:lpstr>
      <vt:lpstr>Anterior approach with distraction and plates</vt:lpstr>
      <vt:lpstr>Postoperative protocol</vt:lpstr>
      <vt:lpstr>Take-home messages</vt:lpstr>
    </vt:vector>
  </TitlesOfParts>
  <Company>AO-CENTER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(white)</dc:title>
  <dc:creator>AO IT</dc:creator>
  <cp:lastModifiedBy>Claire Thorndyke</cp:lastModifiedBy>
  <cp:revision>64</cp:revision>
  <dcterms:created xsi:type="dcterms:W3CDTF">2007-12-21T08:47:32Z</dcterms:created>
  <dcterms:modified xsi:type="dcterms:W3CDTF">2020-04-20T08:51:07Z</dcterms:modified>
  <cp:category>Template</cp:category>
</cp:coreProperties>
</file>