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4"/>
    <p:sldMasterId id="2147483654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3" r:id="rId10"/>
    <p:sldId id="261" r:id="rId11"/>
    <p:sldId id="262" r:id="rId12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89" autoAdjust="0"/>
    <p:restoredTop sz="86878" autoAdjust="0"/>
  </p:normalViewPr>
  <p:slideViewPr>
    <p:cSldViewPr>
      <p:cViewPr varScale="1">
        <p:scale>
          <a:sx n="55" d="100"/>
          <a:sy n="55" d="100"/>
        </p:scale>
        <p:origin x="23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D509F59-78A6-4971-BD5B-95ECCD7FF4B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2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/>
              <a:t>Author</a:t>
            </a:r>
            <a:r>
              <a:rPr lang="de-CH" dirty="0"/>
              <a:t>: </a:t>
            </a:r>
            <a:r>
              <a:rPr lang="en-US" altLang="en-US" sz="1200" b="1" dirty="0">
                <a:solidFill>
                  <a:srgbClr val="808080"/>
                </a:solidFill>
              </a:rPr>
              <a:t>Stefan Rammelt, DE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51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Reference: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Faciszewski</a:t>
            </a:r>
            <a:r>
              <a:rPr lang="en-US" b="1" dirty="0"/>
              <a:t> T, Burks RT, </a:t>
            </a:r>
            <a:r>
              <a:rPr lang="en-US" b="1" dirty="0" err="1"/>
              <a:t>Manaster</a:t>
            </a:r>
            <a:r>
              <a:rPr lang="en-US" b="1" dirty="0"/>
              <a:t> BJ.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Subtle injuries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Lisfranc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joint.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 Bone Joint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Surg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1990 Dec;72(10):1519–1522.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57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77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457" y="1727200"/>
            <a:ext cx="10873731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56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48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85714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424433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2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5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/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4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48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C0B6-490A-45D1-90E0-CB572435F03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1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B5B0-B7CC-4576-8B3E-27A700618F8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97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6AC0-0AD1-4BA6-8D8F-2F807E2CB51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6290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63AC-F0E1-4D70-862A-A56453D51D4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772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4AFE-ECDE-49DC-85BF-24D0B5A53D8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48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FB7B-18DA-411C-8B44-DBEA626ACDD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87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FB8C-C21C-4519-BEB0-AAB35F0EB81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1067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F01-B942-4A44-BF1D-CFAC815E634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40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AC82-843E-4A0B-AEA7-24080EA46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36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6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82793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48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5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4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442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607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16DAB0E1-13E3-4865-BAED-ABD5235B796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5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53326-A009-479F-B2D0-562C949D5D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29424-1CDC-4769-BF9D-DE469253E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46A9D-6F4D-4234-BC71-8C6905540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7547E-02E7-4A8C-BBDF-C8DD5AC3A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Lisfranc malunion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CC983C-9112-4143-A115-B2282E29DA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/>
              <a:t>Case for small group discussion</a:t>
            </a:r>
          </a:p>
          <a:p>
            <a:r>
              <a:rPr lang="en-US" dirty="0" err="1"/>
              <a:t>AOTrauma</a:t>
            </a:r>
            <a:r>
              <a:rPr lang="en-US" dirty="0"/>
              <a:t>—Foot &amp; Ankle</a:t>
            </a:r>
          </a:p>
          <a:p>
            <a:r>
              <a:rPr lang="en-US" dirty="0"/>
              <a:t>Module 13: Midfoot</a:t>
            </a:r>
          </a:p>
          <a:p>
            <a:endParaRPr kumimoji="1" lang="en-US" dirty="0">
              <a:solidFill>
                <a:srgbClr val="29529B"/>
              </a:solidFill>
              <a:ea typeface="Osaka" charset="0"/>
              <a:cs typeface="Osaka" charset="0"/>
            </a:endParaRPr>
          </a:p>
          <a:p>
            <a:endParaRPr lang="en-US" altLang="en-US" dirty="0"/>
          </a:p>
          <a:p>
            <a:endParaRPr lang="de-CH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en-US" altLang="en-US" sz="1600" b="1" dirty="0">
              <a:solidFill>
                <a:srgbClr val="80808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753649" y="5715000"/>
            <a:ext cx="266352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  <a:defRPr/>
            </a:pPr>
            <a:endParaRPr kumimoji="1" lang="en-US" sz="1800" dirty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Case description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5307012" cy="4129088"/>
          </a:xfrm>
        </p:spPr>
        <p:txBody>
          <a:bodyPr/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55-year-old woman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10 months after fall on stairs, pain over the midfoot with every step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5E3C7-2FF8-4258-BDA4-0E86B29F69C7}" type="slidenum">
              <a:rPr lang="de-CH" sz="800"/>
              <a:pPr eaLnBrk="1" hangingPunct="1"/>
              <a:t>2</a:t>
            </a:fld>
            <a:endParaRPr lang="de-CH" sz="800"/>
          </a:p>
        </p:txBody>
      </p:sp>
      <p:pic>
        <p:nvPicPr>
          <p:cNvPr id="5" name="Picture 7" descr="TegelerBrigitte270142-290597-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" t="6944" r="2571" b="2754"/>
          <a:stretch>
            <a:fillRect/>
          </a:stretch>
        </p:blipFill>
        <p:spPr bwMode="auto">
          <a:xfrm>
            <a:off x="6226176" y="908720"/>
            <a:ext cx="5307012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Clinical appearance—</a:t>
            </a:r>
            <a:r>
              <a:rPr lang="en-US" altLang="en-US" dirty="0" err="1"/>
              <a:t>planovalgus</a:t>
            </a:r>
            <a:r>
              <a:rPr lang="en-US" altLang="en-US" dirty="0"/>
              <a:t> 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pic>
        <p:nvPicPr>
          <p:cNvPr id="5" name="Picture 2" descr="Tegelerl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3" y="1624360"/>
            <a:ext cx="7129462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0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21336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5" name="Picture 2" descr="TegelerBrigitte270142-190598-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764704"/>
            <a:ext cx="388461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TegelerBrigitte270142-290597-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" r="2991"/>
          <a:stretch>
            <a:fillRect/>
          </a:stretch>
        </p:blipFill>
        <p:spPr bwMode="auto">
          <a:xfrm>
            <a:off x="1847850" y="764704"/>
            <a:ext cx="44719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957763" y="3509491"/>
            <a:ext cx="0" cy="6096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21207350">
            <a:off x="5229225" y="4119091"/>
            <a:ext cx="541338" cy="5334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348164" y="4195291"/>
            <a:ext cx="338137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021763" y="2823691"/>
            <a:ext cx="0" cy="685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8547100" y="3204691"/>
            <a:ext cx="0" cy="6096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656139" y="2133129"/>
            <a:ext cx="204787" cy="2735262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656138" y="3860329"/>
            <a:ext cx="260350" cy="252095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8715376" y="2277591"/>
            <a:ext cx="404813" cy="42481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984251" y="96902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Malunion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6446714" y="96902"/>
            <a:ext cx="4041775" cy="639762"/>
          </a:xfrm>
          <a:prstGeom prst="rect">
            <a:avLst/>
          </a:prstGeom>
        </p:spPr>
        <p:txBody>
          <a:bodyPr/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1 year after correction</a:t>
            </a:r>
          </a:p>
        </p:txBody>
      </p:sp>
    </p:spTree>
    <p:extLst>
      <p:ext uri="{BB962C8B-B14F-4D97-AF65-F5344CB8AC3E}">
        <p14:creationId xmlns:p14="http://schemas.microsoft.com/office/powerpoint/2010/main" val="349755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332656"/>
            <a:ext cx="10874374" cy="966789"/>
          </a:xfrm>
        </p:spPr>
        <p:txBody>
          <a:bodyPr/>
          <a:lstStyle/>
          <a:p>
            <a:r>
              <a:rPr lang="en-US" noProof="0" dirty="0"/>
              <a:t>Talus-1</a:t>
            </a:r>
            <a:r>
              <a:rPr lang="en-US" baseline="30000" noProof="0" dirty="0"/>
              <a:t>st</a:t>
            </a:r>
            <a:r>
              <a:rPr lang="en-US" noProof="0" dirty="0"/>
              <a:t> metatarsal axis</a:t>
            </a:r>
          </a:p>
        </p:txBody>
      </p:sp>
      <p:pic>
        <p:nvPicPr>
          <p:cNvPr id="5" name="Picture 2" descr="Tegelerl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0" y="934215"/>
            <a:ext cx="4965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Tegeler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1" y="3913529"/>
            <a:ext cx="4989513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52889" y="3525014"/>
            <a:ext cx="1587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905250" y="6366217"/>
            <a:ext cx="1588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732088" y="2382014"/>
            <a:ext cx="1173162" cy="685800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8276" y="3067814"/>
            <a:ext cx="1687513" cy="381000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689351" y="5882029"/>
            <a:ext cx="1903413" cy="503238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81288" y="5450229"/>
            <a:ext cx="1008062" cy="431800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994275" y="1077089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en-US" sz="2400" b="1" dirty="0" err="1">
                <a:solidFill>
                  <a:schemeClr val="bg1"/>
                </a:solidFill>
              </a:rPr>
              <a:t>Malunion</a:t>
            </a:r>
            <a:endParaRPr lang="de-DE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362326" y="3965917"/>
            <a:ext cx="352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en-US" sz="2400" b="1" dirty="0">
                <a:solidFill>
                  <a:schemeClr val="bg1"/>
                </a:solidFill>
              </a:rPr>
              <a:t>1 </a:t>
            </a:r>
            <a:r>
              <a:rPr lang="de-DE" altLang="en-US" sz="2400" b="1" dirty="0" err="1">
                <a:solidFill>
                  <a:schemeClr val="bg1"/>
                </a:solidFill>
              </a:rPr>
              <a:t>year</a:t>
            </a:r>
            <a:r>
              <a:rPr lang="de-DE" altLang="en-US" sz="2400" b="1" dirty="0">
                <a:solidFill>
                  <a:schemeClr val="bg1"/>
                </a:solidFill>
              </a:rPr>
              <a:t> after </a:t>
            </a:r>
            <a:r>
              <a:rPr lang="de-DE" altLang="en-US" sz="2400" b="1" dirty="0" err="1">
                <a:solidFill>
                  <a:schemeClr val="bg1"/>
                </a:solidFill>
              </a:rPr>
              <a:t>correction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51" y="1583275"/>
            <a:ext cx="3169308" cy="462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92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Pedobarographic</a:t>
            </a:r>
            <a:r>
              <a:rPr lang="en-US" noProof="0" dirty="0"/>
              <a:t>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5473700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Normalized pressure pattern of the sole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Load shift from lateral to medial in </a:t>
            </a:r>
            <a:r>
              <a:rPr lang="en-US" dirty="0" err="1"/>
              <a:t>homolateral</a:t>
            </a:r>
            <a:r>
              <a:rPr lang="en-US" dirty="0"/>
              <a:t> fracture dislocations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roll-over and push-off (first and second toe)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eg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97" b="4597"/>
          <a:stretch>
            <a:fillRect/>
          </a:stretch>
        </p:blipFill>
        <p:spPr bwMode="auto">
          <a:xfrm>
            <a:off x="6528049" y="1902296"/>
            <a:ext cx="20732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269" y="1902297"/>
            <a:ext cx="1800541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406300" y="1262534"/>
            <a:ext cx="2073274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Preoperative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659004" y="1110208"/>
            <a:ext cx="1973500" cy="639762"/>
          </a:xfrm>
          <a:prstGeom prst="rect">
            <a:avLst/>
          </a:prstGeom>
        </p:spPr>
        <p:txBody>
          <a:bodyPr/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dirty="0"/>
              <a:t>1 year after correction</a:t>
            </a:r>
          </a:p>
        </p:txBody>
      </p:sp>
    </p:spTree>
    <p:extLst>
      <p:ext uri="{BB962C8B-B14F-4D97-AF65-F5344CB8AC3E}">
        <p14:creationId xmlns:p14="http://schemas.microsoft.com/office/powerpoint/2010/main" val="15321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Overlooked purely ligamentous </a:t>
            </a:r>
            <a:r>
              <a:rPr lang="en-US" dirty="0" err="1"/>
              <a:t>Lisfranc</a:t>
            </a:r>
            <a:r>
              <a:rPr lang="en-US" dirty="0"/>
              <a:t> injuries can lead to 3-D deformity and arthritis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Corrective fusion restores function and alignment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Restrict fusion to the 1st, 2nd, and 3rd TMT joints if possible (ie, avoid fusion of 4th and 5th TMT joints)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619" y="6340475"/>
            <a:ext cx="831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Faciszewski</a:t>
            </a:r>
            <a:r>
              <a:rPr lang="en-US" sz="1800" dirty="0"/>
              <a:t> et al. </a:t>
            </a:r>
            <a:r>
              <a:rPr lang="en-US" sz="1800" i="1" dirty="0"/>
              <a:t>J Bone Joint </a:t>
            </a:r>
            <a:r>
              <a:rPr lang="en-US" sz="1800" i="1" dirty="0" err="1"/>
              <a:t>Surg</a:t>
            </a:r>
            <a:r>
              <a:rPr lang="en-US" sz="1800" i="1" dirty="0"/>
              <a:t> Am</a:t>
            </a:r>
            <a:r>
              <a:rPr lang="en-US" sz="1800" dirty="0"/>
              <a:t>. 1990;72:1519–1522 </a:t>
            </a:r>
          </a:p>
        </p:txBody>
      </p:sp>
    </p:spTree>
    <p:extLst>
      <p:ext uri="{BB962C8B-B14F-4D97-AF65-F5344CB8AC3E}">
        <p14:creationId xmlns:p14="http://schemas.microsoft.com/office/powerpoint/2010/main" val="71380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7F4CB4A47743B2029593C5767354" ma:contentTypeVersion="1" ma:contentTypeDescription="Create a new document." ma:contentTypeScope="" ma:versionID="fb8ba3bab4a291cae88a37c21bca8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3B2ED5-D016-4E55-8977-53F69246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7E628-79A4-48C4-8633-1D5D829D1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305F6-61E7-46FC-BBBB-936196D02140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184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Symbol</vt:lpstr>
      <vt:lpstr>Times New Roman</vt:lpstr>
      <vt:lpstr>Office</vt:lpstr>
      <vt:lpstr>Presentation_AOTRAUMA_w</vt:lpstr>
      <vt:lpstr>PowerPoint Presentation</vt:lpstr>
      <vt:lpstr>Case description</vt:lpstr>
      <vt:lpstr>Clinical appearance—planovalgus foot</vt:lpstr>
      <vt:lpstr>PowerPoint Presentation</vt:lpstr>
      <vt:lpstr>Talus-1st metatarsal axis</vt:lpstr>
      <vt:lpstr>Pedobarographic findings</vt:lpstr>
      <vt:lpstr>Take-home messages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Volz</dc:creator>
  <cp:lastModifiedBy>Claire Thorndyke</cp:lastModifiedBy>
  <cp:revision>21</cp:revision>
  <dcterms:created xsi:type="dcterms:W3CDTF">2013-05-31T07:29:54Z</dcterms:created>
  <dcterms:modified xsi:type="dcterms:W3CDTF">2020-04-20T08:06:36Z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0x010100427E7F4CB4A47743B2029593C5767354</vt:lpwstr>
  </property>
</Properties>
</file>