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7" r:id="rId1"/>
    <p:sldMasterId id="2147483654" r:id="rId2"/>
  </p:sldMasterIdLst>
  <p:notesMasterIdLst>
    <p:notesMasterId r:id="rId29"/>
  </p:notesMasterIdLst>
  <p:sldIdLst>
    <p:sldId id="256" r:id="rId3"/>
    <p:sldId id="257" r:id="rId4"/>
    <p:sldId id="258" r:id="rId5"/>
    <p:sldId id="259" r:id="rId6"/>
    <p:sldId id="260" r:id="rId7"/>
    <p:sldId id="281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12192000" cy="6858000"/>
  <p:notesSz cx="7099300" cy="10234613"/>
  <p:defaultTextStyle>
    <a:defPPr>
      <a:defRPr lang="de-CH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klei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529B"/>
    <a:srgbClr val="4D4D4D"/>
    <a:srgbClr val="808080"/>
    <a:srgbClr val="0E29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631" autoAdjust="0"/>
    <p:restoredTop sz="89641" autoAdjust="0"/>
  </p:normalViewPr>
  <p:slideViewPr>
    <p:cSldViewPr>
      <p:cViewPr varScale="1">
        <p:scale>
          <a:sx n="56" d="100"/>
          <a:sy n="56" d="100"/>
        </p:scale>
        <p:origin x="476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2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 defTabSz="990600">
              <a:defRPr sz="1300"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/>
              <a:t>Click to edit Master text styles</a:t>
            </a:r>
          </a:p>
          <a:p>
            <a:pPr lvl="1"/>
            <a:r>
              <a:rPr lang="de-CH" noProof="0"/>
              <a:t>Second level</a:t>
            </a:r>
          </a:p>
          <a:p>
            <a:pPr lvl="2"/>
            <a:r>
              <a:rPr lang="de-CH" noProof="0"/>
              <a:t>Third level</a:t>
            </a:r>
          </a:p>
          <a:p>
            <a:pPr lvl="3"/>
            <a:r>
              <a:rPr lang="de-CH" noProof="0"/>
              <a:t>Fourth level</a:t>
            </a:r>
          </a:p>
          <a:p>
            <a:pPr lvl="4"/>
            <a:r>
              <a:rPr lang="de-CH" noProof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 defTabSz="990600">
              <a:defRPr sz="1300"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cs typeface="+mn-cs"/>
              </a:defRPr>
            </a:lvl1pPr>
          </a:lstStyle>
          <a:p>
            <a:pPr>
              <a:defRPr/>
            </a:pPr>
            <a:fld id="{DF7067C7-2999-4130-B6D2-42A14561FD03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357645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0" dirty="0">
                <a:solidFill>
                  <a:srgbClr val="808080"/>
                </a:solidFill>
                <a:ea typeface="ＭＳ Ｐゴシック" pitchFamily="34" charset="-128"/>
              </a:rPr>
              <a:t>Author: Matej </a:t>
            </a:r>
            <a:r>
              <a:rPr lang="en-US" altLang="en-US" sz="1200" b="0" dirty="0" err="1">
                <a:solidFill>
                  <a:srgbClr val="808080"/>
                </a:solidFill>
                <a:ea typeface="ＭＳ Ｐゴシック" pitchFamily="34" charset="-128"/>
              </a:rPr>
              <a:t>Andoljsek</a:t>
            </a:r>
            <a:r>
              <a:rPr lang="en-US" altLang="en-US" sz="1200" b="0" dirty="0">
                <a:solidFill>
                  <a:srgbClr val="808080"/>
                </a:solidFill>
                <a:ea typeface="ＭＳ Ｐゴシック" pitchFamily="34" charset="-128"/>
              </a:rPr>
              <a:t>, SI</a:t>
            </a:r>
          </a:p>
          <a:p>
            <a:endParaRPr lang="de-CH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7067C7-2999-4130-B6D2-42A14561FD03}" type="slidenum">
              <a:rPr lang="de-CH" smtClean="0"/>
              <a:pPr>
                <a:defRPr/>
              </a:pPr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61228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DC7DBF-C8E5-40EC-B40C-E388332A3D5C}" type="slidenum">
              <a:rPr lang="de-CH" smtClean="0">
                <a:cs typeface="Arial" charset="0"/>
              </a:rPr>
              <a:pPr/>
              <a:t>22</a:t>
            </a:fld>
            <a:endParaRPr lang="de-CH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O Trauma 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A944C1AA-7311-4CAD-85EA-0F55FD5AEE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Titel 1">
            <a:extLst>
              <a:ext uri="{FF2B5EF4-FFF2-40B4-BE49-F238E27FC236}">
                <a16:creationId xmlns:a16="http://schemas.microsoft.com/office/drawing/2014/main" id="{0B31BD1C-DAFA-144D-9AD3-F1B14A3179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2" y="2214564"/>
            <a:ext cx="9505951" cy="728661"/>
          </a:xfrm>
        </p:spPr>
        <p:txBody>
          <a:bodyPr/>
          <a:lstStyle>
            <a:lvl1pPr>
              <a:lnSpc>
                <a:spcPts val="34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(32pt)</a:t>
            </a:r>
          </a:p>
        </p:txBody>
      </p:sp>
      <p:sp>
        <p:nvSpPr>
          <p:cNvPr id="23" name="Textplatzhalter 8">
            <a:extLst>
              <a:ext uri="{FF2B5EF4-FFF2-40B4-BE49-F238E27FC236}">
                <a16:creationId xmlns:a16="http://schemas.microsoft.com/office/drawing/2014/main" id="{4F144F64-9D68-8B47-A6D5-E06A114E7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5856290"/>
            <a:ext cx="3348037" cy="246062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name</a:t>
            </a:r>
          </a:p>
        </p:txBody>
      </p:sp>
      <p:sp>
        <p:nvSpPr>
          <p:cNvPr id="24" name="Textplatzhalter 8">
            <a:extLst>
              <a:ext uri="{FF2B5EF4-FFF2-40B4-BE49-F238E27FC236}">
                <a16:creationId xmlns:a16="http://schemas.microsoft.com/office/drawing/2014/main" id="{661CED1D-4281-934C-A6E2-E58C3001A0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6102352"/>
            <a:ext cx="3348037" cy="206376"/>
          </a:xfrm>
        </p:spPr>
        <p:txBody>
          <a:bodyPr anchor="b" anchorCtr="0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title </a:t>
            </a:r>
          </a:p>
        </p:txBody>
      </p:sp>
      <p:sp>
        <p:nvSpPr>
          <p:cNvPr id="25" name="Textplatzhalter 8">
            <a:extLst>
              <a:ext uri="{FF2B5EF4-FFF2-40B4-BE49-F238E27FC236}">
                <a16:creationId xmlns:a16="http://schemas.microsoft.com/office/drawing/2014/main" id="{0DEA1137-9828-8D43-A808-5FCDA877DF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9876" y="5861053"/>
            <a:ext cx="3348037" cy="246062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Meeting</a:t>
            </a:r>
          </a:p>
        </p:txBody>
      </p:sp>
      <p:sp>
        <p:nvSpPr>
          <p:cNvPr id="26" name="Textplatzhalter 8">
            <a:extLst>
              <a:ext uri="{FF2B5EF4-FFF2-40B4-BE49-F238E27FC236}">
                <a16:creationId xmlns:a16="http://schemas.microsoft.com/office/drawing/2014/main" id="{3ABF561D-CD8E-8342-95D1-C4FE5E38AF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75" y="6107115"/>
            <a:ext cx="3348037" cy="206376"/>
          </a:xfrm>
        </p:spPr>
        <p:txBody>
          <a:bodyPr anchor="b" anchorCtr="0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City, month day, year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3642E5B-96F1-864B-935C-AACC45962F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812" y="2943226"/>
            <a:ext cx="9505951" cy="2184400"/>
          </a:xfrm>
        </p:spPr>
        <p:txBody>
          <a:bodyPr/>
          <a:lstStyle>
            <a:lvl1pPr marL="0" indent="0">
              <a:buNone/>
              <a:defRPr sz="3200">
                <a:solidFill>
                  <a:srgbClr val="FFFFFF"/>
                </a:solidFill>
              </a:defRPr>
            </a:lvl1pPr>
            <a:lvl2pPr marL="342000" indent="0">
              <a:buNone/>
              <a:defRPr/>
            </a:lvl2pPr>
            <a:lvl3pPr marL="684000" indent="0">
              <a:buNone/>
              <a:defRPr/>
            </a:lvl3pPr>
            <a:lvl4pPr marL="1026000" indent="0">
              <a:buNone/>
              <a:defRPr/>
            </a:lvl4pPr>
            <a:lvl5pPr marL="1368000" indent="0">
              <a:buNone/>
              <a:defRPr/>
            </a:lvl5pPr>
          </a:lstStyle>
          <a:p>
            <a:r>
              <a:rPr lang="en-US" dirty="0" err="1"/>
              <a:t>Subheadline</a:t>
            </a:r>
            <a:r>
              <a:rPr lang="en-US" dirty="0"/>
              <a:t> (32pt)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79DAE51-7D2B-7D4E-B642-8F52CD6758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58813" y="260350"/>
            <a:ext cx="924560" cy="57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953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rge imag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D6DFA43D-7EFC-4422-899F-A44536AFB7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5" y="6312000"/>
            <a:ext cx="553212" cy="290576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E43BAFF3-7966-B045-AF0E-E679C72FAB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Headline (32pt)</a:t>
            </a:r>
          </a:p>
        </p:txBody>
      </p:sp>
    </p:spTree>
    <p:extLst>
      <p:ext uri="{BB962C8B-B14F-4D97-AF65-F5344CB8AC3E}">
        <p14:creationId xmlns:p14="http://schemas.microsoft.com/office/powerpoint/2010/main" val="1763902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imag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4" y="1727199"/>
            <a:ext cx="5376333" cy="3400426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6DFA43D-7EFC-4422-899F-A44536AFB7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5" y="6312000"/>
            <a:ext cx="553212" cy="290576"/>
          </a:xfrm>
          <a:prstGeom prst="rect">
            <a:avLst/>
          </a:prstGeom>
        </p:spPr>
      </p:pic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C091CBB9-0ED2-447E-B3AA-D8BD16CC1C4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8813" y="6492875"/>
            <a:ext cx="3095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6ABA92-B65E-42F5-BB28-73DA50746AED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43BAFF3-7966-B045-AF0E-E679C72FAB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Headline (32pt)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F7A8648F-6F94-4BD6-9057-657CE0AD70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16725" y="1727200"/>
            <a:ext cx="4716463" cy="41290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0788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images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4" y="4884737"/>
            <a:ext cx="4704289" cy="96986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8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Text (28pt)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5" y="1727199"/>
            <a:ext cx="4704290" cy="291623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37D0A741-A793-4B42-8225-37550EA0E43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44684" y="4884737"/>
            <a:ext cx="4704289" cy="96986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8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Text (28pt)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333807CB-4C73-4E3B-A1D1-85D927EA65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44685" y="1727199"/>
            <a:ext cx="4704290" cy="291623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351F687-0163-4967-B0F7-21FAF91DDD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5" y="6312000"/>
            <a:ext cx="553212" cy="290576"/>
          </a:xfrm>
          <a:prstGeom prst="rect">
            <a:avLst/>
          </a:prstGeom>
        </p:spPr>
      </p:pic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C5A7C55E-8985-4FE6-B0DD-6F886D99BB7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58813" y="6492875"/>
            <a:ext cx="3095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6ABA92-B65E-42F5-BB28-73DA50746AED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E8CDFF0-E7E9-AA43-9B34-0D91FBA3F1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noProof="0" dirty="0"/>
              <a:t>Headline (32pt)</a:t>
            </a:r>
          </a:p>
        </p:txBody>
      </p:sp>
    </p:spTree>
    <p:extLst>
      <p:ext uri="{BB962C8B-B14F-4D97-AF65-F5344CB8AC3E}">
        <p14:creationId xmlns:p14="http://schemas.microsoft.com/office/powerpoint/2010/main" val="6625637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ll images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5" y="3430690"/>
            <a:ext cx="1969028" cy="2425599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Text (20pt)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5" y="1727200"/>
            <a:ext cx="1969028" cy="1455635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 dirty="0"/>
              <a:t>Picture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CD2B63B-68A3-4168-A206-A98C3BECD5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5" y="6312000"/>
            <a:ext cx="553212" cy="290576"/>
          </a:xfrm>
          <a:prstGeom prst="rect">
            <a:avLst/>
          </a:prstGeom>
        </p:spPr>
      </p:pic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56B16748-B25A-46BF-B96B-CEC2914CE52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06247" y="3433967"/>
            <a:ext cx="1969028" cy="2425599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Text (20pt)</a:t>
            </a:r>
          </a:p>
        </p:txBody>
      </p:sp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D1B91ADF-4A75-491E-BDF4-A068AC12192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06247" y="1730476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06A15978-667A-44FC-B0D9-CF28A2D5663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43097" y="3435454"/>
            <a:ext cx="1969028" cy="2425599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Text (20pt)</a:t>
            </a:r>
          </a:p>
        </p:txBody>
      </p:sp>
      <p:sp>
        <p:nvSpPr>
          <p:cNvPr id="19" name="Bildplatzhalter 7">
            <a:extLst>
              <a:ext uri="{FF2B5EF4-FFF2-40B4-BE49-F238E27FC236}">
                <a16:creationId xmlns:a16="http://schemas.microsoft.com/office/drawing/2014/main" id="{5441D032-A3C9-4856-B748-678D2EB5706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43097" y="1731964"/>
            <a:ext cx="1969028" cy="145415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AF505952-06D7-417C-BB3A-93B6A7C4FF0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879947" y="3430689"/>
            <a:ext cx="1969028" cy="2425599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Text (20pt)</a:t>
            </a:r>
          </a:p>
        </p:txBody>
      </p:sp>
      <p:sp>
        <p:nvSpPr>
          <p:cNvPr id="21" name="Bildplatzhalter 7">
            <a:extLst>
              <a:ext uri="{FF2B5EF4-FFF2-40B4-BE49-F238E27FC236}">
                <a16:creationId xmlns:a16="http://schemas.microsoft.com/office/drawing/2014/main" id="{28C00620-91DA-4CD6-8288-576F86F2A7A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79947" y="1727199"/>
            <a:ext cx="1969028" cy="145415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CD2B21FD-E62A-4E4C-B0CE-D79864A7ECC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58813" y="6492875"/>
            <a:ext cx="3095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6ABA92-B65E-42F5-BB28-73DA50746AED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169C8EB-36ED-E242-92A1-94C66701C2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Headline (32pt)</a:t>
            </a:r>
          </a:p>
        </p:txBody>
      </p:sp>
    </p:spTree>
    <p:extLst>
      <p:ext uri="{BB962C8B-B14F-4D97-AF65-F5344CB8AC3E}">
        <p14:creationId xmlns:p14="http://schemas.microsoft.com/office/powerpoint/2010/main" val="306234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EA7F3F7-EB49-4EF3-9F56-DAEBCB9C1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813" y="6492875"/>
            <a:ext cx="309562" cy="365125"/>
          </a:xfrm>
          <a:prstGeom prst="rect">
            <a:avLst/>
          </a:prstGeom>
        </p:spPr>
        <p:txBody>
          <a:bodyPr/>
          <a:lstStyle/>
          <a:p>
            <a:fld id="{0A6ABA92-B65E-42F5-BB28-73DA50746AED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1EEBCC77-44D2-0D41-ADFE-E245C981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noProof="0" dirty="0"/>
              <a:t>Headline (32pt)</a:t>
            </a: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159D77EC-C659-4D5E-ABC5-A25855CEE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1727200"/>
            <a:ext cx="4716462" cy="4129088"/>
          </a:xfrm>
        </p:spPr>
        <p:txBody>
          <a:bodyPr/>
          <a:lstStyle/>
          <a:p>
            <a:pPr lvl="0"/>
            <a:r>
              <a:rPr lang="en-US" dirty="0"/>
              <a:t>Top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4661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A944C1AA-7311-4CAD-85EA-0F55FD5AEE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Titel 1">
            <a:extLst>
              <a:ext uri="{FF2B5EF4-FFF2-40B4-BE49-F238E27FC236}">
                <a16:creationId xmlns:a16="http://schemas.microsoft.com/office/drawing/2014/main" id="{0B31BD1C-DAFA-144D-9AD3-F1B14A3179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2" y="2214564"/>
            <a:ext cx="9505951" cy="728661"/>
          </a:xfrm>
        </p:spPr>
        <p:txBody>
          <a:bodyPr/>
          <a:lstStyle>
            <a:lvl1pPr>
              <a:lnSpc>
                <a:spcPts val="34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(32pt)</a:t>
            </a:r>
            <a:endParaRPr lang="en-US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3642E5B-96F1-864B-935C-AACC45962F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812" y="2943226"/>
            <a:ext cx="9505951" cy="2184400"/>
          </a:xfrm>
        </p:spPr>
        <p:txBody>
          <a:bodyPr/>
          <a:lstStyle>
            <a:lvl1pPr marL="0" indent="0">
              <a:buNone/>
              <a:defRPr sz="3200">
                <a:solidFill>
                  <a:srgbClr val="FFFFFF"/>
                </a:solidFill>
              </a:defRPr>
            </a:lvl1pPr>
            <a:lvl2pPr marL="342000" indent="0">
              <a:buNone/>
              <a:defRPr/>
            </a:lvl2pPr>
            <a:lvl3pPr marL="684000" indent="0">
              <a:buNone/>
              <a:defRPr/>
            </a:lvl3pPr>
            <a:lvl4pPr marL="1026000" indent="0">
              <a:buNone/>
              <a:defRPr/>
            </a:lvl4pPr>
            <a:lvl5pPr marL="1368000" indent="0">
              <a:buNone/>
              <a:defRPr/>
            </a:lvl5pPr>
          </a:lstStyle>
          <a:p>
            <a:r>
              <a:rPr lang="en-US" dirty="0" err="1"/>
              <a:t>Subheadline</a:t>
            </a:r>
            <a:r>
              <a:rPr lang="en-US" dirty="0"/>
              <a:t> (32pt)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379F31A-E238-6F45-9F6D-B7A74855A5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79975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336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4CF53C00-41EF-4AFE-A87A-C3A990F0AD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C75442D-19E2-724C-A1F0-3BCA549BC3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813" y="2205037"/>
            <a:ext cx="9505950" cy="738187"/>
          </a:xfrm>
        </p:spPr>
        <p:txBody>
          <a:bodyPr/>
          <a:lstStyle>
            <a:lvl1pPr marL="0" indent="0">
              <a:buNone/>
              <a:defRPr sz="3200" b="1">
                <a:solidFill>
                  <a:srgbClr val="042D98"/>
                </a:solidFill>
              </a:defRPr>
            </a:lvl1pPr>
          </a:lstStyle>
          <a:p>
            <a:pPr lvl="0"/>
            <a:r>
              <a:rPr lang="en-US" dirty="0"/>
              <a:t>Headline (32pt)</a:t>
            </a:r>
            <a:endParaRPr lang="en-US" noProof="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25CF241-A2B0-724E-B9A8-3D09BD08DA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8813" y="2959893"/>
            <a:ext cx="9505950" cy="2167731"/>
          </a:xfrm>
        </p:spPr>
        <p:txBody>
          <a:bodyPr/>
          <a:lstStyle>
            <a:lvl1pPr marL="0" indent="0">
              <a:buNone/>
              <a:defRPr sz="3200" b="0">
                <a:solidFill>
                  <a:srgbClr val="042D98"/>
                </a:solidFill>
              </a:defRPr>
            </a:lvl1pPr>
          </a:lstStyle>
          <a:p>
            <a:r>
              <a:rPr lang="en-US" dirty="0" err="1"/>
              <a:t>Subheadline</a:t>
            </a:r>
            <a:r>
              <a:rPr lang="en-US" dirty="0"/>
              <a:t> (32pt)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FD24B52-802C-A045-81B4-CDB932F87E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79976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829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AOT_BEAM_blu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184" y="857250"/>
            <a:ext cx="11707283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5903384" y="1700213"/>
            <a:ext cx="5486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400">
              <a:cs typeface="+mn-cs"/>
            </a:endParaRPr>
          </a:p>
        </p:txBody>
      </p:sp>
      <p:pic>
        <p:nvPicPr>
          <p:cNvPr id="6" name="Picture 10" descr="AOT_LOGO_int_L_rg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384" y="236539"/>
            <a:ext cx="3359149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8001" y="1520826"/>
            <a:ext cx="11036300" cy="468313"/>
          </a:xfrm>
        </p:spPr>
        <p:txBody>
          <a:bodyPr/>
          <a:lstStyle>
            <a:lvl1pPr>
              <a:defRPr>
                <a:solidFill>
                  <a:srgbClr val="29529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8001" y="1957388"/>
            <a:ext cx="11036300" cy="468312"/>
          </a:xfrm>
        </p:spPr>
        <p:txBody>
          <a:bodyPr lIns="0" tIns="0" rIns="0" bIns="0"/>
          <a:lstStyle>
            <a:lvl1pPr marL="0" indent="0">
              <a:lnSpc>
                <a:spcPts val="3400"/>
              </a:lnSpc>
              <a:buFontTx/>
              <a:buNone/>
              <a:defRPr sz="3200">
                <a:solidFill>
                  <a:srgbClr val="808080"/>
                </a:solidFill>
              </a:defRPr>
            </a:lvl1pPr>
          </a:lstStyle>
          <a:p>
            <a:r>
              <a:rPr lang="en-US" noProof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29529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950D8-664A-48D5-8206-020B6066D856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23579-BE88-4629-A276-2A91331DF94E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O Trauma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4CF53C00-41EF-4AFE-A87A-C3A990F0AD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73ADFED4-E5B7-4041-A450-3F837A90AB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5856290"/>
            <a:ext cx="3348037" cy="246062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tx2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name</a:t>
            </a:r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01ECB604-EBAF-4CB8-940B-8B9436AFCE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6102352"/>
            <a:ext cx="3348037" cy="206376"/>
          </a:xfrm>
        </p:spPr>
        <p:txBody>
          <a:bodyPr anchor="b" anchorCtr="0"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title 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6D88C27E-BC7C-4779-9A2E-1947FFA9A8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9876" y="5861053"/>
            <a:ext cx="3348037" cy="246062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tx2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Meeting</a:t>
            </a:r>
          </a:p>
        </p:txBody>
      </p:sp>
      <p:sp>
        <p:nvSpPr>
          <p:cNvPr id="21" name="Textplatzhalter 8">
            <a:extLst>
              <a:ext uri="{FF2B5EF4-FFF2-40B4-BE49-F238E27FC236}">
                <a16:creationId xmlns:a16="http://schemas.microsoft.com/office/drawing/2014/main" id="{BEB31F60-B2F1-41E4-9386-587225E466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75" y="6107115"/>
            <a:ext cx="3348037" cy="206376"/>
          </a:xfrm>
        </p:spPr>
        <p:txBody>
          <a:bodyPr anchor="b" anchorCtr="0"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City, month day, year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C75442D-19E2-724C-A1F0-3BCA549BC3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813" y="2205037"/>
            <a:ext cx="9505950" cy="738187"/>
          </a:xfrm>
        </p:spPr>
        <p:txBody>
          <a:bodyPr/>
          <a:lstStyle>
            <a:lvl1pPr marL="0" indent="0">
              <a:buNone/>
              <a:defRPr sz="3200" b="1">
                <a:solidFill>
                  <a:srgbClr val="042D98"/>
                </a:solidFill>
              </a:defRPr>
            </a:lvl1pPr>
          </a:lstStyle>
          <a:p>
            <a:pPr lvl="0"/>
            <a:r>
              <a:rPr lang="en-US" dirty="0"/>
              <a:t>Headline (32pt)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25CF241-A2B0-724E-B9A8-3D09BD08DA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8813" y="2959893"/>
            <a:ext cx="9505950" cy="2167731"/>
          </a:xfrm>
        </p:spPr>
        <p:txBody>
          <a:bodyPr/>
          <a:lstStyle>
            <a:lvl1pPr marL="0" indent="0">
              <a:buNone/>
              <a:defRPr sz="3200" b="0">
                <a:solidFill>
                  <a:srgbClr val="042D98"/>
                </a:solidFill>
              </a:defRPr>
            </a:lvl1pPr>
          </a:lstStyle>
          <a:p>
            <a:r>
              <a:rPr lang="en-US" dirty="0" err="1"/>
              <a:t>Subheadline</a:t>
            </a:r>
            <a:r>
              <a:rPr lang="en-US" dirty="0"/>
              <a:t> (32pt)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7F0B1B2-05D2-7F47-BB1C-7C5B498FF9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58813" y="260350"/>
            <a:ext cx="913384" cy="57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081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520826"/>
            <a:ext cx="5416551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7751" y="1520826"/>
            <a:ext cx="5416549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3CD9B-5EA7-45D5-8C18-5E1EC3C3FD01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C924E-36F5-4767-8DBB-722FA51FA997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8FCFF-89F3-4111-A816-2C381AE060A1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B2ED7-DE89-4A0A-87EA-5860A2A7CBB1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98FF0-CD43-4C09-A06E-395F7F112E07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2DEE5-DF1E-4492-8F6A-97BDA10CBF26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4FD05-0162-4833-ADF1-79DC005FB2E3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86284" y="381000"/>
            <a:ext cx="2758016" cy="58181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381000"/>
            <a:ext cx="8075084" cy="58181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B04C6-7C28-4BAF-962E-8A380D7689DE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419996D4-CCC5-8244-802D-A4A36F5901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noProof="0" dirty="0"/>
              <a:t>Headline (32pt)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CB4B3BF-7CA8-4585-831C-F5DF968FBE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1727200"/>
            <a:ext cx="9505950" cy="4129088"/>
          </a:xfrm>
        </p:spPr>
        <p:txBody>
          <a:bodyPr/>
          <a:lstStyle/>
          <a:p>
            <a:pPr lvl="0"/>
            <a:r>
              <a:rPr lang="en-US" dirty="0"/>
              <a:t>Top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0803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32C606-B062-AF4B-A36F-0FF44EFCFC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noProof="0" dirty="0"/>
              <a:t>Headline (32pt)</a:t>
            </a:r>
          </a:p>
        </p:txBody>
      </p:sp>
    </p:spTree>
    <p:extLst>
      <p:ext uri="{BB962C8B-B14F-4D97-AF65-F5344CB8AC3E}">
        <p14:creationId xmlns:p14="http://schemas.microsoft.com/office/powerpoint/2010/main" val="1131250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665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CE008A41-AE8F-4A4F-B3C6-BB4BFEB16C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8813" y="6492875"/>
            <a:ext cx="309562" cy="365125"/>
          </a:xfrm>
          <a:prstGeom prst="rect">
            <a:avLst/>
          </a:prstGeom>
        </p:spPr>
        <p:txBody>
          <a:bodyPr/>
          <a:lstStyle/>
          <a:p>
            <a:fld id="{0A6ABA92-B65E-42F5-BB28-73DA50746AED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9FE20CF-5CAB-B145-B705-F0221B766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noProof="0" dirty="0"/>
              <a:t>Headline (32pt)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05C5EDF6-0E1D-4133-992A-6B7CEA2C5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1727200"/>
            <a:ext cx="4716462" cy="4129088"/>
          </a:xfrm>
        </p:spPr>
        <p:txBody>
          <a:bodyPr/>
          <a:lstStyle/>
          <a:p>
            <a:pPr lvl="0"/>
            <a:r>
              <a:rPr lang="en-US" dirty="0"/>
              <a:t>Top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02616FAD-06D4-4469-AD4C-320B8432E20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32513" y="1727200"/>
            <a:ext cx="4716462" cy="4129088"/>
          </a:xfrm>
        </p:spPr>
        <p:txBody>
          <a:bodyPr/>
          <a:lstStyle/>
          <a:p>
            <a:pPr lvl="0"/>
            <a:r>
              <a:rPr lang="en-US" dirty="0"/>
              <a:t>Top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7068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814" y="1727199"/>
            <a:ext cx="5388504" cy="3400426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70DD2CDD-8E40-4FA1-BCE2-A0663B10DCB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8813" y="6492875"/>
            <a:ext cx="309562" cy="365125"/>
          </a:xfrm>
          <a:prstGeom prst="rect">
            <a:avLst/>
          </a:prstGeom>
        </p:spPr>
        <p:txBody>
          <a:bodyPr/>
          <a:lstStyle/>
          <a:p>
            <a:fld id="{0A6ABA92-B65E-42F5-BB28-73DA50746AED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3FF76DA-AD1B-F94D-AD0E-8307FED986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noProof="0" dirty="0"/>
              <a:t>Headline (32pt)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2F46209C-2AF4-49BF-BAA1-7259963618E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16725" y="1727200"/>
            <a:ext cx="4716463" cy="4129088"/>
          </a:xfrm>
        </p:spPr>
        <p:txBody>
          <a:bodyPr/>
          <a:lstStyle/>
          <a:p>
            <a:pPr lvl="0"/>
            <a:r>
              <a:rPr lang="en-US" dirty="0"/>
              <a:t>Top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6422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517525"/>
            <a:ext cx="10862204" cy="966787"/>
          </a:xfrm>
        </p:spPr>
        <p:txBody>
          <a:bodyPr anchor="t" anchorCtr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noProof="0" dirty="0"/>
              <a:t>Headline (32pt)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4" y="4884737"/>
            <a:ext cx="4704289" cy="96986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800"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r>
              <a:rPr lang="en-US" dirty="0"/>
              <a:t>Text (28pt)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813" y="1727199"/>
            <a:ext cx="4716462" cy="291623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37D0A741-A793-4B42-8225-37550EA0E43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44685" y="4884737"/>
            <a:ext cx="4704288" cy="969862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800"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r>
              <a:rPr lang="en-US" dirty="0"/>
              <a:t>Text (28pt)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333807CB-4C73-4E3B-A1D1-85D927EA65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44685" y="1727199"/>
            <a:ext cx="4704290" cy="291623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3E5951C6-963E-4674-91CC-8E8F1F645AF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58813" y="6492875"/>
            <a:ext cx="309562" cy="365125"/>
          </a:xfrm>
          <a:prstGeom prst="rect">
            <a:avLst/>
          </a:prstGeom>
        </p:spPr>
        <p:txBody>
          <a:bodyPr/>
          <a:lstStyle/>
          <a:p>
            <a:fld id="{0A6ABA92-B65E-42F5-BB28-73DA50746AED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93521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5" y="3430690"/>
            <a:ext cx="1969028" cy="2425599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r>
              <a:rPr lang="en-US" dirty="0"/>
              <a:t>Text (20pt)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5" y="1727199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BC7BB4E-BF1F-4D9E-97F1-898AFD41A41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06247" y="3433967"/>
            <a:ext cx="1969028" cy="2425599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r>
              <a:rPr lang="en-US" dirty="0"/>
              <a:t>Text (20pt)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E2CCE0D8-AC8D-4905-A013-7F31E747D1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06247" y="1730476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8186687C-479E-4FF8-8933-75FC36163FD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32513" y="3430689"/>
            <a:ext cx="1969028" cy="2425599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r>
              <a:rPr lang="en-US" dirty="0"/>
              <a:t>Text (20pt)</a:t>
            </a:r>
          </a:p>
        </p:txBody>
      </p:sp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A257245C-F172-4383-8396-BCF83CC109F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32513" y="1727198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861E2ECD-CB24-4B91-8A9B-259A67613C3F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879418" y="3433967"/>
            <a:ext cx="1969028" cy="2425599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r>
              <a:rPr lang="en-US" dirty="0"/>
              <a:t>Text (20pt)</a:t>
            </a:r>
          </a:p>
        </p:txBody>
      </p:sp>
      <p:sp>
        <p:nvSpPr>
          <p:cNvPr id="19" name="Bildplatzhalter 7">
            <a:extLst>
              <a:ext uri="{FF2B5EF4-FFF2-40B4-BE49-F238E27FC236}">
                <a16:creationId xmlns:a16="http://schemas.microsoft.com/office/drawing/2014/main" id="{2803E856-D15C-4C2A-99FD-4D63E5C34E3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79418" y="1730476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ED650EED-FA23-43C6-8098-A702770AE5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58813" y="6492875"/>
            <a:ext cx="309562" cy="365125"/>
          </a:xfrm>
          <a:prstGeom prst="rect">
            <a:avLst/>
          </a:prstGeom>
        </p:spPr>
        <p:txBody>
          <a:bodyPr/>
          <a:lstStyle/>
          <a:p>
            <a:fld id="{0A6ABA92-B65E-42F5-BB28-73DA50746AED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5AEC5B9-D2EF-0F4E-9314-0EBF7C51B7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dirty="0"/>
              <a:t>Headline (32pt)</a:t>
            </a:r>
          </a:p>
        </p:txBody>
      </p:sp>
    </p:spTree>
    <p:extLst>
      <p:ext uri="{BB962C8B-B14F-4D97-AF65-F5344CB8AC3E}">
        <p14:creationId xmlns:p14="http://schemas.microsoft.com/office/powerpoint/2010/main" val="2837048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BB907FC-8EEA-4706-98EB-1F20D0D83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517525"/>
            <a:ext cx="10874374" cy="9667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Headline (32pt)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BCB51EB-182E-4020-8D86-3EF8848E6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727201"/>
            <a:ext cx="10874375" cy="41273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Top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umsplatzhalter 3">
            <a:extLst>
              <a:ext uri="{FF2B5EF4-FFF2-40B4-BE49-F238E27FC236}">
                <a16:creationId xmlns:a16="http://schemas.microsoft.com/office/drawing/2014/main" id="{919E1EF3-8D79-42F7-9C5D-947436740B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45680" y="6492874"/>
            <a:ext cx="1296987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3631EF1-8F73-4506-8C05-6646BB062A95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979976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73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4572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799200" indent="-4572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41200" indent="-4572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3200" indent="-457200" algn="l" defTabSz="914400" rtl="0" eaLnBrk="1" latinLnBrk="0" hangingPunct="1">
        <a:lnSpc>
          <a:spcPct val="100000"/>
        </a:lnSpc>
        <a:spcBef>
          <a:spcPts val="600"/>
        </a:spcBef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>
          <p15:clr>
            <a:srgbClr val="F26B43"/>
          </p15:clr>
        </p15:guide>
        <p15:guide id="2" pos="7265">
          <p15:clr>
            <a:srgbClr val="F26B43"/>
          </p15:clr>
        </p15:guide>
        <p15:guide id="3" orient="horz" pos="164">
          <p15:clr>
            <a:srgbClr val="F26B43"/>
          </p15:clr>
        </p15:guide>
        <p15:guide id="4" orient="horz" pos="326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801">
          <p15:clr>
            <a:srgbClr val="F26B43"/>
          </p15:clr>
        </p15:guide>
        <p15:guide id="8" pos="846">
          <p15:clr>
            <a:srgbClr val="F26B43"/>
          </p15:clr>
        </p15:guide>
        <p15:guide id="9" pos="2094">
          <p15:clr>
            <a:srgbClr val="F26B43"/>
          </p15:clr>
        </p15:guide>
        <p15:guide id="10" pos="2139">
          <p15:clr>
            <a:srgbClr val="F26B43"/>
          </p15:clr>
        </p15:guide>
        <p15:guide id="11" pos="2525">
          <p15:clr>
            <a:srgbClr val="F26B43"/>
          </p15:clr>
        </p15:guide>
        <p15:guide id="12" pos="2570">
          <p15:clr>
            <a:srgbClr val="F26B43"/>
          </p15:clr>
        </p15:guide>
        <p15:guide id="13" pos="2955">
          <p15:clr>
            <a:srgbClr val="F26B43"/>
          </p15:clr>
        </p15:guide>
        <p15:guide id="14" pos="3001">
          <p15:clr>
            <a:srgbClr val="F26B43"/>
          </p15:clr>
        </p15:guide>
        <p15:guide id="15" pos="3386">
          <p15:clr>
            <a:srgbClr val="F26B43"/>
          </p15:clr>
        </p15:guide>
        <p15:guide id="16" pos="3432">
          <p15:clr>
            <a:srgbClr val="F26B43"/>
          </p15:clr>
        </p15:guide>
        <p15:guide id="17" pos="3817">
          <p15:clr>
            <a:srgbClr val="F26B43"/>
          </p15:clr>
        </p15:guide>
        <p15:guide id="18" pos="3863">
          <p15:clr>
            <a:srgbClr val="F26B43"/>
          </p15:clr>
        </p15:guide>
        <p15:guide id="19" pos="4248">
          <p15:clr>
            <a:srgbClr val="F26B43"/>
          </p15:clr>
        </p15:guide>
        <p15:guide id="20" pos="4294">
          <p15:clr>
            <a:srgbClr val="F26B43"/>
          </p15:clr>
        </p15:guide>
        <p15:guide id="21" pos="4679">
          <p15:clr>
            <a:srgbClr val="F26B43"/>
          </p15:clr>
        </p15:guide>
        <p15:guide id="22" pos="4725">
          <p15:clr>
            <a:srgbClr val="F26B43"/>
          </p15:clr>
        </p15:guide>
        <p15:guide id="23" pos="5110">
          <p15:clr>
            <a:srgbClr val="F26B43"/>
          </p15:clr>
        </p15:guide>
        <p15:guide id="24" pos="5155">
          <p15:clr>
            <a:srgbClr val="F26B43"/>
          </p15:clr>
        </p15:guide>
        <p15:guide id="25" pos="6403">
          <p15:clr>
            <a:srgbClr val="F26B43"/>
          </p15:clr>
        </p15:guide>
        <p15:guide id="26" pos="6017">
          <p15:clr>
            <a:srgbClr val="F26B43"/>
          </p15:clr>
        </p15:guide>
        <p15:guide id="27" pos="6834">
          <p15:clr>
            <a:srgbClr val="F26B43"/>
          </p15:clr>
        </p15:guide>
        <p15:guide id="28" pos="6879">
          <p15:clr>
            <a:srgbClr val="F26B43"/>
          </p15:clr>
        </p15:guide>
        <p15:guide id="29" orient="horz" pos="477">
          <p15:clr>
            <a:srgbClr val="F26B43"/>
          </p15:clr>
        </p15:guide>
        <p15:guide id="30" orient="horz" pos="630">
          <p15:clr>
            <a:srgbClr val="F26B43"/>
          </p15:clr>
        </p15:guide>
        <p15:guide id="31" orient="horz" pos="783">
          <p15:clr>
            <a:srgbClr val="F26B43"/>
          </p15:clr>
        </p15:guide>
        <p15:guide id="32" orient="horz" pos="935">
          <p15:clr>
            <a:srgbClr val="F26B43"/>
          </p15:clr>
        </p15:guide>
        <p15:guide id="33" orient="horz" pos="1241">
          <p15:clr>
            <a:srgbClr val="F26B43"/>
          </p15:clr>
        </p15:guide>
        <p15:guide id="34" orient="horz" pos="1395">
          <p15:clr>
            <a:srgbClr val="F26B43"/>
          </p15:clr>
        </p15:guide>
        <p15:guide id="35" orient="horz" pos="1548">
          <p15:clr>
            <a:srgbClr val="F26B43"/>
          </p15:clr>
        </p15:guide>
        <p15:guide id="36" orient="horz" pos="1701">
          <p15:clr>
            <a:srgbClr val="F26B43"/>
          </p15:clr>
        </p15:guide>
        <p15:guide id="37" orient="horz" pos="1854">
          <p15:clr>
            <a:srgbClr val="F26B43"/>
          </p15:clr>
        </p15:guide>
        <p15:guide id="38" orient="horz" pos="2007">
          <p15:clr>
            <a:srgbClr val="F26B43"/>
          </p15:clr>
        </p15:guide>
        <p15:guide id="39" orient="horz" pos="2160">
          <p15:clr>
            <a:srgbClr val="F26B43"/>
          </p15:clr>
        </p15:guide>
        <p15:guide id="40" orient="horz" pos="2312">
          <p15:clr>
            <a:srgbClr val="F26B43"/>
          </p15:clr>
        </p15:guide>
        <p15:guide id="41" orient="horz" pos="2465">
          <p15:clr>
            <a:srgbClr val="F26B43"/>
          </p15:clr>
        </p15:guide>
        <p15:guide id="42" orient="horz" pos="2618">
          <p15:clr>
            <a:srgbClr val="F26B43"/>
          </p15:clr>
        </p15:guide>
        <p15:guide id="43" orient="horz" pos="2771">
          <p15:clr>
            <a:srgbClr val="F26B43"/>
          </p15:clr>
        </p15:guide>
        <p15:guide id="44" orient="horz" pos="2925">
          <p15:clr>
            <a:srgbClr val="F26B43"/>
          </p15:clr>
        </p15:guide>
        <p15:guide id="45" orient="horz" pos="3077">
          <p15:clr>
            <a:srgbClr val="F26B43"/>
          </p15:clr>
        </p15:guide>
        <p15:guide id="46" orient="horz" pos="3230">
          <p15:clr>
            <a:srgbClr val="F26B43"/>
          </p15:clr>
        </p15:guide>
        <p15:guide id="47" orient="horz" pos="3383">
          <p15:clr>
            <a:srgbClr val="F26B43"/>
          </p15:clr>
        </p15:guide>
        <p15:guide id="48" orient="horz" pos="3536">
          <p15:clr>
            <a:srgbClr val="F26B43"/>
          </p15:clr>
        </p15:guide>
        <p15:guide id="49" orient="horz" pos="3689">
          <p15:clr>
            <a:srgbClr val="F26B43"/>
          </p15:clr>
        </p15:guide>
        <p15:guide id="50" orient="horz" pos="1088">
          <p15:clr>
            <a:srgbClr val="F26B43"/>
          </p15:clr>
        </p15:guide>
        <p15:guide id="51" pos="1708">
          <p15:clr>
            <a:srgbClr val="F26B43"/>
          </p15:clr>
        </p15:guide>
        <p15:guide id="52" pos="1663">
          <p15:clr>
            <a:srgbClr val="F26B43"/>
          </p15:clr>
        </p15:guide>
        <p15:guide id="53" pos="1277">
          <p15:clr>
            <a:srgbClr val="F26B43"/>
          </p15:clr>
        </p15:guide>
        <p15:guide id="54" pos="1232">
          <p15:clr>
            <a:srgbClr val="F26B43"/>
          </p15:clr>
        </p15:guide>
        <p15:guide id="55" pos="5541">
          <p15:clr>
            <a:srgbClr val="F26B43"/>
          </p15:clr>
        </p15:guide>
        <p15:guide id="56" pos="5586">
          <p15:clr>
            <a:srgbClr val="F26B43"/>
          </p15:clr>
        </p15:guide>
        <p15:guide id="57" pos="5972">
          <p15:clr>
            <a:srgbClr val="F26B43"/>
          </p15:clr>
        </p15:guide>
        <p15:guide id="58" pos="64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1" y="381000"/>
            <a:ext cx="110363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08000" y="6602413"/>
            <a:ext cx="2844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l">
              <a:defRPr sz="800">
                <a:cs typeface="+mn-cs"/>
              </a:defRPr>
            </a:lvl1pPr>
          </a:lstStyle>
          <a:p>
            <a:pPr>
              <a:defRPr/>
            </a:pPr>
            <a:fld id="{AF99A9E8-8209-40EF-8416-119A97477F21}" type="slidenum">
              <a:rPr lang="de-CH"/>
              <a:pPr>
                <a:defRPr/>
              </a:pPr>
              <a:t>‹#›</a:t>
            </a:fld>
            <a:endParaRPr lang="de-CH"/>
          </a:p>
        </p:txBody>
      </p:sp>
      <p:sp>
        <p:nvSpPr>
          <p:cNvPr id="1028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1" y="1520826"/>
            <a:ext cx="110363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2nd level</a:t>
            </a:r>
          </a:p>
          <a:p>
            <a:pPr lvl="2"/>
            <a:r>
              <a:rPr lang="en-US"/>
              <a:t>3rd level</a:t>
            </a:r>
          </a:p>
          <a:p>
            <a:pPr lvl="3"/>
            <a:r>
              <a:rPr lang="en-US"/>
              <a:t>4th level</a:t>
            </a:r>
          </a:p>
          <a:p>
            <a:pPr lvl="4"/>
            <a:r>
              <a:rPr lang="en-US"/>
              <a:t>5th level</a:t>
            </a:r>
          </a:p>
        </p:txBody>
      </p:sp>
      <p:pic>
        <p:nvPicPr>
          <p:cNvPr id="1029" name="Picture 8" descr="AOT_LOGO_int_M_rgb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033001" y="6477001"/>
            <a:ext cx="2156884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5" r:id="rId2"/>
    <p:sldLayoutId id="2147483664" r:id="rId3"/>
    <p:sldLayoutId id="2147483663" r:id="rId4"/>
    <p:sldLayoutId id="2147483662" r:id="rId5"/>
    <p:sldLayoutId id="2147483661" r:id="rId6"/>
    <p:sldLayoutId id="2147483660" r:id="rId7"/>
    <p:sldLayoutId id="2147483659" r:id="rId8"/>
    <p:sldLayoutId id="2147483658" r:id="rId9"/>
    <p:sldLayoutId id="2147483657" r:id="rId10"/>
    <p:sldLayoutId id="2147483656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9pPr>
    </p:titleStyle>
    <p:bodyStyle>
      <a:lvl1pPr marL="533400" indent="-5334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52500" indent="-428625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2pPr>
      <a:lvl3pPr marL="1371600" indent="-4095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752600" indent="-3619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209800" indent="-4635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6670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31242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5814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40386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9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5"/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E1AD57-444B-4C53-98D2-AAAFC5805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80C9F0-30A7-474E-A50B-4897D96525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5DB8BF-5515-44C1-8A17-A21D70E486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AA2C8B-4849-404C-8F8F-1BF7F5C7BF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Chopart</a:t>
            </a:r>
            <a:r>
              <a:rPr lang="en-US" dirty="0"/>
              <a:t> reconstruction</a:t>
            </a:r>
            <a:endParaRPr lang="de-CH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92943E1-DAA7-406F-AE00-D23185BD96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en-US" dirty="0">
                <a:ea typeface="ＭＳ Ｐゴシック" pitchFamily="34" charset="-128"/>
              </a:rPr>
              <a:t>Case for small group discussion</a:t>
            </a:r>
          </a:p>
          <a:p>
            <a:r>
              <a:rPr kumimoji="1" lang="en-US" dirty="0" err="1">
                <a:ea typeface="Osaka"/>
                <a:cs typeface="Osaka"/>
              </a:rPr>
              <a:t>AOTrauma</a:t>
            </a:r>
            <a:r>
              <a:rPr kumimoji="1" lang="en-US" dirty="0">
                <a:ea typeface="Osaka"/>
                <a:cs typeface="Osaka"/>
              </a:rPr>
              <a:t>—Foot &amp; Ankle</a:t>
            </a:r>
          </a:p>
          <a:p>
            <a:r>
              <a:rPr kumimoji="1" lang="en-US" dirty="0">
                <a:ea typeface="Osaka"/>
                <a:cs typeface="Osaka"/>
              </a:rPr>
              <a:t>Module 13: Midfoot</a:t>
            </a:r>
          </a:p>
          <a:p>
            <a:endParaRPr lang="de-CH" dirty="0"/>
          </a:p>
        </p:txBody>
      </p:sp>
      <p:sp>
        <p:nvSpPr>
          <p:cNvPr id="14339" name="Text Box 21"/>
          <p:cNvSpPr txBox="1">
            <a:spLocks noChangeArrowheads="1"/>
          </p:cNvSpPr>
          <p:nvPr/>
        </p:nvSpPr>
        <p:spPr bwMode="auto">
          <a:xfrm>
            <a:off x="6600825" y="5715000"/>
            <a:ext cx="3810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endParaRPr kumimoji="1" lang="en-US" sz="1800" dirty="0">
              <a:solidFill>
                <a:srgbClr val="29529B"/>
              </a:solidFill>
              <a:ea typeface="Osaka"/>
              <a:cs typeface="Osaka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905000" y="6096000"/>
            <a:ext cx="4192588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ts val="1800"/>
              </a:lnSpc>
            </a:pPr>
            <a:endParaRPr lang="en-US" altLang="en-US" sz="1600" b="1" dirty="0">
              <a:solidFill>
                <a:srgbClr val="808080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/>
              <a:t>What would you do?</a:t>
            </a:r>
            <a:endParaRPr lang="en-US"/>
          </a:p>
        </p:txBody>
      </p:sp>
      <p:sp>
        <p:nvSpPr>
          <p:cNvPr id="22530" name="Conten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Wait </a:t>
            </a:r>
            <a:r>
              <a:rPr lang="de-CH" altLang="en-US" dirty="0" err="1"/>
              <a:t>and</a:t>
            </a:r>
            <a:r>
              <a:rPr lang="sl-SI" altLang="en-US" dirty="0"/>
              <a:t> </a:t>
            </a:r>
            <a:r>
              <a:rPr lang="en-US" altLang="en-US" dirty="0"/>
              <a:t>see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Reconstruction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/>
          <a:srcRect b="22804"/>
          <a:stretch>
            <a:fillRect/>
          </a:stretch>
        </p:blipFill>
        <p:spPr bwMode="auto">
          <a:xfrm>
            <a:off x="6240463" y="1341438"/>
            <a:ext cx="4191000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92314" y="2781301"/>
            <a:ext cx="4103687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92314" y="4797426"/>
            <a:ext cx="4103687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Operation (8 months </a:t>
            </a:r>
            <a:r>
              <a:rPr lang="en-US" dirty="0" err="1"/>
              <a:t>postinjury</a:t>
            </a:r>
            <a:r>
              <a:rPr lang="en-US" dirty="0"/>
              <a:t>)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/>
            <a:r>
              <a:rPr lang="en-US" dirty="0"/>
              <a:t>Anterolateral approach</a:t>
            </a:r>
          </a:p>
          <a:p>
            <a:pPr eaLnBrk="1" hangingPunct="1"/>
            <a:endParaRPr lang="en-US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7834" y="1700807"/>
            <a:ext cx="6062662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8834" y="3861394"/>
            <a:ext cx="2951162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Intraoperative images</a:t>
            </a:r>
          </a:p>
        </p:txBody>
      </p:sp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2314" y="1040209"/>
            <a:ext cx="3887787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1900" y="1040209"/>
            <a:ext cx="3887788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92314" y="3956446"/>
            <a:ext cx="3887787" cy="291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11901" y="3956447"/>
            <a:ext cx="3902075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Intraoperative images and x-ray</a:t>
            </a:r>
          </a:p>
        </p:txBody>
      </p:sp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11900" y="1003301"/>
            <a:ext cx="3887788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92314" y="3927476"/>
            <a:ext cx="3902075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1900" y="3927476"/>
            <a:ext cx="3887788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92314" y="1003301"/>
            <a:ext cx="3902075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10"/>
          <p:cNvSpPr txBox="1">
            <a:spLocks noChangeArrowheads="1"/>
          </p:cNvSpPr>
          <p:nvPr/>
        </p:nvSpPr>
        <p:spPr bwMode="auto">
          <a:xfrm>
            <a:off x="5375276" y="5151438"/>
            <a:ext cx="1463675" cy="40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l-SI" altLang="en-US" sz="2000" b="1" dirty="0"/>
              <a:t>Bone graft</a:t>
            </a:r>
          </a:p>
        </p:txBody>
      </p:sp>
      <p:pic>
        <p:nvPicPr>
          <p:cNvPr id="25608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759826" y="5656264"/>
            <a:ext cx="1439863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27576" y="1984375"/>
            <a:ext cx="2722563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0" name="AutoShape 9"/>
          <p:cNvSpPr>
            <a:spLocks noChangeArrowheads="1"/>
          </p:cNvSpPr>
          <p:nvPr/>
        </p:nvSpPr>
        <p:spPr bwMode="auto">
          <a:xfrm>
            <a:off x="6888163" y="5157789"/>
            <a:ext cx="863600" cy="358775"/>
          </a:xfrm>
          <a:prstGeom prst="rightArrow">
            <a:avLst>
              <a:gd name="adj1" fmla="val 50000"/>
              <a:gd name="adj2" fmla="val 60177"/>
            </a:avLst>
          </a:prstGeom>
          <a:solidFill>
            <a:srgbClr val="29529B"/>
          </a:solidFill>
          <a:ln w="9525">
            <a:solidFill>
              <a:srgbClr val="2952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Intraoperative images</a:t>
            </a:r>
          </a:p>
        </p:txBody>
      </p:sp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4339" y="1628775"/>
            <a:ext cx="5989637" cy="449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92313" y="1628776"/>
            <a:ext cx="2951162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 Box 8"/>
          <p:cNvSpPr txBox="1">
            <a:spLocks noChangeArrowheads="1"/>
          </p:cNvSpPr>
          <p:nvPr/>
        </p:nvSpPr>
        <p:spPr bwMode="auto">
          <a:xfrm>
            <a:off x="5375276" y="4941888"/>
            <a:ext cx="1463675" cy="40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l-SI" altLang="en-US" sz="2000" b="1" dirty="0"/>
              <a:t>Bone graft</a:t>
            </a:r>
          </a:p>
        </p:txBody>
      </p:sp>
      <p:sp>
        <p:nvSpPr>
          <p:cNvPr id="26630" name="AutoShape 10"/>
          <p:cNvSpPr>
            <a:spLocks noChangeArrowheads="1"/>
          </p:cNvSpPr>
          <p:nvPr/>
        </p:nvSpPr>
        <p:spPr bwMode="auto">
          <a:xfrm>
            <a:off x="6527800" y="4005263"/>
            <a:ext cx="431800" cy="8636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29529B"/>
          </a:solidFill>
          <a:ln w="9525">
            <a:solidFill>
              <a:srgbClr val="2952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3 weeks postoperative</a:t>
            </a:r>
          </a:p>
        </p:txBody>
      </p:sp>
      <p:sp>
        <p:nvSpPr>
          <p:cNvPr id="2765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02413"/>
            <a:ext cx="2844800" cy="215900"/>
          </a:xfrm>
          <a:prstGeom prst="rect">
            <a:avLst/>
          </a:prstGeom>
          <a:noFill/>
        </p:spPr>
        <p:txBody>
          <a:bodyPr/>
          <a:lstStyle/>
          <a:p>
            <a:fld id="{7E1A3137-CE0E-40B0-B923-64A5A68778F1}" type="slidenum">
              <a:rPr lang="de-CH" smtClean="0">
                <a:cs typeface="Arial" charset="0"/>
              </a:rPr>
              <a:pPr/>
              <a:t>15</a:t>
            </a:fld>
            <a:endParaRPr lang="de-CH">
              <a:cs typeface="Arial" charset="0"/>
            </a:endParaRPr>
          </a:p>
        </p:txBody>
      </p:sp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2313" y="1628775"/>
            <a:ext cx="4081462" cy="483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0101" y="1628776"/>
            <a:ext cx="4384675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75" y="2205039"/>
            <a:ext cx="5329238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6 weeks postoperative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02413"/>
            <a:ext cx="2844800" cy="215900"/>
          </a:xfrm>
          <a:prstGeom prst="rect">
            <a:avLst/>
          </a:prstGeom>
          <a:noFill/>
        </p:spPr>
        <p:txBody>
          <a:bodyPr/>
          <a:lstStyle/>
          <a:p>
            <a:fld id="{46667BC2-513E-473F-A7B2-1800D860A367}" type="slidenum">
              <a:rPr lang="de-CH" smtClean="0">
                <a:cs typeface="Arial" charset="0"/>
              </a:rPr>
              <a:pPr/>
              <a:t>16</a:t>
            </a:fld>
            <a:endParaRPr lang="de-CH">
              <a:cs typeface="Arial" charset="0"/>
            </a:endParaRPr>
          </a:p>
        </p:txBody>
      </p:sp>
      <p:pic>
        <p:nvPicPr>
          <p:cNvPr id="2867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2313" y="1628776"/>
            <a:ext cx="412750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6450" y="1628776"/>
            <a:ext cx="432435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75" y="2205039"/>
            <a:ext cx="5327650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Rectangle 8"/>
          <p:cNvSpPr>
            <a:spLocks noChangeArrowheads="1"/>
          </p:cNvSpPr>
          <p:nvPr/>
        </p:nvSpPr>
        <p:spPr bwMode="auto">
          <a:xfrm>
            <a:off x="5830906" y="5805489"/>
            <a:ext cx="39226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CH" altLang="en-US" sz="2400" dirty="0">
                <a:solidFill>
                  <a:schemeClr val="bg1"/>
                </a:solidFill>
              </a:rPr>
              <a:t>T</a:t>
            </a:r>
            <a:r>
              <a:rPr lang="sl-SI" altLang="en-US" sz="2400" dirty="0">
                <a:solidFill>
                  <a:schemeClr val="bg1"/>
                </a:solidFill>
              </a:rPr>
              <a:t>ransfixing K-wire removed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6 weeks postoperative</a:t>
            </a: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5551" y="3820814"/>
            <a:ext cx="3529013" cy="277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4563" y="3679527"/>
            <a:ext cx="372745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95550" y="1160164"/>
            <a:ext cx="3455988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51539" y="1160164"/>
            <a:ext cx="4175125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5 months postoperative x-rays</a:t>
            </a:r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C889F41-9B69-41AD-89FB-377C46903C76}" type="slidenum">
              <a:rPr lang="de-CH" smtClean="0">
                <a:cs typeface="Arial" charset="0"/>
              </a:rPr>
              <a:pPr/>
              <a:t>18</a:t>
            </a:fld>
            <a:endParaRPr lang="de-CH">
              <a:cs typeface="Arial" charset="0"/>
            </a:endParaRPr>
          </a:p>
        </p:txBody>
      </p:sp>
      <p:pic>
        <p:nvPicPr>
          <p:cNvPr id="3072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4200" y="1773239"/>
            <a:ext cx="5003800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1" y="1787525"/>
            <a:ext cx="4860925" cy="370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Line 10"/>
          <p:cNvSpPr>
            <a:spLocks noChangeShapeType="1"/>
          </p:cNvSpPr>
          <p:nvPr/>
        </p:nvSpPr>
        <p:spPr bwMode="auto">
          <a:xfrm>
            <a:off x="7680326" y="2178050"/>
            <a:ext cx="358775" cy="6477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l-SI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5 months postoperative—clinical images</a:t>
            </a: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2313" y="1526877"/>
            <a:ext cx="4673600" cy="506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72264" y="1204613"/>
            <a:ext cx="3527425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72264" y="3863677"/>
            <a:ext cx="3557587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Case description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/>
              <a:t>15-year-old boy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/>
              <a:t>Fall from bicycle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/>
              <a:t>Left </a:t>
            </a:r>
            <a:r>
              <a:rPr lang="en-US" dirty="0" err="1"/>
              <a:t>Chopart</a:t>
            </a:r>
            <a:r>
              <a:rPr lang="en-US" dirty="0"/>
              <a:t> fracture dislocation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Left navicular fracture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 err="1"/>
              <a:t>Subluxated</a:t>
            </a:r>
            <a:r>
              <a:rPr lang="en-US" altLang="en-US" dirty="0"/>
              <a:t> left calcaneocuboid joint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5 months postoperative—clinical images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5550" y="3443288"/>
            <a:ext cx="360045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1539" y="3455988"/>
            <a:ext cx="3455987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2889" y="1089026"/>
            <a:ext cx="2808287" cy="242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91176" y="1073150"/>
            <a:ext cx="3457575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1-year follow-up x-rays</a:t>
            </a:r>
          </a:p>
        </p:txBody>
      </p:sp>
      <p:sp>
        <p:nvSpPr>
          <p:cNvPr id="3379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02413"/>
            <a:ext cx="2844800" cy="215900"/>
          </a:xfrm>
          <a:prstGeom prst="rect">
            <a:avLst/>
          </a:prstGeom>
          <a:noFill/>
        </p:spPr>
        <p:txBody>
          <a:bodyPr/>
          <a:lstStyle/>
          <a:p>
            <a:fld id="{98E5336D-A8E1-415C-9B94-A2E3B3E3AFFA}" type="slidenum">
              <a:rPr lang="de-CH" smtClean="0">
                <a:cs typeface="Arial" charset="0"/>
              </a:rPr>
              <a:pPr/>
              <a:t>21</a:t>
            </a:fld>
            <a:endParaRPr lang="de-CH">
              <a:cs typeface="Arial" charset="0"/>
            </a:endParaRPr>
          </a:p>
        </p:txBody>
      </p:sp>
      <p:pic>
        <p:nvPicPr>
          <p:cNvPr id="3379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268414"/>
            <a:ext cx="9144000" cy="494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AutoShape 7"/>
          <p:cNvSpPr>
            <a:spLocks noChangeArrowheads="1"/>
          </p:cNvSpPr>
          <p:nvPr/>
        </p:nvSpPr>
        <p:spPr bwMode="auto">
          <a:xfrm>
            <a:off x="1703389" y="4953001"/>
            <a:ext cx="719137" cy="504825"/>
          </a:xfrm>
          <a:prstGeom prst="rightArrow">
            <a:avLst>
              <a:gd name="adj1" fmla="val 50000"/>
              <a:gd name="adj2" fmla="val 35613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33797" name="Text Box 7"/>
          <p:cNvSpPr txBox="1">
            <a:spLocks noChangeArrowheads="1"/>
          </p:cNvSpPr>
          <p:nvPr/>
        </p:nvSpPr>
        <p:spPr bwMode="auto">
          <a:xfrm>
            <a:off x="1992313" y="1268414"/>
            <a:ext cx="15840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2400" b="1" dirty="0">
                <a:solidFill>
                  <a:schemeClr val="bg1"/>
                </a:solidFill>
              </a:rPr>
              <a:t>S</a:t>
            </a:r>
            <a:r>
              <a:rPr lang="sl-SI" sz="2400" b="1" dirty="0">
                <a:solidFill>
                  <a:schemeClr val="bg1"/>
                </a:solidFill>
              </a:rPr>
              <a:t>tanding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E31F9-6AAC-4971-9023-9A1DE8362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481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02413"/>
            <a:ext cx="2844800" cy="215900"/>
          </a:xfrm>
          <a:prstGeom prst="rect">
            <a:avLst/>
          </a:prstGeom>
          <a:noFill/>
        </p:spPr>
        <p:txBody>
          <a:bodyPr/>
          <a:lstStyle/>
          <a:p>
            <a:fld id="{47D362CA-31C1-48E4-8BBE-F2F3725A730F}" type="slidenum">
              <a:rPr lang="de-CH" smtClean="0">
                <a:cs typeface="Arial" charset="0"/>
              </a:rPr>
              <a:pPr/>
              <a:t>22</a:t>
            </a:fld>
            <a:endParaRPr lang="de-CH">
              <a:cs typeface="Arial" charset="0"/>
            </a:endParaRPr>
          </a:p>
        </p:txBody>
      </p:sp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3"/>
          <a:srcRect b="6187"/>
          <a:stretch>
            <a:fillRect/>
          </a:stretch>
        </p:blipFill>
        <p:spPr bwMode="auto">
          <a:xfrm>
            <a:off x="2135189" y="0"/>
            <a:ext cx="8097837" cy="341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5"/>
          <p:cNvPicPr>
            <a:picLocks noChangeAspect="1" noChangeArrowheads="1"/>
          </p:cNvPicPr>
          <p:nvPr/>
        </p:nvPicPr>
        <p:blipFill>
          <a:blip r:embed="rId4"/>
          <a:srcRect b="5492"/>
          <a:stretch>
            <a:fillRect/>
          </a:stretch>
        </p:blipFill>
        <p:spPr bwMode="auto">
          <a:xfrm>
            <a:off x="2135189" y="3490913"/>
            <a:ext cx="7921625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Line 9"/>
          <p:cNvSpPr>
            <a:spLocks noChangeShapeType="1"/>
          </p:cNvSpPr>
          <p:nvPr/>
        </p:nvSpPr>
        <p:spPr bwMode="auto">
          <a:xfrm>
            <a:off x="4151313" y="4437063"/>
            <a:ext cx="1439862" cy="36036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34822" name="Line 10"/>
          <p:cNvSpPr>
            <a:spLocks noChangeShapeType="1"/>
          </p:cNvSpPr>
          <p:nvPr/>
        </p:nvSpPr>
        <p:spPr bwMode="auto">
          <a:xfrm flipV="1">
            <a:off x="7032625" y="1125538"/>
            <a:ext cx="1079500" cy="431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34823" name="Line 11"/>
          <p:cNvSpPr>
            <a:spLocks noChangeShapeType="1"/>
          </p:cNvSpPr>
          <p:nvPr/>
        </p:nvSpPr>
        <p:spPr bwMode="auto">
          <a:xfrm flipV="1">
            <a:off x="4295775" y="1557339"/>
            <a:ext cx="2736850" cy="115093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34824" name="Line 12"/>
          <p:cNvSpPr>
            <a:spLocks noChangeShapeType="1"/>
          </p:cNvSpPr>
          <p:nvPr/>
        </p:nvSpPr>
        <p:spPr bwMode="auto">
          <a:xfrm flipH="1" flipV="1">
            <a:off x="5016501" y="4365625"/>
            <a:ext cx="2951163" cy="17272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34825" name="Text Box 10"/>
          <p:cNvSpPr txBox="1">
            <a:spLocks noChangeArrowheads="1"/>
          </p:cNvSpPr>
          <p:nvPr/>
        </p:nvSpPr>
        <p:spPr bwMode="auto">
          <a:xfrm>
            <a:off x="2135648" y="1268414"/>
            <a:ext cx="15840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2400" b="1" dirty="0">
                <a:solidFill>
                  <a:schemeClr val="bg1"/>
                </a:solidFill>
              </a:rPr>
              <a:t>S</a:t>
            </a:r>
            <a:r>
              <a:rPr lang="sl-SI" sz="2400" b="1" dirty="0">
                <a:solidFill>
                  <a:schemeClr val="bg1"/>
                </a:solidFill>
              </a:rPr>
              <a:t>tanding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2-year follow-up CT scan</a:t>
            </a:r>
          </a:p>
        </p:txBody>
      </p:sp>
      <p:sp>
        <p:nvSpPr>
          <p:cNvPr id="3686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02413"/>
            <a:ext cx="2844800" cy="215900"/>
          </a:xfrm>
          <a:prstGeom prst="rect">
            <a:avLst/>
          </a:prstGeom>
          <a:noFill/>
        </p:spPr>
        <p:txBody>
          <a:bodyPr/>
          <a:lstStyle/>
          <a:p>
            <a:fld id="{311B1277-3F98-404F-BE58-159A0C4F1F43}" type="slidenum">
              <a:rPr lang="de-CH" smtClean="0">
                <a:cs typeface="Arial" charset="0"/>
              </a:rPr>
              <a:pPr/>
              <a:t>23</a:t>
            </a:fld>
            <a:endParaRPr lang="de-CH">
              <a:cs typeface="Arial" charset="0"/>
            </a:endParaRPr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0364" y="1196976"/>
            <a:ext cx="3957637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43476" y="1196976"/>
            <a:ext cx="3992563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1" y="1196976"/>
            <a:ext cx="399097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24338" y="4210050"/>
            <a:ext cx="3492500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 Box 9"/>
          <p:cNvSpPr txBox="1">
            <a:spLocks noChangeArrowheads="1"/>
          </p:cNvSpPr>
          <p:nvPr/>
        </p:nvSpPr>
        <p:spPr bwMode="auto">
          <a:xfrm>
            <a:off x="1665830" y="1412875"/>
            <a:ext cx="8402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CH" altLang="en-US" sz="2000" b="1" dirty="0" err="1">
                <a:solidFill>
                  <a:schemeClr val="bg1"/>
                </a:solidFill>
              </a:rPr>
              <a:t>Right</a:t>
            </a:r>
            <a:endParaRPr lang="sl-SI" altLang="en-US" sz="2000" b="1" dirty="0">
              <a:solidFill>
                <a:schemeClr val="bg1"/>
              </a:solidFill>
            </a:endParaRP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5970574" y="5733257"/>
            <a:ext cx="3797835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l-SI" sz="2400" dirty="0"/>
              <a:t>No pain; excellent function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2-year follow-up CT scan</a:t>
            </a:r>
          </a:p>
        </p:txBody>
      </p:sp>
      <p:sp>
        <p:nvSpPr>
          <p:cNvPr id="3789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02413"/>
            <a:ext cx="2844800" cy="215900"/>
          </a:xfrm>
          <a:prstGeom prst="rect">
            <a:avLst/>
          </a:prstGeom>
          <a:noFill/>
        </p:spPr>
        <p:txBody>
          <a:bodyPr/>
          <a:lstStyle/>
          <a:p>
            <a:fld id="{7C6AA0C5-E59B-45BE-BAAD-87066A660DBC}" type="slidenum">
              <a:rPr lang="de-CH" smtClean="0">
                <a:cs typeface="Arial" charset="0"/>
              </a:rPr>
              <a:pPr/>
              <a:t>24</a:t>
            </a:fld>
            <a:endParaRPr lang="de-CH">
              <a:cs typeface="Arial" charset="0"/>
            </a:endParaRP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77026" y="1196976"/>
            <a:ext cx="399097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43475" y="1196976"/>
            <a:ext cx="39814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6275" y="1196976"/>
            <a:ext cx="39814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1" y="1196976"/>
            <a:ext cx="399097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24338" y="4210050"/>
            <a:ext cx="3492500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970574" y="5733257"/>
            <a:ext cx="3797835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l-SI" sz="2400" dirty="0"/>
              <a:t>No pain; excellent function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038C6-4350-42B4-A03F-9F1FDE0F4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891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02413"/>
            <a:ext cx="2844800" cy="215900"/>
          </a:xfrm>
          <a:prstGeom prst="rect">
            <a:avLst/>
          </a:prstGeom>
          <a:noFill/>
        </p:spPr>
        <p:txBody>
          <a:bodyPr/>
          <a:lstStyle/>
          <a:p>
            <a:fld id="{7B7E2193-23CB-47BC-B957-1B95366A131F}" type="slidenum">
              <a:rPr lang="de-CH" smtClean="0">
                <a:cs typeface="Arial" charset="0"/>
              </a:rPr>
              <a:pPr/>
              <a:t>25</a:t>
            </a:fld>
            <a:endParaRPr lang="de-CH">
              <a:cs typeface="Arial" charset="0"/>
            </a:endParaRPr>
          </a:p>
        </p:txBody>
      </p:sp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2314" y="0"/>
            <a:ext cx="213677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5414" y="0"/>
            <a:ext cx="213677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51538" y="0"/>
            <a:ext cx="2138362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40689" y="0"/>
            <a:ext cx="213677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24564" y="1773238"/>
            <a:ext cx="213677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40689" y="1773238"/>
            <a:ext cx="213677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92314" y="3482976"/>
            <a:ext cx="2130425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79876" y="3500438"/>
            <a:ext cx="2119313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2" name="Picture 1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96001" y="3500438"/>
            <a:ext cx="2119313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3" name="Picture 1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040688" y="3500438"/>
            <a:ext cx="212090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5970574" y="5733257"/>
            <a:ext cx="3797835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l-SI" sz="2400" dirty="0"/>
              <a:t>No pain; excellent function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Take-home messages</a:t>
            </a:r>
          </a:p>
        </p:txBody>
      </p:sp>
      <p:sp>
        <p:nvSpPr>
          <p:cNvPr id="39938" name="Conten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dirty="0" err="1"/>
              <a:t>Chopart</a:t>
            </a:r>
            <a:r>
              <a:rPr lang="en-US" dirty="0"/>
              <a:t> joint injuries—frequently overlooked and underestimated (CT is essential in all, weight-bearing x-rays in late cases)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dirty="0"/>
              <a:t>Reconstruct essential foot joints if possible (priority—</a:t>
            </a:r>
            <a:r>
              <a:rPr lang="en-US" dirty="0" err="1"/>
              <a:t>talonavicular</a:t>
            </a:r>
            <a:r>
              <a:rPr lang="en-US" dirty="0"/>
              <a:t> joint, 4th and 5th </a:t>
            </a:r>
            <a:r>
              <a:rPr lang="en-US" dirty="0" err="1"/>
              <a:t>tarsometatarsal</a:t>
            </a:r>
            <a:r>
              <a:rPr lang="en-US" dirty="0"/>
              <a:t>)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dirty="0"/>
              <a:t>Maintain columnar length and relationship (be aware of the slight </a:t>
            </a:r>
            <a:r>
              <a:rPr lang="en-US" dirty="0" err="1"/>
              <a:t>cavus</a:t>
            </a:r>
            <a:r>
              <a:rPr lang="en-US" dirty="0"/>
              <a:t> foot in this case! Overcorrection? Calcaneocuboid ligamentous instability?)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dirty="0"/>
              <a:t>Children—some remodeling potential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dirty="0"/>
              <a:t>X</a:t>
            </a:r>
            <a:r>
              <a:rPr lang="en-US" dirty="0"/>
              <a:t>-rays at presentation</a:t>
            </a:r>
          </a:p>
        </p:txBody>
      </p:sp>
      <p:sp>
        <p:nvSpPr>
          <p:cNvPr id="1638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02413"/>
            <a:ext cx="2844800" cy="215900"/>
          </a:xfrm>
          <a:prstGeom prst="rect">
            <a:avLst/>
          </a:prstGeom>
          <a:noFill/>
        </p:spPr>
        <p:txBody>
          <a:bodyPr/>
          <a:lstStyle/>
          <a:p>
            <a:fld id="{7EAC185E-03A8-4702-9933-156FF56B7FE1}" type="slidenum">
              <a:rPr lang="de-CH" smtClean="0">
                <a:cs typeface="Arial" charset="0"/>
              </a:rPr>
              <a:pPr/>
              <a:t>3</a:t>
            </a:fld>
            <a:endParaRPr lang="de-CH">
              <a:cs typeface="Arial" charset="0"/>
            </a:endParaRP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3388" y="1412875"/>
            <a:ext cx="292735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5775" y="1412875"/>
            <a:ext cx="349250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51763" y="1412875"/>
            <a:ext cx="2735262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62614" y="1628775"/>
            <a:ext cx="45561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dirty="0"/>
              <a:t>X</a:t>
            </a:r>
            <a:r>
              <a:rPr lang="en-US" dirty="0"/>
              <a:t>-rays at presentation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02413"/>
            <a:ext cx="2844800" cy="215900"/>
          </a:xfrm>
          <a:prstGeom prst="rect">
            <a:avLst/>
          </a:prstGeom>
          <a:noFill/>
        </p:spPr>
        <p:txBody>
          <a:bodyPr/>
          <a:lstStyle/>
          <a:p>
            <a:fld id="{3504BC58-C914-445C-A95F-BFE32D8C8263}" type="slidenum">
              <a:rPr lang="de-CH" smtClean="0">
                <a:cs typeface="Arial" charset="0"/>
              </a:rPr>
              <a:pPr/>
              <a:t>4</a:t>
            </a:fld>
            <a:endParaRPr lang="de-CH">
              <a:cs typeface="Arial" charset="0"/>
            </a:endParaRPr>
          </a:p>
        </p:txBody>
      </p: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3388" y="1412875"/>
            <a:ext cx="292735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5775" y="1412875"/>
            <a:ext cx="349250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51763" y="1412875"/>
            <a:ext cx="2735262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62614" y="1628775"/>
            <a:ext cx="45561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88050" y="1844676"/>
            <a:ext cx="467995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1" y="1844676"/>
            <a:ext cx="4652963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7" name="Line 11"/>
          <p:cNvSpPr>
            <a:spLocks noChangeShapeType="1"/>
          </p:cNvSpPr>
          <p:nvPr/>
        </p:nvSpPr>
        <p:spPr bwMode="auto">
          <a:xfrm>
            <a:off x="3143251" y="2781300"/>
            <a:ext cx="358775" cy="6477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l-SI"/>
          </a:p>
        </p:txBody>
      </p:sp>
      <p:sp>
        <p:nvSpPr>
          <p:cNvPr id="17418" name="Line 12"/>
          <p:cNvSpPr>
            <a:spLocks noChangeShapeType="1"/>
          </p:cNvSpPr>
          <p:nvPr/>
        </p:nvSpPr>
        <p:spPr bwMode="auto">
          <a:xfrm>
            <a:off x="8040689" y="2420938"/>
            <a:ext cx="358775" cy="6477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l-SI"/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>
            <a:off x="2135189" y="3933825"/>
            <a:ext cx="358775" cy="6477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l-SI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Treated </a:t>
            </a:r>
            <a:r>
              <a:rPr lang="en-US" dirty="0" err="1"/>
              <a:t>nonoperatively</a:t>
            </a:r>
            <a:endParaRPr lang="en-US" dirty="0"/>
          </a:p>
        </p:txBody>
      </p:sp>
      <p:sp>
        <p:nvSpPr>
          <p:cNvPr id="1843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02413"/>
            <a:ext cx="2844800" cy="215900"/>
          </a:xfrm>
          <a:prstGeom prst="rect">
            <a:avLst/>
          </a:prstGeom>
          <a:noFill/>
        </p:spPr>
        <p:txBody>
          <a:bodyPr/>
          <a:lstStyle/>
          <a:p>
            <a:fld id="{1B6F4303-96D7-4F88-BF77-43D20DE83BF2}" type="slidenum">
              <a:rPr lang="de-CH" smtClean="0">
                <a:cs typeface="Arial" charset="0"/>
              </a:rPr>
              <a:pPr/>
              <a:t>5</a:t>
            </a:fld>
            <a:endParaRPr lang="de-CH">
              <a:cs typeface="Arial" charset="0"/>
            </a:endParaRPr>
          </a:p>
        </p:txBody>
      </p:sp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6174" y="1412876"/>
            <a:ext cx="5534323" cy="462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060849"/>
            <a:ext cx="1624012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5722" y="2060849"/>
            <a:ext cx="1708150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5 weeks </a:t>
            </a:r>
            <a:r>
              <a:rPr lang="en-US" dirty="0" err="1"/>
              <a:t>postinjury</a:t>
            </a:r>
            <a:endParaRPr lang="en-US" dirty="0"/>
          </a:p>
        </p:txBody>
      </p:sp>
      <p:sp>
        <p:nvSpPr>
          <p:cNvPr id="1843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02413"/>
            <a:ext cx="2844800" cy="215900"/>
          </a:xfrm>
          <a:prstGeom prst="rect">
            <a:avLst/>
          </a:prstGeom>
          <a:noFill/>
        </p:spPr>
        <p:txBody>
          <a:bodyPr/>
          <a:lstStyle/>
          <a:p>
            <a:fld id="{1B6F4303-96D7-4F88-BF77-43D20DE83BF2}" type="slidenum">
              <a:rPr lang="de-CH" smtClean="0">
                <a:cs typeface="Arial" charset="0"/>
              </a:rPr>
              <a:pPr/>
              <a:t>6</a:t>
            </a:fld>
            <a:endParaRPr lang="de-CH">
              <a:cs typeface="Arial" charset="0"/>
            </a:endParaRPr>
          </a:p>
        </p:txBody>
      </p:sp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1" y="1628105"/>
            <a:ext cx="493236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1538" y="1628105"/>
            <a:ext cx="4716462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5955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6 months </a:t>
            </a:r>
            <a:r>
              <a:rPr lang="en-US" dirty="0" err="1"/>
              <a:t>postinjury</a:t>
            </a:r>
            <a:endParaRPr lang="en-US" dirty="0"/>
          </a:p>
        </p:txBody>
      </p:sp>
      <p:sp>
        <p:nvSpPr>
          <p:cNvPr id="19458" name="Content Placeholder 2"/>
          <p:cNvSpPr>
            <a:spLocks noGrp="1"/>
          </p:cNvSpPr>
          <p:nvPr>
            <p:ph idx="4294967295"/>
          </p:nvPr>
        </p:nvSpPr>
        <p:spPr>
          <a:xfrm>
            <a:off x="658812" y="1347788"/>
            <a:ext cx="11036300" cy="46783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400" dirty="0">
                <a:solidFill>
                  <a:schemeClr val="bg1"/>
                </a:solidFill>
              </a:rPr>
              <a:t>Midfoot pain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02413"/>
            <a:ext cx="2844800" cy="215900"/>
          </a:xfrm>
          <a:prstGeom prst="rect">
            <a:avLst/>
          </a:prstGeom>
          <a:noFill/>
        </p:spPr>
        <p:txBody>
          <a:bodyPr/>
          <a:lstStyle/>
          <a:p>
            <a:fld id="{3F51E4F6-0B4E-434D-9670-69E385E0E351}" type="slidenum">
              <a:rPr lang="de-CH" smtClean="0">
                <a:cs typeface="Arial" charset="0"/>
              </a:rPr>
              <a:pPr/>
              <a:t>7</a:t>
            </a:fld>
            <a:endParaRPr lang="de-CH">
              <a:cs typeface="Arial" charset="0"/>
            </a:endParaRPr>
          </a:p>
        </p:txBody>
      </p:sp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772816"/>
            <a:ext cx="5003800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0100" y="1772816"/>
            <a:ext cx="4787900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953AA-E394-43A7-BCD1-486A77130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20481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02413"/>
            <a:ext cx="2844800" cy="215900"/>
          </a:xfrm>
          <a:prstGeom prst="rect">
            <a:avLst/>
          </a:prstGeom>
          <a:noFill/>
        </p:spPr>
        <p:txBody>
          <a:bodyPr/>
          <a:lstStyle/>
          <a:p>
            <a:fld id="{EAC27C18-4AFA-4D74-B3EA-779AA1AD9847}" type="slidenum">
              <a:rPr lang="de-CH" smtClean="0">
                <a:cs typeface="Arial" charset="0"/>
              </a:rPr>
              <a:pPr/>
              <a:t>8</a:t>
            </a:fld>
            <a:endParaRPr lang="de-CH">
              <a:cs typeface="Arial" charset="0"/>
            </a:endParaRPr>
          </a:p>
        </p:txBody>
      </p:sp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7851" y="1"/>
            <a:ext cx="2868613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6138" y="1"/>
            <a:ext cx="295275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1" y="1"/>
            <a:ext cx="2970213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7351" y="2276476"/>
            <a:ext cx="2887663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08663" y="2276476"/>
            <a:ext cx="2849562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0" y="4224338"/>
            <a:ext cx="4605338" cy="263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62664" y="4224338"/>
            <a:ext cx="4605337" cy="263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8 months </a:t>
            </a:r>
            <a:r>
              <a:rPr lang="en-US" dirty="0" err="1"/>
              <a:t>postinjury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D3B111-9631-4E12-A9A3-FCAA274806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2150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02413"/>
            <a:ext cx="2844800" cy="215900"/>
          </a:xfrm>
          <a:prstGeom prst="rect">
            <a:avLst/>
          </a:prstGeom>
          <a:noFill/>
        </p:spPr>
        <p:txBody>
          <a:bodyPr/>
          <a:lstStyle/>
          <a:p>
            <a:fld id="{A5BB4E95-D952-43F0-A9FE-0EB732865832}" type="slidenum">
              <a:rPr lang="de-CH" smtClean="0">
                <a:cs typeface="Arial" charset="0"/>
              </a:rPr>
              <a:pPr/>
              <a:t>9</a:t>
            </a:fld>
            <a:endParaRPr lang="de-CH">
              <a:cs typeface="Arial" charset="0"/>
            </a:endParaRPr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2314" y="1123950"/>
            <a:ext cx="3671887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04063" y="115889"/>
            <a:ext cx="3130550" cy="20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04064" y="2205038"/>
            <a:ext cx="3146425" cy="233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04063" y="4449764"/>
            <a:ext cx="3168650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48076" y="4071938"/>
            <a:ext cx="3465513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3863976" y="1123951"/>
            <a:ext cx="1871663" cy="3097213"/>
          </a:xfrm>
          <a:prstGeom prst="ellipse">
            <a:avLst/>
          </a:prstGeom>
          <a:noFill/>
          <a:ln w="76200">
            <a:solidFill>
              <a:srgbClr val="29529B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ln>
                <a:solidFill>
                  <a:srgbClr val="29529B"/>
                </a:solidFill>
              </a:ln>
              <a:solidFill>
                <a:srgbClr val="29529B"/>
              </a:solidFill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AO">
      <a:dk1>
        <a:srgbClr val="000000"/>
      </a:dk1>
      <a:lt1>
        <a:srgbClr val="FFFFFF"/>
      </a:lt1>
      <a:dk2>
        <a:srgbClr val="042D98"/>
      </a:dk2>
      <a:lt2>
        <a:srgbClr val="F6F4F2"/>
      </a:lt2>
      <a:accent1>
        <a:srgbClr val="001B62"/>
      </a:accent1>
      <a:accent2>
        <a:srgbClr val="3B7FF6"/>
      </a:accent2>
      <a:accent3>
        <a:srgbClr val="04F1FE"/>
      </a:accent3>
      <a:accent4>
        <a:srgbClr val="00293A"/>
      </a:accent4>
      <a:accent5>
        <a:srgbClr val="00765C"/>
      </a:accent5>
      <a:accent6>
        <a:srgbClr val="00EB9B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AO blue">
      <a:srgbClr val="042D98"/>
    </a:custClr>
    <a:custClr name="AO light grey">
      <a:srgbClr val="DCD4CB"/>
    </a:custClr>
    <a:custClr name="AO dark blue">
      <a:srgbClr val="001B62"/>
    </a:custClr>
    <a:custClr name="Dark purple">
      <a:srgbClr val="3F0343"/>
    </a:custClr>
    <a:custClr name="Dark green">
      <a:srgbClr val="00293A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AO yellow">
      <a:srgbClr val="FFF500"/>
    </a:custClr>
    <a:custClr name="AO light grey 75%">
      <a:srgbClr val="E5DFD8"/>
    </a:custClr>
    <a:custClr name="Blue">
      <a:srgbClr val="1E4DAC"/>
    </a:custClr>
    <a:custClr name="Purple">
      <a:srgbClr val="5D0255"/>
    </a:custClr>
    <a:custClr name="Green">
      <a:srgbClr val="00504B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AO light grey 50%">
      <a:srgbClr val="EEEAE5"/>
    </a:custClr>
    <a:custClr name="AO active blue">
      <a:srgbClr val="3B7FF6"/>
    </a:custClr>
    <a:custClr name="Purple">
      <a:srgbClr val="7B0067"/>
    </a:custClr>
    <a:custClr name="Green">
      <a:srgbClr val="00765C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AO light grey 25%">
      <a:srgbClr val="F6F4F2"/>
    </a:custClr>
    <a:custClr name="Blue">
      <a:srgbClr val="20B8FA"/>
    </a:custClr>
    <a:custClr name="Red">
      <a:srgbClr val="BA125E"/>
    </a:custClr>
    <a:custClr name="Green">
      <a:srgbClr val="00B17B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Bright blue">
      <a:srgbClr val="04F1FE"/>
    </a:custClr>
    <a:custClr name="Bright red">
      <a:srgbClr val="F92355"/>
    </a:custClr>
    <a:custClr name="Bright green">
      <a:srgbClr val="00EB9B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</a:custClrLst>
  <a:extLst>
    <a:ext uri="{05A4C25C-085E-4340-85A3-A5531E510DB2}">
      <thm15:themeFamily xmlns:thm15="http://schemas.microsoft.com/office/thememl/2012/main" name="ao_davoscourses_16_9.potx" id="{27C62C7E-5F84-4BD5-87EB-D5974C46EFFF}" vid="{9EE5B033-753F-4135-BEB1-C62427851B43}"/>
    </a:ext>
  </a:extLst>
</a:theme>
</file>

<file path=ppt/theme/theme2.xml><?xml version="1.0" encoding="utf-8"?>
<a:theme xmlns:a="http://schemas.openxmlformats.org/drawingml/2006/main" name="Presentation_AOTRAUMA_w">
  <a:themeElements>
    <a:clrScheme name="AOF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O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O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Presentation_AOTRAUMA_w</Template>
  <TotalTime>0</TotalTime>
  <Words>235</Words>
  <Application>Microsoft Office PowerPoint</Application>
  <PresentationFormat>Widescreen</PresentationFormat>
  <Paragraphs>66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Symbol</vt:lpstr>
      <vt:lpstr>Office</vt:lpstr>
      <vt:lpstr>Presentation_AOTRAUMA_w</vt:lpstr>
      <vt:lpstr>PowerPoint Presentation</vt:lpstr>
      <vt:lpstr>Case description</vt:lpstr>
      <vt:lpstr>X-rays at presentation</vt:lpstr>
      <vt:lpstr>X-rays at presentation</vt:lpstr>
      <vt:lpstr>Treated nonoperatively</vt:lpstr>
      <vt:lpstr>5 weeks postinjury</vt:lpstr>
      <vt:lpstr>6 months postinjury</vt:lpstr>
      <vt:lpstr>PowerPoint Presentation</vt:lpstr>
      <vt:lpstr>8 months postinjury</vt:lpstr>
      <vt:lpstr>What would you do?</vt:lpstr>
      <vt:lpstr>Operation (8 months postinjury)</vt:lpstr>
      <vt:lpstr>Intraoperative images</vt:lpstr>
      <vt:lpstr>Intraoperative images and x-ray</vt:lpstr>
      <vt:lpstr>Intraoperative images</vt:lpstr>
      <vt:lpstr>3 weeks postoperative</vt:lpstr>
      <vt:lpstr>6 weeks postoperative</vt:lpstr>
      <vt:lpstr>6 weeks postoperative</vt:lpstr>
      <vt:lpstr>5 months postoperative x-rays</vt:lpstr>
      <vt:lpstr>5 months postoperative—clinical images</vt:lpstr>
      <vt:lpstr>5 months postoperative—clinical images</vt:lpstr>
      <vt:lpstr>1-year follow-up x-rays</vt:lpstr>
      <vt:lpstr>PowerPoint Presentation</vt:lpstr>
      <vt:lpstr>2-year follow-up CT scan</vt:lpstr>
      <vt:lpstr>2-year follow-up CT scan</vt:lpstr>
      <vt:lpstr>PowerPoint Presentation</vt:lpstr>
      <vt:lpstr>Take-home messages</vt:lpstr>
    </vt:vector>
  </TitlesOfParts>
  <Company>AO Foundation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 Volz</dc:creator>
  <cp:lastModifiedBy>Claire Thorndyke</cp:lastModifiedBy>
  <cp:revision>35</cp:revision>
  <dcterms:created xsi:type="dcterms:W3CDTF">2013-05-31T07:29:54Z</dcterms:created>
  <dcterms:modified xsi:type="dcterms:W3CDTF">2020-04-20T08:32:06Z</dcterms:modified>
  <cp:category>Template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0x010100427E7F4CB4A47743B2029593C5767354</vt:lpwstr>
  </property>
  <property fmtid="{D5CDD505-2E9C-101B-9397-08002B2CF9AE}" pid="3" name="PublishingExpirationDate">
    <vt:lpwstr/>
  </property>
  <property fmtid="{D5CDD505-2E9C-101B-9397-08002B2CF9AE}" pid="4" name="PublishingStartDate">
    <vt:lpwstr/>
  </property>
</Properties>
</file>