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2" r:id="rId2"/>
    <p:sldId id="277" r:id="rId3"/>
    <p:sldId id="278" r:id="rId4"/>
    <p:sldId id="279" r:id="rId5"/>
    <p:sldId id="280" r:id="rId6"/>
    <p:sldId id="281" r:id="rId7"/>
    <p:sldId id="288" r:id="rId8"/>
    <p:sldId id="283" r:id="rId9"/>
    <p:sldId id="284" r:id="rId10"/>
    <p:sldId id="285" r:id="rId11"/>
    <p:sldId id="286" r:id="rId12"/>
    <p:sldId id="287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Osaka" pitchFamily="-3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Osaka" pitchFamily="-3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Osaka" pitchFamily="-3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Osaka" pitchFamily="-3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Osaka" pitchFamily="-32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Osaka" pitchFamily="-32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Osaka" pitchFamily="-32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Osaka" pitchFamily="-32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Osaka" pitchFamily="-32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76" userDrawn="1">
          <p15:clr>
            <a:srgbClr val="A4A3A4"/>
          </p15:clr>
        </p15:guide>
        <p15:guide id="2" pos="55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529B"/>
    <a:srgbClr val="E5EBF7"/>
    <a:srgbClr val="2C1102"/>
    <a:srgbClr val="CDCDCD"/>
    <a:srgbClr val="CBBA90"/>
    <a:srgbClr val="CBC383"/>
    <a:srgbClr val="BEAA83"/>
    <a:srgbClr val="212164"/>
    <a:srgbClr val="295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52" autoAdjust="0"/>
    <p:restoredTop sz="80667" autoAdjust="0"/>
  </p:normalViewPr>
  <p:slideViewPr>
    <p:cSldViewPr showGuides="1">
      <p:cViewPr varScale="1">
        <p:scale>
          <a:sx n="67" d="100"/>
          <a:sy n="67" d="100"/>
        </p:scale>
        <p:origin x="-1685" y="-91"/>
      </p:cViewPr>
      <p:guideLst>
        <p:guide orient="horz" pos="417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6" d="100"/>
          <a:sy n="86" d="100"/>
        </p:scale>
        <p:origin x="265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7200" y="8577146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  <a:ea typeface="Osaka" charset="0"/>
                <a:cs typeface="Osak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495907" y="8577146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D044EE2-0DFD-4696-A283-1F95AB5F6D4F}" type="slidenum">
              <a:rPr lang="en-US" altLang="de-DE"/>
              <a:pPr/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718389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572000"/>
            <a:ext cx="5181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Click to add text</a:t>
            </a:r>
            <a:endParaRPr lang="en-US" noProof="0" smtClean="0"/>
          </a:p>
          <a:p>
            <a:pPr lvl="1"/>
            <a:r>
              <a:rPr lang="de-CH" noProof="0" smtClean="0"/>
              <a:t>Second level text</a:t>
            </a:r>
            <a:endParaRPr lang="en-US" noProof="0" smtClean="0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38200" y="85725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  <a:ea typeface="Osaka" charset="0"/>
                <a:cs typeface="Osak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53000" y="85725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7CF5A5D-8D80-479E-A045-790BF61593C5}" type="slidenum">
              <a:rPr lang="en-US" altLang="de-DE"/>
              <a:pPr/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216695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Osaka" charset="0"/>
        <a:cs typeface="Osak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Osaka" charset="0"/>
        <a:cs typeface="Osaka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0"/>
        <a:cs typeface="Osaka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0"/>
        <a:cs typeface="Osaka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0"/>
        <a:cs typeface="Osak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ea typeface="Osaka" charset="0"/>
              </a:rPr>
              <a:t>Geraldine O’Neill: Programme Design. Coherence, Sequence, and Integration in a Programme. UCD Teaching and Learning (www.ucd.ie/teaching).</a:t>
            </a:r>
          </a:p>
          <a:p>
            <a:pPr>
              <a:defRPr/>
            </a:pPr>
            <a:endParaRPr lang="en-US">
              <a:ea typeface="Osaka" charset="0"/>
            </a:endParaRPr>
          </a:p>
          <a:p>
            <a:pPr>
              <a:defRPr/>
            </a:pPr>
            <a:r>
              <a:rPr lang="en-US">
                <a:ea typeface="Osaka" charset="0"/>
              </a:rPr>
              <a:t>“Most curricula are unfocused…There is a notable absence of structure and coherence”. Gardiner, 1996 (cited in Diamond, RM (1998) Designing and and Assessing Courses and Curricula: A practical guide. San Francisco: Jossey-Bass. 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 sz="19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1pPr>
            <a:lvl2pPr marL="715993" indent="-275382" eaLnBrk="0" hangingPunct="0">
              <a:defRPr kumimoji="1" sz="19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2pPr>
            <a:lvl3pPr marL="1101528" indent="-220305" eaLnBrk="0" hangingPunct="0">
              <a:defRPr kumimoji="1" sz="19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3pPr>
            <a:lvl4pPr marL="1542139" indent="-220305" eaLnBrk="0" hangingPunct="0">
              <a:defRPr kumimoji="1" sz="19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4pPr>
            <a:lvl5pPr marL="1982750" indent="-220305" eaLnBrk="0" hangingPunct="0">
              <a:defRPr kumimoji="1" sz="19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9pPr>
          </a:lstStyle>
          <a:p>
            <a:pPr eaLnBrk="1" hangingPunct="1">
              <a:defRPr/>
            </a:pPr>
            <a:fld id="{8BB6A632-D542-654F-92FB-450BD78D9DBF}" type="slidenum">
              <a:rPr lang="en-US" sz="900"/>
              <a:pPr eaLnBrk="1" hangingPunct="1">
                <a:defRPr/>
              </a:pPr>
              <a:t>8</a:t>
            </a:fld>
            <a:endParaRPr lang="en-US" sz="9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Osaka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 sz="19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1pPr>
            <a:lvl2pPr marL="715993" indent="-275382" eaLnBrk="0" hangingPunct="0">
              <a:defRPr kumimoji="1" sz="19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2pPr>
            <a:lvl3pPr marL="1101528" indent="-220305" eaLnBrk="0" hangingPunct="0">
              <a:defRPr kumimoji="1" sz="19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3pPr>
            <a:lvl4pPr marL="1542139" indent="-220305" eaLnBrk="0" hangingPunct="0">
              <a:defRPr kumimoji="1" sz="19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4pPr>
            <a:lvl5pPr marL="1982750" indent="-220305" eaLnBrk="0" hangingPunct="0">
              <a:defRPr kumimoji="1" sz="19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9pPr>
          </a:lstStyle>
          <a:p>
            <a:pPr eaLnBrk="1" hangingPunct="1">
              <a:defRPr/>
            </a:pPr>
            <a:fld id="{BE7FA09D-1DB1-BD42-B842-4C91A6E5F781}" type="slidenum">
              <a:rPr lang="en-US" sz="900"/>
              <a:pPr eaLnBrk="1" hangingPunct="1">
                <a:defRPr/>
              </a:pPr>
              <a:t>10</a:t>
            </a:fld>
            <a:endParaRPr lang="en-US" sz="9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7" y="236537"/>
            <a:ext cx="2548482" cy="530693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1517650"/>
            <a:ext cx="8287276" cy="463550"/>
          </a:xfrm>
        </p:spPr>
        <p:txBody>
          <a:bodyPr/>
          <a:lstStyle>
            <a:lvl1pPr>
              <a:defRPr>
                <a:solidFill>
                  <a:schemeClr val="tx2"/>
                </a:solidFill>
                <a:ea typeface="ヒラギノ角ゴ Pro W6" charset="0"/>
                <a:cs typeface="ヒラギノ角ゴ Pro W6" charset="0"/>
              </a:defRPr>
            </a:lvl1pPr>
          </a:lstStyle>
          <a:p>
            <a:pPr lvl="0"/>
            <a:r>
              <a:rPr lang="en-US" altLang="ja-JP" noProof="0" smtClean="0"/>
              <a:t>Click to edit Master title style</a:t>
            </a:r>
            <a:endParaRPr lang="en-US" altLang="ja-JP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0999" y="2208213"/>
            <a:ext cx="8287277" cy="458787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65667" y="5486400"/>
            <a:ext cx="3963987" cy="377825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 dirty="0" smtClean="0"/>
              <a:t>Presenter‘s name</a:t>
            </a:r>
            <a:endParaRPr lang="en-US" noProof="0" dirty="0"/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5909733"/>
            <a:ext cx="3972453" cy="381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 dirty="0" smtClean="0"/>
              <a:t>Presenter‘s title</a:t>
            </a:r>
            <a:endParaRPr lang="en-US" noProof="0" dirty="0"/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704291" y="5474758"/>
            <a:ext cx="3963987" cy="377825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 dirty="0" smtClean="0"/>
              <a:t>Meeting</a:t>
            </a:r>
            <a:endParaRPr lang="en-US" noProof="0" dirty="0"/>
          </a:p>
        </p:txBody>
      </p:sp>
      <p:sp>
        <p:nvSpPr>
          <p:cNvPr id="18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5824" y="5898091"/>
            <a:ext cx="3972453" cy="381000"/>
          </a:xfr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 dirty="0" smtClean="0"/>
              <a:t>City, Month, Year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60061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5116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0"/>
          </p:nvPr>
        </p:nvSpPr>
        <p:spPr>
          <a:xfrm>
            <a:off x="381000" y="1517650"/>
            <a:ext cx="4114800" cy="44958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7" name="Inhaltsplatzhalter 5"/>
          <p:cNvSpPr>
            <a:spLocks noGrp="1"/>
          </p:cNvSpPr>
          <p:nvPr>
            <p:ph sz="quarter" idx="11"/>
          </p:nvPr>
        </p:nvSpPr>
        <p:spPr>
          <a:xfrm>
            <a:off x="4648200" y="1517650"/>
            <a:ext cx="4114801" cy="44958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27927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Blac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5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pc="50">
                <a:solidFill>
                  <a:schemeClr val="tx1"/>
                </a:solidFill>
              </a:defRPr>
            </a:lvl1pPr>
            <a:lvl2pPr>
              <a:defRPr spc="50">
                <a:solidFill>
                  <a:schemeClr val="tx1"/>
                </a:solidFill>
              </a:defRPr>
            </a:lvl2pPr>
            <a:lvl3pPr>
              <a:defRPr spc="50">
                <a:solidFill>
                  <a:schemeClr val="tx1"/>
                </a:solidFill>
              </a:defRPr>
            </a:lvl3pPr>
            <a:lvl4pPr>
              <a:defRPr spc="50">
                <a:solidFill>
                  <a:schemeClr val="tx1"/>
                </a:solidFill>
              </a:defRPr>
            </a:lvl4pPr>
            <a:lvl5pPr>
              <a:defRPr spc="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80000"/>
            <a:ext cx="2477689" cy="51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059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711" y="6480000"/>
            <a:ext cx="2477689" cy="51626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81000" y="1517650"/>
            <a:ext cx="7575376" cy="44958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56696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81000" y="6602413"/>
            <a:ext cx="2133600" cy="215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F236D1-189D-7043-B4DC-461869A22948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82966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711" y="6480000"/>
            <a:ext cx="2477689" cy="516267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31813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dirty="0"/>
              <a:t>Click to add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17650"/>
            <a:ext cx="7575376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dirty="0"/>
              <a:t>Click to add text</a:t>
            </a:r>
          </a:p>
          <a:p>
            <a:pPr lvl="1"/>
            <a:r>
              <a:rPr lang="en-US" altLang="ja-JP" noProof="0" dirty="0"/>
              <a:t>Second level </a:t>
            </a:r>
            <a:r>
              <a:rPr lang="en-US" altLang="ja-JP" noProof="0" dirty="0" smtClean="0"/>
              <a:t>text</a:t>
            </a:r>
          </a:p>
          <a:p>
            <a:pPr lvl="2"/>
            <a:r>
              <a:rPr lang="en-US" altLang="ja-JP" noProof="0" dirty="0" smtClean="0"/>
              <a:t>Third level text</a:t>
            </a:r>
          </a:p>
          <a:p>
            <a:pPr lvl="3"/>
            <a:r>
              <a:rPr lang="en-US" altLang="ja-JP" noProof="0" dirty="0" smtClean="0"/>
              <a:t>Fourth level text</a:t>
            </a:r>
          </a:p>
          <a:p>
            <a:pPr lvl="4"/>
            <a:r>
              <a:rPr lang="en-US" altLang="ja-JP" noProof="0" dirty="0" smtClean="0"/>
              <a:t>Fifth level text</a:t>
            </a:r>
            <a:endParaRPr lang="en-US" altLang="ja-JP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2" r:id="rId4"/>
    <p:sldLayoutId id="2147483673" r:id="rId5"/>
    <p:sldLayoutId id="2147483675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29529B"/>
          </a:solidFill>
          <a:latin typeface="Arial" charset="0"/>
          <a:ea typeface="MS PGothic" charset="0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29529B"/>
          </a:solidFill>
          <a:latin typeface="Arial" charset="0"/>
          <a:ea typeface="MS PGothic" charset="0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29529B"/>
          </a:solidFill>
          <a:latin typeface="Arial" charset="0"/>
          <a:ea typeface="MS PGothic" charset="0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29529B"/>
          </a:solidFill>
          <a:latin typeface="Arial" charset="0"/>
          <a:ea typeface="MS PGothic" charset="0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29529B"/>
          </a:solidFill>
          <a:latin typeface="Arial" charset="0"/>
          <a:ea typeface="MS PGothic" charset="0"/>
          <a:cs typeface="MS PGothic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29529B"/>
          </a:solidFill>
          <a:latin typeface="Arial" charset="0"/>
          <a:ea typeface="MS PGothic" charset="0"/>
          <a:cs typeface="MS PGothic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29529B"/>
          </a:solidFill>
          <a:latin typeface="Arial" charset="0"/>
          <a:ea typeface="MS PGothic" charset="0"/>
          <a:cs typeface="MS PGothic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29529B"/>
          </a:solidFill>
          <a:latin typeface="Arial" charset="0"/>
          <a:ea typeface="MS PGothic" charset="0"/>
          <a:cs typeface="MS PGothic" charset="0"/>
        </a:defRPr>
      </a:lvl9pPr>
    </p:titleStyle>
    <p:bodyStyle>
      <a:lvl1pPr marL="0" indent="0" algn="l" rtl="0" eaLnBrk="1" fontAlgn="base" hangingPunct="1">
        <a:lnSpc>
          <a:spcPct val="95000"/>
        </a:lnSpc>
        <a:spcBef>
          <a:spcPts val="1200"/>
        </a:spcBef>
        <a:spcAft>
          <a:spcPts val="0"/>
        </a:spcAft>
        <a:buNone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270000" indent="-270000" algn="l" rtl="0" eaLnBrk="1" fontAlgn="base" hangingPunct="1">
        <a:lnSpc>
          <a:spcPct val="95000"/>
        </a:lnSpc>
        <a:spcBef>
          <a:spcPts val="600"/>
        </a:spcBef>
        <a:spcAft>
          <a:spcPts val="0"/>
        </a:spcAft>
        <a:buChar char="•"/>
        <a:defRPr kumimoji="1" sz="2000" baseline="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270000" algn="l" rtl="0" eaLnBrk="1" fontAlgn="base" hangingPunct="1">
        <a:lnSpc>
          <a:spcPct val="95000"/>
        </a:lnSpc>
        <a:spcBef>
          <a:spcPts val="0"/>
        </a:spcBef>
        <a:spcAft>
          <a:spcPts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3pPr>
      <a:lvl4pPr marL="810000" indent="-270000" algn="l" rtl="0" eaLnBrk="1" fontAlgn="base" hangingPunct="1">
        <a:lnSpc>
          <a:spcPct val="95000"/>
        </a:lnSpc>
        <a:spcBef>
          <a:spcPts val="0"/>
        </a:spcBef>
        <a:spcAft>
          <a:spcPts val="0"/>
        </a:spcAft>
        <a:buFont typeface="Lucida Grande"/>
        <a:buChar char="–"/>
        <a:defRPr kumimoji="1" sz="2000" baseline="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70000" algn="l" rtl="0" eaLnBrk="1" fontAlgn="base" hangingPunct="1">
        <a:lnSpc>
          <a:spcPct val="95000"/>
        </a:lnSpc>
        <a:spcBef>
          <a:spcPts val="0"/>
        </a:spcBef>
        <a:spcAft>
          <a:spcPts val="0"/>
        </a:spcAft>
        <a:buFont typeface="Lucida Grande"/>
        <a:buChar char="–"/>
        <a:defRPr kumimoji="1" sz="20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Teaching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Presenter’s name (Arial 20 </a:t>
            </a:r>
            <a:r>
              <a:rPr lang="en-US" dirty="0" err="1" smtClean="0"/>
              <a:t>pt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Presenter’s title (Arial 20 </a:t>
            </a:r>
            <a:r>
              <a:rPr lang="en-US" dirty="0" err="1" smtClean="0"/>
              <a:t>pt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Meeting (Arial 20 </a:t>
            </a:r>
            <a:r>
              <a:rPr lang="en-US" dirty="0" err="1" smtClean="0"/>
              <a:t>pt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City, Month, Year (Arial 20 </a:t>
            </a:r>
            <a:r>
              <a:rPr lang="en-US" dirty="0" err="1" smtClean="0"/>
              <a:t>pt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5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CH">
                <a:latin typeface="Arial" charset="0"/>
                <a:ea typeface="MS PGothic" charset="0"/>
                <a:cs typeface="Arial" charset="0"/>
              </a:rPr>
              <a:t>Sequence—example: preoperative planning</a:t>
            </a:r>
            <a:endParaRPr lang="de-CH" b="0">
              <a:latin typeface="Arial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77225" cy="4495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000" dirty="0">
                <a:latin typeface="Arial" charset="0"/>
                <a:ea typeface="MS PGothic" charset="0"/>
              </a:rPr>
              <a:t>The sequence in a curriculum focuses on the order in which things occur: from simple to complex learning, from known to unknown. </a:t>
            </a: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latin typeface="Arial" charset="0"/>
              <a:ea typeface="MS PGothic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000" dirty="0">
                <a:solidFill>
                  <a:srgbClr val="33529B"/>
                </a:solidFill>
                <a:latin typeface="Arial" charset="0"/>
                <a:ea typeface="MS PGothic" charset="0"/>
              </a:rPr>
              <a:t>Example: “Preoperative planning” in the </a:t>
            </a:r>
            <a:r>
              <a:rPr lang="en-US" sz="2000" dirty="0" err="1">
                <a:solidFill>
                  <a:srgbClr val="33529B"/>
                </a:solidFill>
                <a:latin typeface="Arial" charset="0"/>
                <a:ea typeface="MS PGothic" charset="0"/>
              </a:rPr>
              <a:t>AOTrauma</a:t>
            </a:r>
            <a:r>
              <a:rPr lang="en-US" sz="2000" dirty="0">
                <a:solidFill>
                  <a:srgbClr val="33529B"/>
                </a:solidFill>
                <a:latin typeface="Arial" charset="0"/>
                <a:ea typeface="MS PGothic" charset="0"/>
              </a:rPr>
              <a:t> Principles course:</a:t>
            </a:r>
          </a:p>
          <a:p>
            <a:pPr marL="457200" indent="-457200" eaLnBrk="1" hangingPunct="1">
              <a:buFontTx/>
              <a:buAutoNum type="arabicParenR"/>
              <a:defRPr/>
            </a:pPr>
            <a:r>
              <a:rPr lang="en-US" sz="2000" dirty="0" smtClean="0">
                <a:solidFill>
                  <a:srgbClr val="33529B"/>
                </a:solidFill>
                <a:latin typeface="Arial" charset="0"/>
                <a:ea typeface="MS PGothic" charset="0"/>
              </a:rPr>
              <a:t>Basic </a:t>
            </a:r>
            <a:r>
              <a:rPr lang="en-US" sz="2000" dirty="0">
                <a:solidFill>
                  <a:srgbClr val="33529B"/>
                </a:solidFill>
                <a:latin typeface="Arial" charset="0"/>
                <a:ea typeface="MS PGothic" charset="0"/>
              </a:rPr>
              <a:t>concept is introduced and explained in a </a:t>
            </a:r>
            <a:r>
              <a:rPr lang="en-US" sz="2000" dirty="0" smtClean="0">
                <a:solidFill>
                  <a:srgbClr val="33529B"/>
                </a:solidFill>
                <a:latin typeface="Arial" charset="0"/>
                <a:ea typeface="MS PGothic" charset="0"/>
              </a:rPr>
              <a:t>lecture</a:t>
            </a:r>
            <a:endParaRPr lang="en-US" sz="2000" dirty="0">
              <a:solidFill>
                <a:srgbClr val="33529B"/>
              </a:solidFill>
              <a:latin typeface="Arial" charset="0"/>
              <a:ea typeface="MS PGothic" charset="0"/>
            </a:endParaRPr>
          </a:p>
          <a:p>
            <a:pPr marL="457200" indent="-457200" eaLnBrk="1" hangingPunct="1">
              <a:buFontTx/>
              <a:buAutoNum type="arabicParenR" startAt="2"/>
              <a:defRPr/>
            </a:pPr>
            <a:r>
              <a:rPr lang="en-US" sz="2000" dirty="0" smtClean="0">
                <a:solidFill>
                  <a:srgbClr val="33529B"/>
                </a:solidFill>
                <a:latin typeface="Arial" charset="0"/>
                <a:ea typeface="MS PGothic" charset="0"/>
              </a:rPr>
              <a:t>Secondly</a:t>
            </a:r>
            <a:r>
              <a:rPr lang="en-US" sz="2000" dirty="0">
                <a:solidFill>
                  <a:srgbClr val="33529B"/>
                </a:solidFill>
                <a:latin typeface="Arial" charset="0"/>
                <a:ea typeface="MS PGothic" charset="0"/>
              </a:rPr>
              <a:t>, participants develop a </a:t>
            </a:r>
            <a:r>
              <a:rPr lang="en-US" sz="2000" dirty="0" err="1">
                <a:solidFill>
                  <a:srgbClr val="33529B"/>
                </a:solidFill>
                <a:latin typeface="Arial" charset="0"/>
                <a:ea typeface="MS PGothic" charset="0"/>
              </a:rPr>
              <a:t>preop</a:t>
            </a:r>
            <a:r>
              <a:rPr lang="en-US" sz="2000" dirty="0">
                <a:solidFill>
                  <a:srgbClr val="33529B"/>
                </a:solidFill>
                <a:latin typeface="Arial" charset="0"/>
                <a:ea typeface="MS PGothic" charset="0"/>
              </a:rPr>
              <a:t> plan for a forearm fracture in the templating </a:t>
            </a:r>
            <a:r>
              <a:rPr lang="en-US" sz="2000" dirty="0" smtClean="0">
                <a:solidFill>
                  <a:srgbClr val="33529B"/>
                </a:solidFill>
                <a:latin typeface="Arial" charset="0"/>
                <a:ea typeface="MS PGothic" charset="0"/>
              </a:rPr>
              <a:t>exercise</a:t>
            </a:r>
            <a:endParaRPr lang="en-US" sz="2000" dirty="0">
              <a:solidFill>
                <a:srgbClr val="33529B"/>
              </a:solidFill>
              <a:latin typeface="Arial" charset="0"/>
              <a:ea typeface="MS PGothic" charset="0"/>
            </a:endParaRPr>
          </a:p>
          <a:p>
            <a:pPr marL="349250" indent="-349250" eaLnBrk="1" hangingPunct="1">
              <a:buFontTx/>
              <a:buNone/>
              <a:defRPr/>
            </a:pPr>
            <a:r>
              <a:rPr lang="en-US" sz="2000" dirty="0">
                <a:solidFill>
                  <a:srgbClr val="33529B"/>
                </a:solidFill>
                <a:latin typeface="Arial" charset="0"/>
                <a:ea typeface="MS PGothic" charset="0"/>
              </a:rPr>
              <a:t>3)  </a:t>
            </a:r>
            <a:r>
              <a:rPr lang="en-US" sz="2000" dirty="0" smtClean="0">
                <a:solidFill>
                  <a:srgbClr val="33529B"/>
                </a:solidFill>
                <a:latin typeface="Arial" charset="0"/>
                <a:ea typeface="MS PGothic" charset="0"/>
              </a:rPr>
              <a:t>Subsequently</a:t>
            </a:r>
            <a:r>
              <a:rPr lang="en-US" sz="2000" dirty="0">
                <a:solidFill>
                  <a:srgbClr val="33529B"/>
                </a:solidFill>
                <a:latin typeface="Arial" charset="0"/>
                <a:ea typeface="MS PGothic" charset="0"/>
              </a:rPr>
              <a:t>, the </a:t>
            </a:r>
            <a:r>
              <a:rPr lang="en-US" sz="2000" dirty="0" err="1">
                <a:solidFill>
                  <a:srgbClr val="33529B"/>
                </a:solidFill>
                <a:latin typeface="Arial" charset="0"/>
                <a:ea typeface="MS PGothic" charset="0"/>
              </a:rPr>
              <a:t>preop</a:t>
            </a:r>
            <a:r>
              <a:rPr lang="en-US" sz="2000" dirty="0">
                <a:solidFill>
                  <a:srgbClr val="33529B"/>
                </a:solidFill>
                <a:latin typeface="Arial" charset="0"/>
                <a:ea typeface="MS PGothic" charset="0"/>
              </a:rPr>
              <a:t> plan established in the </a:t>
            </a:r>
            <a:r>
              <a:rPr lang="en-US" sz="2000" dirty="0" err="1">
                <a:solidFill>
                  <a:srgbClr val="33529B"/>
                </a:solidFill>
                <a:latin typeface="Arial" charset="0"/>
                <a:ea typeface="MS PGothic" charset="0"/>
              </a:rPr>
              <a:t>templating</a:t>
            </a:r>
            <a:r>
              <a:rPr lang="en-US" sz="2000" dirty="0">
                <a:solidFill>
                  <a:srgbClr val="33529B"/>
                </a:solidFill>
                <a:latin typeface="Arial" charset="0"/>
                <a:ea typeface="MS PGothic" charset="0"/>
              </a:rPr>
              <a:t> exercise is implemented in a practical exercise and feedback on the plan and the fixation is provided by table instructors</a:t>
            </a:r>
          </a:p>
        </p:txBody>
      </p:sp>
    </p:spTree>
    <p:extLst>
      <p:ext uri="{BB962C8B-B14F-4D97-AF65-F5344CB8AC3E}">
        <p14:creationId xmlns:p14="http://schemas.microsoft.com/office/powerpoint/2010/main" val="387010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CH">
                <a:latin typeface="Arial" charset="0"/>
                <a:ea typeface="MS PGothic" charset="0"/>
                <a:cs typeface="Arial" charset="0"/>
              </a:rPr>
              <a:t>Integration</a:t>
            </a:r>
            <a:endParaRPr lang="de-CH" b="0">
              <a:latin typeface="Arial" charset="0"/>
              <a:ea typeface="MS PGothic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77225" cy="4495800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0" algn="l"/>
              </a:tabLst>
              <a:defRPr/>
            </a:pPr>
            <a:r>
              <a:rPr lang="en-US" sz="2000" dirty="0">
                <a:latin typeface="Arial" charset="0"/>
                <a:ea typeface="MS PGothic" charset="0"/>
              </a:rPr>
              <a:t>Integration is concerned with the linkages of information to enable learners to develop a holistic overview.</a:t>
            </a:r>
          </a:p>
          <a:p>
            <a:pPr marL="0" indent="0" eaLnBrk="1" hangingPunct="1">
              <a:buFontTx/>
              <a:buNone/>
              <a:tabLst>
                <a:tab pos="0" algn="l"/>
              </a:tabLst>
              <a:defRPr/>
            </a:pPr>
            <a:endParaRPr lang="en-US" sz="2000" dirty="0">
              <a:latin typeface="Arial" charset="0"/>
              <a:ea typeface="MS PGothic" charset="0"/>
            </a:endParaRPr>
          </a:p>
          <a:p>
            <a:pPr marL="0" indent="0" eaLnBrk="1" hangingPunct="1">
              <a:buFontTx/>
              <a:buNone/>
              <a:tabLst>
                <a:tab pos="0" algn="l"/>
              </a:tabLst>
              <a:defRPr/>
            </a:pPr>
            <a:r>
              <a:rPr lang="en-US" sz="2000" dirty="0">
                <a:solidFill>
                  <a:srgbClr val="33529B"/>
                </a:solidFill>
                <a:latin typeface="Arial" charset="0"/>
                <a:ea typeface="MS PGothic" charset="0"/>
              </a:rPr>
              <a:t>Examples: </a:t>
            </a:r>
            <a:endParaRPr lang="en-US" sz="2000" dirty="0" smtClean="0">
              <a:solidFill>
                <a:srgbClr val="33529B"/>
              </a:solidFill>
              <a:latin typeface="Arial" charset="0"/>
              <a:ea typeface="MS PGothic" charset="0"/>
            </a:endParaRPr>
          </a:p>
          <a:p>
            <a:pPr marL="457200" indent="-457200" eaLnBrk="1" hangingPunct="1"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en-US" sz="2000" dirty="0" smtClean="0">
                <a:solidFill>
                  <a:srgbClr val="33529B"/>
                </a:solidFill>
                <a:latin typeface="Arial" charset="0"/>
                <a:ea typeface="MS PGothic" charset="0"/>
              </a:rPr>
              <a:t>Demonstrating</a:t>
            </a:r>
            <a:r>
              <a:rPr lang="en-US" sz="2000" dirty="0">
                <a:solidFill>
                  <a:srgbClr val="33529B"/>
                </a:solidFill>
                <a:latin typeface="Arial" charset="0"/>
                <a:ea typeface="MS PGothic" charset="0"/>
              </a:rPr>
              <a:t>, highlighting, and pointing out where the discussed topic or concept is also of relevance. </a:t>
            </a:r>
            <a:endParaRPr lang="en-US" sz="2000" dirty="0" smtClean="0">
              <a:solidFill>
                <a:srgbClr val="33529B"/>
              </a:solidFill>
              <a:latin typeface="Arial" charset="0"/>
              <a:ea typeface="MS PGothic" charset="0"/>
            </a:endParaRPr>
          </a:p>
          <a:p>
            <a:pPr marL="457200" indent="-457200" eaLnBrk="1" hangingPunct="1"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en-US" sz="2000" dirty="0" smtClean="0">
                <a:solidFill>
                  <a:srgbClr val="33529B"/>
                </a:solidFill>
                <a:latin typeface="Arial" charset="0"/>
                <a:ea typeface="MS PGothic" charset="0"/>
              </a:rPr>
              <a:t>Referring </a:t>
            </a:r>
            <a:r>
              <a:rPr lang="en-US" sz="2000" dirty="0">
                <a:solidFill>
                  <a:srgbClr val="33529B"/>
                </a:solidFill>
                <a:latin typeface="Arial" charset="0"/>
                <a:ea typeface="MS PGothic" charset="0"/>
              </a:rPr>
              <a:t>to other faculty members’ lectures, evidence in the literature, related topics, concepts, or skills. </a:t>
            </a:r>
            <a:endParaRPr lang="en-US" sz="2000" dirty="0" smtClean="0">
              <a:solidFill>
                <a:srgbClr val="33529B"/>
              </a:solidFill>
              <a:latin typeface="Arial" charset="0"/>
              <a:ea typeface="MS PGothic" charset="0"/>
            </a:endParaRPr>
          </a:p>
          <a:p>
            <a:pPr marL="457200" indent="-457200" eaLnBrk="1" hangingPunct="1"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en-US" sz="2000" dirty="0" smtClean="0">
                <a:solidFill>
                  <a:srgbClr val="33529B"/>
                </a:solidFill>
                <a:latin typeface="Arial" charset="0"/>
                <a:ea typeface="MS PGothic" charset="0"/>
              </a:rPr>
              <a:t>Summaries </a:t>
            </a:r>
            <a:r>
              <a:rPr lang="en-US" sz="2000" dirty="0">
                <a:solidFill>
                  <a:srgbClr val="33529B"/>
                </a:solidFill>
                <a:latin typeface="Arial" charset="0"/>
                <a:ea typeface="MS PGothic" charset="0"/>
              </a:rPr>
              <a:t>at the end of a module that convey “the big picture”.</a:t>
            </a:r>
          </a:p>
        </p:txBody>
      </p:sp>
    </p:spTree>
    <p:extLst>
      <p:ext uri="{BB962C8B-B14F-4D97-AF65-F5344CB8AC3E}">
        <p14:creationId xmlns:p14="http://schemas.microsoft.com/office/powerpoint/2010/main" val="264177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Summary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Levels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outcomes</a:t>
            </a:r>
            <a:endParaRPr lang="de-CH" dirty="0" smtClean="0"/>
          </a:p>
          <a:p>
            <a:r>
              <a:rPr lang="de-CH" dirty="0" smtClean="0"/>
              <a:t>CSI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7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Select appropriate teaching </a:t>
            </a:r>
            <a:r>
              <a:rPr lang="en-US" dirty="0" smtClean="0"/>
              <a:t>methods</a:t>
            </a:r>
          </a:p>
          <a:p>
            <a:pPr marL="342900" indent="-34290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de-CH" dirty="0" err="1" smtClean="0"/>
              <a:t>Ensure</a:t>
            </a:r>
            <a:r>
              <a:rPr lang="de-CH" dirty="0" smtClean="0"/>
              <a:t> </a:t>
            </a:r>
            <a:r>
              <a:rPr lang="de-CH" dirty="0" err="1" smtClean="0"/>
              <a:t>continuity</a:t>
            </a:r>
            <a:r>
              <a:rPr lang="de-CH" dirty="0" smtClean="0"/>
              <a:t> in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curriclum</a:t>
            </a:r>
            <a:endParaRPr lang="de-CH" dirty="0" smtClean="0"/>
          </a:p>
          <a:p>
            <a:pPr marL="342900" indent="-34290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de-CH" dirty="0" err="1" smtClean="0"/>
              <a:t>Sequence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teaching</a:t>
            </a:r>
            <a:r>
              <a:rPr lang="de-CH" dirty="0"/>
              <a:t> </a:t>
            </a:r>
            <a:r>
              <a:rPr lang="de-CH" dirty="0" err="1"/>
              <a:t>methods</a:t>
            </a:r>
            <a:r>
              <a:rPr lang="de-CH" dirty="0"/>
              <a:t> in </a:t>
            </a:r>
            <a:r>
              <a:rPr lang="de-CH" dirty="0" err="1"/>
              <a:t>your</a:t>
            </a:r>
            <a:r>
              <a:rPr lang="de-CH" dirty="0"/>
              <a:t> </a:t>
            </a:r>
            <a:r>
              <a:rPr lang="de-CH" dirty="0" err="1"/>
              <a:t>curriculum</a:t>
            </a:r>
            <a:r>
              <a:rPr lang="de-CH" dirty="0"/>
              <a:t> </a:t>
            </a:r>
            <a:r>
              <a:rPr lang="de-CH" dirty="0" err="1" smtClean="0"/>
              <a:t>appropriately</a:t>
            </a:r>
            <a:endParaRPr lang="de-CH" dirty="0"/>
          </a:p>
          <a:p>
            <a:pPr marL="342900" indent="-34290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de-CH" dirty="0" err="1" smtClean="0"/>
              <a:t>Integrate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teaching</a:t>
            </a:r>
            <a:r>
              <a:rPr lang="de-CH" dirty="0" smtClean="0"/>
              <a:t> </a:t>
            </a:r>
            <a:r>
              <a:rPr lang="de-CH" dirty="0" err="1" smtClean="0"/>
              <a:t>methods</a:t>
            </a:r>
            <a:r>
              <a:rPr lang="de-CH" dirty="0" smtClean="0"/>
              <a:t> </a:t>
            </a:r>
            <a:r>
              <a:rPr lang="de-CH" dirty="0"/>
              <a:t>in </a:t>
            </a:r>
            <a:r>
              <a:rPr lang="de-CH" dirty="0" err="1"/>
              <a:t>your</a:t>
            </a:r>
            <a:r>
              <a:rPr lang="de-CH" dirty="0"/>
              <a:t> </a:t>
            </a:r>
            <a:r>
              <a:rPr lang="de-CH" dirty="0" err="1" smtClean="0"/>
              <a:t>curriculum</a:t>
            </a:r>
            <a:r>
              <a:rPr lang="de-CH" dirty="0" smtClean="0"/>
              <a:t> </a:t>
            </a:r>
            <a:r>
              <a:rPr lang="de-CH" dirty="0" err="1" smtClean="0"/>
              <a:t>appropriately</a:t>
            </a:r>
            <a:endParaRPr lang="en-US" dirty="0" smtClean="0"/>
          </a:p>
          <a:p>
            <a:pPr>
              <a:lnSpc>
                <a:spcPct val="14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9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850"/>
            <a:ext cx="9144000" cy="646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27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0" y="531813"/>
            <a:ext cx="8534400" cy="685800"/>
          </a:xfrm>
        </p:spPr>
        <p:txBody>
          <a:bodyPr/>
          <a:lstStyle/>
          <a:p>
            <a:pPr>
              <a:defRPr/>
            </a:pPr>
            <a:r>
              <a:rPr lang="en-US">
                <a:latin typeface="Arial" charset="0"/>
                <a:ea typeface="MS PGothic" charset="0"/>
              </a:rPr>
              <a:t>Select a teaching method for a defined audience</a:t>
            </a:r>
            <a:br>
              <a:rPr lang="en-US">
                <a:latin typeface="Arial" charset="0"/>
                <a:ea typeface="MS PGothic" charset="0"/>
              </a:rPr>
            </a:br>
            <a:endParaRPr lang="en-US">
              <a:latin typeface="Arial" charset="0"/>
              <a:ea typeface="MS PGothic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77225" cy="41084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sz="2600" dirty="0" smtClean="0">
              <a:cs typeface="+mn-cs"/>
            </a:endParaRPr>
          </a:p>
          <a:p>
            <a:pPr marL="0" indent="0">
              <a:buFontTx/>
              <a:buNone/>
              <a:defRPr/>
            </a:pPr>
            <a:r>
              <a:rPr lang="en-US" sz="2600" b="1" dirty="0" smtClean="0">
                <a:cs typeface="+mn-cs"/>
              </a:rPr>
              <a:t>Selecting </a:t>
            </a:r>
            <a:r>
              <a:rPr lang="en-US" sz="2600" b="1" dirty="0" smtClean="0">
                <a:cs typeface="+mn-cs"/>
              </a:rPr>
              <a:t>teaching </a:t>
            </a:r>
            <a:r>
              <a:rPr lang="en-US" sz="2600" b="1" dirty="0" smtClean="0">
                <a:cs typeface="+mn-cs"/>
              </a:rPr>
              <a:t>methods…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cs typeface="+mn-cs"/>
              </a:rPr>
              <a:t>requires </a:t>
            </a:r>
            <a:r>
              <a:rPr lang="en-US" sz="2600" dirty="0" smtClean="0">
                <a:cs typeface="+mn-cs"/>
              </a:rPr>
              <a:t>good knowledge of the target audience </a:t>
            </a:r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cs typeface="+mn-cs"/>
              </a:rPr>
              <a:t>is </a:t>
            </a:r>
            <a:r>
              <a:rPr lang="en-US" sz="2600" dirty="0" smtClean="0">
                <a:cs typeface="+mn-cs"/>
              </a:rPr>
              <a:t>dependent on the targeted level of </a:t>
            </a:r>
            <a:r>
              <a:rPr lang="en-US" sz="2600" dirty="0" smtClean="0">
                <a:cs typeface="+mn-cs"/>
              </a:rPr>
              <a:t>outcome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cs typeface="+mn-cs"/>
              </a:rPr>
              <a:t>respects </a:t>
            </a:r>
            <a:r>
              <a:rPr lang="en-US" sz="2600" dirty="0" smtClean="0">
                <a:cs typeface="+mn-cs"/>
              </a:rPr>
              <a:t>the situation at the venue and the skills/experience of the faculty</a:t>
            </a:r>
            <a:br>
              <a:rPr lang="en-US" sz="2600" dirty="0" smtClean="0">
                <a:cs typeface="+mn-cs"/>
              </a:rPr>
            </a:br>
            <a:endParaRPr lang="en-US" sz="2600" i="1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13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1000" y="531813"/>
            <a:ext cx="8763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MS PGothic" charset="0"/>
              </a:rPr>
              <a:t>Targeted levels of outcomes</a:t>
            </a:r>
            <a:endParaRPr lang="de-CH">
              <a:latin typeface="Arial" charset="0"/>
              <a:ea typeface="MS PGothic" charset="0"/>
            </a:endParaRPr>
          </a:p>
        </p:txBody>
      </p:sp>
      <p:pic>
        <p:nvPicPr>
          <p:cNvPr id="8194" name="Picture 3" descr="AOE_Visuals_Education_06_LevelofOutco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371600"/>
            <a:ext cx="4495800" cy="508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533400" y="1516063"/>
            <a:ext cx="3657600" cy="4495800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800"/>
              </a:spcAft>
              <a:buFontTx/>
              <a:buNone/>
              <a:defRPr/>
            </a:pPr>
            <a:r>
              <a:rPr lang="en-US" sz="1800" dirty="0">
                <a:latin typeface="Arial" charset="0"/>
                <a:ea typeface="MS PGothic" charset="0"/>
              </a:rPr>
              <a:t>Successful application of knowledge and skills in clinical practice </a:t>
            </a:r>
          </a:p>
          <a:p>
            <a:pPr marL="0" indent="0" eaLnBrk="1" hangingPunct="1">
              <a:spcBef>
                <a:spcPct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sz="1800" dirty="0">
                <a:latin typeface="Arial" charset="0"/>
                <a:ea typeface="MS PGothic" charset="0"/>
              </a:rPr>
              <a:t>Demonstration of skills (manual or decision making) in educational environment</a:t>
            </a:r>
          </a:p>
          <a:p>
            <a:pPr marL="0" indent="0" eaLnBrk="1" hangingPunct="1">
              <a:spcBef>
                <a:spcPts val="1200"/>
              </a:spcBef>
              <a:spcAft>
                <a:spcPts val="1800"/>
              </a:spcAft>
              <a:buFontTx/>
              <a:buNone/>
              <a:defRPr/>
            </a:pPr>
            <a:r>
              <a:rPr lang="en-US" sz="1800" dirty="0" smtClean="0">
                <a:latin typeface="Arial" charset="0"/>
                <a:ea typeface="MS PGothic" charset="0"/>
              </a:rPr>
              <a:t>Know </a:t>
            </a:r>
            <a:r>
              <a:rPr lang="en-US" sz="1800" dirty="0">
                <a:latin typeface="Arial" charset="0"/>
                <a:ea typeface="MS PGothic" charset="0"/>
              </a:rPr>
              <a:t>how to do or achieve something</a:t>
            </a:r>
          </a:p>
          <a:p>
            <a:pPr marL="0" indent="0" eaLnBrk="1" hangingPunct="1">
              <a:spcBef>
                <a:spcPts val="1200"/>
              </a:spcBef>
              <a:spcAft>
                <a:spcPts val="1800"/>
              </a:spcAft>
              <a:buFontTx/>
              <a:buNone/>
              <a:defRPr/>
            </a:pPr>
            <a:endParaRPr lang="en-US" sz="1800" dirty="0" smtClean="0">
              <a:latin typeface="Arial" charset="0"/>
              <a:ea typeface="MS PGothic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800"/>
              </a:spcAft>
              <a:buFontTx/>
              <a:buNone/>
              <a:defRPr/>
            </a:pPr>
            <a:r>
              <a:rPr lang="en-US" sz="1800" dirty="0" smtClean="0">
                <a:latin typeface="Arial" charset="0"/>
                <a:ea typeface="MS PGothic" charset="0"/>
              </a:rPr>
              <a:t>Facts</a:t>
            </a:r>
            <a:r>
              <a:rPr lang="en-US" sz="1800" dirty="0">
                <a:latin typeface="Arial" charset="0"/>
                <a:ea typeface="MS PGothic" charset="0"/>
              </a:rPr>
              <a:t>/evidence, concepts, and the relationships between them</a:t>
            </a:r>
            <a:endParaRPr lang="de-CH" sz="1800" dirty="0">
              <a:latin typeface="Arial" charset="0"/>
              <a:ea typeface="MS PGothic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28600" y="2659063"/>
            <a:ext cx="8534400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 bwMode="auto">
          <a:xfrm>
            <a:off x="228600" y="3840163"/>
            <a:ext cx="8534400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 bwMode="auto">
          <a:xfrm>
            <a:off x="228600" y="5148263"/>
            <a:ext cx="8534400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58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3" descr="AOE_Visuals_Education_06_LevelofOutco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550"/>
          <a:stretch>
            <a:fillRect/>
          </a:stretch>
        </p:blipFill>
        <p:spPr bwMode="auto">
          <a:xfrm>
            <a:off x="1808163" y="1404938"/>
            <a:ext cx="44958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3" descr="AOE_Visuals_Education_06_LevelofOutco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94" b="51839"/>
          <a:stretch>
            <a:fillRect/>
          </a:stretch>
        </p:blipFill>
        <p:spPr bwMode="auto">
          <a:xfrm>
            <a:off x="1752600" y="2713038"/>
            <a:ext cx="4495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AOE_Visuals_Education_06_LevelofOutco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76" b="26892"/>
          <a:stretch>
            <a:fillRect/>
          </a:stretch>
        </p:blipFill>
        <p:spPr bwMode="auto">
          <a:xfrm>
            <a:off x="1763713" y="3983038"/>
            <a:ext cx="4495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 descr="AOE_Visuals_Education_06_LevelofOutco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88"/>
          <a:stretch>
            <a:fillRect/>
          </a:stretch>
        </p:blipFill>
        <p:spPr bwMode="auto">
          <a:xfrm>
            <a:off x="1771650" y="5224463"/>
            <a:ext cx="44958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763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MS PGothic" charset="0"/>
              </a:rPr>
              <a:t>Which teaching method supports </a:t>
            </a:r>
            <a:br>
              <a:rPr lang="en-US">
                <a:latin typeface="Arial" charset="0"/>
                <a:ea typeface="MS PGothic" charset="0"/>
              </a:rPr>
            </a:br>
            <a:r>
              <a:rPr lang="en-US">
                <a:latin typeface="Arial" charset="0"/>
                <a:ea typeface="MS PGothic" charset="0"/>
              </a:rPr>
              <a:t>which level of outcome?</a:t>
            </a:r>
            <a:endParaRPr lang="de-CH">
              <a:latin typeface="Arial" charset="0"/>
              <a:ea typeface="MS PGothic" charset="0"/>
            </a:endParaRPr>
          </a:p>
        </p:txBody>
      </p:sp>
      <p:sp>
        <p:nvSpPr>
          <p:cNvPr id="7175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2667000" cy="4495800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1200"/>
              </a:spcBef>
              <a:buFontTx/>
              <a:buNone/>
              <a:defRPr/>
            </a:pPr>
            <a:r>
              <a:rPr lang="en-US" sz="1600" dirty="0">
                <a:latin typeface="Arial" charset="0"/>
                <a:ea typeface="MS PGothic" charset="0"/>
              </a:rPr>
              <a:t>Successful application of knowledge &amp; skills in </a:t>
            </a:r>
            <a:br>
              <a:rPr lang="en-US" sz="1600" dirty="0">
                <a:latin typeface="Arial" charset="0"/>
                <a:ea typeface="MS PGothic" charset="0"/>
              </a:rPr>
            </a:br>
            <a:r>
              <a:rPr lang="en-US" sz="1600" dirty="0">
                <a:latin typeface="Arial" charset="0"/>
                <a:ea typeface="MS PGothic" charset="0"/>
              </a:rPr>
              <a:t>clinical practice 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900" dirty="0">
              <a:latin typeface="Arial" charset="0"/>
              <a:ea typeface="MS PGothic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FontTx/>
              <a:buNone/>
              <a:defRPr/>
            </a:pPr>
            <a:r>
              <a:rPr lang="en-US" sz="1600" dirty="0" smtClean="0">
                <a:latin typeface="Arial" charset="0"/>
                <a:ea typeface="MS PGothic" charset="0"/>
              </a:rPr>
              <a:t>Demonstration </a:t>
            </a:r>
            <a:r>
              <a:rPr lang="en-US" sz="1600" dirty="0">
                <a:latin typeface="Arial" charset="0"/>
                <a:ea typeface="MS PGothic" charset="0"/>
              </a:rPr>
              <a:t>of skills (manual or decision making)  in educational environment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FontTx/>
              <a:buNone/>
              <a:defRPr/>
            </a:pPr>
            <a:r>
              <a:rPr lang="en-US" sz="1600" dirty="0" smtClean="0">
                <a:latin typeface="Arial" charset="0"/>
                <a:ea typeface="MS PGothic" charset="0"/>
              </a:rPr>
              <a:t>Know </a:t>
            </a:r>
            <a:r>
              <a:rPr lang="en-US" sz="1600" dirty="0">
                <a:latin typeface="Arial" charset="0"/>
                <a:ea typeface="MS PGothic" charset="0"/>
              </a:rPr>
              <a:t>how to do/achieve something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en-US" sz="1600" dirty="0">
              <a:latin typeface="Arial" charset="0"/>
              <a:ea typeface="MS PGothic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FontTx/>
              <a:buNone/>
              <a:defRPr/>
            </a:pPr>
            <a:endParaRPr lang="en-US" sz="1600" dirty="0" smtClean="0">
              <a:latin typeface="Arial" charset="0"/>
              <a:ea typeface="MS PGothic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FontTx/>
              <a:buNone/>
              <a:defRPr/>
            </a:pPr>
            <a:r>
              <a:rPr lang="en-US" sz="1600" dirty="0" smtClean="0">
                <a:latin typeface="Arial" charset="0"/>
                <a:ea typeface="MS PGothic" charset="0"/>
              </a:rPr>
              <a:t>Facts</a:t>
            </a:r>
            <a:r>
              <a:rPr lang="en-US" sz="1600" dirty="0">
                <a:latin typeface="Arial" charset="0"/>
                <a:ea typeface="MS PGothic" charset="0"/>
              </a:rPr>
              <a:t>/evidence, </a:t>
            </a:r>
            <a:br>
              <a:rPr lang="en-US" sz="1600" dirty="0">
                <a:latin typeface="Arial" charset="0"/>
                <a:ea typeface="MS PGothic" charset="0"/>
              </a:rPr>
            </a:br>
            <a:r>
              <a:rPr lang="en-US" sz="1600" dirty="0">
                <a:latin typeface="Arial" charset="0"/>
                <a:ea typeface="MS PGothic" charset="0"/>
              </a:rPr>
              <a:t>concepts, and the relationships </a:t>
            </a:r>
            <a:br>
              <a:rPr lang="en-US" sz="1600" dirty="0">
                <a:latin typeface="Arial" charset="0"/>
                <a:ea typeface="MS PGothic" charset="0"/>
              </a:rPr>
            </a:br>
            <a:r>
              <a:rPr lang="en-US" sz="1600" dirty="0">
                <a:latin typeface="Arial" charset="0"/>
                <a:ea typeface="MS PGothic" charset="0"/>
              </a:rPr>
              <a:t>between them</a:t>
            </a:r>
            <a:endParaRPr lang="de-CH" sz="1600" dirty="0">
              <a:latin typeface="Arial" charset="0"/>
              <a:ea typeface="MS PGothic" charset="0"/>
            </a:endParaRPr>
          </a:p>
        </p:txBody>
      </p:sp>
      <p:sp>
        <p:nvSpPr>
          <p:cNvPr id="7176" name="Content Placeholder 2"/>
          <p:cNvSpPr txBox="1">
            <a:spLocks/>
          </p:cNvSpPr>
          <p:nvPr/>
        </p:nvSpPr>
        <p:spPr bwMode="auto">
          <a:xfrm>
            <a:off x="6172200" y="1676400"/>
            <a:ext cx="2819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Osaka" charset="0"/>
                <a:cs typeface="Osaka" charset="0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smtClean="0">
                <a:ea typeface="MS PGothic" charset="0"/>
                <a:cs typeface="MS PGothic" charset="0"/>
              </a:rPr>
              <a:t>Not covered in </a:t>
            </a:r>
            <a:br>
              <a:rPr lang="en-US" sz="1800" smtClean="0">
                <a:ea typeface="MS PGothic" charset="0"/>
                <a:cs typeface="MS PGothic" charset="0"/>
              </a:rPr>
            </a:br>
            <a:r>
              <a:rPr lang="en-US" sz="1800" smtClean="0">
                <a:ea typeface="MS PGothic" charset="0"/>
                <a:cs typeface="MS PGothic" charset="0"/>
              </a:rPr>
              <a:t>AOT courses</a:t>
            </a:r>
          </a:p>
          <a:p>
            <a:pPr eaLnBrk="1" hangingPunct="1">
              <a:lnSpc>
                <a:spcPct val="125000"/>
              </a:lnSpc>
              <a:defRPr/>
            </a:pPr>
            <a:endParaRPr lang="en-US" sz="400" smtClean="0">
              <a:ea typeface="MS PGothic" charset="0"/>
              <a:cs typeface="MS PGothic" charset="0"/>
            </a:endParaRPr>
          </a:p>
          <a:p>
            <a:pPr eaLnBrk="1" hangingPunct="1">
              <a:lnSpc>
                <a:spcPct val="125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smtClean="0">
                <a:ea typeface="MS PGothic" charset="0"/>
                <a:cs typeface="MS PGothic" charset="0"/>
              </a:rPr>
              <a:t>Practical exercises, wet labs, ARS, case discussions, simulations</a:t>
            </a:r>
            <a:endParaRPr lang="en-US" sz="400" smtClean="0">
              <a:ea typeface="MS PGothic" charset="0"/>
              <a:cs typeface="MS PGothic" charset="0"/>
            </a:endParaRPr>
          </a:p>
          <a:p>
            <a:pPr eaLnBrk="1" hangingPunct="1">
              <a:lnSpc>
                <a:spcPct val="125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smtClean="0">
                <a:ea typeface="MS PGothic" charset="0"/>
                <a:cs typeface="MS PGothic" charset="0"/>
              </a:rPr>
              <a:t>Case discussions, demon-strations, (case-based) lectures, eLearning</a:t>
            </a:r>
          </a:p>
          <a:p>
            <a:pPr eaLnBrk="1" hangingPunct="1">
              <a:lnSpc>
                <a:spcPct val="125000"/>
              </a:lnSpc>
              <a:defRPr/>
            </a:pPr>
            <a:endParaRPr lang="en-US" sz="800" smtClean="0">
              <a:ea typeface="MS PGothic" charset="0"/>
              <a:cs typeface="MS PGothic" charset="0"/>
            </a:endParaRPr>
          </a:p>
          <a:p>
            <a:pPr eaLnBrk="1" hangingPunct="1">
              <a:lnSpc>
                <a:spcPct val="125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smtClean="0">
                <a:ea typeface="MS PGothic" charset="0"/>
                <a:cs typeface="MS PGothic" charset="0"/>
              </a:rPr>
              <a:t>Presentations, lectures, eLearning, readings</a:t>
            </a:r>
            <a:endParaRPr lang="de-CH" sz="1800" smtClean="0">
              <a:ea typeface="MS PGothic" charset="0"/>
              <a:cs typeface="MS PGothic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28600" y="2659063"/>
            <a:ext cx="8534400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 bwMode="auto">
          <a:xfrm>
            <a:off x="228600" y="3886200"/>
            <a:ext cx="8534400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 bwMode="auto">
          <a:xfrm>
            <a:off x="228600" y="5181600"/>
            <a:ext cx="8534400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6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ヒラギノ角ゴ Pro W6" charset="0"/>
                <a:cs typeface="ヒラギノ角ゴ Pro W6" charset="0"/>
              </a:rPr>
              <a:t>CSI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02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charset="0"/>
                <a:ea typeface="MS PGothic" charset="0"/>
              </a:rPr>
              <a:t>Structure </a:t>
            </a:r>
            <a:r>
              <a:rPr lang="en-US" dirty="0">
                <a:latin typeface="Arial" charset="0"/>
                <a:ea typeface="MS PGothic" charset="0"/>
              </a:rPr>
              <a:t>and flow </a:t>
            </a:r>
            <a:r>
              <a:rPr lang="en-US" dirty="0" smtClean="0">
                <a:latin typeface="Arial" charset="0"/>
                <a:ea typeface="MS PGothic" charset="0"/>
              </a:rPr>
              <a:t>of </a:t>
            </a:r>
            <a:r>
              <a:rPr lang="en-US" dirty="0">
                <a:latin typeface="Arial" charset="0"/>
                <a:ea typeface="MS PGothic" charset="0"/>
              </a:rPr>
              <a:t>the </a:t>
            </a:r>
            <a:r>
              <a:rPr lang="en-US" dirty="0" smtClean="0">
                <a:latin typeface="Arial" charset="0"/>
                <a:ea typeface="MS PGothic" charset="0"/>
              </a:rPr>
              <a:t>curriculum</a:t>
            </a:r>
            <a:r>
              <a:rPr lang="en-US" dirty="0">
                <a:latin typeface="Arial" charset="0"/>
                <a:ea typeface="MS PGothic" charset="0"/>
              </a:rPr>
              <a:t/>
            </a:r>
            <a:br>
              <a:rPr lang="en-US" dirty="0">
                <a:latin typeface="Arial" charset="0"/>
                <a:ea typeface="MS PGothic" charset="0"/>
              </a:rPr>
            </a:br>
            <a:r>
              <a:rPr lang="de-CH" dirty="0">
                <a:latin typeface="Arial" charset="0"/>
                <a:ea typeface="MS PGothic" charset="0"/>
                <a:cs typeface="Arial" charset="0"/>
              </a:rPr>
              <a:t/>
            </a:r>
            <a:br>
              <a:rPr lang="de-CH" dirty="0">
                <a:latin typeface="Arial" charset="0"/>
                <a:ea typeface="MS PGothic" charset="0"/>
                <a:cs typeface="Arial" charset="0"/>
              </a:rPr>
            </a:b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77225" cy="3810000"/>
          </a:xfrm>
        </p:spPr>
        <p:txBody>
          <a:bodyPr/>
          <a:lstStyle/>
          <a:p>
            <a:pPr marL="541338" indent="-541338" eaLnBrk="1" hangingPunct="1">
              <a:spcBef>
                <a:spcPts val="1200"/>
              </a:spcBef>
              <a:spcAft>
                <a:spcPts val="1200"/>
              </a:spcAft>
              <a:buFontTx/>
              <a:buNone/>
              <a:tabLst>
                <a:tab pos="541338" algn="l"/>
              </a:tabLst>
              <a:defRPr/>
            </a:pPr>
            <a:r>
              <a:rPr lang="en-US" sz="2800" b="1" dirty="0" smtClean="0">
                <a:solidFill>
                  <a:srgbClr val="29529B"/>
                </a:solidFill>
                <a:latin typeface="+mj-lt"/>
                <a:ea typeface="+mj-ea"/>
                <a:cs typeface="+mj-cs"/>
              </a:rPr>
              <a:t>C:</a:t>
            </a:r>
            <a:r>
              <a:rPr lang="en-US" sz="2000" dirty="0" smtClean="0">
                <a:cs typeface="+mn-cs"/>
              </a:rPr>
              <a:t> 	Continuity </a:t>
            </a:r>
            <a:r>
              <a:rPr lang="en-US" sz="2000" dirty="0" smtClean="0">
                <a:cs typeface="Arial"/>
              </a:rPr>
              <a:t>─</a:t>
            </a:r>
            <a:r>
              <a:rPr lang="en-US" sz="2000" dirty="0" smtClean="0">
                <a:cs typeface="+mn-cs"/>
              </a:rPr>
              <a:t> Continuity provides learners the opportunity to revisit knowledge and skills in more depth as they progress through an educational activity. </a:t>
            </a:r>
          </a:p>
          <a:p>
            <a:pPr marL="541338" indent="-541338" eaLnBrk="1" hangingPunct="1">
              <a:spcBef>
                <a:spcPts val="1200"/>
              </a:spcBef>
              <a:spcAft>
                <a:spcPts val="1200"/>
              </a:spcAft>
              <a:buFontTx/>
              <a:buNone/>
              <a:tabLst>
                <a:tab pos="541338" algn="l"/>
              </a:tabLst>
              <a:defRPr/>
            </a:pPr>
            <a:r>
              <a:rPr lang="en-US" sz="2800" b="1" dirty="0" smtClean="0">
                <a:solidFill>
                  <a:srgbClr val="29529B"/>
                </a:solidFill>
                <a:latin typeface="+mj-lt"/>
                <a:ea typeface="+mj-ea"/>
                <a:cs typeface="+mj-cs"/>
              </a:rPr>
              <a:t>S</a:t>
            </a:r>
            <a:r>
              <a:rPr lang="en-US" sz="2800" b="1" dirty="0">
                <a:solidFill>
                  <a:srgbClr val="29529B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2800" b="1" dirty="0" smtClean="0">
                <a:solidFill>
                  <a:srgbClr val="29529B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smtClean="0">
                <a:cs typeface="+mn-cs"/>
              </a:rPr>
              <a:t>Sequence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>
                <a:cs typeface="Arial"/>
              </a:rPr>
              <a:t>─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smtClean="0">
                <a:cs typeface="+mn-cs"/>
              </a:rPr>
              <a:t>The sequence in an educational plan focuses on the order in which things occur: from </a:t>
            </a:r>
            <a:r>
              <a:rPr lang="en-US" sz="2000" b="1" dirty="0" smtClean="0">
                <a:cs typeface="+mn-cs"/>
              </a:rPr>
              <a:t>simple to complex learning, </a:t>
            </a:r>
            <a:r>
              <a:rPr lang="en-US" sz="2000" dirty="0" smtClean="0">
                <a:cs typeface="+mn-cs"/>
              </a:rPr>
              <a:t>from </a:t>
            </a:r>
            <a:r>
              <a:rPr lang="en-US" sz="2000" b="1" dirty="0">
                <a:cs typeface="+mn-cs"/>
              </a:rPr>
              <a:t>known to </a:t>
            </a:r>
            <a:r>
              <a:rPr lang="en-US" sz="2000" b="1" dirty="0" smtClean="0">
                <a:cs typeface="+mn-cs"/>
              </a:rPr>
              <a:t>unknown</a:t>
            </a:r>
            <a:r>
              <a:rPr lang="en-US" sz="2000" dirty="0" smtClean="0">
                <a:cs typeface="+mn-cs"/>
              </a:rPr>
              <a:t>. </a:t>
            </a:r>
          </a:p>
          <a:p>
            <a:pPr marL="541338" indent="-541338" eaLnBrk="1" hangingPunct="1">
              <a:spcBef>
                <a:spcPts val="1200"/>
              </a:spcBef>
              <a:spcAft>
                <a:spcPts val="1200"/>
              </a:spcAft>
              <a:buFontTx/>
              <a:buNone/>
              <a:tabLst>
                <a:tab pos="541338" algn="l"/>
              </a:tabLst>
              <a:defRPr/>
            </a:pPr>
            <a:r>
              <a:rPr lang="en-US" sz="2800" b="1" dirty="0" smtClean="0">
                <a:solidFill>
                  <a:srgbClr val="29529B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2800" b="1" dirty="0">
                <a:solidFill>
                  <a:srgbClr val="29529B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2800" b="1" dirty="0" smtClean="0">
                <a:solidFill>
                  <a:srgbClr val="29529B"/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sz="2000" dirty="0" smtClean="0">
                <a:cs typeface="+mn-cs"/>
              </a:rPr>
              <a:t>Integration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>
                <a:cs typeface="Arial"/>
              </a:rPr>
              <a:t>─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smtClean="0">
                <a:cs typeface="+mn-cs"/>
              </a:rPr>
              <a:t> Integration is concerned with the linkages of information to enable learners to develop a holistic overview.</a:t>
            </a:r>
            <a:endParaRPr lang="de-CH" sz="2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971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CH">
                <a:latin typeface="Arial" charset="0"/>
                <a:ea typeface="MS PGothic" charset="0"/>
                <a:cs typeface="Arial" charset="0"/>
              </a:rPr>
              <a:t>Contin</a:t>
            </a:r>
            <a:r>
              <a:rPr lang="de-CH">
                <a:solidFill>
                  <a:srgbClr val="33529B"/>
                </a:solidFill>
                <a:latin typeface="Arial" charset="0"/>
                <a:ea typeface="MS PGothic" charset="0"/>
                <a:cs typeface="Arial" charset="0"/>
              </a:rPr>
              <a:t>u</a:t>
            </a:r>
            <a:r>
              <a:rPr lang="de-CH">
                <a:latin typeface="Arial" charset="0"/>
                <a:ea typeface="MS PGothic" charset="0"/>
                <a:cs typeface="Arial" charset="0"/>
              </a:rPr>
              <a:t>ity—example: fracture reduction</a:t>
            </a:r>
            <a:endParaRPr lang="de-CH" b="0">
              <a:latin typeface="Arial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495800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0" algn="l"/>
              </a:tabLst>
              <a:defRPr/>
            </a:pPr>
            <a:r>
              <a:rPr lang="en-US" sz="2000" dirty="0">
                <a:cs typeface="+mn-cs"/>
              </a:rPr>
              <a:t>Continuity provides </a:t>
            </a:r>
            <a:r>
              <a:rPr lang="en-US" sz="2000" dirty="0" smtClean="0">
                <a:cs typeface="+mn-cs"/>
              </a:rPr>
              <a:t>learners the opportunity </a:t>
            </a:r>
            <a:r>
              <a:rPr lang="en-US" sz="2000" dirty="0">
                <a:cs typeface="+mn-cs"/>
              </a:rPr>
              <a:t>to revisit knowledge and skills in more depth as they progress through an educational activity. </a:t>
            </a:r>
            <a:endParaRPr lang="en-US" sz="2000" dirty="0" smtClean="0">
              <a:cs typeface="+mn-cs"/>
            </a:endParaRPr>
          </a:p>
          <a:p>
            <a:pPr marL="0" indent="0" eaLnBrk="1" hangingPunct="1">
              <a:buFontTx/>
              <a:buNone/>
              <a:tabLst>
                <a:tab pos="0" algn="l"/>
              </a:tabLst>
              <a:defRPr/>
            </a:pPr>
            <a:endParaRPr lang="en-US" sz="2000" dirty="0" smtClean="0">
              <a:solidFill>
                <a:srgbClr val="33529B"/>
              </a:solidFill>
              <a:cs typeface="+mn-cs"/>
            </a:endParaRPr>
          </a:p>
          <a:p>
            <a:pPr marL="0" indent="0" eaLnBrk="1" hangingPunct="1">
              <a:buFontTx/>
              <a:buNone/>
              <a:tabLst>
                <a:tab pos="0" algn="l"/>
              </a:tabLst>
              <a:defRPr/>
            </a:pPr>
            <a:r>
              <a:rPr lang="en-US" sz="2000" dirty="0" smtClean="0">
                <a:solidFill>
                  <a:srgbClr val="33529B"/>
                </a:solidFill>
                <a:cs typeface="+mn-cs"/>
              </a:rPr>
              <a:t>Fracture reduction is included </a:t>
            </a:r>
            <a:r>
              <a:rPr lang="en-US" sz="2000" dirty="0">
                <a:solidFill>
                  <a:srgbClr val="33529B"/>
                </a:solidFill>
                <a:cs typeface="+mn-cs"/>
              </a:rPr>
              <a:t>in the AOTrauma Advances course </a:t>
            </a:r>
            <a:r>
              <a:rPr lang="en-US" sz="2000" dirty="0" smtClean="0">
                <a:solidFill>
                  <a:srgbClr val="33529B"/>
                </a:solidFill>
                <a:cs typeface="+mn-cs"/>
              </a:rPr>
              <a:t>in the following activities as a recurrent (but varied) topic: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en-US" sz="2000" dirty="0" err="1" smtClean="0">
                <a:solidFill>
                  <a:srgbClr val="33529B"/>
                </a:solidFill>
                <a:cs typeface="+mn-cs"/>
              </a:rPr>
              <a:t>Precourse</a:t>
            </a:r>
            <a:r>
              <a:rPr lang="en-US" sz="2000" dirty="0" smtClean="0">
                <a:solidFill>
                  <a:srgbClr val="33529B"/>
                </a:solidFill>
                <a:cs typeface="+mn-cs"/>
              </a:rPr>
              <a:t> eLearning or lecture on fracture reduction at the beginning of the </a:t>
            </a:r>
            <a:r>
              <a:rPr lang="en-US" sz="2000" dirty="0" smtClean="0">
                <a:solidFill>
                  <a:srgbClr val="33529B"/>
                </a:solidFill>
                <a:cs typeface="+mn-cs"/>
              </a:rPr>
              <a:t>course</a:t>
            </a:r>
            <a:endParaRPr lang="en-US" sz="2000" dirty="0" smtClean="0">
              <a:solidFill>
                <a:srgbClr val="33529B"/>
              </a:solidFill>
              <a:cs typeface="+mn-cs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en-US" sz="2000" dirty="0" smtClean="0">
                <a:solidFill>
                  <a:srgbClr val="33529B"/>
                </a:solidFill>
                <a:cs typeface="+mn-cs"/>
              </a:rPr>
              <a:t>All lectures on the management of articular and </a:t>
            </a:r>
            <a:r>
              <a:rPr lang="en-US" sz="2000" dirty="0" err="1" smtClean="0">
                <a:solidFill>
                  <a:srgbClr val="33529B"/>
                </a:solidFill>
                <a:cs typeface="+mn-cs"/>
              </a:rPr>
              <a:t>diaphyseal</a:t>
            </a:r>
            <a:r>
              <a:rPr lang="en-US" sz="2000" dirty="0" smtClean="0">
                <a:solidFill>
                  <a:srgbClr val="33529B"/>
                </a:solidFill>
                <a:cs typeface="+mn-cs"/>
              </a:rPr>
              <a:t> </a:t>
            </a:r>
            <a:r>
              <a:rPr lang="en-US" sz="2000" dirty="0" smtClean="0">
                <a:solidFill>
                  <a:srgbClr val="33529B"/>
                </a:solidFill>
                <a:cs typeface="+mn-cs"/>
              </a:rPr>
              <a:t>fractures</a:t>
            </a:r>
            <a:endParaRPr lang="en-US" sz="2000" dirty="0" smtClean="0">
              <a:solidFill>
                <a:srgbClr val="33529B"/>
              </a:solidFill>
              <a:cs typeface="+mn-cs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en-US" sz="2000" dirty="0" smtClean="0">
                <a:solidFill>
                  <a:srgbClr val="33529B"/>
                </a:solidFill>
                <a:cs typeface="+mn-cs"/>
              </a:rPr>
              <a:t>Case discussions in small </a:t>
            </a:r>
            <a:r>
              <a:rPr lang="en-US" sz="2000" dirty="0" smtClean="0">
                <a:solidFill>
                  <a:srgbClr val="33529B"/>
                </a:solidFill>
                <a:cs typeface="+mn-cs"/>
              </a:rPr>
              <a:t>groups</a:t>
            </a:r>
            <a:endParaRPr lang="en-US" sz="2000" dirty="0" smtClean="0">
              <a:solidFill>
                <a:srgbClr val="33529B"/>
              </a:solidFill>
              <a:cs typeface="+mn-cs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en-US" sz="2000" dirty="0" smtClean="0">
                <a:solidFill>
                  <a:srgbClr val="33529B"/>
                </a:solidFill>
                <a:cs typeface="+mn-cs"/>
              </a:rPr>
              <a:t>Practical exercises</a:t>
            </a:r>
          </a:p>
          <a:p>
            <a:pPr marL="541338" indent="-541338" eaLnBrk="1" hangingPunct="1">
              <a:buFontTx/>
              <a:buNone/>
              <a:tabLst>
                <a:tab pos="541338" algn="l"/>
              </a:tabLst>
              <a:defRPr/>
            </a:pPr>
            <a:endParaRPr lang="de-CH" sz="2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295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OEI_Du_Presentation_02">
  <a:themeElements>
    <a:clrScheme name="AO Foundation PPT Theme">
      <a:dk1>
        <a:sysClr val="windowText" lastClr="000000"/>
      </a:dk1>
      <a:lt1>
        <a:sysClr val="window" lastClr="FFFFFF"/>
      </a:lt1>
      <a:dk2>
        <a:srgbClr val="29529B"/>
      </a:dk2>
      <a:lt2>
        <a:srgbClr val="6E6455"/>
      </a:lt2>
      <a:accent1>
        <a:srgbClr val="6E6455"/>
      </a:accent1>
      <a:accent2>
        <a:srgbClr val="29529B"/>
      </a:accent2>
      <a:accent3>
        <a:srgbClr val="F59E33"/>
      </a:accent3>
      <a:accent4>
        <a:srgbClr val="E7344C"/>
      </a:accent4>
      <a:accent5>
        <a:srgbClr val="9E6BAB"/>
      </a:accent5>
      <a:accent6>
        <a:srgbClr val="64803D"/>
      </a:accent6>
      <a:hlink>
        <a:srgbClr val="000000"/>
      </a:hlink>
      <a:folHlink>
        <a:srgbClr val="1F497D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4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rial" charset="0"/>
            <a:ea typeface="Osaka" charset="0"/>
            <a:cs typeface="Osak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4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rial" charset="0"/>
            <a:ea typeface="Osaka" charset="0"/>
            <a:cs typeface="Osaka" charset="0"/>
          </a:defRPr>
        </a:defPPr>
      </a:lstStyle>
    </a:lnDef>
  </a:objectDefaults>
  <a:extraClrSchemeLst>
    <a:extraClrScheme>
      <a:clrScheme name="Blank Presentation 1">
        <a:dk1>
          <a:srgbClr val="2C1102"/>
        </a:dk1>
        <a:lt1>
          <a:srgbClr val="686A69"/>
        </a:lt1>
        <a:dk2>
          <a:srgbClr val="FFFFFF"/>
        </a:dk2>
        <a:lt2>
          <a:srgbClr val="808080"/>
        </a:lt2>
        <a:accent1>
          <a:srgbClr val="212164"/>
        </a:accent1>
        <a:accent2>
          <a:srgbClr val="BEAA83"/>
        </a:accent2>
        <a:accent3>
          <a:srgbClr val="B9B9B9"/>
        </a:accent3>
        <a:accent4>
          <a:srgbClr val="240D01"/>
        </a:accent4>
        <a:accent5>
          <a:srgbClr val="ABABB8"/>
        </a:accent5>
        <a:accent6>
          <a:srgbClr val="AC9A76"/>
        </a:accent6>
        <a:hlink>
          <a:srgbClr val="6E3D19"/>
        </a:hlink>
        <a:folHlink>
          <a:srgbClr val="CBC38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E5EBF6"/>
        </a:accent1>
        <a:accent2>
          <a:srgbClr val="0063AC"/>
        </a:accent2>
        <a:accent3>
          <a:srgbClr val="AAAAAA"/>
        </a:accent3>
        <a:accent4>
          <a:srgbClr val="DADADA"/>
        </a:accent4>
        <a:accent5>
          <a:srgbClr val="F0F3FA"/>
        </a:accent5>
        <a:accent6>
          <a:srgbClr val="00599B"/>
        </a:accent6>
        <a:hlink>
          <a:srgbClr val="B6C600"/>
        </a:hlink>
        <a:folHlink>
          <a:srgbClr val="F08A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äsentationsvorlage AOTrauma V1.potx" id="{DC66649B-5F72-400B-9F11-42E8F7539ED5}" vid="{95791E9C-CFE9-4B32-942E-7EC957B531D8}"/>
    </a:ext>
  </a:extLst>
</a:theme>
</file>

<file path=ppt/theme/theme2.xml><?xml version="1.0" encoding="utf-8"?>
<a:theme xmlns:a="http://schemas.openxmlformats.org/drawingml/2006/main" name="Office Theme">
  <a:themeElements>
    <a:clrScheme name="AO">
      <a:dk1>
        <a:sysClr val="windowText" lastClr="000000"/>
      </a:dk1>
      <a:lt1>
        <a:sysClr val="window" lastClr="FFFFFF"/>
      </a:lt1>
      <a:dk2>
        <a:srgbClr val="29529B"/>
      </a:dk2>
      <a:lt2>
        <a:srgbClr val="6E6455"/>
      </a:lt2>
      <a:accent1>
        <a:srgbClr val="F59E33"/>
      </a:accent1>
      <a:accent2>
        <a:srgbClr val="E7344C"/>
      </a:accent2>
      <a:accent3>
        <a:srgbClr val="9E5D26"/>
      </a:accent3>
      <a:accent4>
        <a:srgbClr val="9E6BAB"/>
      </a:accent4>
      <a:accent5>
        <a:srgbClr val="558DAA"/>
      </a:accent5>
      <a:accent6>
        <a:srgbClr val="64803D"/>
      </a:accent6>
      <a:hlink>
        <a:srgbClr val="000000"/>
      </a:hlink>
      <a:folHlink>
        <a:srgbClr val="1F497D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AO">
      <a:dk1>
        <a:sysClr val="windowText" lastClr="000000"/>
      </a:dk1>
      <a:lt1>
        <a:sysClr val="window" lastClr="FFFFFF"/>
      </a:lt1>
      <a:dk2>
        <a:srgbClr val="29529B"/>
      </a:dk2>
      <a:lt2>
        <a:srgbClr val="6E6455"/>
      </a:lt2>
      <a:accent1>
        <a:srgbClr val="F59E33"/>
      </a:accent1>
      <a:accent2>
        <a:srgbClr val="E7344C"/>
      </a:accent2>
      <a:accent3>
        <a:srgbClr val="9E5D26"/>
      </a:accent3>
      <a:accent4>
        <a:srgbClr val="9E6BAB"/>
      </a:accent4>
      <a:accent5>
        <a:srgbClr val="558DAA"/>
      </a:accent5>
      <a:accent6>
        <a:srgbClr val="64803D"/>
      </a:accent6>
      <a:hlink>
        <a:srgbClr val="000000"/>
      </a:hlink>
      <a:folHlink>
        <a:srgbClr val="1F497D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AOEI_Du_Presentation_02</Template>
  <TotalTime>0</TotalTime>
  <Words>481</Words>
  <Application>Microsoft Office PowerPoint</Application>
  <PresentationFormat>On-screen Show (4:3)</PresentationFormat>
  <Paragraphs>71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AOEI_Du_Presentation_02</vt:lpstr>
      <vt:lpstr>Teaching methods</vt:lpstr>
      <vt:lpstr>Learning outcomes</vt:lpstr>
      <vt:lpstr>PowerPoint Presentation</vt:lpstr>
      <vt:lpstr>Select a teaching method for a defined audience </vt:lpstr>
      <vt:lpstr>Targeted levels of outcomes</vt:lpstr>
      <vt:lpstr>Which teaching method supports  which level of outcome?</vt:lpstr>
      <vt:lpstr>CSI</vt:lpstr>
      <vt:lpstr>Structure and flow of the curriculum  </vt:lpstr>
      <vt:lpstr>Continuity—example: fracture reduction</vt:lpstr>
      <vt:lpstr>Sequence—example: preoperative planning</vt:lpstr>
      <vt:lpstr>Integration</vt:lpstr>
      <vt:lpstr>Summary</vt:lpstr>
    </vt:vector>
  </TitlesOfParts>
  <Company>AO Foundation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methods</dc:title>
  <dc:creator>nrutz</dc:creator>
  <cp:lastModifiedBy>nrutz</cp:lastModifiedBy>
  <cp:revision>6</cp:revision>
  <cp:lastPrinted>1904-01-01T00:00:00Z</cp:lastPrinted>
  <dcterms:created xsi:type="dcterms:W3CDTF">2016-03-18T11:04:10Z</dcterms:created>
  <dcterms:modified xsi:type="dcterms:W3CDTF">2016-03-18T11:10:01Z</dcterms:modified>
</cp:coreProperties>
</file>