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314" r:id="rId3"/>
    <p:sldId id="327" r:id="rId4"/>
    <p:sldId id="259" r:id="rId5"/>
    <p:sldId id="293" r:id="rId6"/>
    <p:sldId id="297" r:id="rId7"/>
    <p:sldId id="265" r:id="rId8"/>
    <p:sldId id="316" r:id="rId9"/>
    <p:sldId id="281" r:id="rId10"/>
    <p:sldId id="307" r:id="rId11"/>
    <p:sldId id="321" r:id="rId12"/>
    <p:sldId id="300" r:id="rId13"/>
    <p:sldId id="303" r:id="rId14"/>
    <p:sldId id="304" r:id="rId15"/>
    <p:sldId id="295" r:id="rId16"/>
    <p:sldId id="323" r:id="rId17"/>
    <p:sldId id="319" r:id="rId18"/>
    <p:sldId id="320" r:id="rId19"/>
    <p:sldId id="322" r:id="rId20"/>
    <p:sldId id="309" r:id="rId21"/>
    <p:sldId id="296" r:id="rId22"/>
    <p:sldId id="324" r:id="rId23"/>
    <p:sldId id="328" r:id="rId24"/>
    <p:sldId id="311" r:id="rId25"/>
    <p:sldId id="312" r:id="rId26"/>
    <p:sldId id="317" r:id="rId27"/>
    <p:sldId id="318" r:id="rId28"/>
    <p:sldId id="315" r:id="rId29"/>
    <p:sldId id="326" r:id="rId3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/>
        <a:cs typeface="Osaka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Osaka"/>
        <a:cs typeface="Osaka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Osaka"/>
        <a:cs typeface="Osaka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Osaka"/>
        <a:cs typeface="Osaka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Osaka"/>
        <a:cs typeface="Osak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29B"/>
    <a:srgbClr val="F08A00"/>
    <a:srgbClr val="FFAB57"/>
    <a:srgbClr val="A85400"/>
    <a:srgbClr val="CBBA90"/>
    <a:srgbClr val="ECF96F"/>
    <a:srgbClr val="F7FBE1"/>
    <a:srgbClr val="2C1102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11" autoAdjust="0"/>
    <p:restoredTop sz="76797" autoAdjust="0"/>
  </p:normalViewPr>
  <p:slideViewPr>
    <p:cSldViewPr>
      <p:cViewPr>
        <p:scale>
          <a:sx n="50" d="100"/>
          <a:sy n="50" d="100"/>
        </p:scale>
        <p:origin x="-3300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1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fld id="{D4F42D9E-1432-49BC-B525-4F682E233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6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add text</a:t>
            </a:r>
            <a:endParaRPr lang="en-US" noProof="0" smtClean="0"/>
          </a:p>
          <a:p>
            <a:pPr lvl="1"/>
            <a:r>
              <a:rPr lang="de-CH" noProof="0" smtClean="0"/>
              <a:t>Second level text</a:t>
            </a:r>
            <a:endParaRPr lang="en-US" noProof="0" smtClean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fld id="{9C5D2FF2-0DBA-40E1-83AE-60FDCD927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14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Osaka" pitchFamily="-32" charset="-128"/>
        <a:cs typeface="Osaka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Osaka" pitchFamily="-32" charset="-128"/>
        <a:cs typeface="Osaka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pitchFamily="-32" charset="-128"/>
        <a:cs typeface="Osaka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pitchFamily="-32" charset="-128"/>
        <a:cs typeface="Osaka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pitchFamily="-32" charset="-128"/>
        <a:cs typeface="Osak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ea typeface="Osaka" charset="-128"/>
              </a:rPr>
              <a:t>Agradecimientos</a:t>
            </a:r>
            <a:endParaRPr lang="en-US" b="1" dirty="0" smtClean="0">
              <a:latin typeface="Arial" pitchFamily="34" charset="0"/>
              <a:ea typeface="Osaka" charset="-128"/>
            </a:endParaRPr>
          </a:p>
          <a:p>
            <a:r>
              <a:rPr lang="en-US" dirty="0" err="1" smtClean="0">
                <a:latin typeface="Arial" pitchFamily="34" charset="0"/>
                <a:ea typeface="Osaka" charset="-128"/>
              </a:rPr>
              <a:t>Colaboradores</a:t>
            </a:r>
            <a:r>
              <a:rPr lang="en-US" dirty="0" smtClean="0">
                <a:latin typeface="Arial" pitchFamily="34" charset="0"/>
                <a:ea typeface="Osaka" charset="-128"/>
              </a:rPr>
              <a:t> </a:t>
            </a:r>
          </a:p>
          <a:p>
            <a:pPr lvl="1"/>
            <a:r>
              <a:rPr lang="en-US" dirty="0" err="1" smtClean="0">
                <a:latin typeface="Arial" pitchFamily="34" charset="0"/>
                <a:ea typeface="Osaka" charset="-128"/>
              </a:rPr>
              <a:t>Yarek</a:t>
            </a:r>
            <a:r>
              <a:rPr lang="en-US" dirty="0" smtClean="0">
                <a:latin typeface="Arial" pitchFamily="34" charset="0"/>
                <a:ea typeface="Osaka" charset="-128"/>
              </a:rPr>
              <a:t> </a:t>
            </a:r>
            <a:r>
              <a:rPr lang="en-US" dirty="0" err="1" smtClean="0">
                <a:latin typeface="Arial" pitchFamily="34" charset="0"/>
                <a:ea typeface="Osaka" charset="-128"/>
              </a:rPr>
              <a:t>Brudnicki</a:t>
            </a:r>
            <a:r>
              <a:rPr lang="en-US" dirty="0" smtClean="0">
                <a:latin typeface="Arial" pitchFamily="34" charset="0"/>
                <a:ea typeface="Osaka" charset="-128"/>
              </a:rPr>
              <a:t>, Poland</a:t>
            </a:r>
          </a:p>
          <a:p>
            <a:pPr lvl="1"/>
            <a:r>
              <a:rPr lang="en-US" dirty="0" err="1" smtClean="0">
                <a:latin typeface="Arial" pitchFamily="34" charset="0"/>
                <a:ea typeface="Osaka" charset="-128"/>
              </a:rPr>
              <a:t>Bernadeta</a:t>
            </a:r>
            <a:r>
              <a:rPr lang="en-US" dirty="0" smtClean="0">
                <a:latin typeface="Arial" pitchFamily="34" charset="0"/>
                <a:ea typeface="Osaka" charset="-128"/>
              </a:rPr>
              <a:t> </a:t>
            </a:r>
            <a:r>
              <a:rPr lang="en-US" dirty="0" err="1" smtClean="0">
                <a:latin typeface="Arial" pitchFamily="34" charset="0"/>
                <a:ea typeface="Osaka" charset="-128"/>
              </a:rPr>
              <a:t>Kaluza</a:t>
            </a:r>
            <a:r>
              <a:rPr lang="en-US" dirty="0" smtClean="0">
                <a:latin typeface="Arial" pitchFamily="34" charset="0"/>
                <a:ea typeface="Osaka" charset="-128"/>
              </a:rPr>
              <a:t>, Poland</a:t>
            </a:r>
          </a:p>
          <a:p>
            <a:r>
              <a:rPr lang="en-US" dirty="0" err="1" smtClean="0">
                <a:latin typeface="Arial" pitchFamily="34" charset="0"/>
                <a:ea typeface="Osaka" charset="-128"/>
              </a:rPr>
              <a:t>Revisión</a:t>
            </a:r>
            <a:endParaRPr lang="en-US" dirty="0" smtClean="0">
              <a:latin typeface="Arial" pitchFamily="34" charset="0"/>
              <a:ea typeface="Osaka" charset="-128"/>
            </a:endParaRPr>
          </a:p>
          <a:p>
            <a:pPr lvl="1"/>
            <a:r>
              <a:rPr lang="en-US" dirty="0" smtClean="0">
                <a:latin typeface="Arial" pitchFamily="34" charset="0"/>
                <a:ea typeface="Osaka" charset="-128"/>
              </a:rPr>
              <a:t>Susanne </a:t>
            </a:r>
            <a:r>
              <a:rPr lang="en-US" dirty="0" err="1" smtClean="0">
                <a:latin typeface="Arial" pitchFamily="34" charset="0"/>
                <a:ea typeface="Osaka" charset="-128"/>
              </a:rPr>
              <a:t>Baeuerle</a:t>
            </a:r>
            <a:r>
              <a:rPr lang="en-US" dirty="0" smtClean="0">
                <a:latin typeface="Arial" pitchFamily="34" charset="0"/>
                <a:ea typeface="Osaka" charset="-128"/>
              </a:rPr>
              <a:t>, Switzerland</a:t>
            </a:r>
          </a:p>
          <a:p>
            <a:pPr lvl="1"/>
            <a:r>
              <a:rPr lang="en-US" dirty="0" smtClean="0">
                <a:latin typeface="Arial" pitchFamily="34" charset="0"/>
                <a:ea typeface="Osaka" charset="-128"/>
              </a:rPr>
              <a:t>Isabel Van </a:t>
            </a:r>
            <a:r>
              <a:rPr lang="en-US" dirty="0" err="1" smtClean="0">
                <a:latin typeface="Arial" pitchFamily="34" charset="0"/>
                <a:ea typeface="Osaka" charset="-128"/>
              </a:rPr>
              <a:t>Rie</a:t>
            </a:r>
            <a:r>
              <a:rPr lang="en-US" dirty="0" smtClean="0">
                <a:latin typeface="Arial" pitchFamily="34" charset="0"/>
                <a:ea typeface="Osaka" charset="-128"/>
              </a:rPr>
              <a:t> Richards, Switzerland</a:t>
            </a:r>
          </a:p>
          <a:p>
            <a:pPr lvl="1"/>
            <a:endParaRPr lang="en-US" dirty="0" smtClean="0">
              <a:latin typeface="Arial" pitchFamily="34" charset="0"/>
              <a:ea typeface="Osaka" charset="-128"/>
            </a:endParaRPr>
          </a:p>
          <a:p>
            <a:r>
              <a:rPr lang="en-US" dirty="0" err="1" smtClean="0">
                <a:ea typeface="Osaka" charset="0"/>
              </a:rPr>
              <a:t>Traducción</a:t>
            </a:r>
            <a:endParaRPr lang="en-US" dirty="0" smtClean="0">
              <a:ea typeface="Osaka" charset="0"/>
            </a:endParaRPr>
          </a:p>
          <a:p>
            <a:r>
              <a:rPr lang="en-US" dirty="0" smtClean="0">
                <a:ea typeface="Osaka" charset="0"/>
              </a:rPr>
              <a:t>          Elena Miguel, Spain</a:t>
            </a:r>
          </a:p>
          <a:p>
            <a:pPr lvl="1"/>
            <a:endParaRPr lang="pl-PL" dirty="0" smtClean="0">
              <a:latin typeface="Arial" pitchFamily="34" charset="0"/>
              <a:ea typeface="Osaka" charset="-128"/>
            </a:endParaRPr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704FB8CD-1C68-46E7-86A7-C4BA68E4D397}" type="slidenum">
              <a:rPr lang="en-US" sz="1000">
                <a:solidFill>
                  <a:prstClr val="black"/>
                </a:solidFill>
              </a:rPr>
              <a:pPr eaLnBrk="1" hangingPunct="1"/>
              <a:t>1</a:t>
            </a:fld>
            <a:endParaRPr lang="en-US" sz="10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0E8954-6D3B-4B90-A89F-02C772EBE4BE}" type="slidenum">
              <a:rPr lang="x-none" smtClean="0">
                <a:ea typeface="Osaka"/>
              </a:rPr>
              <a:pPr/>
              <a:t>11</a:t>
            </a:fld>
            <a:endParaRPr lang="en-US" smtClean="0">
              <a:ea typeface="Osaka"/>
              <a:cs typeface="Osaka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marL="228600" indent="-228600" eaLnBrk="1" hangingPunct="1">
              <a:buAutoNum type="alphaUcPeriod"/>
            </a:pPr>
            <a:r>
              <a:rPr lang="es-ES_tradnl" noProof="0" dirty="0" smtClean="0">
                <a:ea typeface="Osaka"/>
              </a:rPr>
              <a:t>Lesión </a:t>
            </a:r>
            <a:r>
              <a:rPr lang="es-ES_tradnl" noProof="0" dirty="0" err="1" smtClean="0">
                <a:ea typeface="Osaka"/>
              </a:rPr>
              <a:t>infrasindesmal</a:t>
            </a:r>
            <a:endParaRPr lang="es-ES_tradnl" noProof="0" dirty="0" smtClean="0">
              <a:ea typeface="Osaka"/>
            </a:endParaRPr>
          </a:p>
          <a:p>
            <a:pPr marL="685800" lvl="1" indent="-228600" eaLnBrk="1" hangingPunct="1">
              <a:buFont typeface="+mj-lt"/>
              <a:buAutoNum type="arabicPeriod"/>
            </a:pPr>
            <a:r>
              <a:rPr lang="es-ES_tradnl" noProof="0" dirty="0" smtClean="0">
                <a:ea typeface="Osaka"/>
              </a:rPr>
              <a:t>Aislada</a:t>
            </a:r>
          </a:p>
          <a:p>
            <a:pPr marL="685800" lvl="1" indent="-228600" eaLnBrk="1" hangingPunct="1">
              <a:buFont typeface="+mj-lt"/>
              <a:buAutoNum type="arabicPeriod"/>
            </a:pPr>
            <a:r>
              <a:rPr lang="es-ES_tradnl" noProof="0" dirty="0" smtClean="0">
                <a:ea typeface="Osaka"/>
              </a:rPr>
              <a:t>Con </a:t>
            </a:r>
            <a:r>
              <a:rPr lang="es-ES_tradnl" noProof="0" dirty="0" err="1" smtClean="0">
                <a:ea typeface="Osaka"/>
              </a:rPr>
              <a:t>maleolo</a:t>
            </a:r>
            <a:r>
              <a:rPr lang="es-ES_tradnl" noProof="0" dirty="0" smtClean="0">
                <a:ea typeface="Osaka"/>
              </a:rPr>
              <a:t> medial fracturado</a:t>
            </a:r>
          </a:p>
          <a:p>
            <a:pPr marL="685800" lvl="1" indent="-228600" eaLnBrk="1" hangingPunct="1">
              <a:buFont typeface="+mj-lt"/>
              <a:buAutoNum type="arabicPeriod"/>
            </a:pPr>
            <a:r>
              <a:rPr lang="es-ES_tradnl" noProof="0" dirty="0" smtClean="0">
                <a:ea typeface="Osaka"/>
              </a:rPr>
              <a:t>Con fractura </a:t>
            </a:r>
            <a:r>
              <a:rPr lang="es-ES_tradnl" noProof="0" dirty="0" err="1" smtClean="0">
                <a:ea typeface="Osaka"/>
              </a:rPr>
              <a:t>posteromedial</a:t>
            </a:r>
            <a:endParaRPr lang="es-ES_tradnl" noProof="0" dirty="0" smtClean="0">
              <a:ea typeface="Osak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02E70C-4B37-4622-B9A4-26B6D2EDA7C3}" type="slidenum">
              <a:rPr lang="x-none" smtClean="0">
                <a:ea typeface="Osaka"/>
              </a:rPr>
              <a:pPr/>
              <a:t>12</a:t>
            </a:fld>
            <a:endParaRPr lang="en-US" smtClean="0">
              <a:ea typeface="Osaka"/>
              <a:cs typeface="Osaka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s-ES" noProof="0" dirty="0" smtClean="0">
                <a:ea typeface="Osaka"/>
              </a:rPr>
              <a:t>B. Fractura de peroné </a:t>
            </a:r>
            <a:r>
              <a:rPr lang="es-ES" noProof="0" dirty="0" err="1" smtClean="0">
                <a:ea typeface="Osaka"/>
              </a:rPr>
              <a:t>transindesmal</a:t>
            </a:r>
            <a:r>
              <a:rPr lang="es-ES" noProof="0" dirty="0" smtClean="0">
                <a:ea typeface="Osaka"/>
              </a:rPr>
              <a:t>:</a:t>
            </a:r>
          </a:p>
          <a:p>
            <a:pPr marL="685800" lvl="1" indent="-228600" eaLnBrk="1" hangingPunct="1">
              <a:buFont typeface="+mj-lt"/>
              <a:buAutoNum type="arabicPeriod"/>
            </a:pPr>
            <a:r>
              <a:rPr lang="es-ES" noProof="0" dirty="0" smtClean="0">
                <a:ea typeface="Osaka"/>
              </a:rPr>
              <a:t>Aislada</a:t>
            </a:r>
          </a:p>
          <a:p>
            <a:pPr marL="685800" lvl="1" indent="-228600" eaLnBrk="1" hangingPunct="1">
              <a:buFont typeface="+mj-lt"/>
              <a:buAutoNum type="arabicPeriod"/>
            </a:pPr>
            <a:r>
              <a:rPr lang="es-ES" noProof="0" dirty="0" smtClean="0">
                <a:ea typeface="Osaka"/>
              </a:rPr>
              <a:t>Con lesión medial</a:t>
            </a:r>
            <a:endParaRPr lang="es-ES" baseline="0" noProof="0" dirty="0" smtClean="0">
              <a:ea typeface="Osaka"/>
            </a:endParaRPr>
          </a:p>
          <a:p>
            <a:pPr marL="685800" lvl="1" indent="-228600" eaLnBrk="1" hangingPunct="1">
              <a:buFont typeface="+mj-lt"/>
              <a:buAutoNum type="arabicPeriod"/>
            </a:pPr>
            <a:r>
              <a:rPr lang="es-ES" baseline="0" noProof="0" dirty="0" smtClean="0">
                <a:ea typeface="Osaka"/>
              </a:rPr>
              <a:t>Con l</a:t>
            </a:r>
            <a:r>
              <a:rPr lang="es-ES" noProof="0" dirty="0" smtClean="0">
                <a:ea typeface="Osaka"/>
              </a:rPr>
              <a:t>esión</a:t>
            </a:r>
            <a:r>
              <a:rPr lang="es-ES" baseline="0" noProof="0" dirty="0" smtClean="0">
                <a:ea typeface="Osaka"/>
              </a:rPr>
              <a:t> medial y fractura de </a:t>
            </a:r>
            <a:r>
              <a:rPr lang="es-ES" baseline="0" noProof="0" dirty="0" err="1" smtClean="0">
                <a:ea typeface="Osaka"/>
              </a:rPr>
              <a:t>Volkmann</a:t>
            </a:r>
            <a:endParaRPr lang="es-ES" noProof="0" dirty="0" smtClean="0">
              <a:ea typeface="Osak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117698-426C-4928-A0B5-301E7A07B763}" type="slidenum">
              <a:rPr lang="x-none" smtClean="0">
                <a:ea typeface="Osaka"/>
              </a:rPr>
              <a:pPr/>
              <a:t>13</a:t>
            </a:fld>
            <a:endParaRPr lang="en-US" smtClean="0">
              <a:ea typeface="Osaka"/>
              <a:cs typeface="Osaka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s-ES" dirty="0" smtClean="0">
                <a:ea typeface="Osaka"/>
              </a:rPr>
              <a:t>C. </a:t>
            </a:r>
            <a:r>
              <a:rPr lang="es-ES" noProof="0" dirty="0" smtClean="0">
                <a:ea typeface="Osaka"/>
              </a:rPr>
              <a:t>Lesión </a:t>
            </a:r>
            <a:r>
              <a:rPr lang="es-ES" noProof="0" dirty="0" err="1" smtClean="0">
                <a:ea typeface="Osaka"/>
              </a:rPr>
              <a:t>suprasindesmal</a:t>
            </a:r>
            <a:r>
              <a:rPr lang="es-ES" noProof="0" dirty="0" smtClean="0">
                <a:ea typeface="Osaka"/>
              </a:rPr>
              <a:t>:</a:t>
            </a:r>
          </a:p>
          <a:p>
            <a:pPr marL="685800" lvl="1" indent="-228600" eaLnBrk="1" hangingPunct="1">
              <a:buFont typeface="+mj-lt"/>
              <a:buAutoNum type="arabicPeriod"/>
            </a:pPr>
            <a:r>
              <a:rPr lang="es-ES" noProof="0" dirty="0" smtClean="0">
                <a:ea typeface="Osaka"/>
              </a:rPr>
              <a:t>Fractura</a:t>
            </a:r>
            <a:r>
              <a:rPr lang="es-ES" baseline="0" noProof="0" dirty="0" smtClean="0">
                <a:ea typeface="Osaka"/>
              </a:rPr>
              <a:t> </a:t>
            </a:r>
            <a:r>
              <a:rPr lang="es-ES" baseline="0" noProof="0" dirty="0" err="1" smtClean="0">
                <a:ea typeface="Osaka"/>
              </a:rPr>
              <a:t>diafisaria</a:t>
            </a:r>
            <a:r>
              <a:rPr lang="es-ES" baseline="0" noProof="0" dirty="0" smtClean="0">
                <a:ea typeface="Osaka"/>
              </a:rPr>
              <a:t> de peroné, simple</a:t>
            </a:r>
          </a:p>
          <a:p>
            <a:pPr marL="685800" lvl="1" indent="-228600" eaLnBrk="1" hangingPunct="1">
              <a:buFont typeface="+mj-lt"/>
              <a:buAutoNum type="arabicPeriod"/>
            </a:pPr>
            <a:r>
              <a:rPr lang="es-ES" noProof="0" dirty="0" smtClean="0">
                <a:ea typeface="Osaka"/>
              </a:rPr>
              <a:t>Fractura </a:t>
            </a:r>
            <a:r>
              <a:rPr lang="es-ES" noProof="0" dirty="0" err="1" smtClean="0">
                <a:ea typeface="Osaka"/>
              </a:rPr>
              <a:t>diafisaria</a:t>
            </a:r>
            <a:r>
              <a:rPr lang="es-ES" noProof="0" dirty="0" smtClean="0">
                <a:ea typeface="Osaka"/>
              </a:rPr>
              <a:t> de peroné, </a:t>
            </a:r>
            <a:r>
              <a:rPr lang="es-ES" noProof="0" dirty="0" err="1" smtClean="0">
                <a:ea typeface="Osaka"/>
              </a:rPr>
              <a:t>multifragmentaria</a:t>
            </a:r>
            <a:endParaRPr lang="es-ES" noProof="0" dirty="0" smtClean="0">
              <a:ea typeface="Osaka"/>
            </a:endParaRPr>
          </a:p>
          <a:p>
            <a:pPr marL="685800" lvl="1" indent="-228600" eaLnBrk="1" hangingPunct="1">
              <a:buFont typeface="+mj-lt"/>
              <a:buAutoNum type="arabicPeriod"/>
            </a:pPr>
            <a:r>
              <a:rPr lang="es-ES" noProof="0" dirty="0" smtClean="0">
                <a:ea typeface="Osaka"/>
              </a:rPr>
              <a:t>Lesión proximal de peroné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¿Qué segmento está afectado?</a:t>
            </a:r>
          </a:p>
          <a:p>
            <a:r>
              <a:rPr lang="es-ES" noProof="0" dirty="0" smtClean="0"/>
              <a:t>¿Qué hay de especial en la fractura</a:t>
            </a:r>
            <a:r>
              <a:rPr lang="es-ES" baseline="0" noProof="0" dirty="0" smtClean="0"/>
              <a:t> maleolar? (Tibia y peroné se consideran como un hueso y tienen el numero 44)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D2FF2-0DBA-40E1-83AE-60FDCD9276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2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noProof="0" dirty="0" smtClean="0"/>
              <a:t>¿Dónde está localizada</a:t>
            </a:r>
            <a:r>
              <a:rPr lang="es-ES_tradnl" baseline="0" noProof="0" dirty="0" smtClean="0"/>
              <a:t> la fractura</a:t>
            </a:r>
            <a:r>
              <a:rPr lang="es-ES_tradnl" noProof="0" dirty="0" smtClean="0"/>
              <a:t>?</a:t>
            </a:r>
          </a:p>
          <a:p>
            <a:pPr marL="685800" lvl="1" indent="-228600">
              <a:buFont typeface="+mj-lt"/>
              <a:buAutoNum type="alphaLcPeriod"/>
            </a:pPr>
            <a:r>
              <a:rPr lang="es-ES_tradnl" noProof="0" dirty="0" smtClean="0"/>
              <a:t>Lesión </a:t>
            </a:r>
            <a:r>
              <a:rPr lang="es-ES_tradnl" noProof="0" dirty="0" err="1" smtClean="0"/>
              <a:t>suprasindesmal</a:t>
            </a:r>
            <a:endParaRPr lang="es-ES_tradnl" baseline="0" noProof="0" dirty="0" smtClean="0"/>
          </a:p>
          <a:p>
            <a:pPr marL="685800" lvl="1" indent="-228600">
              <a:buFont typeface="+mj-lt"/>
              <a:buAutoNum type="alphaLcPeriod"/>
            </a:pPr>
            <a:r>
              <a:rPr lang="es-ES_tradnl" baseline="0" noProof="0" dirty="0" smtClean="0"/>
              <a:t>Fractura de peroné </a:t>
            </a:r>
            <a:r>
              <a:rPr lang="es-ES_tradnl" baseline="0" noProof="0" dirty="0" err="1" smtClean="0"/>
              <a:t>transindesmal</a:t>
            </a:r>
            <a:endParaRPr lang="es-ES_tradnl" baseline="0" noProof="0" dirty="0" smtClean="0"/>
          </a:p>
          <a:p>
            <a:pPr marL="685800" lvl="1" indent="-228600">
              <a:buFont typeface="+mj-lt"/>
              <a:buAutoNum type="alphaLcPeriod"/>
            </a:pPr>
            <a:r>
              <a:rPr lang="es-ES_tradnl" baseline="0" noProof="0" dirty="0" smtClean="0"/>
              <a:t>Lesión </a:t>
            </a:r>
            <a:r>
              <a:rPr lang="es-ES_tradnl" baseline="0" noProof="0" dirty="0" err="1" smtClean="0"/>
              <a:t>infrasindesmal</a:t>
            </a: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D2FF2-0DBA-40E1-83AE-60FDCD9276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3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noProof="0" dirty="0" smtClean="0"/>
              <a:t>¿Qué grupo es? </a:t>
            </a:r>
            <a:endParaRPr lang="es-ES_tradnl" baseline="0" noProof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es-ES_tradnl" baseline="0" noProof="0" dirty="0" smtClean="0"/>
              <a:t>Aislada</a:t>
            </a:r>
          </a:p>
          <a:p>
            <a:pPr marL="685800" lvl="1" indent="-228600">
              <a:buFont typeface="+mj-lt"/>
              <a:buAutoNum type="arabicPeriod"/>
            </a:pPr>
            <a:r>
              <a:rPr lang="es-ES_tradnl" baseline="0" noProof="0" dirty="0" smtClean="0"/>
              <a:t>Con lesión medial</a:t>
            </a:r>
          </a:p>
          <a:p>
            <a:pPr marL="685800" lvl="1" indent="-228600">
              <a:buFont typeface="+mj-lt"/>
              <a:buAutoNum type="arabicPeriod"/>
            </a:pPr>
            <a:r>
              <a:rPr lang="es-ES_tradnl" baseline="0" noProof="0" dirty="0" smtClean="0"/>
              <a:t>Con lesión medial y  fractura de </a:t>
            </a:r>
            <a:r>
              <a:rPr lang="es-ES_tradnl" baseline="0" noProof="0" dirty="0" err="1" smtClean="0"/>
              <a:t>Volkmann</a:t>
            </a:r>
            <a:endParaRPr lang="es-ES_tradnl" baseline="0" noProof="0" dirty="0" smtClean="0"/>
          </a:p>
          <a:p>
            <a:pPr marL="685800" lvl="1" indent="-228600">
              <a:buFont typeface="+mj-lt"/>
              <a:buAutoNum type="arabicPeriod"/>
            </a:pPr>
            <a:endParaRPr lang="de-CH" baseline="0" dirty="0" smtClean="0"/>
          </a:p>
          <a:p>
            <a:pPr marL="228600" indent="-228600">
              <a:buFont typeface="+mj-lt"/>
              <a:buAutoNum type="arabicPeriod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D2FF2-0DBA-40E1-83AE-60FDCD9276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3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s-ES_tradnl" noProof="0" dirty="0" smtClean="0">
                <a:ea typeface="Osaka" charset="0"/>
              </a:rPr>
              <a:t>¿ Qué tipo de reducción se realizará? (directa o indirecta, sin tocar la fractura) </a:t>
            </a:r>
          </a:p>
          <a:p>
            <a:pPr marL="228600" indent="-228600">
              <a:buFontTx/>
              <a:buAutoNum type="arabicPeriod"/>
            </a:pPr>
            <a:r>
              <a:rPr lang="es-ES_tradnl" noProof="0" dirty="0" smtClean="0">
                <a:ea typeface="Osaka" charset="0"/>
              </a:rPr>
              <a:t>¿ Qué tipo de estabilización se aplicará? (estabilidad absoluta o relativa)  ¿Cómo se podría fijar la fractura?  ¿Qué tipo de consolidación se espera? </a:t>
            </a:r>
          </a:p>
          <a:p>
            <a:pPr marL="228600" indent="-228600">
              <a:buFontTx/>
              <a:buAutoNum type="arabicPeriod"/>
            </a:pPr>
            <a:r>
              <a:rPr lang="es-ES_tradnl" noProof="0" dirty="0" smtClean="0">
                <a:ea typeface="Osaka" charset="0"/>
              </a:rPr>
              <a:t>¿ Qué abordaje se realizará? (abierto, mínimamente invasivo…) ¿ Cuál será el efecto sobre las partes blandas?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s-ES_tradnl" noProof="0" dirty="0" smtClean="0">
                <a:ea typeface="Osaka" charset="0"/>
              </a:rPr>
              <a:t>¿ Qué tipo de movilización se realizará tras la cirugía? (Movimientos del miembro lesionado, la carga de peso….)</a:t>
            </a:r>
          </a:p>
          <a:p>
            <a:pPr marL="0" indent="0">
              <a:buFont typeface="+mj-lt"/>
              <a:buNone/>
              <a:defRPr/>
            </a:pPr>
            <a:endParaRPr lang="en-US" noProof="0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C67BC28D-FC0A-460D-9D80-9710E86BF47B}" type="slidenum">
              <a:rPr lang="en-US" sz="1000" smtClean="0"/>
              <a:pPr eaLnBrk="1" hangingPunct="1"/>
              <a:t>19</a:t>
            </a:fld>
            <a:endParaRPr lang="en-US" sz="10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i="0" noProof="0" dirty="0" smtClean="0">
                <a:ea typeface="Osaka"/>
              </a:rPr>
              <a:t>Discutir</a:t>
            </a:r>
            <a:r>
              <a:rPr lang="es-ES" i="0" baseline="0" noProof="0" dirty="0" smtClean="0">
                <a:ea typeface="Osaka"/>
              </a:rPr>
              <a:t> sobre un tratamiento recomendado. ¿Qué opciones hay? </a:t>
            </a:r>
            <a:endParaRPr lang="es-ES" i="0" noProof="0" dirty="0" smtClean="0">
              <a:ea typeface="Osaka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B9D859-F345-450F-A6F8-89BAF9B668D8}" type="slidenum">
              <a:rPr lang="en-US" smtClean="0">
                <a:ea typeface="Osaka"/>
                <a:cs typeface="Osaka"/>
              </a:rPr>
              <a:pPr/>
              <a:t>20</a:t>
            </a:fld>
            <a:endParaRPr lang="en-US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i="0" noProof="0" dirty="0" smtClean="0">
                <a:ea typeface="Osaka"/>
              </a:rPr>
              <a:t>Discutir la elección del implante.</a:t>
            </a:r>
          </a:p>
          <a:p>
            <a:r>
              <a:rPr lang="es-ES" i="0" noProof="0" dirty="0" smtClean="0">
                <a:ea typeface="Osaka"/>
              </a:rPr>
              <a:t>Discutir la técnica de tornillo de</a:t>
            </a:r>
            <a:r>
              <a:rPr lang="es-ES" i="0" baseline="0" noProof="0" dirty="0" smtClean="0">
                <a:ea typeface="Osaka"/>
              </a:rPr>
              <a:t> tracción con un tornillo de cortical y de esponjosa. </a:t>
            </a:r>
          </a:p>
          <a:p>
            <a:r>
              <a:rPr lang="es-ES" i="0" baseline="0" noProof="0" dirty="0" smtClean="0">
                <a:ea typeface="Osaka"/>
              </a:rPr>
              <a:t>Discutir la función de la placa:</a:t>
            </a:r>
            <a:r>
              <a:rPr lang="es-ES" i="0" noProof="0" dirty="0" smtClean="0">
                <a:ea typeface="Osaka"/>
              </a:rPr>
              <a:t> sostén, neutralización,</a:t>
            </a:r>
            <a:r>
              <a:rPr lang="es-ES" i="0" baseline="0" noProof="0" dirty="0" smtClean="0">
                <a:ea typeface="Osaka"/>
              </a:rPr>
              <a:t> </a:t>
            </a:r>
            <a:r>
              <a:rPr lang="es-ES" i="0" noProof="0" dirty="0" smtClean="0">
                <a:ea typeface="Osaka"/>
              </a:rPr>
              <a:t>compresión.</a:t>
            </a:r>
          </a:p>
          <a:p>
            <a:r>
              <a:rPr lang="es-ES" i="0" noProof="0" dirty="0" smtClean="0">
                <a:ea typeface="Osaka"/>
              </a:rPr>
              <a:t>Discutir la placa contorneada.</a:t>
            </a:r>
          </a:p>
          <a:p>
            <a:r>
              <a:rPr lang="es-ES" i="0" noProof="0" dirty="0" smtClean="0">
                <a:ea typeface="Osaka"/>
              </a:rPr>
              <a:t>Discutir la localización y dimensiones de los tornillos de cortical y de esponjosa. 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B9D859-F345-450F-A6F8-89BAF9B668D8}" type="slidenum">
              <a:rPr lang="en-US" smtClean="0">
                <a:ea typeface="Osaka"/>
                <a:cs typeface="Osaka"/>
              </a:rPr>
              <a:pPr/>
              <a:t>21</a:t>
            </a:fld>
            <a:endParaRPr lang="en-US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+mj-lt" charset="0"/>
              <a:buNone/>
            </a:pPr>
            <a:r>
              <a:rPr lang="es-ES_tradnl" noProof="0" dirty="0" smtClean="0">
                <a:ea typeface="Osaka" charset="0"/>
              </a:rPr>
              <a:t>Visión de conjunto de la preparación preoperatoria desde el punto de vista de enfermería:</a:t>
            </a:r>
          </a:p>
          <a:p>
            <a:pPr marL="228600" indent="-228600">
              <a:buFont typeface="+mj-lt"/>
              <a:buAutoNum type="arabicPeriod"/>
            </a:pPr>
            <a:r>
              <a:rPr lang="es-ES_tradnl" noProof="0" dirty="0" smtClean="0">
                <a:ea typeface="Osaka" charset="0"/>
              </a:rPr>
              <a:t>Posición</a:t>
            </a:r>
          </a:p>
          <a:p>
            <a:pPr marL="228600" indent="-228600">
              <a:buFont typeface="+mj-lt"/>
              <a:buAutoNum type="arabicPeriod"/>
            </a:pPr>
            <a:r>
              <a:rPr lang="es-ES_tradnl" noProof="0" dirty="0" smtClean="0">
                <a:ea typeface="Osaka" charset="0"/>
              </a:rPr>
              <a:t>Instrumental e implantes</a:t>
            </a:r>
          </a:p>
          <a:p>
            <a:pPr marL="228600" indent="-228600">
              <a:buFont typeface="+mj-lt"/>
              <a:buAutoNum type="arabicPeriod"/>
            </a:pPr>
            <a:r>
              <a:rPr lang="es-ES_tradnl" noProof="0" dirty="0" smtClean="0">
                <a:ea typeface="Osaka" charset="0"/>
              </a:rPr>
              <a:t>Procedimiento</a:t>
            </a:r>
          </a:p>
          <a:p>
            <a:pPr>
              <a:buFont typeface="Calibri" charset="0"/>
              <a:buNone/>
            </a:pPr>
            <a:endParaRPr lang="de-CH" dirty="0">
              <a:ea typeface="Osaka" charset="0"/>
            </a:endParaRPr>
          </a:p>
        </p:txBody>
      </p:sp>
      <p:sp>
        <p:nvSpPr>
          <p:cNvPr id="4403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fld id="{4390B572-FE7B-154E-8C9D-987FB2D6E2DC}" type="slidenum">
              <a:rPr lang="en-US" sz="1000"/>
              <a:pPr eaLnBrk="1" hangingPunct="1"/>
              <a:t>22</a:t>
            </a:fld>
            <a:endParaRPr lang="en-US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noProof="0" dirty="0" smtClean="0">
                <a:ea typeface="Osaka" charset="0"/>
              </a:rPr>
              <a:t>¿Como se utiliza esta presentación?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noProof="0" dirty="0" smtClean="0">
                <a:ea typeface="Osaka" charset="0"/>
              </a:rPr>
              <a:t>Guía para un grupo de discusión:</a:t>
            </a:r>
          </a:p>
          <a:p>
            <a:pPr marL="685800" lvl="1" indent="-228600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Describir la fractura </a:t>
            </a:r>
          </a:p>
          <a:p>
            <a:pPr marL="685800" lvl="1" indent="-228600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Decidir un tratamiento</a:t>
            </a:r>
          </a:p>
          <a:p>
            <a:pPr marL="685800" lvl="1" indent="-228600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Centrarse en la preparación preoperatoria de este tratamiento en particular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noProof="0" dirty="0" smtClean="0">
                <a:ea typeface="Osaka" charset="0"/>
              </a:rPr>
              <a:t>Centrarse en los 3 objetivos de aprendizaje.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noProof="0" dirty="0" smtClean="0">
                <a:ea typeface="Osaka" charset="0"/>
              </a:rPr>
              <a:t>Se pueden omitir las diapositivas de clasificación de las fracturas.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noProof="0" dirty="0" smtClean="0">
                <a:ea typeface="Osaka" charset="0"/>
              </a:rPr>
              <a:t>Los monitores de cada grupo de discusión deberían ser un equipo formado por una enfermera y un médico.</a:t>
            </a:r>
          </a:p>
          <a:p>
            <a:pPr>
              <a:buFontTx/>
              <a:buChar char="•"/>
            </a:pPr>
            <a:endParaRPr lang="es-ES" noProof="0" dirty="0" smtClean="0">
              <a:ea typeface="Osaka" charset="0"/>
            </a:endParaRPr>
          </a:p>
          <a:p>
            <a:r>
              <a:rPr lang="es-ES" b="1" noProof="0" dirty="0" smtClean="0">
                <a:ea typeface="Osaka" charset="0"/>
              </a:rPr>
              <a:t>Nota importante– Gastar la mayor parte del tiempo discutiendo cuestiones de enfermería. ¡Evitar priorizar la clasificación de fracturas! </a:t>
            </a:r>
          </a:p>
          <a:p>
            <a:endParaRPr lang="es-ES" b="1" noProof="0" dirty="0" smtClean="0">
              <a:ea typeface="Osaka" charset="0"/>
            </a:endParaRPr>
          </a:p>
          <a:p>
            <a:r>
              <a:rPr lang="es-ES" b="1" noProof="0" dirty="0" smtClean="0">
                <a:ea typeface="Osaka" charset="0"/>
              </a:rPr>
              <a:t>Si es posible, utilizar la caja de instrumental de prácticas para permitir tocar el instrumental y discutir y/o probar la funcionalidad de los instrumentos.</a:t>
            </a:r>
            <a:endParaRPr lang="es-ES" b="1" noProof="0" dirty="0">
              <a:ea typeface="Osaka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D4123C-0002-46C3-BA6F-46E91E6FCE24}" type="slidenum">
              <a:rPr lang="en-US" smtClean="0">
                <a:ea typeface="Osaka"/>
                <a:cs typeface="Osaka"/>
              </a:rPr>
              <a:pPr/>
              <a:t>3</a:t>
            </a:fld>
            <a:endParaRPr lang="en-US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Calibri" charset="0"/>
              <a:buAutoNum type="arabicPeriod"/>
            </a:pPr>
            <a:r>
              <a:rPr lang="es-ES_tradnl" noProof="0" dirty="0" smtClean="0">
                <a:ea typeface="Osaka" charset="0"/>
              </a:rPr>
              <a:t>Discutir sobre la  posición segura del paciente (accesorios necesarios, Mesa de tracción, etc…).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s-ES_tradnl" noProof="0" dirty="0" smtClean="0">
                <a:ea typeface="Osaka" charset="0"/>
              </a:rPr>
              <a:t>Discutir consejos y trucos.</a:t>
            </a:r>
            <a:endParaRPr lang="es-ES_tradnl" noProof="0" dirty="0">
              <a:ea typeface="Osaka" charset="0"/>
            </a:endParaRPr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66917C67-A105-4571-A9CF-765A51ED35EE}" type="slidenum">
              <a:rPr lang="en-US" sz="1000">
                <a:solidFill>
                  <a:prstClr val="black"/>
                </a:solidFill>
              </a:rPr>
              <a:pPr eaLnBrk="1" hangingPunct="1"/>
              <a:t>23</a:t>
            </a:fld>
            <a:endParaRPr lang="en-US" sz="10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+mj-lt" charset="0"/>
              <a:buNone/>
            </a:pPr>
            <a:r>
              <a:rPr lang="es-ES_tradnl" b="1" dirty="0" smtClean="0">
                <a:ea typeface="Osaka" charset="0"/>
              </a:rPr>
              <a:t>Si es posible, utilizar la caja de instrumental de prácticas para permitir tocar el instrumental y discutir y/o probar la funcionalidad de los instrumentos.</a:t>
            </a:r>
            <a:endParaRPr lang="es-ES_tradnl" dirty="0" smtClean="0">
              <a:ea typeface="Osaka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ES_tradnl" dirty="0" smtClean="0">
                <a:ea typeface="Osaka" charset="0"/>
              </a:rPr>
              <a:t>Discutir sobre el material y equipo necesario para este tipo de intervención (intensificador de imagen, isquemia, etc…).</a:t>
            </a:r>
          </a:p>
          <a:p>
            <a:pPr marL="228600" indent="-228600">
              <a:buFont typeface="+mj-lt"/>
              <a:buAutoNum type="arabicPeriod"/>
            </a:pPr>
            <a:r>
              <a:rPr lang="es-ES_tradnl" dirty="0" smtClean="0">
                <a:ea typeface="Osaka" charset="0"/>
              </a:rPr>
              <a:t>Discutir sobre la alternativa de placas que se puede utilizar </a:t>
            </a:r>
          </a:p>
          <a:p>
            <a:pPr marL="228600" indent="-228600">
              <a:buFont typeface="+mj-lt"/>
              <a:buAutoNum type="arabicPeriod"/>
            </a:pPr>
            <a:r>
              <a:rPr lang="es-ES_tradnl" dirty="0" smtClean="0">
                <a:ea typeface="Osaka" charset="0"/>
              </a:rPr>
              <a:t>Discutir sobre el tipo de tornillos que se podría utilizar </a:t>
            </a:r>
          </a:p>
          <a:p>
            <a:pPr marL="228600" indent="-228600">
              <a:buFont typeface="+mj-lt"/>
              <a:buAutoNum type="arabicPeriod"/>
            </a:pPr>
            <a:r>
              <a:rPr lang="es-ES_tradnl" dirty="0" smtClean="0">
                <a:ea typeface="Osaka" charset="0"/>
              </a:rPr>
              <a:t>Discutir sobre el instrumental específico de la fijación de fracturas con placas convencionales, Nota: Esta fotografía no está completa ¿Qué instrumentos faltan? </a:t>
            </a:r>
          </a:p>
          <a:p>
            <a:pPr marL="228600" indent="-228600">
              <a:buFont typeface="+mj-lt"/>
              <a:buAutoNum type="arabicPeriod"/>
            </a:pPr>
            <a:r>
              <a:rPr lang="es-ES_tradnl" dirty="0" smtClean="0">
                <a:ea typeface="Osaka" charset="0"/>
              </a:rPr>
              <a:t>Discutir la utilización,  el cuidado </a:t>
            </a:r>
            <a:r>
              <a:rPr lang="es-ES_tradnl" dirty="0" err="1" smtClean="0">
                <a:ea typeface="Osaka" charset="0"/>
              </a:rPr>
              <a:t>intraoperatorio</a:t>
            </a:r>
            <a:r>
              <a:rPr lang="es-ES_tradnl" dirty="0" smtClean="0">
                <a:ea typeface="Osaka" charset="0"/>
              </a:rPr>
              <a:t> y de mantenimiento de instrumentales específicos. </a:t>
            </a:r>
          </a:p>
          <a:p>
            <a:pPr>
              <a:defRPr/>
            </a:pPr>
            <a:endParaRPr lang="es-ES_tradnl" noProof="0" dirty="0" smtClean="0">
              <a:latin typeface="Arial" pitchFamily="34" charset="0"/>
              <a:ea typeface="Osaka" charset="-128"/>
            </a:endParaRPr>
          </a:p>
          <a:p>
            <a:pPr>
              <a:defRPr/>
            </a:pPr>
            <a:endParaRPr lang="es-ES_tradnl" noProof="0" dirty="0" smtClean="0">
              <a:latin typeface="Arial" pitchFamily="34" charset="0"/>
              <a:ea typeface="Osaka" charset="-128"/>
            </a:endParaRPr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1CACDF42-E153-472C-ADCC-C8B6B9EF8ABE}" type="slidenum">
              <a:rPr lang="en-US" sz="1000">
                <a:solidFill>
                  <a:prstClr val="black"/>
                </a:solidFill>
              </a:rPr>
              <a:pPr eaLnBrk="1" hangingPunct="1"/>
              <a:t>24</a:t>
            </a:fld>
            <a:endParaRPr lang="en-US" sz="10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Calibri" charset="0"/>
              <a:buAutoNum type="arabicPeriod"/>
            </a:pPr>
            <a:r>
              <a:rPr lang="es-ES_tradnl" noProof="0" dirty="0" smtClean="0">
                <a:ea typeface="Osaka" charset="0"/>
              </a:rPr>
              <a:t>Discutir sobre los abordajes quirúrgicos del cubito y del radio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s-ES_tradnl" noProof="0" dirty="0" smtClean="0">
                <a:ea typeface="Osaka" charset="0"/>
              </a:rPr>
              <a:t>Discutir sobre el procedimiento quirúrgico y los pasos individuales de la técnica. </a:t>
            </a:r>
          </a:p>
          <a:p>
            <a:pPr>
              <a:defRPr/>
            </a:pPr>
            <a:endParaRPr lang="en-US" dirty="0" smtClean="0">
              <a:latin typeface="Arial" pitchFamily="34" charset="0"/>
              <a:ea typeface="Osaka" charset="-128"/>
            </a:endParaRPr>
          </a:p>
        </p:txBody>
      </p:sp>
      <p:sp>
        <p:nvSpPr>
          <p:cNvPr id="819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180C5BE3-3865-4CE5-96C8-AB5D3F0E7E48}" type="slidenum">
              <a:rPr lang="en-US" sz="1000">
                <a:solidFill>
                  <a:prstClr val="black"/>
                </a:solidFill>
              </a:rPr>
              <a:pPr eaLnBrk="1" hangingPunct="1"/>
              <a:t>25</a:t>
            </a:fld>
            <a:endParaRPr lang="en-US" sz="10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noProof="0" dirty="0" smtClean="0">
                <a:ea typeface="Osaka" charset="0"/>
              </a:rPr>
              <a:t>Esta diapositiva es complementaria a la diapositiva anterior, por si algunos de los puntos no se han tocado. </a:t>
            </a:r>
          </a:p>
          <a:p>
            <a:r>
              <a:rPr lang="es-ES_tradnl" noProof="0" dirty="0" smtClean="0">
                <a:ea typeface="Osaka" charset="0"/>
              </a:rPr>
              <a:t>La técnica del tornillo de tracción sólo es mencionada en esta diapositiva. Discutir también la placa de neutralización (la función y fijación), la técnica del tornillo de tracción a través de una placa, etc.</a:t>
            </a:r>
          </a:p>
        </p:txBody>
      </p:sp>
      <p:sp>
        <p:nvSpPr>
          <p:cNvPr id="829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0DB11860-EC47-4236-95CF-462C5FF3E251}" type="slidenum">
              <a:rPr lang="en-US" sz="1000">
                <a:solidFill>
                  <a:prstClr val="black"/>
                </a:solidFill>
              </a:rPr>
              <a:pPr eaLnBrk="1" hangingPunct="1"/>
              <a:t>26</a:t>
            </a:fld>
            <a:endParaRPr lang="en-US" sz="10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Los participantes  resumirán los temas clave de enfermería.</a:t>
            </a:r>
            <a:r>
              <a:rPr lang="es-ES" baseline="0" noProof="0" dirty="0" smtClean="0"/>
              <a:t> 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D2FF2-0DBA-40E1-83AE-60FDCD9276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69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noProof="0" dirty="0" smtClean="0">
                <a:ea typeface="Osaka" charset="0"/>
              </a:rPr>
              <a:t>Esta diapositiva es complementaria a la diapositiva anterior, por si algunos de los puntos no se han tocado.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D2FF2-0DBA-40E1-83AE-60FDCD9276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6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>
              <a:ea typeface="Osaka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052F9C-C44D-4647-AAF2-E0364D5CC939}" type="slidenum">
              <a:rPr lang="en-US" smtClean="0">
                <a:ea typeface="Osaka"/>
                <a:cs typeface="Osaka"/>
              </a:rPr>
              <a:pPr/>
              <a:t>4</a:t>
            </a:fld>
            <a:endParaRPr lang="en-US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Calibri" charset="0"/>
              <a:buAutoNum type="arabicPeriod"/>
            </a:pPr>
            <a:r>
              <a:rPr lang="es-ES_tradnl" noProof="0" dirty="0" smtClean="0">
                <a:ea typeface="Osaka" charset="0"/>
              </a:rPr>
              <a:t>¿Qué huesos están rotos?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s-ES_tradnl" noProof="0" dirty="0" smtClean="0">
                <a:ea typeface="Osaka" charset="0"/>
              </a:rPr>
              <a:t>¿En qué zona se han roto? (Diáfisis, </a:t>
            </a:r>
            <a:r>
              <a:rPr lang="es-ES_tradnl" noProof="0" dirty="0" err="1" smtClean="0">
                <a:ea typeface="Osaka" charset="0"/>
              </a:rPr>
              <a:t>metafisis</a:t>
            </a:r>
            <a:r>
              <a:rPr lang="es-ES_tradnl" noProof="0" dirty="0" smtClean="0">
                <a:ea typeface="Osaka" charset="0"/>
              </a:rPr>
              <a:t>, epífisis o en otra zona anatómica)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s-ES_tradnl" noProof="0" dirty="0" smtClean="0">
                <a:ea typeface="Osaka" charset="0"/>
              </a:rPr>
              <a:t>¿Es una fractura simple, en cuña o conminuta? ¿Cuál es el patrón de la fractura? 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s-ES_tradnl" noProof="0" dirty="0" smtClean="0">
                <a:ea typeface="Osaka" charset="0"/>
              </a:rPr>
              <a:t>¿Las fracturas comprometen a la articulación? 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s-ES_tradnl" noProof="0" dirty="0" smtClean="0">
                <a:ea typeface="Osaka" charset="0"/>
              </a:rPr>
              <a:t>¿Es una fractura abierta?  (Características que indican que es una fractura abierta en la radiografía: sobresale el hueso, burbujas negras que indican la presencia de aire, suciedad…, por ejemplo, metal. ¿Dónde se nota en la </a:t>
            </a:r>
            <a:r>
              <a:rPr lang="es-ES_tradnl" noProof="0" dirty="0" err="1" smtClean="0">
                <a:ea typeface="Osaka" charset="0"/>
              </a:rPr>
              <a:t>Rx</a:t>
            </a:r>
            <a:r>
              <a:rPr lang="es-ES_tradnl" noProof="0" dirty="0" smtClean="0">
                <a:ea typeface="Osaka" charset="0"/>
              </a:rPr>
              <a:t> que se sospecha de una fractura abierta?)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s-ES_tradnl" noProof="0" dirty="0" smtClean="0">
                <a:ea typeface="Osaka" charset="0"/>
              </a:rPr>
              <a:t>Trate</a:t>
            </a:r>
            <a:r>
              <a:rPr lang="es-ES_tradnl" baseline="0" noProof="0" dirty="0" smtClean="0">
                <a:ea typeface="Osaka" charset="0"/>
              </a:rPr>
              <a:t> de describir la fractura y decida, si esta fractura es desplazada o no.</a:t>
            </a:r>
            <a:endParaRPr lang="es-ES_tradnl" noProof="0" dirty="0" smtClean="0">
              <a:ea typeface="Osaka" charset="0"/>
            </a:endParaRPr>
          </a:p>
          <a:p>
            <a:pPr marL="0" indent="0">
              <a:buFont typeface="Calibri" charset="0"/>
              <a:buNone/>
            </a:pPr>
            <a:endParaRPr lang="es-ES_tradnl" noProof="0" dirty="0" smtClean="0">
              <a:ea typeface="Osaka" charset="0"/>
            </a:endParaRPr>
          </a:p>
          <a:p>
            <a:pPr marL="228600" indent="-228600">
              <a:buFont typeface="Calibri" charset="0"/>
              <a:buNone/>
            </a:pPr>
            <a:r>
              <a:rPr lang="es-ES_tradnl" noProof="0" dirty="0" smtClean="0">
                <a:ea typeface="Osaka" charset="0"/>
              </a:rPr>
              <a:t>Otros temas para la discusión: </a:t>
            </a:r>
          </a:p>
          <a:p>
            <a:pPr marL="228600" indent="-228600">
              <a:buFontTx/>
              <a:buChar char="•"/>
            </a:pPr>
            <a:r>
              <a:rPr lang="es-ES_tradnl" noProof="0" dirty="0" smtClean="0">
                <a:ea typeface="Osaka" charset="0"/>
              </a:rPr>
              <a:t>Es necesario ver las dos proyecciones de </a:t>
            </a:r>
            <a:r>
              <a:rPr lang="es-ES_tradnl" noProof="0" dirty="0" err="1" smtClean="0">
                <a:ea typeface="Osaka" charset="0"/>
              </a:rPr>
              <a:t>Rx</a:t>
            </a:r>
            <a:r>
              <a:rPr lang="es-ES_tradnl" noProof="0" dirty="0" smtClean="0">
                <a:ea typeface="Osaka" charset="0"/>
              </a:rPr>
              <a:t> (lateral y AP) </a:t>
            </a:r>
          </a:p>
          <a:p>
            <a:pPr marL="228600" indent="-228600">
              <a:buFontTx/>
              <a:buChar char="•"/>
            </a:pPr>
            <a:r>
              <a:rPr lang="es-ES_tradnl" noProof="0" dirty="0" smtClean="0">
                <a:ea typeface="Osaka" charset="0"/>
              </a:rPr>
              <a:t>Las dos articulaciones, adyacentes a la fractura, se deben revisar en la </a:t>
            </a:r>
            <a:r>
              <a:rPr lang="es-ES_tradnl" noProof="0" dirty="0" err="1" smtClean="0">
                <a:ea typeface="Osaka" charset="0"/>
              </a:rPr>
              <a:t>Rx</a:t>
            </a:r>
            <a:r>
              <a:rPr lang="es-ES_tradnl" noProof="0" dirty="0" smtClean="0">
                <a:ea typeface="Osaka" charset="0"/>
              </a:rPr>
              <a:t>.</a:t>
            </a:r>
            <a:endParaRPr lang="es-ES_tradnl" i="1" noProof="0" dirty="0" smtClean="0">
              <a:ea typeface="Osaka" charset="0"/>
            </a:endParaRPr>
          </a:p>
          <a:p>
            <a:pPr marL="0" indent="0">
              <a:buFont typeface="Calibri" pitchFamily="34" charset="0"/>
              <a:buNone/>
              <a:defRPr/>
            </a:pPr>
            <a:endParaRPr lang="es-ES_tradnl" noProof="0" dirty="0" smtClean="0">
              <a:ea typeface="Osaka"/>
            </a:endParaRPr>
          </a:p>
          <a:p>
            <a:pPr marL="228600" indent="-228600">
              <a:buFont typeface="Calibri" pitchFamily="34" charset="0"/>
              <a:buAutoNum type="arabicPeriod"/>
              <a:defRPr/>
            </a:pPr>
            <a:endParaRPr lang="es-ES_tradnl" noProof="0" dirty="0" smtClean="0">
              <a:ea typeface="Osaka"/>
            </a:endParaRPr>
          </a:p>
          <a:p>
            <a:pPr marL="228600" indent="-228600"/>
            <a:endParaRPr lang="es-ES_tradnl" i="1" noProof="0" dirty="0" smtClean="0">
              <a:ea typeface="Osaka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F9FFA8-AE47-480D-8684-D44FD004BF8E}" type="slidenum">
              <a:rPr lang="en-US" smtClean="0">
                <a:ea typeface="Osaka"/>
                <a:cs typeface="Osaka"/>
              </a:rPr>
              <a:pPr/>
              <a:t>5</a:t>
            </a:fld>
            <a:endParaRPr lang="en-US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0DEF3E-1F93-4E2F-8C62-F0EDE026B048}" type="slidenum">
              <a:rPr lang="x-none" smtClean="0">
                <a:ea typeface="Osaka"/>
              </a:rPr>
              <a:pPr/>
              <a:t>6</a:t>
            </a:fld>
            <a:endParaRPr lang="en-US" smtClean="0">
              <a:ea typeface="Osaka"/>
              <a:cs typeface="Osaka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s-ES_tradnl" noProof="0" dirty="0" smtClean="0">
                <a:ea typeface="Osaka" charset="0"/>
              </a:rPr>
              <a:t>Ejercicio para recordar los números de los huesos (Fotografías con el ejercicio en la próxima diapositiva):</a:t>
            </a:r>
          </a:p>
          <a:p>
            <a:pPr eaLnBrk="1" hangingPunct="1"/>
            <a:endParaRPr lang="es-ES_tradnl" noProof="0" dirty="0" smtClean="0">
              <a:ea typeface="Osaka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noProof="0" dirty="0" smtClean="0">
                <a:ea typeface="Osaka" charset="0"/>
              </a:rPr>
              <a:t>Indicar a los participantes que se pongan de pie.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noProof="0" dirty="0" smtClean="0">
                <a:ea typeface="Osaka" charset="0"/>
              </a:rPr>
              <a:t>Ellos cruzarán los brazos, diciendo juntos en alto el numero y tocando: </a:t>
            </a:r>
          </a:p>
          <a:p>
            <a:pPr marL="685800" lvl="1" indent="-228600" eaLnBrk="1" hangingPunct="1">
              <a:buFont typeface="Calibri" charset="0"/>
              <a:buAutoNum type="arabicPeriod"/>
            </a:pPr>
            <a:r>
              <a:rPr lang="es-ES_tradnl" noProof="0" dirty="0" smtClean="0">
                <a:ea typeface="Osaka" charset="0"/>
              </a:rPr>
              <a:t>Brazos</a:t>
            </a:r>
          </a:p>
          <a:p>
            <a:pPr marL="685800" lvl="1" indent="-228600" eaLnBrk="1" hangingPunct="1">
              <a:buFont typeface="Calibri" charset="0"/>
              <a:buAutoNum type="arabicPeriod"/>
            </a:pPr>
            <a:r>
              <a:rPr lang="es-ES_tradnl" noProof="0" dirty="0" smtClean="0">
                <a:ea typeface="Osaka" charset="0"/>
              </a:rPr>
              <a:t>Antebrazos</a:t>
            </a:r>
          </a:p>
          <a:p>
            <a:pPr marL="685800" lvl="1" indent="-228600" eaLnBrk="1" hangingPunct="1">
              <a:buFont typeface="Calibri" charset="0"/>
              <a:buAutoNum type="arabicPeriod"/>
            </a:pPr>
            <a:r>
              <a:rPr lang="es-ES_tradnl" noProof="0" dirty="0" smtClean="0">
                <a:ea typeface="Osaka" charset="0"/>
              </a:rPr>
              <a:t>Fémures </a:t>
            </a:r>
          </a:p>
          <a:p>
            <a:pPr marL="685800" lvl="1" indent="-228600" eaLnBrk="1" hangingPunct="1">
              <a:buFont typeface="Calibri" charset="0"/>
              <a:buAutoNum type="arabicPeriod"/>
            </a:pPr>
            <a:r>
              <a:rPr lang="es-ES_tradnl" noProof="0" dirty="0" smtClean="0">
                <a:ea typeface="Osaka" charset="0"/>
              </a:rPr>
              <a:t>Tibias</a:t>
            </a:r>
          </a:p>
          <a:p>
            <a:pPr eaLnBrk="1" hangingPunct="1"/>
            <a:endParaRPr lang="es-ES_tradnl" noProof="0" dirty="0" smtClean="0">
              <a:ea typeface="Osak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8952C916-66E5-4F6D-87CD-EB00632D57D4}" type="slidenum">
              <a:rPr lang="he-IL" sz="1100">
                <a:solidFill>
                  <a:prstClr val="black"/>
                </a:solidFill>
              </a:rPr>
              <a:pPr eaLnBrk="1" hangingPunct="1"/>
              <a:t>7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1" y="4343510"/>
            <a:ext cx="5486719" cy="4114289"/>
          </a:xfrm>
        </p:spPr>
        <p:txBody>
          <a:bodyPr/>
          <a:lstStyle/>
          <a:p>
            <a:pPr eaLnBrk="1" hangingPunct="1"/>
            <a:r>
              <a:rPr lang="es-ES" noProof="0" dirty="0" smtClean="0">
                <a:ea typeface="Osaka" charset="0"/>
              </a:rPr>
              <a:t>Ejercicio para recordar los números de los huesos (Fotografías con el ejercicio en la próxima diapositiva):</a:t>
            </a:r>
          </a:p>
          <a:p>
            <a:pPr eaLnBrk="1" hangingPunct="1"/>
            <a:endParaRPr lang="es-ES" noProof="0" dirty="0" smtClean="0">
              <a:ea typeface="Osaka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" noProof="0" dirty="0" smtClean="0">
                <a:ea typeface="Osaka" charset="0"/>
              </a:rPr>
              <a:t>Indicar a los participantes que se pongan de pie.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" noProof="0" dirty="0" smtClean="0">
                <a:ea typeface="Osaka" charset="0"/>
              </a:rPr>
              <a:t>Ellos cruzarán los brazos, diciendo juntos en alto el numero y tocando: </a:t>
            </a:r>
          </a:p>
          <a:p>
            <a:pPr marL="685800" lvl="1" indent="-228600" eaLnBrk="1" hangingPunct="1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Brazos</a:t>
            </a:r>
          </a:p>
          <a:p>
            <a:pPr marL="685800" lvl="1" indent="-228600" eaLnBrk="1" hangingPunct="1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Antebrazos</a:t>
            </a:r>
          </a:p>
          <a:p>
            <a:pPr marL="685800" lvl="1" indent="-228600" eaLnBrk="1" hangingPunct="1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Fémures </a:t>
            </a:r>
          </a:p>
          <a:p>
            <a:pPr marL="685800" lvl="1" indent="-228600" eaLnBrk="1" hangingPunct="1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Tibias</a:t>
            </a:r>
          </a:p>
          <a:p>
            <a:pPr eaLnBrk="1" hangingPunct="1"/>
            <a:endParaRPr lang="es-ES" noProof="0" dirty="0" smtClean="0">
              <a:ea typeface="Osaka"/>
            </a:endParaRPr>
          </a:p>
          <a:p>
            <a:pPr eaLnBrk="1" hangingPunct="1">
              <a:defRPr/>
            </a:pPr>
            <a:endParaRPr lang="es-ES" noProof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B4B795-E9C3-490E-A2D4-4CAA3DCE331A}" type="slidenum">
              <a:rPr lang="x-none" smtClean="0">
                <a:ea typeface="Osaka"/>
              </a:rPr>
              <a:pPr/>
              <a:t>8</a:t>
            </a:fld>
            <a:endParaRPr lang="en-US" smtClean="0">
              <a:ea typeface="Osaka"/>
              <a:cs typeface="Osaka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defRPr/>
            </a:pPr>
            <a:endParaRPr lang="en-US" dirty="0" smtClean="0">
              <a:ea typeface="Osak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B4B795-E9C3-490E-A2D4-4CAA3DCE331A}" type="slidenum">
              <a:rPr lang="x-none" smtClean="0">
                <a:ea typeface="Osaka"/>
              </a:rPr>
              <a:pPr/>
              <a:t>9</a:t>
            </a:fld>
            <a:endParaRPr lang="en-US" smtClean="0">
              <a:ea typeface="Osaka"/>
              <a:cs typeface="Osaka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ea typeface="Osak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noProof="0" dirty="0" smtClean="0"/>
              <a:t>Hablar</a:t>
            </a:r>
            <a:r>
              <a:rPr lang="es-ES_tradnl" baseline="0" noProof="0" dirty="0" smtClean="0"/>
              <a:t> sobre la </a:t>
            </a:r>
            <a:r>
              <a:rPr lang="es-ES_tradnl" noProof="0" dirty="0" smtClean="0"/>
              <a:t>«</a:t>
            </a:r>
            <a:r>
              <a:rPr lang="es-ES_tradnl" noProof="0" dirty="0" err="1" smtClean="0"/>
              <a:t>sindésmosis</a:t>
            </a:r>
            <a:r>
              <a:rPr lang="es-ES_tradnl" noProof="0" dirty="0" smtClean="0"/>
              <a:t>» y la localización de la fractura de peroné. </a:t>
            </a: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D2FF2-0DBA-40E1-83AE-60FDCD9276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1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02" b="20903"/>
          <a:stretch>
            <a:fillRect/>
          </a:stretch>
        </p:blipFill>
        <p:spPr bwMode="auto">
          <a:xfrm>
            <a:off x="179388" y="179388"/>
            <a:ext cx="8780462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OT_LOGO_int_L_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236538"/>
            <a:ext cx="2584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517650"/>
            <a:ext cx="7899400" cy="685800"/>
          </a:xfrm>
        </p:spPr>
        <p:txBody>
          <a:bodyPr/>
          <a:lstStyle>
            <a:lvl1pPr>
              <a:defRPr>
                <a:ea typeface="ヒラギノ角ゴ Pro W6" pitchFamily="-32" charset="-128"/>
              </a:defRPr>
            </a:lvl1pPr>
          </a:lstStyle>
          <a:p>
            <a:pPr lvl="0"/>
            <a:r>
              <a:rPr lang="en-US" noProof="0" smtClean="0"/>
              <a:t>Title Arial bold 28 pt</a:t>
            </a:r>
            <a:endParaRPr lang="en-US" altLang="ja-JP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08213"/>
            <a:ext cx="78994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Subtitle Arial regular 20 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531813"/>
            <a:ext cx="2068512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1813"/>
            <a:ext cx="6056313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20903"/>
          <a:stretch>
            <a:fillRect/>
          </a:stretch>
        </p:blipFill>
        <p:spPr bwMode="auto">
          <a:xfrm>
            <a:off x="179388" y="179388"/>
            <a:ext cx="8780462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AOT_LOGO_int_L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36538"/>
            <a:ext cx="25844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517650"/>
            <a:ext cx="7899400" cy="685800"/>
          </a:xfrm>
        </p:spPr>
        <p:txBody>
          <a:bodyPr/>
          <a:lstStyle>
            <a:lvl1pPr>
              <a:defRPr>
                <a:ea typeface="ヒラギノ角ゴ Pro W6" pitchFamily="-32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altLang="ja-JP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08213"/>
            <a:ext cx="7899400" cy="6858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2819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34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17650"/>
            <a:ext cx="4062413" cy="4495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17650"/>
            <a:ext cx="4062412" cy="4495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9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9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08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17650"/>
            <a:ext cx="40624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17650"/>
            <a:ext cx="40624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1813"/>
            <a:ext cx="827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add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17650"/>
            <a:ext cx="8277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add text</a:t>
            </a:r>
          </a:p>
          <a:p>
            <a:pPr lvl="1"/>
            <a:r>
              <a:rPr lang="en-US" altLang="ja-JP" smtClean="0"/>
              <a:t>Second level text</a:t>
            </a:r>
          </a:p>
        </p:txBody>
      </p:sp>
      <p:pic>
        <p:nvPicPr>
          <p:cNvPr id="1028" name="Picture 8" descr="AOT_LOGO_int_M_rgb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6477000"/>
            <a:ext cx="16176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en-US" altLang="ja-JP" sz="3600" dirty="0">
          <a:solidFill>
            <a:srgbClr val="29529B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9529B"/>
          </a:solidFill>
          <a:latin typeface="Arial" charset="0"/>
          <a:ea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9529B"/>
          </a:solidFill>
          <a:latin typeface="Arial" charset="0"/>
          <a:ea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9529B"/>
          </a:solidFill>
          <a:latin typeface="Arial" charset="0"/>
          <a:ea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9529B"/>
          </a:solidFill>
          <a:latin typeface="Arial" charset="0"/>
          <a:ea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sz="2800">
          <a:solidFill>
            <a:srgbClr val="29529B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1813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add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17650"/>
            <a:ext cx="82772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add text</a:t>
            </a:r>
          </a:p>
          <a:p>
            <a:pPr lvl="1"/>
            <a:r>
              <a:rPr lang="en-US" altLang="ja-JP" smtClean="0"/>
              <a:t>Second level text</a:t>
            </a:r>
          </a:p>
        </p:txBody>
      </p:sp>
      <p:pic>
        <p:nvPicPr>
          <p:cNvPr id="1028" name="Picture 8" descr="AOT_LOGO_int_M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477000"/>
            <a:ext cx="16176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78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29529B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29529B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29529B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29529B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29529B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sz="2800">
          <a:solidFill>
            <a:srgbClr val="29529B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381000" y="1520825"/>
            <a:ext cx="8277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</a:rPr>
              <a:t>Preparación preoperatoria en la Osteosíntesis de una fractura</a:t>
            </a:r>
            <a:r>
              <a:rPr kumimoji="0" lang="es-ES" altLang="ja-JP" kern="0" dirty="0" smtClean="0">
                <a:latin typeface="Arial"/>
              </a:rPr>
              <a:t> de tobillo</a:t>
            </a: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</a:rPr>
            </a:br>
            <a:endParaRPr kumimoji="0" lang="es-ES" sz="32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5"/>
          <p:cNvSpPr txBox="1">
            <a:spLocks noChangeArrowheads="1"/>
          </p:cNvSpPr>
          <p:nvPr/>
        </p:nvSpPr>
        <p:spPr bwMode="auto">
          <a:xfrm>
            <a:off x="381000" y="2427288"/>
            <a:ext cx="82772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952500" indent="-4286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371600" indent="-4095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75260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209800" indent="-4635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</a:rPr>
              <a:t>Grupo de discusión</a:t>
            </a:r>
          </a:p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49250" y="4648200"/>
            <a:ext cx="46037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kern="0" dirty="0" smtClean="0">
                <a:solidFill>
                  <a:srgbClr val="808080"/>
                </a:solidFill>
              </a:rPr>
              <a:t>Traducción: Elena Miguel, Ana Alfonso</a:t>
            </a:r>
            <a:endParaRPr lang="es-ES" kern="0" dirty="0">
              <a:solidFill>
                <a:srgbClr val="80808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33388" y="5589588"/>
            <a:ext cx="48244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rgbClr val="29529B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z="2400" dirty="0" smtClean="0">
                <a:solidFill>
                  <a:srgbClr val="29529B"/>
                </a:solidFill>
                <a:ea typeface="Osaka" charset="0"/>
                <a:cs typeface="Osaka" charset="0"/>
              </a:rPr>
              <a:t>Nombre del presentador Arial 24 pt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508625" y="5589588"/>
            <a:ext cx="33035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rgbClr val="29529B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z="2400" dirty="0" smtClean="0">
                <a:solidFill>
                  <a:srgbClr val="29529B"/>
                </a:solidFill>
                <a:ea typeface="Osaka" charset="0"/>
                <a:cs typeface="Osaka" charset="0"/>
              </a:rPr>
              <a:t>Reunión  Arial 24 pt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33388" y="6092825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rgbClr val="29529B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z="2000" dirty="0" smtClean="0">
                <a:solidFill>
                  <a:srgbClr val="000000"/>
                </a:solidFill>
                <a:ea typeface="Osaka" charset="0"/>
                <a:cs typeface="Osaka" charset="0"/>
              </a:rPr>
              <a:t>Título del presentador Arial 20 pt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508625" y="6021388"/>
            <a:ext cx="34194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dirty="0" smtClean="0">
                <a:solidFill>
                  <a:srgbClr val="000000"/>
                </a:solidFill>
              </a:rPr>
              <a:t>Ciudad, mes, año  Arial 20pt 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5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0892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4876800"/>
            <a:ext cx="5029200" cy="95410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0599B"/>
                </a:solidFill>
              </a:rPr>
              <a:t>A</a:t>
            </a:r>
            <a:r>
              <a:rPr lang="es-ES_tradnl" sz="2800" b="1" dirty="0" smtClean="0">
                <a:solidFill>
                  <a:srgbClr val="00599B"/>
                </a:solidFill>
              </a:rPr>
              <a:t> </a:t>
            </a:r>
          </a:p>
          <a:p>
            <a:pPr algn="ctr"/>
            <a:r>
              <a:rPr lang="es-ES_tradnl" sz="2400" dirty="0" smtClean="0"/>
              <a:t>Lesión </a:t>
            </a:r>
            <a:r>
              <a:rPr lang="es-ES_tradnl" sz="2400" dirty="0" err="1" smtClean="0"/>
              <a:t>infrasindesmal</a:t>
            </a:r>
            <a:endParaRPr lang="es-ES_trad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3609707"/>
            <a:ext cx="5029200" cy="95410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B</a:t>
            </a:r>
            <a:r>
              <a:rPr lang="es-ES_tradnl" sz="28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s-ES_tradnl" sz="2400" dirty="0" smtClean="0">
                <a:ea typeface="Osaka" pitchFamily="-32" charset="-128"/>
                <a:cs typeface="+mn-cs"/>
              </a:rPr>
              <a:t>Fractura de peroné </a:t>
            </a:r>
            <a:r>
              <a:rPr lang="es-ES_tradnl" sz="2400" dirty="0" err="1" smtClean="0">
                <a:ea typeface="Osaka" pitchFamily="-32" charset="-128"/>
                <a:cs typeface="+mn-cs"/>
              </a:rPr>
              <a:t>transindesmal</a:t>
            </a:r>
            <a:endParaRPr lang="es-ES_tradnl" sz="2400" dirty="0">
              <a:ea typeface="Osaka" pitchFamily="-32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7300" y="2385536"/>
            <a:ext cx="5029200" cy="95410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C</a:t>
            </a:r>
            <a:r>
              <a:rPr lang="es-ES_tradnl" sz="28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s-ES_tradnl" sz="2400" dirty="0" smtClean="0">
                <a:ea typeface="Osaka" pitchFamily="-32" charset="-128"/>
                <a:cs typeface="+mn-cs"/>
              </a:rPr>
              <a:t>Lesión </a:t>
            </a:r>
            <a:r>
              <a:rPr lang="es-ES_tradnl" sz="2400" dirty="0" err="1" smtClean="0">
                <a:ea typeface="Osaka" pitchFamily="-32" charset="-128"/>
                <a:cs typeface="+mn-cs"/>
              </a:rPr>
              <a:t>suprasindesmal</a:t>
            </a:r>
            <a:endParaRPr lang="es-ES_tradnl" sz="2400" dirty="0">
              <a:ea typeface="Osaka" pitchFamily="-32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6392" y="4610444"/>
            <a:ext cx="4443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rgbClr val="33529B"/>
                </a:solidFill>
              </a:rPr>
              <a:t>A</a:t>
            </a:r>
            <a:endParaRPr lang="es-ES_tradnl" sz="2800" b="1" dirty="0">
              <a:solidFill>
                <a:srgbClr val="33529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8448" y="3949609"/>
            <a:ext cx="4443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rgbClr val="33529B"/>
                </a:solidFill>
              </a:rPr>
              <a:t>B</a:t>
            </a:r>
            <a:endParaRPr lang="es-ES_tradnl" sz="2800" b="1" dirty="0">
              <a:solidFill>
                <a:srgbClr val="33529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097" y="2600980"/>
            <a:ext cx="4443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rgbClr val="33529B"/>
                </a:solidFill>
              </a:rPr>
              <a:t>C</a:t>
            </a:r>
            <a:endParaRPr lang="es-ES_tradnl" sz="2800" b="1" dirty="0">
              <a:solidFill>
                <a:srgbClr val="33529B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228600" y="12954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800" kern="1200" dirty="0" smtClean="0">
                <a:solidFill>
                  <a:srgbClr val="29529B"/>
                </a:solidFill>
              </a:rPr>
              <a:t>Detalles: </a:t>
            </a:r>
            <a:r>
              <a:rPr lang="es-ES_tradnl" sz="2800" dirty="0" smtClean="0"/>
              <a:t>Localización de la fractura de peroné</a:t>
            </a:r>
            <a:endParaRPr lang="es-ES_tradnl" sz="2800" kern="1200" dirty="0" smtClean="0"/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371475" y="381000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lvl="0">
              <a:defRPr/>
            </a:pPr>
            <a:r>
              <a:rPr lang="es-ES_tradnl" altLang="de-DE" sz="3200" dirty="0" smtClean="0">
                <a:latin typeface="Arial" charset="0"/>
                <a:ea typeface="Osaka" charset="-128"/>
              </a:rPr>
              <a:t>Repaso de la Clasificación AO de fractura luxación </a:t>
            </a:r>
            <a:r>
              <a:rPr kumimoji="1" lang="es-ES_tradnl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</a:rPr>
              <a:t>(4/7)</a:t>
            </a:r>
            <a:endParaRPr kumimoji="1" lang="es-ES_tradnl" alt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6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316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s-ES_tradnl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s-ES_tradnl" dirty="0" smtClean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228600" y="12954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800" kern="1200" dirty="0" smtClean="0">
                <a:solidFill>
                  <a:srgbClr val="29529B"/>
                </a:solidFill>
              </a:rPr>
              <a:t>Detalles: </a:t>
            </a:r>
            <a:r>
              <a:rPr lang="es-ES_tradnl" sz="2800" dirty="0" smtClean="0"/>
              <a:t>El segmentos maleolar se numera</a:t>
            </a:r>
            <a:endParaRPr lang="es-ES_tradnl" sz="2800" kern="1200" dirty="0"/>
          </a:p>
        </p:txBody>
      </p:sp>
      <p:sp>
        <p:nvSpPr>
          <p:cNvPr id="150" name="TextBox 149"/>
          <p:cNvSpPr txBox="1"/>
          <p:nvPr/>
        </p:nvSpPr>
        <p:spPr>
          <a:xfrm>
            <a:off x="4191000" y="1905000"/>
            <a:ext cx="26003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2</a:t>
            </a:r>
            <a:r>
              <a:rPr lang="es-ES_tradnl" sz="28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s-ES_tradnl" sz="2400" dirty="0" smtClean="0">
                <a:ea typeface="Osaka" pitchFamily="-32" charset="-128"/>
                <a:cs typeface="+mn-cs"/>
              </a:rPr>
              <a:t>Con maléolo medial fracturado</a:t>
            </a:r>
            <a:endParaRPr lang="es-ES_tradnl" sz="2400" dirty="0">
              <a:ea typeface="Osaka" pitchFamily="-32" charset="-128"/>
              <a:cs typeface="+mn-cs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305800" y="5943600"/>
            <a:ext cx="682625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s-ES_tradnl" dirty="0"/>
          </a:p>
        </p:txBody>
      </p:sp>
      <p:sp>
        <p:nvSpPr>
          <p:cNvPr id="149" name="TextBox 148"/>
          <p:cNvSpPr txBox="1"/>
          <p:nvPr/>
        </p:nvSpPr>
        <p:spPr>
          <a:xfrm>
            <a:off x="2819400" y="1905000"/>
            <a:ext cx="120693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0599B"/>
                </a:solidFill>
              </a:rPr>
              <a:t>1</a:t>
            </a:r>
            <a:r>
              <a:rPr lang="es-ES_tradnl" sz="2800" b="1" dirty="0" smtClean="0">
                <a:solidFill>
                  <a:srgbClr val="00599B"/>
                </a:solidFill>
              </a:rPr>
              <a:t> </a:t>
            </a:r>
          </a:p>
          <a:p>
            <a:pPr algn="ctr"/>
            <a:r>
              <a:rPr lang="es-ES_tradnl" sz="2400" dirty="0" smtClean="0"/>
              <a:t>Aislada</a:t>
            </a:r>
          </a:p>
          <a:p>
            <a:pPr algn="ctr"/>
            <a:endParaRPr lang="es-ES_tradnl" sz="2400" dirty="0"/>
          </a:p>
        </p:txBody>
      </p:sp>
      <p:sp>
        <p:nvSpPr>
          <p:cNvPr id="151" name="TextBox 150"/>
          <p:cNvSpPr txBox="1"/>
          <p:nvPr/>
        </p:nvSpPr>
        <p:spPr>
          <a:xfrm>
            <a:off x="6400800" y="1981200"/>
            <a:ext cx="30546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3</a:t>
            </a:r>
            <a:r>
              <a:rPr lang="es-ES_tradnl" sz="28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s-ES_tradnl" sz="2400" dirty="0" smtClean="0">
                <a:ea typeface="Osaka" pitchFamily="-32" charset="-128"/>
                <a:cs typeface="+mn-cs"/>
              </a:rPr>
              <a:t>Con fractura </a:t>
            </a:r>
            <a:r>
              <a:rPr lang="es-ES_tradnl" sz="2400" dirty="0" err="1" smtClean="0">
                <a:ea typeface="Osaka" pitchFamily="-32" charset="-128"/>
                <a:cs typeface="+mn-cs"/>
              </a:rPr>
              <a:t>posteromedial</a:t>
            </a:r>
            <a:endParaRPr lang="es-ES_tradnl" sz="2400" dirty="0">
              <a:ea typeface="Osaka" pitchFamily="-32" charset="-128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981200"/>
            <a:ext cx="2514600" cy="132343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0599B"/>
                </a:solidFill>
              </a:rPr>
              <a:t>A</a:t>
            </a:r>
            <a:r>
              <a:rPr lang="es-ES_tradnl" sz="2800" b="1" dirty="0" smtClean="0">
                <a:solidFill>
                  <a:srgbClr val="00599B"/>
                </a:solidFill>
              </a:rPr>
              <a:t> </a:t>
            </a:r>
          </a:p>
          <a:p>
            <a:pPr algn="ctr"/>
            <a:r>
              <a:rPr lang="es-ES_tradnl" sz="2400" dirty="0" smtClean="0"/>
              <a:t>Lesión </a:t>
            </a:r>
            <a:r>
              <a:rPr lang="es-ES_tradnl" sz="2400" dirty="0" err="1" smtClean="0"/>
              <a:t>Infrasindesmal</a:t>
            </a:r>
            <a:endParaRPr lang="es-ES_tradnl" sz="2400" dirty="0"/>
          </a:p>
        </p:txBody>
      </p:sp>
      <p:pic>
        <p:nvPicPr>
          <p:cNvPr id="27657" name="Picture 5" descr="I:\AOI\Office ORP\Image_database\Mueller classific\44_A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0"/>
            <a:ext cx="12192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3" descr="I:\AOI\Office ORP\Image_database\Mueller classific\44_A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810000"/>
            <a:ext cx="12382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3" descr="I:\AOI\Office ORP\Image_database\Mueller classific\44_A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9950" y="3841750"/>
            <a:ext cx="12382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2"/>
          <p:cNvSpPr txBox="1">
            <a:spLocks/>
          </p:cNvSpPr>
          <p:nvPr/>
        </p:nvSpPr>
        <p:spPr bwMode="auto">
          <a:xfrm>
            <a:off x="371475" y="381000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lvl="0">
              <a:defRPr/>
            </a:pPr>
            <a:r>
              <a:rPr lang="es-ES_tradnl" altLang="de-DE" sz="3200" dirty="0" smtClean="0">
                <a:latin typeface="Arial" charset="0"/>
                <a:ea typeface="Osaka" charset="-128"/>
              </a:rPr>
              <a:t>Repaso de la Clasificación AO de fractura luxación</a:t>
            </a:r>
            <a:r>
              <a:rPr kumimoji="1" lang="es-ES_tradnl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</a:rPr>
              <a:t>(5/7)</a:t>
            </a:r>
            <a:endParaRPr kumimoji="1" lang="es-ES_tradnl" alt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445121" y="6191711"/>
            <a:ext cx="533400" cy="5730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-32" charset="-128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316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s-ES_tradnl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s-ES_tradnl" dirty="0" smtClean="0"/>
          </a:p>
        </p:txBody>
      </p:sp>
      <p:sp>
        <p:nvSpPr>
          <p:cNvPr id="149" name="TextBox 148"/>
          <p:cNvSpPr txBox="1"/>
          <p:nvPr/>
        </p:nvSpPr>
        <p:spPr>
          <a:xfrm>
            <a:off x="2819400" y="2057400"/>
            <a:ext cx="120693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1</a:t>
            </a:r>
            <a:r>
              <a:rPr lang="es-ES_tradnl" sz="28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s-ES_tradnl" sz="2400" dirty="0" smtClean="0">
                <a:ea typeface="Osaka" pitchFamily="-32" charset="-128"/>
                <a:cs typeface="+mn-cs"/>
              </a:rPr>
              <a:t>Aislada</a:t>
            </a:r>
          </a:p>
          <a:p>
            <a:pPr algn="ctr">
              <a:defRPr/>
            </a:pPr>
            <a:endParaRPr lang="es-ES_tradnl" sz="2400" dirty="0">
              <a:ea typeface="Osaka" pitchFamily="-32" charset="-128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419600" y="2057400"/>
            <a:ext cx="2371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2</a:t>
            </a:r>
            <a:r>
              <a:rPr lang="es-ES_tradnl" sz="28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s-ES_tradnl" sz="2400" dirty="0" smtClean="0">
                <a:ea typeface="Osaka" pitchFamily="-32" charset="-128"/>
                <a:cs typeface="+mn-cs"/>
              </a:rPr>
              <a:t>Con lesión medial</a:t>
            </a:r>
            <a:endParaRPr lang="es-ES_tradnl" sz="2400" dirty="0">
              <a:ea typeface="Osaka" pitchFamily="-32" charset="-128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324600" y="1905000"/>
            <a:ext cx="253244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3</a:t>
            </a:r>
            <a:r>
              <a:rPr lang="es-ES_tradnl" sz="28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s-ES_tradnl" sz="2400" dirty="0" smtClean="0">
                <a:ea typeface="Osaka" pitchFamily="-32" charset="-128"/>
                <a:cs typeface="+mn-cs"/>
              </a:rPr>
              <a:t>Con lesión medial y </a:t>
            </a:r>
            <a:r>
              <a:rPr lang="es-ES_tradnl" sz="2400" dirty="0" err="1" smtClean="0">
                <a:ea typeface="Osaka" pitchFamily="-32" charset="-128"/>
                <a:cs typeface="+mn-cs"/>
              </a:rPr>
              <a:t>fract</a:t>
            </a:r>
            <a:r>
              <a:rPr lang="es-ES_tradnl" sz="2400" dirty="0" smtClean="0">
                <a:ea typeface="Osaka" pitchFamily="-32" charset="-128"/>
                <a:cs typeface="+mn-cs"/>
              </a:rPr>
              <a:t> de </a:t>
            </a:r>
            <a:r>
              <a:rPr lang="es-ES_tradnl" sz="2400" dirty="0" err="1" smtClean="0">
                <a:ea typeface="Osaka" pitchFamily="-32" charset="-128"/>
                <a:cs typeface="+mn-cs"/>
              </a:rPr>
              <a:t>Volkmann</a:t>
            </a:r>
            <a:endParaRPr lang="es-ES_tradnl" sz="2400" dirty="0" smtClean="0">
              <a:ea typeface="Osaka" pitchFamily="-32" charset="-128"/>
              <a:cs typeface="+mn-cs"/>
            </a:endParaRPr>
          </a:p>
          <a:p>
            <a:pPr algn="ctr">
              <a:defRPr/>
            </a:pPr>
            <a:r>
              <a:rPr lang="es-ES_tradnl" sz="2400" dirty="0" smtClean="0">
                <a:ea typeface="Osaka" pitchFamily="-32" charset="-128"/>
                <a:cs typeface="+mn-cs"/>
              </a:rPr>
              <a:t> </a:t>
            </a:r>
            <a:endParaRPr lang="es-ES_tradnl" sz="2400" dirty="0">
              <a:ea typeface="Osaka" pitchFamily="-32" charset="-128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978477"/>
            <a:ext cx="2362200" cy="169277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B</a:t>
            </a:r>
            <a:r>
              <a:rPr lang="es-ES_tradnl" sz="28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s-ES_tradnl" sz="2400" dirty="0" smtClean="0">
                <a:ea typeface="Osaka" pitchFamily="-32" charset="-128"/>
                <a:cs typeface="+mn-cs"/>
              </a:rPr>
              <a:t>Fractura de peroné </a:t>
            </a:r>
            <a:r>
              <a:rPr lang="es-ES_tradnl" sz="2400" dirty="0" err="1" smtClean="0">
                <a:ea typeface="Osaka" pitchFamily="-32" charset="-128"/>
                <a:cs typeface="+mn-cs"/>
              </a:rPr>
              <a:t>transindesmal</a:t>
            </a:r>
            <a:endParaRPr lang="es-ES_tradnl" sz="2400" dirty="0">
              <a:ea typeface="Osaka" pitchFamily="-32" charset="-128"/>
              <a:cs typeface="+mn-cs"/>
            </a:endParaRPr>
          </a:p>
        </p:txBody>
      </p:sp>
      <p:pic>
        <p:nvPicPr>
          <p:cNvPr id="29704" name="Picture 2" descr="I:\AOI\Office ORP\Image_database\Mueller classific\44_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625850"/>
            <a:ext cx="16764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3" descr="I:\AOI\Office ORP\Image_database\Mueller classific\44_B1.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0488" y="3581400"/>
            <a:ext cx="156051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4" descr="I:\AOI\Office ORP\Image_database\Mueller classific\44_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8850" y="3657600"/>
            <a:ext cx="14795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04800" y="12954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800" kern="1200" dirty="0" smtClean="0">
                <a:solidFill>
                  <a:srgbClr val="29529B"/>
                </a:solidFill>
              </a:rPr>
              <a:t>Detalles: </a:t>
            </a:r>
            <a:r>
              <a:rPr lang="es-ES_tradnl" sz="2800" kern="1200" dirty="0" smtClean="0"/>
              <a:t>El segmentos maleolar se numera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371475" y="381000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lvl="0">
              <a:defRPr/>
            </a:pPr>
            <a:r>
              <a:rPr lang="es-ES_tradnl" altLang="de-DE" sz="3200" dirty="0" smtClean="0">
                <a:latin typeface="Arial" charset="0"/>
                <a:ea typeface="Osaka" charset="-128"/>
              </a:rPr>
              <a:t>Repaso de la Clasificación AO de fractura luxación </a:t>
            </a:r>
            <a:r>
              <a:rPr kumimoji="1" lang="es-ES_tradnl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</a:rPr>
              <a:t>(6/7)</a:t>
            </a:r>
            <a:endParaRPr kumimoji="1" lang="es-ES_tradnl" alt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8445121" y="6191711"/>
            <a:ext cx="533400" cy="5730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-32" charset="-128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316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s-ES_tradnl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s-ES_tradnl" dirty="0" smtClean="0"/>
          </a:p>
        </p:txBody>
      </p:sp>
      <p:sp>
        <p:nvSpPr>
          <p:cNvPr id="149" name="TextBox 148"/>
          <p:cNvSpPr txBox="1"/>
          <p:nvPr/>
        </p:nvSpPr>
        <p:spPr>
          <a:xfrm>
            <a:off x="2514600" y="1828800"/>
            <a:ext cx="2286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1</a:t>
            </a:r>
            <a:r>
              <a:rPr lang="es-ES_tradnl" sz="28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s-ES_tradnl" sz="2400" dirty="0" smtClean="0">
                <a:ea typeface="Osaka" pitchFamily="-32" charset="-128"/>
                <a:cs typeface="+mn-cs"/>
              </a:rPr>
              <a:t>Fractura </a:t>
            </a:r>
            <a:r>
              <a:rPr lang="es-ES_tradnl" sz="2400" dirty="0" err="1" smtClean="0">
                <a:ea typeface="Osaka" pitchFamily="-32" charset="-128"/>
                <a:cs typeface="+mn-cs"/>
              </a:rPr>
              <a:t>diafisaria</a:t>
            </a:r>
            <a:r>
              <a:rPr lang="es-ES_tradnl" sz="2400" dirty="0" smtClean="0">
                <a:ea typeface="Osaka" pitchFamily="-32" charset="-128"/>
                <a:cs typeface="+mn-cs"/>
              </a:rPr>
              <a:t> de peroné, simple</a:t>
            </a:r>
            <a:endParaRPr lang="es-ES_tradnl" sz="2400" dirty="0">
              <a:ea typeface="Osaka" pitchFamily="-32" charset="-128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0" y="1828800"/>
            <a:ext cx="2906712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2</a:t>
            </a:r>
            <a:r>
              <a:rPr lang="es-ES_tradnl" sz="28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s-ES_tradnl" sz="2400" dirty="0" smtClean="0">
                <a:ea typeface="Osaka" pitchFamily="-32" charset="-128"/>
                <a:cs typeface="+mn-cs"/>
              </a:rPr>
              <a:t>Fractura </a:t>
            </a:r>
            <a:r>
              <a:rPr lang="es-ES_tradnl" sz="2400" dirty="0" err="1" smtClean="0">
                <a:ea typeface="Osaka" pitchFamily="-32" charset="-128"/>
                <a:cs typeface="+mn-cs"/>
              </a:rPr>
              <a:t>diafisaria</a:t>
            </a:r>
            <a:r>
              <a:rPr lang="es-ES_tradnl" sz="2400" dirty="0" smtClean="0">
                <a:ea typeface="Osaka" pitchFamily="-32" charset="-128"/>
                <a:cs typeface="+mn-cs"/>
              </a:rPr>
              <a:t> de peroné, </a:t>
            </a:r>
            <a:r>
              <a:rPr lang="es-ES_tradnl" sz="2400" dirty="0" err="1" smtClean="0">
                <a:ea typeface="Osaka" pitchFamily="-32" charset="-128"/>
                <a:cs typeface="+mn-cs"/>
              </a:rPr>
              <a:t>multifragmentaria</a:t>
            </a:r>
            <a:endParaRPr lang="es-ES_tradnl" sz="2400" dirty="0">
              <a:ea typeface="Osaka" pitchFamily="-32" charset="-128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162800" y="1828800"/>
            <a:ext cx="217819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3</a:t>
            </a:r>
            <a:r>
              <a:rPr lang="es-ES_tradnl" sz="28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s-ES_tradnl" sz="2400" dirty="0" smtClean="0">
                <a:ea typeface="Osaka" pitchFamily="-32" charset="-128"/>
                <a:cs typeface="+mn-cs"/>
              </a:rPr>
              <a:t>Lesión proximal de peroné</a:t>
            </a:r>
            <a:endParaRPr lang="es-ES_tradnl" sz="2400" dirty="0">
              <a:ea typeface="Osaka" pitchFamily="-32" charset="-128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057400"/>
            <a:ext cx="2590800" cy="132343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C</a:t>
            </a:r>
            <a:r>
              <a:rPr lang="es-ES_tradnl" sz="28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s-ES_tradnl" sz="2400" dirty="0" smtClean="0">
                <a:ea typeface="Osaka" pitchFamily="-32" charset="-128"/>
                <a:cs typeface="+mn-cs"/>
              </a:rPr>
              <a:t>Lesión </a:t>
            </a:r>
            <a:r>
              <a:rPr lang="es-ES_tradnl" sz="2400" dirty="0" err="1" smtClean="0">
                <a:ea typeface="Osaka" pitchFamily="-32" charset="-128"/>
                <a:cs typeface="+mn-cs"/>
              </a:rPr>
              <a:t>suprasindesmal</a:t>
            </a:r>
            <a:endParaRPr lang="es-ES_tradnl" sz="2400" dirty="0">
              <a:ea typeface="Osaka" pitchFamily="-32" charset="-128"/>
              <a:cs typeface="+mn-cs"/>
            </a:endParaRPr>
          </a:p>
        </p:txBody>
      </p:sp>
      <p:pic>
        <p:nvPicPr>
          <p:cNvPr id="31752" name="Picture 7" descr="I:\AOI\Office ORP\Image_database\Mueller classific\44_C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533775"/>
            <a:ext cx="121761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8" descr="I:\AOI\Office ORP\Image_database\Mueller classific\44_C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8888" y="3505200"/>
            <a:ext cx="14335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9" descr="I:\AOI\Office ORP\Image_database\Mueller classific\44_C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8913" y="3581400"/>
            <a:ext cx="1512887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228600" y="12954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800" kern="1200" dirty="0" smtClean="0">
                <a:solidFill>
                  <a:srgbClr val="29529B"/>
                </a:solidFill>
              </a:rPr>
              <a:t>Detalles: </a:t>
            </a:r>
            <a:r>
              <a:rPr lang="es-ES_tradnl" sz="2800" dirty="0" smtClean="0"/>
              <a:t>el segmentos maleolar se numera</a:t>
            </a:r>
            <a:endParaRPr lang="es-ES_tradnl" sz="2800" kern="1200" dirty="0" smtClean="0"/>
          </a:p>
          <a:p>
            <a:pPr eaLnBrk="1" hangingPunct="1">
              <a:defRPr/>
            </a:pPr>
            <a:endParaRPr lang="es-ES_tradnl" sz="2800" kern="1200" dirty="0"/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371475" y="381000"/>
            <a:ext cx="8277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lvl="0">
              <a:defRPr/>
            </a:pPr>
            <a:r>
              <a:rPr kumimoji="1" lang="es-ES_tradnl" altLang="de-DE" sz="3200" b="1" i="0" u="none" strike="noStrike" kern="0" cap="none" spc="0" normalizeH="0" baseline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 charset="0"/>
                <a:ea typeface="Osaka" charset="-128"/>
              </a:rPr>
              <a:t>Repaso de la Clasificación AO de fractura luxación </a:t>
            </a:r>
            <a:r>
              <a:rPr kumimoji="1" lang="es-ES_tradnl" altLang="de-DE" sz="2400" b="1" i="0" u="none" strike="noStrike" kern="0" cap="none" spc="0" normalizeH="0" baseline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</a:rPr>
              <a:t>(7/7)</a:t>
            </a:r>
            <a:endParaRPr kumimoji="1" lang="es-ES_tradnl" altLang="de-DE" sz="3200" b="1" i="0" u="none" strike="noStrike" kern="0" cap="none" spc="0" normalizeH="0" baseline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8229600" y="1447800"/>
            <a:ext cx="558800" cy="547688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 sz="3200" b="1" dirty="0" smtClean="0"/>
              <a:t>4</a:t>
            </a:r>
            <a:endParaRPr lang="es-ES_tradnl" sz="3200" b="1" dirty="0"/>
          </a:p>
        </p:txBody>
      </p:sp>
      <p:sp>
        <p:nvSpPr>
          <p:cNvPr id="33802" name="Rectangle 20"/>
          <p:cNvSpPr>
            <a:spLocks noChangeArrowheads="1"/>
          </p:cNvSpPr>
          <p:nvPr/>
        </p:nvSpPr>
        <p:spPr bwMode="auto">
          <a:xfrm>
            <a:off x="3886200" y="1447800"/>
            <a:ext cx="1159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dirty="0" smtClean="0"/>
              <a:t>Hueso:</a:t>
            </a:r>
            <a:endParaRPr lang="es-ES_tradnl" dirty="0"/>
          </a:p>
        </p:txBody>
      </p:sp>
      <p:pic>
        <p:nvPicPr>
          <p:cNvPr id="19" name="Picture 2" descr="I:\AOI\Office ORP\AOTrauma\Faculty support\AOT_discussion groups\x rays\Ankle fracture\from mp\642177_RGR00791393_2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1" t="12371" r="21198" b="31439"/>
          <a:stretch/>
        </p:blipFill>
        <p:spPr bwMode="auto">
          <a:xfrm>
            <a:off x="371475" y="1391348"/>
            <a:ext cx="2819400" cy="45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r>
              <a:rPr lang="es-ES_tradnl" altLang="ja-JP" sz="3200" b="1" dirty="0" smtClean="0">
                <a:solidFill>
                  <a:srgbClr val="29529B"/>
                </a:solidFill>
                <a:cs typeface="+mn-cs"/>
              </a:rPr>
              <a:t>Clasificar la fractura </a:t>
            </a:r>
            <a:r>
              <a:rPr lang="es-ES_tradnl" sz="24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>(1/5)</a:t>
            </a:r>
            <a:r>
              <a:rPr lang="es-ES_tradnl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/>
            </a:r>
            <a:br>
              <a:rPr lang="es-ES_tradnl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</a:br>
            <a:endParaRPr lang="es-ES_tradnl" altLang="ja-JP" sz="2400" dirty="0">
              <a:solidFill>
                <a:srgbClr val="33529B"/>
              </a:solidFill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410200" y="1447800"/>
            <a:ext cx="200651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4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Tibia/peroné</a:t>
            </a:r>
            <a:endParaRPr lang="es-ES_tradnl" sz="2400" b="1" dirty="0">
              <a:solidFill>
                <a:schemeClr val="accent6"/>
              </a:solidFill>
              <a:ea typeface="Osaka" pitchFamily="-3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8220075" y="2170113"/>
            <a:ext cx="566738" cy="547687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/>
              <a:t>4</a:t>
            </a:r>
            <a:endParaRPr lang="es-ES" sz="3200" b="1" dirty="0"/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3886200" y="2173288"/>
            <a:ext cx="17588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/>
              <a:t>Segmento: </a:t>
            </a:r>
            <a:endParaRPr lang="es-ES" sz="2400" dirty="0"/>
          </a:p>
        </p:txBody>
      </p:sp>
      <p:sp>
        <p:nvSpPr>
          <p:cNvPr id="33802" name="Rectangle 20"/>
          <p:cNvSpPr>
            <a:spLocks noChangeArrowheads="1"/>
          </p:cNvSpPr>
          <p:nvPr/>
        </p:nvSpPr>
        <p:spPr bwMode="auto">
          <a:xfrm>
            <a:off x="3886200" y="1447800"/>
            <a:ext cx="1159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65000"/>
                  </a:schemeClr>
                </a:solidFill>
              </a:rPr>
              <a:t>Hueso: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Picture 2" descr="I:\AOI\Office ORP\AOTrauma\Faculty support\AOT_discussion groups\x rays\Ankle fracture\from mp\642177_RGR00791393_2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1" t="12371" r="21198" b="31439"/>
          <a:stretch/>
        </p:blipFill>
        <p:spPr bwMode="auto">
          <a:xfrm>
            <a:off x="371475" y="1391348"/>
            <a:ext cx="2819400" cy="45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r>
              <a:rPr lang="es-ES" altLang="ja-JP" sz="3200" b="1" dirty="0" smtClean="0">
                <a:solidFill>
                  <a:srgbClr val="29529B"/>
                </a:solidFill>
              </a:rPr>
              <a:t>Clasificar la fractura </a:t>
            </a:r>
            <a:r>
              <a:rPr lang="es-ES" sz="24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>(2/5)</a:t>
            </a:r>
            <a: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/>
            </a:r>
            <a:b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</a:br>
            <a:endParaRPr lang="es-ES" altLang="ja-JP" sz="2400" dirty="0">
              <a:solidFill>
                <a:srgbClr val="33529B"/>
              </a:solidFill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5410200" y="1447800"/>
            <a:ext cx="200651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400" b="1" dirty="0" smtClean="0">
                <a:solidFill>
                  <a:schemeClr val="bg1">
                    <a:lumMod val="75000"/>
                  </a:schemeClr>
                </a:solidFill>
                <a:ea typeface="Osaka" pitchFamily="-32" charset="-128"/>
                <a:cs typeface="+mn-cs"/>
              </a:rPr>
              <a:t>Tibia/peroné</a:t>
            </a:r>
            <a:endParaRPr lang="es-ES_tradnl" sz="2400" b="1" dirty="0">
              <a:solidFill>
                <a:schemeClr val="bg1">
                  <a:lumMod val="75000"/>
                </a:schemeClr>
              </a:solidFill>
              <a:ea typeface="Osaka" pitchFamily="-32" charset="-128"/>
              <a:cs typeface="+mn-cs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425440" y="2209800"/>
            <a:ext cx="143340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400" b="1" dirty="0">
                <a:solidFill>
                  <a:schemeClr val="accent6"/>
                </a:solidFill>
                <a:ea typeface="Osaka" pitchFamily="-32" charset="-128"/>
                <a:cs typeface="+mn-cs"/>
              </a:rPr>
              <a:t>M</a:t>
            </a:r>
            <a:r>
              <a:rPr lang="es-ES_tradnl" sz="24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aleolar</a:t>
            </a:r>
            <a:endParaRPr lang="es-ES_tradnl" sz="2400" b="1" dirty="0">
              <a:solidFill>
                <a:schemeClr val="accent6"/>
              </a:solidFill>
              <a:ea typeface="Osaka" pitchFamily="-32" charset="-128"/>
              <a:cs typeface="+mn-cs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8229600" y="1447800"/>
            <a:ext cx="558800" cy="5476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solidFill>
              <a:schemeClr val="bg1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 sz="3200" b="1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s-ES_tradnl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5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5091"/>
            <a:ext cx="1637953" cy="258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Rectangle 21"/>
          <p:cNvSpPr>
            <a:spLocks noChangeArrowheads="1"/>
          </p:cNvSpPr>
          <p:nvPr/>
        </p:nvSpPr>
        <p:spPr bwMode="auto">
          <a:xfrm>
            <a:off x="3886200" y="2914650"/>
            <a:ext cx="857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dirty="0" smtClean="0"/>
              <a:t>Tipo:</a:t>
            </a:r>
            <a:endParaRPr lang="es-ES_tradnl" sz="2400" dirty="0"/>
          </a:p>
        </p:txBody>
      </p:sp>
      <p:sp>
        <p:nvSpPr>
          <p:cNvPr id="178199" name="Rectangle 23"/>
          <p:cNvSpPr>
            <a:spLocks noChangeArrowheads="1"/>
          </p:cNvSpPr>
          <p:nvPr/>
        </p:nvSpPr>
        <p:spPr bwMode="auto">
          <a:xfrm>
            <a:off x="8221663" y="2895600"/>
            <a:ext cx="566737" cy="547687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 sz="3200" b="1" dirty="0"/>
              <a:t>B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8229600" y="1447800"/>
            <a:ext cx="558800" cy="5476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solidFill>
              <a:schemeClr val="bg1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8220075" y="2170113"/>
            <a:ext cx="566738" cy="5476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solidFill>
              <a:schemeClr val="bg1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3886200" y="2173288"/>
            <a:ext cx="16732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chemeClr val="bg1">
                    <a:lumMod val="65000"/>
                  </a:schemeClr>
                </a:solidFill>
              </a:rPr>
              <a:t>Segmento:</a:t>
            </a:r>
            <a:endParaRPr lang="es-ES_tradnl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802" name="Rectangle 20"/>
          <p:cNvSpPr>
            <a:spLocks noChangeArrowheads="1"/>
          </p:cNvSpPr>
          <p:nvPr/>
        </p:nvSpPr>
        <p:spPr bwMode="auto">
          <a:xfrm>
            <a:off x="3886200" y="1447800"/>
            <a:ext cx="1159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chemeClr val="bg1">
                    <a:lumMod val="65000"/>
                  </a:schemeClr>
                </a:solidFill>
              </a:rPr>
              <a:t>Hueso:</a:t>
            </a:r>
            <a:endParaRPr lang="es-ES_tradn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Picture 2" descr="I:\AOI\Office ORP\AOTrauma\Faculty support\AOT_discussion groups\x rays\Ankle fracture\from mp\642177_RGR00791393_2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1" t="12371" r="21198" b="31439"/>
          <a:stretch/>
        </p:blipFill>
        <p:spPr bwMode="auto">
          <a:xfrm>
            <a:off x="371475" y="1391348"/>
            <a:ext cx="2819400" cy="45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63777" y="5246117"/>
            <a:ext cx="3706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33529B"/>
                </a:solidFill>
              </a:rPr>
              <a:t>A</a:t>
            </a:r>
            <a:endParaRPr lang="es-ES_tradnl" b="1" dirty="0">
              <a:solidFill>
                <a:srgbClr val="33529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81154" y="4712717"/>
            <a:ext cx="3706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33529B"/>
                </a:solidFill>
              </a:rPr>
              <a:t>B</a:t>
            </a:r>
            <a:endParaRPr lang="es-ES_tradnl" b="1" dirty="0">
              <a:solidFill>
                <a:srgbClr val="33529B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18602" y="4026917"/>
            <a:ext cx="3706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33529B"/>
                </a:solidFill>
              </a:rPr>
              <a:t>C</a:t>
            </a:r>
            <a:endParaRPr lang="es-ES_tradnl" b="1" dirty="0">
              <a:solidFill>
                <a:srgbClr val="33529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5181600"/>
            <a:ext cx="35876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s-ES_tradnl" sz="2800" b="1" dirty="0" smtClean="0">
                <a:solidFill>
                  <a:srgbClr val="00599B"/>
                </a:solidFill>
              </a:rPr>
              <a:t>A </a:t>
            </a:r>
            <a:r>
              <a:rPr lang="es-ES_tradnl" dirty="0" smtClean="0"/>
              <a:t>Lesión </a:t>
            </a:r>
            <a:r>
              <a:rPr lang="es-ES_tradnl" dirty="0" err="1" smtClean="0"/>
              <a:t>infrasindesmal</a:t>
            </a:r>
            <a:endParaRPr lang="es-ES_tradnl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4572000"/>
            <a:ext cx="44196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8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B </a:t>
            </a:r>
            <a:r>
              <a:rPr lang="es-ES_tradnl" dirty="0" smtClean="0">
                <a:ea typeface="Osaka" pitchFamily="-32" charset="-128"/>
                <a:cs typeface="+mn-cs"/>
              </a:rPr>
              <a:t>Fractura de peroné </a:t>
            </a:r>
            <a:r>
              <a:rPr lang="es-ES_tradnl" dirty="0" err="1" smtClean="0">
                <a:ea typeface="Osaka" pitchFamily="-32" charset="-128"/>
                <a:cs typeface="+mn-cs"/>
              </a:rPr>
              <a:t>transindesmal</a:t>
            </a:r>
            <a:endParaRPr lang="es-ES_tradnl" sz="1800" dirty="0">
              <a:ea typeface="Osaka" pitchFamily="-32" charset="-128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0522" y="3965362"/>
            <a:ext cx="42734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8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C </a:t>
            </a:r>
            <a:r>
              <a:rPr lang="es-ES_tradnl" dirty="0" smtClean="0">
                <a:ea typeface="Osaka" pitchFamily="-32" charset="-128"/>
                <a:cs typeface="+mn-cs"/>
              </a:rPr>
              <a:t>Lesión </a:t>
            </a:r>
            <a:r>
              <a:rPr lang="es-ES_tradnl" dirty="0" err="1" smtClean="0">
                <a:ea typeface="Osaka" pitchFamily="-32" charset="-128"/>
                <a:cs typeface="+mn-cs"/>
              </a:rPr>
              <a:t>suprasindesmal</a:t>
            </a:r>
            <a:endParaRPr lang="es-ES_tradnl" dirty="0">
              <a:ea typeface="Osaka" pitchFamily="-32" charset="-128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r>
              <a:rPr lang="es-ES_tradnl" altLang="ja-JP" sz="3200" b="1" dirty="0" smtClean="0">
                <a:solidFill>
                  <a:srgbClr val="29529B"/>
                </a:solidFill>
              </a:rPr>
              <a:t>Clasificar la fractura </a:t>
            </a:r>
            <a:r>
              <a:rPr lang="es-ES_tradnl" sz="24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>(3/5)</a:t>
            </a:r>
            <a:r>
              <a:rPr lang="es-ES_tradnl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/>
            </a:r>
            <a:br>
              <a:rPr lang="es-ES_tradnl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</a:br>
            <a:endParaRPr lang="es-ES_tradnl" altLang="ja-JP" sz="2400" dirty="0">
              <a:solidFill>
                <a:srgbClr val="33529B"/>
              </a:solidFill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410200" y="1447800"/>
            <a:ext cx="200651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chemeClr val="bg1">
                    <a:lumMod val="75000"/>
                  </a:schemeClr>
                </a:solidFill>
                <a:ea typeface="Osaka" pitchFamily="-32" charset="-128"/>
                <a:cs typeface="+mn-cs"/>
              </a:rPr>
              <a:t>Tibia/peroné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425440" y="2209800"/>
            <a:ext cx="143340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chemeClr val="bg1">
                    <a:lumMod val="75000"/>
                  </a:schemeClr>
                </a:solidFill>
                <a:ea typeface="Osaka" pitchFamily="-32" charset="-128"/>
                <a:cs typeface="+mn-cs"/>
              </a:rPr>
              <a:t>Maleolar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410200" y="2895600"/>
            <a:ext cx="242470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s-ES_tradnl" sz="2400" b="1" dirty="0" err="1">
                <a:solidFill>
                  <a:schemeClr val="accent6"/>
                </a:solidFill>
                <a:ea typeface="Osaka" pitchFamily="-32" charset="-128"/>
                <a:cs typeface="+mn-cs"/>
              </a:rPr>
              <a:t>Transindesmal</a:t>
            </a:r>
            <a:r>
              <a:rPr lang="es-ES_tradnl" sz="2400" b="1" dirty="0">
                <a:solidFill>
                  <a:schemeClr val="accent6"/>
                </a:solidFill>
                <a:ea typeface="Osaka" pitchFamily="-32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4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315200" y="6172200"/>
            <a:ext cx="1752600" cy="6114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-32" charset="-128"/>
            </a:endParaRPr>
          </a:p>
        </p:txBody>
      </p:sp>
      <p:sp>
        <p:nvSpPr>
          <p:cNvPr id="12294" name="Rectangle 20"/>
          <p:cNvSpPr>
            <a:spLocks noChangeArrowheads="1"/>
          </p:cNvSpPr>
          <p:nvPr/>
        </p:nvSpPr>
        <p:spPr bwMode="auto">
          <a:xfrm>
            <a:off x="5410200" y="1447800"/>
            <a:ext cx="200651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chemeClr val="bg1">
                    <a:lumMod val="75000"/>
                  </a:schemeClr>
                </a:solidFill>
                <a:ea typeface="Osaka" pitchFamily="-32" charset="-128"/>
                <a:cs typeface="+mn-cs"/>
              </a:rPr>
              <a:t>Tibia/peroné</a:t>
            </a:r>
          </a:p>
        </p:txBody>
      </p:sp>
      <p:sp>
        <p:nvSpPr>
          <p:cNvPr id="33794" name="Rectangle 21"/>
          <p:cNvSpPr>
            <a:spLocks noChangeArrowheads="1"/>
          </p:cNvSpPr>
          <p:nvPr/>
        </p:nvSpPr>
        <p:spPr bwMode="auto">
          <a:xfrm>
            <a:off x="3886200" y="2914650"/>
            <a:ext cx="857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chemeClr val="bg1">
                    <a:lumMod val="65000"/>
                  </a:schemeClr>
                </a:solidFill>
              </a:rPr>
              <a:t>Tipo:</a:t>
            </a:r>
            <a:endParaRPr lang="es-ES_tradnl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8199" name="Rectangle 23"/>
          <p:cNvSpPr>
            <a:spLocks noChangeArrowheads="1"/>
          </p:cNvSpPr>
          <p:nvPr/>
        </p:nvSpPr>
        <p:spPr bwMode="auto">
          <a:xfrm>
            <a:off x="8221663" y="2895600"/>
            <a:ext cx="566737" cy="5476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solidFill>
              <a:schemeClr val="bg1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 sz="3200" b="1" dirty="0">
                <a:solidFill>
                  <a:schemeClr val="bg1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8229600" y="1447800"/>
            <a:ext cx="558800" cy="5476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solidFill>
              <a:schemeClr val="bg1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8220075" y="2170113"/>
            <a:ext cx="566738" cy="5476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solidFill>
              <a:schemeClr val="bg1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3886200" y="2173288"/>
            <a:ext cx="16732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chemeClr val="bg1">
                    <a:lumMod val="65000"/>
                  </a:schemeClr>
                </a:solidFill>
              </a:rPr>
              <a:t>Segmento:</a:t>
            </a:r>
            <a:endParaRPr lang="es-ES_tradnl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3886200" y="3629025"/>
            <a:ext cx="1125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dirty="0" smtClean="0"/>
              <a:t>Grupo:</a:t>
            </a:r>
            <a:endParaRPr lang="es-ES_tradnl" sz="2400" dirty="0"/>
          </a:p>
        </p:txBody>
      </p:sp>
      <p:sp>
        <p:nvSpPr>
          <p:cNvPr id="33802" name="Rectangle 20"/>
          <p:cNvSpPr>
            <a:spLocks noChangeArrowheads="1"/>
          </p:cNvSpPr>
          <p:nvPr/>
        </p:nvSpPr>
        <p:spPr bwMode="auto">
          <a:xfrm>
            <a:off x="3886200" y="1447800"/>
            <a:ext cx="1159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chemeClr val="bg1">
                    <a:lumMod val="65000"/>
                  </a:schemeClr>
                </a:solidFill>
              </a:rPr>
              <a:t>Hueso:</a:t>
            </a:r>
            <a:endParaRPr lang="es-ES_trad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425440" y="2209800"/>
            <a:ext cx="143340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chemeClr val="bg1">
                    <a:lumMod val="75000"/>
                  </a:schemeClr>
                </a:solidFill>
                <a:ea typeface="Osaka" pitchFamily="-32" charset="-128"/>
                <a:cs typeface="+mn-cs"/>
              </a:rPr>
              <a:t>Maleolar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410200" y="2895600"/>
            <a:ext cx="242470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s-ES_tradnl" sz="2400" b="1" dirty="0" err="1">
                <a:solidFill>
                  <a:schemeClr val="bg1">
                    <a:lumMod val="75000"/>
                  </a:schemeClr>
                </a:solidFill>
                <a:ea typeface="Osaka" pitchFamily="-32" charset="-128"/>
                <a:cs typeface="+mn-cs"/>
              </a:rPr>
              <a:t>Transindesmal</a:t>
            </a:r>
            <a:r>
              <a:rPr lang="es-ES_tradnl" sz="2400" b="1" dirty="0">
                <a:solidFill>
                  <a:schemeClr val="bg1">
                    <a:lumMod val="75000"/>
                  </a:schemeClr>
                </a:solidFill>
                <a:ea typeface="Osaka" pitchFamily="-32" charset="-128"/>
                <a:cs typeface="+mn-cs"/>
              </a:rPr>
              <a:t> </a:t>
            </a:r>
          </a:p>
        </p:txBody>
      </p:sp>
      <p:pic>
        <p:nvPicPr>
          <p:cNvPr id="19" name="Picture 2" descr="I:\AOI\Office ORP\AOTrauma\Faculty support\AOT_discussion groups\x rays\Ankle fracture\from mp\642177_RGR00791393_2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1" t="12371" r="21198" b="31439"/>
          <a:stretch/>
        </p:blipFill>
        <p:spPr bwMode="auto">
          <a:xfrm>
            <a:off x="371475" y="1391348"/>
            <a:ext cx="2819400" cy="45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:\AOI\Office ORP\Image_database\Mueller classific\44_B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3924" y="5072977"/>
            <a:ext cx="898742" cy="169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I:\AOI\Office ORP\Image_database\Mueller classific\44_B1.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7700" y="5091702"/>
            <a:ext cx="83661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I:\AOI\Office ORP\Image_database\Mueller classific\44_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7567" y="5091702"/>
            <a:ext cx="793207" cy="169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587192" y="4400490"/>
            <a:ext cx="102784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dirty="0" smtClean="0">
                <a:ea typeface="Osaka" pitchFamily="-32" charset="-128"/>
                <a:cs typeface="+mn-cs"/>
              </a:rPr>
              <a:t>Aislada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57800" y="4246602"/>
            <a:ext cx="1655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dirty="0" smtClean="0">
                <a:ea typeface="Osaka" pitchFamily="-32" charset="-128"/>
                <a:cs typeface="+mn-cs"/>
              </a:rPr>
              <a:t>Con lesión </a:t>
            </a:r>
          </a:p>
          <a:p>
            <a:pPr algn="ctr">
              <a:defRPr/>
            </a:pPr>
            <a:r>
              <a:rPr lang="es-ES_tradnl" dirty="0" smtClean="0">
                <a:ea typeface="Osaka" pitchFamily="-32" charset="-128"/>
                <a:cs typeface="+mn-cs"/>
              </a:rPr>
              <a:t>medial</a:t>
            </a:r>
            <a:endParaRPr lang="es-ES_tradnl" dirty="0">
              <a:ea typeface="Osaka" pitchFamily="-32" charset="-128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14379" y="3886200"/>
            <a:ext cx="202962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s-ES_tradnl" dirty="0" smtClean="0">
                <a:ea typeface="Osaka" pitchFamily="-32" charset="-128"/>
                <a:cs typeface="+mn-cs"/>
              </a:rPr>
              <a:t>Con lesión medial y </a:t>
            </a:r>
            <a:r>
              <a:rPr lang="es-ES_tradnl" dirty="0" err="1" smtClean="0">
                <a:ea typeface="Osaka" pitchFamily="-32" charset="-128"/>
                <a:cs typeface="+mn-cs"/>
              </a:rPr>
              <a:t>Volkmann</a:t>
            </a:r>
            <a:endParaRPr lang="es-ES_tradnl" dirty="0" smtClean="0">
              <a:ea typeface="Osaka" pitchFamily="-32" charset="-128"/>
              <a:cs typeface="+mn-cs"/>
            </a:endParaRPr>
          </a:p>
          <a:p>
            <a:pPr algn="ctr">
              <a:defRPr/>
            </a:pPr>
            <a:r>
              <a:rPr lang="es-ES_tradnl" dirty="0" smtClean="0">
                <a:ea typeface="Osaka" pitchFamily="-32" charset="-128"/>
                <a:cs typeface="+mn-cs"/>
              </a:rPr>
              <a:t> </a:t>
            </a:r>
            <a:endParaRPr lang="es-ES_tradnl" dirty="0">
              <a:ea typeface="Osaka" pitchFamily="-32" charset="-128"/>
              <a:cs typeface="+mn-cs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8212138" y="3676650"/>
            <a:ext cx="568325" cy="547687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 sz="3200" b="1" dirty="0" smtClean="0"/>
              <a:t>2</a:t>
            </a:r>
            <a:endParaRPr lang="es-ES_tradnl" sz="3200" b="1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425440" y="3505200"/>
            <a:ext cx="2976468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Con maléolo medial fracturado</a:t>
            </a:r>
            <a:endParaRPr lang="es-ES_tradnl" sz="2400" b="1" dirty="0">
              <a:solidFill>
                <a:schemeClr val="accent6"/>
              </a:solidFill>
              <a:ea typeface="Osaka" pitchFamily="-32" charset="-128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r>
              <a:rPr lang="es-ES_tradnl" altLang="ja-JP" sz="3200" b="1" dirty="0" smtClean="0">
                <a:solidFill>
                  <a:srgbClr val="29529B"/>
                </a:solidFill>
              </a:rPr>
              <a:t>Clasificar la fractura </a:t>
            </a:r>
            <a:r>
              <a:rPr lang="es-ES_tradnl" sz="24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>(4/5)</a:t>
            </a:r>
            <a:r>
              <a:rPr lang="es-ES_tradnl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/>
            </a:r>
            <a:br>
              <a:rPr lang="es-ES_tradnl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</a:br>
            <a:endParaRPr lang="es-ES_tradnl" altLang="ja-JP" sz="2400" dirty="0">
              <a:solidFill>
                <a:srgbClr val="33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1"/>
          <p:cNvSpPr>
            <a:spLocks noChangeArrowheads="1"/>
          </p:cNvSpPr>
          <p:nvPr/>
        </p:nvSpPr>
        <p:spPr bwMode="auto">
          <a:xfrm>
            <a:off x="3886200" y="2914650"/>
            <a:ext cx="857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dirty="0" smtClean="0"/>
              <a:t>Tipo:</a:t>
            </a:r>
            <a:endParaRPr lang="es-ES_tradnl" sz="2400" dirty="0"/>
          </a:p>
        </p:txBody>
      </p:sp>
      <p:sp>
        <p:nvSpPr>
          <p:cNvPr id="178199" name="Rectangle 23"/>
          <p:cNvSpPr>
            <a:spLocks noChangeArrowheads="1"/>
          </p:cNvSpPr>
          <p:nvPr/>
        </p:nvSpPr>
        <p:spPr bwMode="auto">
          <a:xfrm>
            <a:off x="8221663" y="2895600"/>
            <a:ext cx="566737" cy="547687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 sz="3200" b="1" dirty="0" smtClean="0"/>
              <a:t>B</a:t>
            </a:r>
            <a:endParaRPr lang="es-ES_tradnl" sz="3200" b="1" dirty="0"/>
          </a:p>
        </p:txBody>
      </p:sp>
      <p:sp>
        <p:nvSpPr>
          <p:cNvPr id="178200" name="Rectangle 24"/>
          <p:cNvSpPr>
            <a:spLocks noChangeArrowheads="1"/>
          </p:cNvSpPr>
          <p:nvPr/>
        </p:nvSpPr>
        <p:spPr bwMode="auto">
          <a:xfrm>
            <a:off x="8212138" y="3676650"/>
            <a:ext cx="568325" cy="547687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 sz="3200" b="1" dirty="0" smtClean="0"/>
              <a:t>2</a:t>
            </a:r>
            <a:endParaRPr lang="es-ES_tradnl" sz="3200" b="1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8229600" y="1447800"/>
            <a:ext cx="558800" cy="547688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 sz="3200" b="1" dirty="0" smtClean="0"/>
              <a:t>4</a:t>
            </a:r>
            <a:endParaRPr lang="es-ES_tradnl" sz="3200" b="1" dirty="0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8220075" y="2170113"/>
            <a:ext cx="566738" cy="547687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 sz="3200" b="1" dirty="0" smtClean="0"/>
              <a:t>4</a:t>
            </a:r>
            <a:endParaRPr lang="es-ES_tradnl" sz="3200" b="1" dirty="0"/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3886200" y="2173288"/>
            <a:ext cx="16732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dirty="0" smtClean="0"/>
              <a:t>Segmento:</a:t>
            </a:r>
            <a:endParaRPr lang="es-ES_tradnl" sz="2400" dirty="0"/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3886200" y="3629025"/>
            <a:ext cx="1125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dirty="0" smtClean="0"/>
              <a:t>Grupo:</a:t>
            </a:r>
            <a:endParaRPr lang="es-ES_tradnl" sz="2400" dirty="0"/>
          </a:p>
        </p:txBody>
      </p:sp>
      <p:sp>
        <p:nvSpPr>
          <p:cNvPr id="33802" name="Rectangle 20"/>
          <p:cNvSpPr>
            <a:spLocks noChangeArrowheads="1"/>
          </p:cNvSpPr>
          <p:nvPr/>
        </p:nvSpPr>
        <p:spPr bwMode="auto">
          <a:xfrm>
            <a:off x="3886200" y="1447800"/>
            <a:ext cx="1159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dirty="0" smtClean="0"/>
              <a:t>Hueso:</a:t>
            </a:r>
            <a:endParaRPr lang="es-ES_tradnl" dirty="0"/>
          </a:p>
        </p:txBody>
      </p:sp>
      <p:sp>
        <p:nvSpPr>
          <p:cNvPr id="23" name="Title 2"/>
          <p:cNvSpPr txBox="1">
            <a:spLocks/>
          </p:cNvSpPr>
          <p:nvPr/>
        </p:nvSpPr>
        <p:spPr bwMode="auto">
          <a:xfrm>
            <a:off x="3656013" y="5029200"/>
            <a:ext cx="5335587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altLang="ja-JP" sz="3600" dirty="0">
                <a:solidFill>
                  <a:srgbClr val="29529B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29529B"/>
                </a:solidFill>
                <a:latin typeface="Arial" charset="0"/>
                <a:ea typeface="MS PGothic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29529B"/>
                </a:solidFill>
                <a:latin typeface="Arial" charset="0"/>
                <a:ea typeface="MS PGothic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29529B"/>
                </a:solidFill>
                <a:latin typeface="Arial" charset="0"/>
                <a:ea typeface="MS PGothic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29529B"/>
                </a:solidFill>
                <a:latin typeface="Arial" charset="0"/>
                <a:ea typeface="MS PGothic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s-ES_tradnl" sz="2800" dirty="0" smtClean="0">
                <a:solidFill>
                  <a:schemeClr val="tx1"/>
                </a:solidFill>
              </a:rPr>
              <a:t>La paciente tiene una  fractura </a:t>
            </a:r>
            <a:r>
              <a:rPr lang="es-ES_tradnl" sz="2800" b="1" dirty="0" smtClean="0">
                <a:solidFill>
                  <a:schemeClr val="accent6"/>
                </a:solidFill>
              </a:rPr>
              <a:t>44-B2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br>
              <a:rPr lang="es-ES_tradnl" sz="2800" dirty="0" smtClean="0">
                <a:solidFill>
                  <a:schemeClr val="tx1"/>
                </a:solidFill>
              </a:rPr>
            </a:br>
            <a:endParaRPr lang="es-ES_tradnl" sz="2800" dirty="0">
              <a:solidFill>
                <a:schemeClr val="tx1"/>
              </a:solidFill>
            </a:endParaRPr>
          </a:p>
        </p:txBody>
      </p:sp>
      <p:pic>
        <p:nvPicPr>
          <p:cNvPr id="19" name="Picture 2" descr="I:\AOI\Office ORP\AOTrauma\Faculty support\AOT_discussion groups\x rays\Ankle fracture\from mp\642177_RGR00791393_2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1" t="12371" r="21198" b="31439"/>
          <a:stretch/>
        </p:blipFill>
        <p:spPr bwMode="auto">
          <a:xfrm>
            <a:off x="371475" y="1391348"/>
            <a:ext cx="2819400" cy="45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r>
              <a:rPr lang="es-ES_tradnl" altLang="ja-JP" sz="3200" b="1" dirty="0" smtClean="0">
                <a:solidFill>
                  <a:srgbClr val="29529B"/>
                </a:solidFill>
              </a:rPr>
              <a:t>Clasificar la fractura </a:t>
            </a:r>
            <a:r>
              <a:rPr lang="es-ES_tradnl" sz="24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>(5/5)</a:t>
            </a:r>
            <a:r>
              <a:rPr lang="es-ES_tradnl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/>
            </a:r>
            <a:br>
              <a:rPr lang="es-ES_tradnl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</a:br>
            <a:endParaRPr lang="es-ES_tradnl" altLang="ja-JP" sz="2400" dirty="0">
              <a:solidFill>
                <a:srgbClr val="33529B"/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410200" y="1447800"/>
            <a:ext cx="200651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4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Tibia/peroné</a:t>
            </a:r>
            <a:endParaRPr lang="es-ES_tradnl" sz="2400" b="1" dirty="0">
              <a:solidFill>
                <a:schemeClr val="accent6"/>
              </a:solidFill>
              <a:ea typeface="Osaka" pitchFamily="-32" charset="-128"/>
              <a:cs typeface="+mn-cs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425440" y="2209800"/>
            <a:ext cx="143340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400" b="1" dirty="0">
                <a:solidFill>
                  <a:schemeClr val="accent6"/>
                </a:solidFill>
                <a:ea typeface="Osaka" pitchFamily="-32" charset="-128"/>
                <a:cs typeface="+mn-cs"/>
              </a:rPr>
              <a:t>M</a:t>
            </a:r>
            <a:r>
              <a:rPr lang="es-ES_tradnl" sz="24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aleolar</a:t>
            </a:r>
            <a:endParaRPr lang="es-ES_tradnl" sz="2400" b="1" dirty="0">
              <a:solidFill>
                <a:schemeClr val="accent6"/>
              </a:solidFill>
              <a:ea typeface="Osaka" pitchFamily="-32" charset="-128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410200" y="2895600"/>
            <a:ext cx="242470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400" b="1" dirty="0" err="1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Transindesmal</a:t>
            </a:r>
            <a:r>
              <a:rPr lang="es-ES_tradnl" sz="24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 </a:t>
            </a:r>
            <a:endParaRPr lang="es-ES_tradnl" sz="2400" b="1" dirty="0">
              <a:solidFill>
                <a:schemeClr val="accent6"/>
              </a:solidFill>
              <a:ea typeface="Osaka" pitchFamily="-32" charset="-128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425440" y="3505200"/>
            <a:ext cx="2976468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b="1" dirty="0" smtClean="0">
                <a:solidFill>
                  <a:schemeClr val="accent6"/>
                </a:solidFill>
                <a:ea typeface="Osaka" pitchFamily="-32" charset="-128"/>
                <a:cs typeface="+mn-cs"/>
              </a:rPr>
              <a:t>Con maléolo medial fracturado</a:t>
            </a:r>
            <a:endParaRPr lang="es-ES_tradnl" sz="2400" b="1" dirty="0">
              <a:solidFill>
                <a:schemeClr val="accent6"/>
              </a:solidFill>
              <a:ea typeface="Osaka" pitchFamily="-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1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>
              <a:defRPr/>
            </a:pPr>
            <a:r>
              <a:rPr lang="es-ES_tradnl" altLang="ja-JP" sz="3200" b="1" dirty="0" smtClean="0">
                <a:solidFill>
                  <a:srgbClr val="29529B"/>
                </a:solidFill>
                <a:cs typeface="+mn-cs"/>
              </a:rPr>
              <a:t>Aplicar los 4 Principios AO</a:t>
            </a:r>
            <a:endParaRPr lang="es-ES_tradnl" altLang="ja-JP" sz="2400" dirty="0" smtClean="0">
              <a:solidFill>
                <a:srgbClr val="33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77225" cy="685800"/>
          </a:xfrm>
        </p:spPr>
        <p:txBody>
          <a:bodyPr/>
          <a:lstStyle/>
          <a:p>
            <a:r>
              <a:rPr lang="es-ES" sz="3200" dirty="0" smtClean="0">
                <a:latin typeface="Arial" charset="0"/>
                <a:ea typeface="ＭＳ Ｐゴシック" charset="0"/>
              </a:rPr>
              <a:t>¿Cómo utilizar este material de discusión?</a:t>
            </a:r>
            <a:endParaRPr lang="es-ES" sz="32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334000"/>
            <a:ext cx="85344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 smtClean="0">
                <a:solidFill>
                  <a:srgbClr val="33529B"/>
                </a:solidFill>
                <a:latin typeface="Arial" pitchFamily="34" charset="0"/>
                <a:ea typeface="Osaka" charset="-128"/>
                <a:cs typeface="+mn-cs"/>
              </a:rPr>
              <a:t>Nota importante</a:t>
            </a:r>
          </a:p>
          <a:p>
            <a:pPr>
              <a:defRPr/>
            </a:pPr>
            <a:r>
              <a:rPr lang="es-ES" dirty="0" smtClean="0">
                <a:latin typeface="Arial" pitchFamily="34" charset="0"/>
                <a:ea typeface="Osaka" charset="-128"/>
                <a:cs typeface="+mn-cs"/>
              </a:rPr>
              <a:t>Asegúrese de que la atención se centra en las  cuestiones de enfermería y no en la clasificación de fracturas! </a:t>
            </a:r>
            <a:endParaRPr lang="es-ES" dirty="0">
              <a:latin typeface="Arial" pitchFamily="34" charset="0"/>
              <a:ea typeface="Osaka" charset="-128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838200"/>
            <a:ext cx="82772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s-ES" sz="2000" kern="0" dirty="0" smtClean="0">
                <a:solidFill>
                  <a:srgbClr val="29529B"/>
                </a:solidFill>
              </a:rPr>
              <a:t>Pre-curso</a:t>
            </a:r>
          </a:p>
          <a:p>
            <a:pPr>
              <a:lnSpc>
                <a:spcPct val="90000"/>
              </a:lnSpc>
              <a:defRPr/>
            </a:pPr>
            <a:r>
              <a:rPr lang="es-ES" sz="2000" kern="0" dirty="0" smtClean="0"/>
              <a:t>Pasar la presentación y hacerla propia:</a:t>
            </a:r>
          </a:p>
          <a:p>
            <a:pPr lvl="1">
              <a:lnSpc>
                <a:spcPct val="90000"/>
              </a:lnSpc>
              <a:defRPr/>
            </a:pPr>
            <a:r>
              <a:rPr lang="es-ES" sz="2000" kern="0" dirty="0" smtClean="0">
                <a:cs typeface="+mn-cs"/>
              </a:rPr>
              <a:t>Los moderadores, cirujano y personal de quirófano, hablarán sobre el contenido y verán quien se encargará de cada tema. </a:t>
            </a:r>
          </a:p>
          <a:p>
            <a:pPr lvl="1">
              <a:lnSpc>
                <a:spcPct val="90000"/>
              </a:lnSpc>
              <a:defRPr/>
            </a:pPr>
            <a:r>
              <a:rPr lang="es-ES" sz="2000" kern="0" dirty="0" smtClean="0">
                <a:cs typeface="+mn-cs"/>
              </a:rPr>
              <a:t>El moderador personal de quirófano </a:t>
            </a:r>
            <a:r>
              <a:rPr lang="es-ES" sz="2000" kern="0" dirty="0" smtClean="0">
                <a:cs typeface="+mn-cs"/>
              </a:rPr>
              <a:t>(si </a:t>
            </a:r>
            <a:r>
              <a:rPr lang="es-ES" sz="2000" kern="0" dirty="0" smtClean="0">
                <a:cs typeface="+mn-cs"/>
              </a:rPr>
              <a:t>no es posible un cirujano moderador) puede querer reducir el contenido de la clasificación de fracturas.</a:t>
            </a:r>
          </a:p>
          <a:p>
            <a:pPr>
              <a:lnSpc>
                <a:spcPct val="90000"/>
              </a:lnSpc>
              <a:defRPr/>
            </a:pPr>
            <a:r>
              <a:rPr lang="es-ES" sz="2000" kern="0" dirty="0" smtClean="0"/>
              <a:t>Ensayar y asegurarse que conocen bien los contenidos.</a:t>
            </a:r>
            <a:endParaRPr lang="es-ES" sz="2000" kern="0" dirty="0" smtClean="0">
              <a:solidFill>
                <a:srgbClr val="29529B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s-ES" sz="2000" kern="0" dirty="0" smtClean="0">
                <a:solidFill>
                  <a:srgbClr val="29529B"/>
                </a:solidFill>
              </a:rPr>
              <a:t>Curso</a:t>
            </a:r>
          </a:p>
          <a:p>
            <a:pPr>
              <a:lnSpc>
                <a:spcPct val="90000"/>
              </a:lnSpc>
              <a:defRPr/>
            </a:pPr>
            <a:r>
              <a:rPr lang="es-ES" sz="2000" kern="0" dirty="0" smtClean="0"/>
              <a:t>Dirigir </a:t>
            </a:r>
            <a:r>
              <a:rPr lang="es-ES" sz="2000" kern="0" dirty="0" smtClean="0"/>
              <a:t>la discusión haciendo preguntas. </a:t>
            </a:r>
          </a:p>
          <a:p>
            <a:pPr>
              <a:lnSpc>
                <a:spcPct val="90000"/>
              </a:lnSpc>
              <a:defRPr/>
            </a:pPr>
            <a:r>
              <a:rPr lang="es-ES" sz="2000" kern="0" dirty="0" smtClean="0"/>
              <a:t>No dar otra conferencia. </a:t>
            </a:r>
          </a:p>
          <a:p>
            <a:pPr>
              <a:lnSpc>
                <a:spcPct val="90000"/>
              </a:lnSpc>
              <a:defRPr/>
            </a:pPr>
            <a:r>
              <a:rPr lang="es-ES" sz="2000" kern="0" dirty="0" smtClean="0"/>
              <a:t>Motivar a los participantes  a conocer los contenidos. La presentación ayuda a dirigir la discusión. </a:t>
            </a:r>
          </a:p>
          <a:p>
            <a:pPr eaLnBrk="1" hangingPunct="1">
              <a:buFontTx/>
              <a:buNone/>
              <a:defRPr/>
            </a:pPr>
            <a:endParaRPr lang="es-E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807521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381000" y="531812"/>
            <a:ext cx="8277225" cy="915987"/>
          </a:xfrm>
        </p:spPr>
        <p:txBody>
          <a:bodyPr/>
          <a:lstStyle/>
          <a:p>
            <a:pPr eaLnBrk="1" hangingPunct="1"/>
            <a:r>
              <a:rPr lang="es-ES" sz="3200" b="1" kern="1200" dirty="0" smtClean="0">
                <a:latin typeface="Arial" charset="0"/>
                <a:ea typeface="Osaka" charset="-128"/>
              </a:rPr>
              <a:t>Estabilización de esta fractura de tobillo (peroné)</a:t>
            </a:r>
            <a:endParaRPr lang="es-ES" sz="3200" b="1" kern="1200" dirty="0">
              <a:latin typeface="Arial" charset="0"/>
              <a:ea typeface="Osaka" charset="-128"/>
            </a:endParaRPr>
          </a:p>
        </p:txBody>
      </p:sp>
      <p:pic>
        <p:nvPicPr>
          <p:cNvPr id="6" name="Picture 2" descr="I:\AOI\Office ORP\AOTrauma\Faculty support\AOT_discussion groups\x rays\Ankle fracture\from mp\642177_RGR00791393_2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1" t="12371" r="21198" b="31439"/>
          <a:stretch/>
        </p:blipFill>
        <p:spPr bwMode="auto">
          <a:xfrm>
            <a:off x="381000" y="1752600"/>
            <a:ext cx="2819400" cy="45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AOI\Office ORP\AOTrauma\Faculty support\AOT_discussion groups\x rays\Ankle fracture\from mp\642177_RGR00791393_2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1" t="12371" r="21198" b="31439"/>
          <a:stretch/>
        </p:blipFill>
        <p:spPr bwMode="auto">
          <a:xfrm>
            <a:off x="381000" y="1752600"/>
            <a:ext cx="2819400" cy="45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62400" y="1066800"/>
            <a:ext cx="4724400" cy="5562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sz="2800" dirty="0" smtClean="0"/>
              <a:t>El tratamiento recomendado para esta fractura de tobillo en una paciente joven deportista es </a:t>
            </a:r>
            <a:r>
              <a:rPr lang="es-ES_tradnl" sz="2800" dirty="0" smtClean="0">
                <a:solidFill>
                  <a:srgbClr val="33529B"/>
                </a:solidFill>
              </a:rPr>
              <a:t>fijación interna del peroné con un tornillo de tracción y una placa de 1/3 de tubo y fijación del maléolo medial con un tornillo de tracción.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_tradnl" sz="2800" dirty="0" smtClean="0">
              <a:solidFill>
                <a:srgbClr val="33529B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_tradnl" sz="2800" i="1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_tradnl" sz="2800" dirty="0" smtClean="0"/>
          </a:p>
        </p:txBody>
      </p:sp>
      <p:pic>
        <p:nvPicPr>
          <p:cNvPr id="7" name="Picture 27" descr="I:\AOI\Office ORP\AOTrauma\Faculty support\AOT_discussion groups\x rays\Ankle fracture\from mp\642177_RGR00869485_1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4396" r="56057" b="19547"/>
          <a:stretch/>
        </p:blipFill>
        <p:spPr bwMode="auto">
          <a:xfrm>
            <a:off x="365078" y="1704898"/>
            <a:ext cx="3048000" cy="46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31812"/>
            <a:ext cx="8277225" cy="915987"/>
          </a:xfrm>
        </p:spPr>
        <p:txBody>
          <a:bodyPr/>
          <a:lstStyle/>
          <a:p>
            <a:pPr eaLnBrk="1" hangingPunct="1"/>
            <a:r>
              <a:rPr lang="es-ES" sz="3200" b="1" kern="1200" dirty="0" smtClean="0">
                <a:latin typeface="Arial" charset="0"/>
                <a:ea typeface="Osaka" charset="-128"/>
              </a:rPr>
              <a:t>Estabilización de esta fractura de tobillo (peroné)</a:t>
            </a:r>
            <a:endParaRPr lang="es-ES" sz="3200" b="1" kern="1200" dirty="0">
              <a:latin typeface="Arial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47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b="1" dirty="0" smtClean="0">
                <a:latin typeface="Arial" charset="0"/>
                <a:ea typeface="ＭＳ Ｐゴシック" charset="0"/>
              </a:rPr>
              <a:t>¿Qué necesita preparar para este caso? </a:t>
            </a:r>
            <a:br>
              <a:rPr lang="es-ES_tradnl" sz="3200" b="1" dirty="0" smtClean="0">
                <a:latin typeface="Arial" charset="0"/>
                <a:ea typeface="ＭＳ Ｐゴシック" charset="0"/>
              </a:rPr>
            </a:br>
            <a:r>
              <a:rPr lang="es-ES_tradnl" sz="3200" b="1" dirty="0" smtClean="0">
                <a:latin typeface="Arial" charset="0"/>
                <a:ea typeface="ＭＳ Ｐゴシック" charset="0"/>
              </a:rPr>
              <a:t/>
            </a:r>
            <a:br>
              <a:rPr lang="es-ES_tradnl" sz="3200" b="1" dirty="0" smtClean="0">
                <a:latin typeface="Arial" charset="0"/>
                <a:ea typeface="ＭＳ Ｐゴシック" charset="0"/>
              </a:rPr>
            </a:br>
            <a:r>
              <a:rPr lang="es-ES_tradnl" sz="3200" b="1" dirty="0" smtClean="0">
                <a:latin typeface="Arial" charset="0"/>
                <a:ea typeface="ＭＳ Ｐゴシック" charset="0"/>
              </a:rPr>
              <a:t/>
            </a:r>
            <a:br>
              <a:rPr lang="es-ES_tradnl" sz="3200" b="1" dirty="0" smtClean="0">
                <a:latin typeface="Arial" charset="0"/>
                <a:ea typeface="ＭＳ Ｐゴシック" charset="0"/>
              </a:rPr>
            </a:br>
            <a:r>
              <a:rPr lang="es-ES_tradnl" sz="3200" dirty="0" smtClean="0">
                <a:latin typeface="Arial" charset="0"/>
                <a:ea typeface="ＭＳ Ｐゴシック" charset="0"/>
              </a:rPr>
              <a:t/>
            </a:r>
            <a:br>
              <a:rPr lang="es-ES_tradnl" sz="3200" dirty="0" smtClean="0">
                <a:latin typeface="Arial" charset="0"/>
                <a:ea typeface="ＭＳ Ｐゴシック" charset="0"/>
              </a:rPr>
            </a:br>
            <a:endParaRPr lang="es-ES_tradnl" sz="3200" dirty="0">
              <a:latin typeface="Arial" charset="0"/>
              <a:ea typeface="ＭＳ Ｐゴシック" charset="0"/>
            </a:endParaRPr>
          </a:p>
        </p:txBody>
      </p:sp>
      <p:sp>
        <p:nvSpPr>
          <p:cNvPr id="43010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981200"/>
            <a:ext cx="8277225" cy="44958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s-ES_tradnl" dirty="0" smtClean="0">
                <a:latin typeface="Arial" charset="0"/>
                <a:ea typeface="ＭＳ Ｐゴシック" charset="0"/>
              </a:rPr>
              <a:t> </a:t>
            </a:r>
            <a:r>
              <a:rPr lang="es-ES_tradnl" b="1" u="sng" dirty="0" smtClean="0">
                <a:solidFill>
                  <a:srgbClr val="33529B"/>
                </a:solidFill>
                <a:latin typeface="Arial" charset="0"/>
                <a:ea typeface="ＭＳ Ｐゴシック" charset="0"/>
              </a:rPr>
              <a:t>P</a:t>
            </a:r>
            <a:r>
              <a:rPr lang="es-ES_tradnl" dirty="0" smtClean="0">
                <a:latin typeface="Arial" charset="0"/>
                <a:ea typeface="ＭＳ Ｐゴシック" charset="0"/>
              </a:rPr>
              <a:t>osición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s-ES_tradnl" dirty="0" smtClean="0">
                <a:latin typeface="Arial" charset="0"/>
                <a:ea typeface="ＭＳ Ｐゴシック" charset="0"/>
              </a:rPr>
              <a:t> </a:t>
            </a:r>
            <a:r>
              <a:rPr lang="es-ES_tradnl" b="1" u="sng" dirty="0" smtClean="0">
                <a:solidFill>
                  <a:srgbClr val="33529B"/>
                </a:solidFill>
                <a:latin typeface="Arial" charset="0"/>
                <a:ea typeface="ＭＳ Ｐゴシック" charset="0"/>
              </a:rPr>
              <a:t>I</a:t>
            </a:r>
            <a:r>
              <a:rPr lang="es-ES_tradnl" dirty="0" smtClean="0">
                <a:latin typeface="Arial" charset="0"/>
                <a:ea typeface="ＭＳ Ｐゴシック" charset="0"/>
              </a:rPr>
              <a:t>nstrumental e implantes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s-ES_tradnl" dirty="0" smtClean="0">
                <a:latin typeface="Arial" charset="0"/>
                <a:ea typeface="ＭＳ Ｐゴシック" charset="0"/>
              </a:rPr>
              <a:t> </a:t>
            </a:r>
            <a:r>
              <a:rPr lang="es-ES_tradnl" b="1" u="sng" dirty="0" smtClean="0">
                <a:solidFill>
                  <a:srgbClr val="33529B"/>
                </a:solidFill>
                <a:latin typeface="Arial" charset="0"/>
                <a:ea typeface="ＭＳ Ｐゴシック" charset="0"/>
              </a:rPr>
              <a:t>P</a:t>
            </a:r>
            <a:r>
              <a:rPr lang="es-ES_tradnl" dirty="0" smtClean="0">
                <a:latin typeface="Arial" charset="0"/>
                <a:ea typeface="ＭＳ Ｐゴシック" charset="0"/>
              </a:rPr>
              <a:t>rocedimiento</a:t>
            </a:r>
          </a:p>
          <a:p>
            <a:pPr marL="514350" indent="-514350">
              <a:buFont typeface="Arial" charset="0"/>
              <a:buAutoNum type="arabicPeriod"/>
            </a:pPr>
            <a:endParaRPr lang="es-ES_tradnl" dirty="0" smtClean="0">
              <a:latin typeface="Arial" charset="0"/>
              <a:ea typeface="ＭＳ Ｐゴシック" charset="0"/>
            </a:endParaRPr>
          </a:p>
          <a:p>
            <a:pPr marL="514350" indent="-514350">
              <a:buFont typeface="Wingdings" charset="0"/>
              <a:buNone/>
            </a:pPr>
            <a:endParaRPr lang="es-ES_tradnl" dirty="0">
              <a:latin typeface="Arial" charset="0"/>
              <a:ea typeface="ＭＳ Ｐゴシック" charset="0"/>
            </a:endParaRPr>
          </a:p>
        </p:txBody>
      </p:sp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6324600" y="5715000"/>
            <a:ext cx="685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65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smtClean="0"/>
              <a:t>¿Qué necesita preparar para este caso?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pl-PL" sz="3200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981200"/>
            <a:ext cx="8277225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smtClean="0"/>
              <a:t> </a:t>
            </a:r>
            <a:r>
              <a:rPr lang="es-ES" sz="2800" b="1" u="sng" dirty="0" smtClean="0">
                <a:solidFill>
                  <a:srgbClr val="33529B"/>
                </a:solidFill>
              </a:rPr>
              <a:t>P</a:t>
            </a:r>
            <a:r>
              <a:rPr lang="es-ES" sz="2800" dirty="0" smtClean="0"/>
              <a:t>osición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dirty="0"/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6324600" y="5715000"/>
            <a:ext cx="685800" cy="838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 smtClean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9" b="17978"/>
          <a:stretch/>
        </p:blipFill>
        <p:spPr bwMode="auto">
          <a:xfrm>
            <a:off x="977899" y="2743200"/>
            <a:ext cx="7268524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6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7467600" y="6248400"/>
            <a:ext cx="14478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 smtClean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457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smtClean="0"/>
              <a:t>¿Que necesita preparar para este caso?</a:t>
            </a:r>
            <a:br>
              <a:rPr lang="es-ES_tradnl" sz="3200" dirty="0" smtClean="0"/>
            </a:b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 smtClean="0"/>
              <a:t/>
            </a:r>
            <a:br>
              <a:rPr lang="es-ES_tradnl" sz="3200" dirty="0" smtClean="0"/>
            </a:br>
            <a:endParaRPr lang="es-ES_tradnl" sz="3200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981200"/>
            <a:ext cx="8277225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  <a:defRPr/>
            </a:pPr>
            <a:r>
              <a:rPr lang="es-ES_tradnl" sz="2800" b="1" u="sng" dirty="0" smtClean="0">
                <a:solidFill>
                  <a:srgbClr val="33529B"/>
                </a:solidFill>
              </a:rPr>
              <a:t>I</a:t>
            </a:r>
            <a:r>
              <a:rPr lang="es-ES_tradnl" sz="2800" dirty="0" smtClean="0"/>
              <a:t>nstrumental e implantes</a:t>
            </a:r>
            <a:endParaRPr lang="es-ES_tradnl" dirty="0"/>
          </a:p>
        </p:txBody>
      </p:sp>
      <p:pic>
        <p:nvPicPr>
          <p:cNvPr id="5122" name="Picture 2" descr="I:\aoi\Office ORP\Books_and_Journals\PORP\PORP_ 2008_2009\Photos\Fotoshooting\complete\PORP_3_18\PORP_3_18 Picture 2\DSC_32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13607" r="14030" b="6317"/>
          <a:stretch/>
        </p:blipFill>
        <p:spPr bwMode="auto">
          <a:xfrm>
            <a:off x="1828800" y="2732656"/>
            <a:ext cx="5410200" cy="40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4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smtClean="0"/>
              <a:t>¿Qué necesita preparar para este caso?</a:t>
            </a:r>
            <a:br>
              <a:rPr lang="es-ES_tradnl" sz="3200" dirty="0" smtClean="0"/>
            </a:br>
            <a:endParaRPr lang="es-ES_tradnl" sz="3200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es-ES_tradnl" sz="2800" b="1" u="sng" dirty="0" smtClean="0">
                <a:solidFill>
                  <a:srgbClr val="33529B"/>
                </a:solidFill>
              </a:rPr>
              <a:t>P</a:t>
            </a:r>
            <a:r>
              <a:rPr lang="es-ES_tradnl" sz="2800" dirty="0" smtClean="0"/>
              <a:t>rocedimiento ─ Pasos de la técnica del tornillo de tracción</a:t>
            </a:r>
          </a:p>
          <a:p>
            <a:pPr>
              <a:buFont typeface="Wingdings" pitchFamily="2" charset="2"/>
              <a:buNone/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289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smtClean="0"/>
              <a:t>¿Qué necesita preparar para este caso?</a:t>
            </a:r>
            <a:br>
              <a:rPr lang="es-ES_tradnl" sz="3200" dirty="0" smtClean="0"/>
            </a:b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 smtClean="0"/>
              <a:t/>
            </a:r>
            <a:br>
              <a:rPr lang="es-ES_tradnl" sz="3200" dirty="0" smtClean="0"/>
            </a:br>
            <a:endParaRPr lang="es-ES_tradnl" sz="3200" dirty="0" smtClean="0"/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495800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 startAt="3"/>
            </a:pPr>
            <a:r>
              <a:rPr lang="es-ES_tradnl" sz="2800" b="1" u="sng" dirty="0" smtClean="0">
                <a:solidFill>
                  <a:srgbClr val="33529B"/>
                </a:solidFill>
              </a:rPr>
              <a:t>P</a:t>
            </a:r>
            <a:r>
              <a:rPr lang="es-ES_tradnl" sz="2800" dirty="0" smtClean="0"/>
              <a:t>rocedimiento ─ Pasos de la técnica del tornillo de tracción: </a:t>
            </a:r>
          </a:p>
          <a:p>
            <a:pPr marL="1428750" lvl="2" indent="-514350">
              <a:buFontTx/>
              <a:buAutoNum type="arabicPeriod"/>
            </a:pPr>
            <a:r>
              <a:rPr lang="es-ES_tradnl" dirty="0" smtClean="0"/>
              <a:t>Reducción</a:t>
            </a:r>
          </a:p>
          <a:p>
            <a:pPr marL="1428750" lvl="2" indent="-514350">
              <a:buFontTx/>
              <a:buAutoNum type="arabicPeriod"/>
            </a:pPr>
            <a:r>
              <a:rPr lang="es-ES_tradnl" dirty="0" smtClean="0"/>
              <a:t>Orificio liso o de deslizamiento</a:t>
            </a:r>
          </a:p>
          <a:p>
            <a:pPr marL="1428750" lvl="2" indent="-514350">
              <a:buFontTx/>
              <a:buAutoNum type="arabicPeriod"/>
            </a:pPr>
            <a:r>
              <a:rPr lang="es-ES_tradnl" dirty="0" smtClean="0"/>
              <a:t>Orificio de rosca</a:t>
            </a:r>
          </a:p>
          <a:p>
            <a:pPr marL="1428750" lvl="2" indent="-514350">
              <a:buFontTx/>
              <a:buAutoNum type="arabicPeriod"/>
            </a:pPr>
            <a:r>
              <a:rPr lang="es-ES_tradnl" dirty="0" smtClean="0"/>
              <a:t>Avellanador</a:t>
            </a:r>
          </a:p>
          <a:p>
            <a:pPr marL="1428750" lvl="2" indent="-514350">
              <a:buFontTx/>
              <a:buAutoNum type="arabicPeriod"/>
            </a:pPr>
            <a:r>
              <a:rPr lang="es-ES_tradnl" dirty="0" smtClean="0"/>
              <a:t>Medición</a:t>
            </a:r>
          </a:p>
          <a:p>
            <a:pPr marL="1428750" lvl="2" indent="-514350">
              <a:buFontTx/>
              <a:buAutoNum type="arabicPeriod"/>
            </a:pPr>
            <a:r>
              <a:rPr lang="es-ES_tradnl" dirty="0" smtClean="0"/>
              <a:t>Terraja</a:t>
            </a:r>
          </a:p>
          <a:p>
            <a:pPr marL="1428750" lvl="2" indent="-514350">
              <a:buFontTx/>
              <a:buAutoNum type="arabicPeriod"/>
            </a:pPr>
            <a:r>
              <a:rPr lang="es-ES_tradnl" dirty="0" smtClean="0"/>
              <a:t>Inserción del tornillo</a:t>
            </a:r>
          </a:p>
          <a:p>
            <a:pPr marL="914400" lvl="1" indent="-514350">
              <a:buFont typeface="Arial" pitchFamily="34" charset="0"/>
              <a:buAutoNum type="arabicPeriod" startAt="3"/>
            </a:pPr>
            <a:endParaRPr lang="es-ES_tradnl" dirty="0" smtClean="0"/>
          </a:p>
          <a:p>
            <a:pPr marL="514350" indent="-514350">
              <a:buFont typeface="Wingdings" pitchFamily="2" charset="2"/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5682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77225" cy="685800"/>
          </a:xfrm>
        </p:spPr>
        <p:txBody>
          <a:bodyPr/>
          <a:lstStyle/>
          <a:p>
            <a:r>
              <a:rPr lang="es-ES" sz="3200" b="1" dirty="0" smtClean="0">
                <a:ea typeface="MS PGothic" charset="-128"/>
              </a:rPr>
              <a:t>Conclusión</a:t>
            </a:r>
          </a:p>
        </p:txBody>
      </p:sp>
      <p:sp>
        <p:nvSpPr>
          <p:cNvPr id="43011" name="Freeform 13"/>
          <p:cNvSpPr>
            <a:spLocks/>
          </p:cNvSpPr>
          <p:nvPr/>
        </p:nvSpPr>
        <p:spPr bwMode="auto">
          <a:xfrm>
            <a:off x="7667625" y="2466975"/>
            <a:ext cx="9525" cy="6350"/>
          </a:xfrm>
          <a:custGeom>
            <a:avLst/>
            <a:gdLst>
              <a:gd name="T0" fmla="*/ 16992601 w 5"/>
              <a:gd name="T1" fmla="*/ 11325223 h 4"/>
              <a:gd name="T2" fmla="*/ 0 w 5"/>
              <a:gd name="T3" fmla="*/ 0 h 4"/>
              <a:gd name="T4" fmla="*/ 16992601 w 5"/>
              <a:gd name="T5" fmla="*/ 0 h 4"/>
              <a:gd name="T6" fmla="*/ 16992601 w 5"/>
              <a:gd name="T7" fmla="*/ 11325223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5" y="4"/>
                </a:moveTo>
                <a:lnTo>
                  <a:pt x="0" y="0"/>
                </a:lnTo>
                <a:lnTo>
                  <a:pt x="5" y="0"/>
                </a:lnTo>
                <a:lnTo>
                  <a:pt x="5" y="4"/>
                </a:lnTo>
                <a:close/>
              </a:path>
            </a:pathLst>
          </a:custGeom>
          <a:solidFill>
            <a:srgbClr val="EAD6C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pic>
        <p:nvPicPr>
          <p:cNvPr id="43013" name="Picture 2" descr="I:\AOI\Office ORP\AOTrauma\Faculty support\AOT_discussion groups\x rays\Ankle fracture\Cast.PNG"/>
          <p:cNvPicPr>
            <a:picLocks noChangeAspect="1" noChangeArrowheads="1"/>
          </p:cNvPicPr>
          <p:nvPr/>
        </p:nvPicPr>
        <p:blipFill>
          <a:blip r:embed="rId3"/>
          <a:srcRect l="5034" r="18930" b="4796"/>
          <a:stretch>
            <a:fillRect/>
          </a:stretch>
        </p:blipFill>
        <p:spPr bwMode="auto">
          <a:xfrm>
            <a:off x="5594350" y="1619250"/>
            <a:ext cx="33972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1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77225" cy="685800"/>
          </a:xfrm>
        </p:spPr>
        <p:txBody>
          <a:bodyPr/>
          <a:lstStyle/>
          <a:p>
            <a:r>
              <a:rPr lang="es-ES_tradnl" sz="3200" b="1" dirty="0" smtClean="0">
                <a:ea typeface="MS PGothic" charset="-128"/>
              </a:rPr>
              <a:t>Conclusión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1816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_tradnl" sz="2400" dirty="0" smtClean="0"/>
              <a:t>La mujer deportista de 36 años con una fractura cerrada de tobillo se trata con tornillos de tracción y una placa de neutralización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400" dirty="0" smtClean="0"/>
              <a:t>Se realizó reducción abierta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400" dirty="0" smtClean="0"/>
              <a:t>La fijación interna proporcionará estabilidad absoluta y consolidación ósea  primaria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400" dirty="0" smtClean="0"/>
              <a:t>Preparar el caso según la estructura “ P I P”</a:t>
            </a:r>
          </a:p>
        </p:txBody>
      </p:sp>
      <p:sp>
        <p:nvSpPr>
          <p:cNvPr id="43011" name="Freeform 13"/>
          <p:cNvSpPr>
            <a:spLocks/>
          </p:cNvSpPr>
          <p:nvPr/>
        </p:nvSpPr>
        <p:spPr bwMode="auto">
          <a:xfrm>
            <a:off x="7667625" y="2466975"/>
            <a:ext cx="9525" cy="6350"/>
          </a:xfrm>
          <a:custGeom>
            <a:avLst/>
            <a:gdLst>
              <a:gd name="T0" fmla="*/ 16992601 w 5"/>
              <a:gd name="T1" fmla="*/ 11325223 h 4"/>
              <a:gd name="T2" fmla="*/ 0 w 5"/>
              <a:gd name="T3" fmla="*/ 0 h 4"/>
              <a:gd name="T4" fmla="*/ 16992601 w 5"/>
              <a:gd name="T5" fmla="*/ 0 h 4"/>
              <a:gd name="T6" fmla="*/ 16992601 w 5"/>
              <a:gd name="T7" fmla="*/ 11325223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5" y="4"/>
                </a:moveTo>
                <a:lnTo>
                  <a:pt x="0" y="0"/>
                </a:lnTo>
                <a:lnTo>
                  <a:pt x="5" y="0"/>
                </a:lnTo>
                <a:lnTo>
                  <a:pt x="5" y="4"/>
                </a:lnTo>
                <a:close/>
              </a:path>
            </a:pathLst>
          </a:custGeom>
          <a:solidFill>
            <a:srgbClr val="EAD6C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ES_tradnl" dirty="0"/>
          </a:p>
        </p:txBody>
      </p:sp>
      <p:pic>
        <p:nvPicPr>
          <p:cNvPr id="43013" name="Picture 2" descr="I:\AOI\Office ORP\AOTrauma\Faculty support\AOT_discussion groups\x rays\Ankle fracture\Cast.PNG"/>
          <p:cNvPicPr>
            <a:picLocks noChangeAspect="1" noChangeArrowheads="1"/>
          </p:cNvPicPr>
          <p:nvPr/>
        </p:nvPicPr>
        <p:blipFill>
          <a:blip r:embed="rId3"/>
          <a:srcRect l="5034" r="18930" b="4796"/>
          <a:stretch>
            <a:fillRect/>
          </a:stretch>
        </p:blipFill>
        <p:spPr bwMode="auto">
          <a:xfrm>
            <a:off x="5594350" y="1619250"/>
            <a:ext cx="33972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91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ja-JP" sz="3200" b="1" kern="1200" dirty="0" smtClean="0">
                <a:latin typeface="Arial" charset="0"/>
                <a:ea typeface="Osaka" charset="-128"/>
              </a:rPr>
              <a:t>Objetivos </a:t>
            </a:r>
            <a:endParaRPr lang="es-ES" altLang="ja-JP" sz="3200" b="1" kern="1200" dirty="0">
              <a:latin typeface="Arial" charset="0"/>
              <a:ea typeface="Osaka" charset="-128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7650"/>
            <a:ext cx="8534400" cy="4806950"/>
          </a:xfrm>
        </p:spPr>
        <p:txBody>
          <a:bodyPr/>
          <a:lstStyle/>
          <a:p>
            <a:pPr marL="0" lvl="0" indent="0" eaLnBrk="1" hangingPunct="1">
              <a:buNone/>
              <a:defRPr/>
            </a:pPr>
            <a:r>
              <a:rPr lang="es-ES" sz="2800" dirty="0" smtClean="0">
                <a:solidFill>
                  <a:srgbClr val="000000"/>
                </a:solidFill>
                <a:ea typeface="ＭＳ Ｐゴシック" pitchFamily="34" charset="-128"/>
              </a:rPr>
              <a:t>Al final de esta actividad, los participantes deberían ser capaces de:</a:t>
            </a:r>
          </a:p>
          <a:p>
            <a:pPr marL="0" lvl="0" indent="0" eaLnBrk="1" hangingPunct="1">
              <a:buNone/>
              <a:defRPr/>
            </a:pPr>
            <a:endParaRPr lang="es-E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2800" dirty="0" smtClean="0"/>
              <a:t>Describir el tipo de fractura (clasificación)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charset="0"/>
                <a:ea typeface="ＭＳ Ｐゴシック" charset="0"/>
              </a:rPr>
              <a:t>Revisar los 4 principios de la estabilización de la fractura según AO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kumimoji="0" lang="es-ES" sz="2800" dirty="0" smtClean="0">
                <a:solidFill>
                  <a:srgbClr val="29529B"/>
                </a:solidFill>
                <a:ea typeface="ＭＳ Ｐゴシック" pitchFamily="34" charset="-128"/>
              </a:rPr>
              <a:t>Diseñar la preparación por enfermería de la estabilización de una fractura cerrada de tobillo</a:t>
            </a:r>
            <a:endParaRPr lang="es-ES" dirty="0" smtClean="0"/>
          </a:p>
          <a:p>
            <a:pPr lvl="1" eaLnBrk="1" hangingPunct="1">
              <a:buFontTx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77225" cy="685800"/>
          </a:xfrm>
        </p:spPr>
        <p:txBody>
          <a:bodyPr/>
          <a:lstStyle/>
          <a:p>
            <a:r>
              <a:rPr lang="es-ES" altLang="ja-JP" sz="3200" b="1" kern="1200" dirty="0" smtClean="0">
                <a:latin typeface="Arial" charset="0"/>
                <a:ea typeface="Osaka" charset="-128"/>
              </a:rPr>
              <a:t>Presentación del caso</a:t>
            </a:r>
            <a:endParaRPr lang="es-ES" altLang="ja-JP" sz="3200" b="1" kern="1200" dirty="0">
              <a:latin typeface="Arial" charset="0"/>
              <a:ea typeface="Osaka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2800" dirty="0" smtClean="0"/>
              <a:t>Caída mientras practica esquí de fondo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Mujer de 36 años de edad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Fractura cerrada de tobillo izquierdo</a:t>
            </a:r>
            <a:endParaRPr lang="es-ES" dirty="0" smtClean="0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133600" y="3429000"/>
            <a:ext cx="4876800" cy="3124200"/>
            <a:chOff x="2133600" y="3429000"/>
            <a:chExt cx="4876800" cy="3123843"/>
          </a:xfrm>
        </p:grpSpPr>
        <p:pic>
          <p:nvPicPr>
            <p:cNvPr id="17412" name="Picture 2" descr="C:\Users\sbaeuerl\AppData\Local\Microsoft\Windows\Temporary Internet Files\Content.IE5\GA7EAGYQ\MP900444115[1]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429000"/>
              <a:ext cx="4699587" cy="3123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5" descr="C:\Users\sbaeuerl\AppData\Local\Microsoft\Windows\Temporary Internet Files\Content.IE5\GA7EAGYQ\MC900446508[1].wmf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794" y="3733800"/>
              <a:ext cx="3773606" cy="243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sz="3200" b="1" kern="1200" dirty="0" smtClean="0">
                <a:latin typeface="Arial" charset="0"/>
                <a:ea typeface="Osaka" charset="-128"/>
              </a:rPr>
              <a:t>Describir la fractura</a:t>
            </a:r>
            <a:endParaRPr lang="es-ES_tradnl" altLang="ja-JP" sz="3200" b="1" kern="1200" dirty="0">
              <a:latin typeface="Arial" charset="0"/>
              <a:ea typeface="Osaka" charset="-128"/>
            </a:endParaRPr>
          </a:p>
        </p:txBody>
      </p:sp>
      <p:pic>
        <p:nvPicPr>
          <p:cNvPr id="4098" name="Picture 2" descr="I:\AOI\Office ORP\AOTrauma\Faculty support\AOT_discussion groups\x rays\Ankle fracture\from mp\642177_RGR00791393_2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1" t="12371" r="21198" b="31439"/>
          <a:stretch/>
        </p:blipFill>
        <p:spPr bwMode="auto">
          <a:xfrm>
            <a:off x="1143000" y="1482833"/>
            <a:ext cx="2895600" cy="46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AOI\Office ORP\AOTrauma\Faculty support\AOT_discussion groups\x rays\Ankle fracture\from mp\642177_RGR00791393_3_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r="16198" b="27205"/>
          <a:stretch/>
        </p:blipFill>
        <p:spPr bwMode="auto">
          <a:xfrm>
            <a:off x="5105400" y="1504002"/>
            <a:ext cx="2940242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5200" y="1905000"/>
            <a:ext cx="2165350" cy="4875213"/>
          </a:xfrm>
        </p:spPr>
      </p:pic>
      <p:sp>
        <p:nvSpPr>
          <p:cNvPr id="8199" name="Content Placeholder 1"/>
          <p:cNvSpPr txBox="1">
            <a:spLocks/>
          </p:cNvSpPr>
          <p:nvPr/>
        </p:nvSpPr>
        <p:spPr bwMode="auto">
          <a:xfrm>
            <a:off x="228600" y="1289050"/>
            <a:ext cx="8134350" cy="692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ja-JP" sz="2800" dirty="0" smtClean="0">
                <a:solidFill>
                  <a:srgbClr val="29529B"/>
                </a:solidFill>
                <a:latin typeface="+mn-lt"/>
                <a:ea typeface="+mn-ea"/>
                <a:cs typeface="+mn-cs"/>
              </a:rPr>
              <a:t>Hueso</a:t>
            </a:r>
            <a:r>
              <a:rPr lang="es-ES" altLang="ja-JP" sz="2800" dirty="0" smtClean="0">
                <a:cs typeface="+mn-cs"/>
              </a:rPr>
              <a:t>: cada hueso está numerado</a:t>
            </a:r>
            <a:endParaRPr lang="es-ES" sz="2800" dirty="0" smtClean="0">
              <a:cs typeface="+mn-cs"/>
            </a:endParaRPr>
          </a:p>
        </p:txBody>
      </p:sp>
      <p:pic>
        <p:nvPicPr>
          <p:cNvPr id="23555" name="Picture 5" descr="Humer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01875"/>
            <a:ext cx="985838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9413" y="2301875"/>
            <a:ext cx="1249362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Femu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9675" y="2293938"/>
            <a:ext cx="8858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T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2301875"/>
            <a:ext cx="125888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3556000" y="29718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/>
              <a:t>1</a:t>
            </a:r>
            <a:endParaRPr lang="es-ES" sz="2800" b="1" dirty="0"/>
          </a:p>
        </p:txBody>
      </p:sp>
      <p:sp>
        <p:nvSpPr>
          <p:cNvPr id="23560" name="TextBox 21"/>
          <p:cNvSpPr txBox="1">
            <a:spLocks noChangeArrowheads="1"/>
          </p:cNvSpPr>
          <p:nvPr/>
        </p:nvSpPr>
        <p:spPr bwMode="auto">
          <a:xfrm>
            <a:off x="3357563" y="3513138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2800" b="1"/>
              <a:t>2</a:t>
            </a:r>
          </a:p>
        </p:txBody>
      </p:sp>
      <p:sp>
        <p:nvSpPr>
          <p:cNvPr id="23561" name="TextBox 22"/>
          <p:cNvSpPr txBox="1">
            <a:spLocks noChangeArrowheads="1"/>
          </p:cNvSpPr>
          <p:nvPr/>
        </p:nvSpPr>
        <p:spPr bwMode="auto">
          <a:xfrm>
            <a:off x="757238" y="1820863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/>
              <a:t>1</a:t>
            </a:r>
            <a:endParaRPr lang="es-ES" sz="2800" b="1" dirty="0"/>
          </a:p>
        </p:txBody>
      </p:sp>
      <p:sp>
        <p:nvSpPr>
          <p:cNvPr id="23562" name="TextBox 23"/>
          <p:cNvSpPr txBox="1">
            <a:spLocks noChangeArrowheads="1"/>
          </p:cNvSpPr>
          <p:nvPr/>
        </p:nvSpPr>
        <p:spPr bwMode="auto">
          <a:xfrm>
            <a:off x="2089150" y="1795463"/>
            <a:ext cx="385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/>
              <a:t>2</a:t>
            </a:r>
            <a:endParaRPr lang="es-ES" sz="2800" b="1" dirty="0"/>
          </a:p>
        </p:txBody>
      </p:sp>
      <p:sp>
        <p:nvSpPr>
          <p:cNvPr id="23563" name="TextBox 24"/>
          <p:cNvSpPr txBox="1">
            <a:spLocks noChangeArrowheads="1"/>
          </p:cNvSpPr>
          <p:nvPr/>
        </p:nvSpPr>
        <p:spPr bwMode="auto">
          <a:xfrm>
            <a:off x="5100638" y="54864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2800" b="1"/>
              <a:t>4</a:t>
            </a:r>
          </a:p>
        </p:txBody>
      </p:sp>
      <p:sp>
        <p:nvSpPr>
          <p:cNvPr id="23564" name="TextBox 25"/>
          <p:cNvSpPr txBox="1">
            <a:spLocks noChangeArrowheads="1"/>
          </p:cNvSpPr>
          <p:nvPr/>
        </p:nvSpPr>
        <p:spPr bwMode="auto">
          <a:xfrm>
            <a:off x="5100638" y="4640263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2800" b="1"/>
              <a:t>3</a:t>
            </a:r>
          </a:p>
        </p:txBody>
      </p:sp>
      <p:sp>
        <p:nvSpPr>
          <p:cNvPr id="23565" name="TextBox 26"/>
          <p:cNvSpPr txBox="1">
            <a:spLocks noChangeArrowheads="1"/>
          </p:cNvSpPr>
          <p:nvPr/>
        </p:nvSpPr>
        <p:spPr bwMode="auto">
          <a:xfrm>
            <a:off x="6627813" y="18383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/>
              <a:t>3</a:t>
            </a:r>
            <a:endParaRPr lang="es-ES" sz="2800" b="1" dirty="0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7847013" y="182403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/>
              <a:t>4</a:t>
            </a:r>
            <a:endParaRPr lang="es-ES" sz="2800" b="1" dirty="0"/>
          </a:p>
        </p:txBody>
      </p:sp>
      <p:sp>
        <p:nvSpPr>
          <p:cNvPr id="23567" name="Rectangle 2"/>
          <p:cNvSpPr>
            <a:spLocks noChangeArrowheads="1"/>
          </p:cNvSpPr>
          <p:nvPr/>
        </p:nvSpPr>
        <p:spPr bwMode="auto">
          <a:xfrm>
            <a:off x="5105400" y="6275388"/>
            <a:ext cx="762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8" name="Title 2"/>
          <p:cNvSpPr txBox="1">
            <a:spLocks/>
          </p:cNvSpPr>
          <p:nvPr/>
        </p:nvSpPr>
        <p:spPr bwMode="auto">
          <a:xfrm>
            <a:off x="371475" y="381000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lvl="0">
              <a:defRPr/>
            </a:pPr>
            <a:r>
              <a:rPr lang="es-ES" altLang="de-DE" sz="3200" dirty="0" smtClean="0">
                <a:latin typeface="Arial" charset="0"/>
                <a:ea typeface="Osaka" charset="-128"/>
              </a:rPr>
              <a:t>Repaso de la Clasificación AO de fractura luxación </a:t>
            </a:r>
            <a:r>
              <a:rPr kumimoji="1" lang="es-ES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</a:rPr>
              <a:t>(1/7)</a:t>
            </a:r>
            <a:endParaRPr kumimoji="1" lang="es-ES" alt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6781800" y="6172200"/>
            <a:ext cx="2209800" cy="60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 smtClean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291" name="Title 1"/>
          <p:cNvSpPr txBox="1">
            <a:spLocks/>
          </p:cNvSpPr>
          <p:nvPr/>
        </p:nvSpPr>
        <p:spPr bwMode="auto">
          <a:xfrm>
            <a:off x="368300" y="188913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r>
              <a:rPr lang="es-ES" sz="2400" b="1" dirty="0" smtClean="0">
                <a:solidFill>
                  <a:srgbClr val="29529B"/>
                </a:solidFill>
                <a:cs typeface="+mn-cs"/>
              </a:rPr>
              <a:t>Imágenes de ejercicio demostrativo para memorizar el numero de los huesos en la Clasificación AO de fractura luxación</a:t>
            </a:r>
          </a:p>
        </p:txBody>
      </p:sp>
      <p:pic>
        <p:nvPicPr>
          <p:cNvPr id="12292" name="Picture 2" descr="E:\DCIM\101D7000\DSC_0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1" r="18803" b="19804"/>
          <a:stretch>
            <a:fillRect/>
          </a:stretch>
        </p:blipFill>
        <p:spPr bwMode="auto">
          <a:xfrm>
            <a:off x="1455738" y="1329904"/>
            <a:ext cx="2740832" cy="263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E:\DCIM\101D7000\DSC_09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2" r="18536" b="17680"/>
          <a:stretch>
            <a:fillRect/>
          </a:stretch>
        </p:blipFill>
        <p:spPr bwMode="auto">
          <a:xfrm>
            <a:off x="4876800" y="1290177"/>
            <a:ext cx="2827337" cy="26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 descr="E:\DCIM\101D7000\DSC_09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4250"/>
          <a:stretch>
            <a:fillRect/>
          </a:stretch>
        </p:blipFill>
        <p:spPr bwMode="auto">
          <a:xfrm>
            <a:off x="1455738" y="4044950"/>
            <a:ext cx="274083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E:\DCIM\101D7000\DSC_09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5" t="17772" r="17694" b="7744"/>
          <a:stretch>
            <a:fillRect/>
          </a:stretch>
        </p:blipFill>
        <p:spPr bwMode="auto">
          <a:xfrm>
            <a:off x="4888238" y="4044950"/>
            <a:ext cx="2892099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443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0" descr="AOD201_04"/>
          <p:cNvPicPr>
            <a:picLocks noChangeAspect="1" noChangeArrowheads="1"/>
          </p:cNvPicPr>
          <p:nvPr/>
        </p:nvPicPr>
        <p:blipFill>
          <a:blip r:embed="rId3"/>
          <a:srcRect l="35513" t="5215" r="10803" b="24815"/>
          <a:stretch>
            <a:fillRect/>
          </a:stretch>
        </p:blipFill>
        <p:spPr bwMode="auto">
          <a:xfrm>
            <a:off x="4270375" y="2133600"/>
            <a:ext cx="4797425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Down Arrow 4"/>
          <p:cNvSpPr>
            <a:spLocks noChangeArrowheads="1"/>
          </p:cNvSpPr>
          <p:nvPr/>
        </p:nvSpPr>
        <p:spPr bwMode="auto">
          <a:xfrm>
            <a:off x="3257550" y="2233613"/>
            <a:ext cx="990600" cy="4014787"/>
          </a:xfrm>
          <a:prstGeom prst="downArrow">
            <a:avLst>
              <a:gd name="adj1" fmla="val 50000"/>
              <a:gd name="adj2" fmla="val 49986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s-ES_tradnl" dirty="0">
              <a:ea typeface="Osaka" pitchFamily="-32" charset="-128"/>
              <a:cs typeface="+mn-cs"/>
            </a:endParaRPr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3562350" y="2462213"/>
            <a:ext cx="5334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2800" dirty="0" smtClean="0"/>
              <a:t>1</a:t>
            </a:r>
          </a:p>
          <a:p>
            <a:pPr>
              <a:lnSpc>
                <a:spcPct val="90000"/>
              </a:lnSpc>
            </a:pPr>
            <a:endParaRPr lang="es-ES_tradnl" sz="2800" dirty="0" smtClean="0"/>
          </a:p>
          <a:p>
            <a:pPr>
              <a:lnSpc>
                <a:spcPct val="90000"/>
              </a:lnSpc>
            </a:pPr>
            <a:endParaRPr lang="es-ES_tradnl" sz="2800" dirty="0" smtClean="0"/>
          </a:p>
          <a:p>
            <a:pPr>
              <a:lnSpc>
                <a:spcPct val="90000"/>
              </a:lnSpc>
            </a:pPr>
            <a:endParaRPr lang="es-ES_tradnl" sz="2800" dirty="0" smtClean="0"/>
          </a:p>
          <a:p>
            <a:pPr>
              <a:lnSpc>
                <a:spcPct val="90000"/>
              </a:lnSpc>
            </a:pPr>
            <a:r>
              <a:rPr lang="es-ES_tradnl" sz="2800" dirty="0" smtClean="0"/>
              <a:t>2</a:t>
            </a:r>
          </a:p>
          <a:p>
            <a:pPr>
              <a:lnSpc>
                <a:spcPct val="90000"/>
              </a:lnSpc>
            </a:pPr>
            <a:endParaRPr lang="es-ES_tradnl" sz="2800" dirty="0" smtClean="0"/>
          </a:p>
          <a:p>
            <a:pPr>
              <a:lnSpc>
                <a:spcPct val="90000"/>
              </a:lnSpc>
            </a:pPr>
            <a:endParaRPr lang="es-ES_tradnl" sz="2800" dirty="0" smtClean="0"/>
          </a:p>
          <a:p>
            <a:pPr>
              <a:lnSpc>
                <a:spcPct val="90000"/>
              </a:lnSpc>
            </a:pPr>
            <a:endParaRPr lang="es-ES_tradnl" sz="2800" dirty="0" smtClean="0"/>
          </a:p>
          <a:p>
            <a:pPr>
              <a:lnSpc>
                <a:spcPct val="90000"/>
              </a:lnSpc>
            </a:pPr>
            <a:r>
              <a:rPr lang="es-ES_tradnl" sz="2800" dirty="0" smtClean="0"/>
              <a:t>3</a:t>
            </a:r>
            <a:endParaRPr lang="es-ES_tradnl" sz="2800" dirty="0"/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371475" y="381000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lvl="0">
              <a:defRPr/>
            </a:pPr>
            <a:r>
              <a:rPr lang="es-ES_tradnl" altLang="de-DE" sz="3200" dirty="0" smtClean="0">
                <a:latin typeface="Arial" charset="0"/>
                <a:ea typeface="Osaka" charset="-128"/>
              </a:rPr>
              <a:t>Repaso de la Clasificación AO de fractura luxación </a:t>
            </a:r>
            <a:r>
              <a:rPr kumimoji="1" lang="es-ES_tradnl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</a:rPr>
              <a:t>(2/7)</a:t>
            </a:r>
            <a:endParaRPr kumimoji="1" lang="es-ES_tradnl" alt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52400" y="25908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8001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400" dirty="0" smtClean="0">
                <a:ea typeface="ＭＳ Ｐゴシック" charset="0"/>
                <a:cs typeface="ＭＳ Ｐゴシック" charset="0"/>
              </a:rPr>
              <a:t>Cada hueso está dividido en </a:t>
            </a:r>
            <a:r>
              <a:rPr lang="es-ES_tradnl" sz="2400" dirty="0" smtClean="0">
                <a:solidFill>
                  <a:srgbClr val="29529B"/>
                </a:solidFill>
                <a:ea typeface="ＭＳ Ｐゴシック" charset="0"/>
                <a:cs typeface="ＭＳ Ｐゴシック" charset="0"/>
              </a:rPr>
              <a:t>3 segmentos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endParaRPr lang="es-ES_tradnl" sz="2400" dirty="0" smtClean="0">
              <a:solidFill>
                <a:srgbClr val="29529B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400" dirty="0" smtClean="0">
                <a:ea typeface="ＭＳ Ｐゴシック" charset="0"/>
                <a:cs typeface="ＭＳ Ｐゴシック" charset="0"/>
              </a:rPr>
              <a:t>Etiquetado 1,2,3 de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s-ES_tradnl" sz="2400" dirty="0" smtClean="0">
                <a:solidFill>
                  <a:srgbClr val="29529B"/>
                </a:solidFill>
                <a:ea typeface="ＭＳ Ｐゴシック" charset="0"/>
                <a:cs typeface="ＭＳ Ｐゴシック" charset="0"/>
              </a:rPr>
              <a:t>proximal a distal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endParaRPr lang="es-ES_tradnl" sz="2400" dirty="0">
              <a:solidFill>
                <a:srgbClr val="29529B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762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s-ES_tradnl" sz="2800" dirty="0" smtClean="0">
                <a:solidFill>
                  <a:srgbClr val="29529B"/>
                </a:solidFill>
                <a:latin typeface="Arial" charset="0"/>
                <a:ea typeface="ＭＳ Ｐゴシック" charset="0"/>
              </a:rPr>
              <a:t>Segmentos: </a:t>
            </a:r>
            <a:r>
              <a:rPr lang="es-ES_tradnl" sz="2800" dirty="0" smtClean="0">
                <a:latin typeface="Arial" charset="0"/>
                <a:ea typeface="ＭＳ Ｐゴシック" charset="0"/>
              </a:rPr>
              <a:t>Cada parte del hueso está numerada</a:t>
            </a:r>
          </a:p>
          <a:p>
            <a:pPr eaLnBrk="1" hangingPunct="1">
              <a:buFont typeface="Arial" charset="0"/>
              <a:buChar char="•"/>
            </a:pPr>
            <a:endParaRPr lang="es-ES_tradnl" sz="2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6934200" cy="1371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800" kern="1200" dirty="0" smtClean="0">
                <a:solidFill>
                  <a:srgbClr val="29529B"/>
                </a:solidFill>
              </a:rPr>
              <a:t>Segmento: </a:t>
            </a:r>
            <a:r>
              <a:rPr lang="es-ES_tradnl" sz="2800" kern="1200" dirty="0" smtClean="0"/>
              <a:t>4</a:t>
            </a:r>
            <a:r>
              <a:rPr lang="es-ES_tradnl" sz="2800" u="sng" kern="1200" dirty="0" smtClean="0"/>
              <a:t>4</a:t>
            </a:r>
            <a:r>
              <a:rPr lang="es-ES_tradnl" sz="2800" kern="1200" dirty="0" smtClean="0"/>
              <a:t> (el segmento maleolar es 			una excepción)</a:t>
            </a:r>
          </a:p>
        </p:txBody>
      </p:sp>
      <p:pic>
        <p:nvPicPr>
          <p:cNvPr id="8" name="Picture 2" descr="I:\AOI\Office ORP\Image_database\Classification\PFxM2_1_5_3e_R0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102767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4662985"/>
            <a:ext cx="3505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_tradnl" sz="2400" dirty="0" smtClean="0"/>
              <a:t>Tibia y peroné están considerados como un hueso</a:t>
            </a:r>
            <a:endParaRPr lang="es-ES_tradnl" sz="2400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381000" y="381000"/>
            <a:ext cx="8267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lvl="0">
              <a:defRPr/>
            </a:pPr>
            <a:r>
              <a:rPr lang="es-ES_tradnl" altLang="de-DE" sz="3200" dirty="0" smtClean="0">
                <a:latin typeface="Arial" charset="0"/>
                <a:ea typeface="Osaka" charset="-128"/>
              </a:rPr>
              <a:t>Repaso de la Clasificación AO de fractura luxación </a:t>
            </a:r>
            <a:r>
              <a:rPr kumimoji="1" lang="es-ES_tradnl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</a:rPr>
              <a:t>(3/7)</a:t>
            </a:r>
            <a:endParaRPr kumimoji="1" lang="es-ES_tradnl" alt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5EBF6"/>
      </a:accent1>
      <a:accent2>
        <a:srgbClr val="0063AC"/>
      </a:accent2>
      <a:accent3>
        <a:srgbClr val="FFFFFF"/>
      </a:accent3>
      <a:accent4>
        <a:srgbClr val="000000"/>
      </a:accent4>
      <a:accent5>
        <a:srgbClr val="F0F3FA"/>
      </a:accent5>
      <a:accent6>
        <a:srgbClr val="00599B"/>
      </a:accent6>
      <a:hlink>
        <a:srgbClr val="B6C600"/>
      </a:hlink>
      <a:folHlink>
        <a:srgbClr val="F08A00"/>
      </a:folHlink>
    </a:clrScheme>
    <a:fontScheme name="aof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32" charset="-128"/>
          </a:defRPr>
        </a:defPPr>
      </a:lstStyle>
    </a:lnDef>
  </a:objectDefaults>
  <a:extraClrSchemeLst>
    <a:extraClrScheme>
      <a:clrScheme name="Blank Presentation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E5EBF6"/>
        </a:accent1>
        <a:accent2>
          <a:srgbClr val="0063AC"/>
        </a:accent2>
        <a:accent3>
          <a:srgbClr val="AAAAAA"/>
        </a:accent3>
        <a:accent4>
          <a:srgbClr val="DADADA"/>
        </a:accent4>
        <a:accent5>
          <a:srgbClr val="F0F3FA"/>
        </a:accent5>
        <a:accent6>
          <a:srgbClr val="00599B"/>
        </a:accent6>
        <a:hlink>
          <a:srgbClr val="B6C600"/>
        </a:hlink>
        <a:folHlink>
          <a:srgbClr val="F08A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5EBF6"/>
      </a:accent1>
      <a:accent2>
        <a:srgbClr val="0063AC"/>
      </a:accent2>
      <a:accent3>
        <a:srgbClr val="FFFFFF"/>
      </a:accent3>
      <a:accent4>
        <a:srgbClr val="000000"/>
      </a:accent4>
      <a:accent5>
        <a:srgbClr val="F0F3FA"/>
      </a:accent5>
      <a:accent6>
        <a:srgbClr val="00599B"/>
      </a:accent6>
      <a:hlink>
        <a:srgbClr val="B6C600"/>
      </a:hlink>
      <a:folHlink>
        <a:srgbClr val="F08A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32" charset="-128"/>
          </a:defRPr>
        </a:defPPr>
      </a:lstStyle>
    </a:lnDef>
  </a:objectDefaults>
  <a:extraClrSchemeLst>
    <a:extraClrScheme>
      <a:clrScheme name="Blank Presentation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E5EBF6"/>
        </a:accent1>
        <a:accent2>
          <a:srgbClr val="0063AC"/>
        </a:accent2>
        <a:accent3>
          <a:srgbClr val="AAAAAA"/>
        </a:accent3>
        <a:accent4>
          <a:srgbClr val="DADADA"/>
        </a:accent4>
        <a:accent5>
          <a:srgbClr val="F0F3FA"/>
        </a:accent5>
        <a:accent6>
          <a:srgbClr val="00599B"/>
        </a:accent6>
        <a:hlink>
          <a:srgbClr val="B6C600"/>
        </a:hlink>
        <a:folHlink>
          <a:srgbClr val="F08A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1771</Words>
  <Application>Microsoft Office PowerPoint</Application>
  <PresentationFormat>On-screen Show (4:3)</PresentationFormat>
  <Paragraphs>316</Paragraphs>
  <Slides>28</Slides>
  <Notes>25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Blank Presentation</vt:lpstr>
      <vt:lpstr>1_Blank Presentation</vt:lpstr>
      <vt:lpstr>PowerPoint Presentation</vt:lpstr>
      <vt:lpstr>¿Cómo utilizar este material de discusión?</vt:lpstr>
      <vt:lpstr>Objetivos </vt:lpstr>
      <vt:lpstr>Presentación del caso</vt:lpstr>
      <vt:lpstr>Describir la fractura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Estabilización de esta fractura de tobillo (peroné)</vt:lpstr>
      <vt:lpstr>Estabilización de esta fractura de tobillo (peroné)</vt:lpstr>
      <vt:lpstr>¿Qué necesita preparar para este caso?     </vt:lpstr>
      <vt:lpstr>¿Qué necesita preparar para este caso? </vt:lpstr>
      <vt:lpstr>¿Que necesita preparar para este caso?   </vt:lpstr>
      <vt:lpstr>¿Qué necesita preparar para este caso? </vt:lpstr>
      <vt:lpstr>¿Qué necesita preparar para este caso?   </vt:lpstr>
      <vt:lpstr>Conclusión</vt:lpstr>
      <vt:lpstr>Conclusión</vt:lpstr>
    </vt:vector>
  </TitlesOfParts>
  <Company>AO Foundation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AOTrauma Template white</dc:title>
  <dc:creator>Herwig Daemon / C&amp;E</dc:creator>
  <cp:lastModifiedBy>sklein</cp:lastModifiedBy>
  <cp:revision>209</cp:revision>
  <cp:lastPrinted>1904-01-01T00:00:00Z</cp:lastPrinted>
  <dcterms:created xsi:type="dcterms:W3CDTF">1904-01-01T00:00:00Z</dcterms:created>
  <dcterms:modified xsi:type="dcterms:W3CDTF">2014-11-13T08:07:22Z</dcterms:modified>
</cp:coreProperties>
</file>