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8" r:id="rId2"/>
    <p:sldId id="380" r:id="rId3"/>
    <p:sldId id="259" r:id="rId4"/>
    <p:sldId id="360" r:id="rId5"/>
    <p:sldId id="362" r:id="rId6"/>
    <p:sldId id="375" r:id="rId7"/>
    <p:sldId id="376" r:id="rId8"/>
    <p:sldId id="377" r:id="rId9"/>
    <p:sldId id="309" r:id="rId10"/>
    <p:sldId id="302" r:id="rId11"/>
    <p:sldId id="312" r:id="rId12"/>
    <p:sldId id="313" r:id="rId13"/>
    <p:sldId id="314" r:id="rId14"/>
    <p:sldId id="315" r:id="rId15"/>
    <p:sldId id="316" r:id="rId16"/>
    <p:sldId id="295" r:id="rId17"/>
    <p:sldId id="327" r:id="rId18"/>
    <p:sldId id="296" r:id="rId19"/>
    <p:sldId id="379" r:id="rId20"/>
    <p:sldId id="368" r:id="rId21"/>
    <p:sldId id="371" r:id="rId22"/>
    <p:sldId id="373" r:id="rId23"/>
    <p:sldId id="378" r:id="rId24"/>
    <p:sldId id="322" r:id="rId25"/>
    <p:sldId id="323" r:id="rId26"/>
    <p:sldId id="324" r:id="rId27"/>
    <p:sldId id="326" r:id="rId28"/>
    <p:sldId id="325" r:id="rId29"/>
    <p:sldId id="381" r:id="rId30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Osaka"/>
        <a:cs typeface="Osaka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Osaka"/>
        <a:cs typeface="Osaka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Osaka"/>
        <a:cs typeface="Osaka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Osaka"/>
        <a:cs typeface="Osak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29B"/>
    <a:srgbClr val="F08A00"/>
    <a:srgbClr val="FFAB57"/>
    <a:srgbClr val="A85400"/>
    <a:srgbClr val="CBBA90"/>
    <a:srgbClr val="ECF96F"/>
    <a:srgbClr val="F7FBE1"/>
    <a:srgbClr val="2C1102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9" autoAdjust="0"/>
    <p:restoredTop sz="85561" autoAdjust="0"/>
  </p:normalViewPr>
  <p:slideViewPr>
    <p:cSldViewPr>
      <p:cViewPr>
        <p:scale>
          <a:sx n="60" d="100"/>
          <a:sy n="60" d="100"/>
        </p:scale>
        <p:origin x="-2395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14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fld id="{6FD67092-0794-4024-9E40-FEEADDD8E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56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499"/>
            <a:ext cx="4939560" cy="44398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add text</a:t>
            </a:r>
            <a:endParaRPr lang="en-US" noProof="0" smtClean="0"/>
          </a:p>
          <a:p>
            <a:pPr lvl="1"/>
            <a:r>
              <a:rPr lang="de-CH" noProof="0" smtClean="0"/>
              <a:t>Second level text</a:t>
            </a:r>
            <a:endParaRPr lang="en-US" noProof="0" smtClean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fld id="{822031A0-0BD9-49AA-B5D9-75CD3F587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Osaka" pitchFamily="-32" charset="-128"/>
        <a:cs typeface="Osaka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Osaka" pitchFamily="-32" charset="-128"/>
        <a:cs typeface="Osaka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b="1" noProof="0" dirty="0" smtClean="0">
                <a:latin typeface="Arial" pitchFamily="34" charset="0"/>
                <a:ea typeface="Osaka" charset="-128"/>
              </a:rPr>
              <a:t>Agradecimientos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Colaboradores  </a:t>
            </a:r>
          </a:p>
          <a:p>
            <a:pPr lvl="1"/>
            <a:r>
              <a:rPr lang="es-ES" noProof="0" dirty="0" err="1" smtClean="0">
                <a:latin typeface="Arial" pitchFamily="34" charset="0"/>
                <a:ea typeface="Osaka" charset="-128"/>
              </a:rPr>
              <a:t>Yarek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Brudnicki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,</a:t>
            </a:r>
            <a:r>
              <a:rPr lang="es-ES" baseline="0" noProof="0" dirty="0" smtClean="0">
                <a:latin typeface="Arial" pitchFamily="34" charset="0"/>
                <a:ea typeface="Osaka" charset="-128"/>
              </a:rPr>
              <a:t> Polonia</a:t>
            </a:r>
            <a:endParaRPr lang="es-ES" noProof="0" dirty="0" smtClean="0">
              <a:latin typeface="Arial" pitchFamily="34" charset="0"/>
              <a:ea typeface="Osaka" charset="-128"/>
            </a:endParaRPr>
          </a:p>
          <a:p>
            <a:pPr lvl="1"/>
            <a:r>
              <a:rPr lang="es-ES" noProof="0" dirty="0" err="1" smtClean="0">
                <a:latin typeface="Arial" pitchFamily="34" charset="0"/>
                <a:ea typeface="Osaka" charset="-128"/>
              </a:rPr>
              <a:t>Bernadeta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Kaluza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, </a:t>
            </a:r>
            <a:r>
              <a:rPr lang="es-ES" baseline="0" noProof="0" dirty="0" smtClean="0">
                <a:latin typeface="Arial" pitchFamily="34" charset="0"/>
                <a:ea typeface="Osaka" charset="-128"/>
              </a:rPr>
              <a:t>Polonia</a:t>
            </a:r>
          </a:p>
          <a:p>
            <a:pPr lvl="1"/>
            <a:endParaRPr lang="es-ES" noProof="0" dirty="0" smtClean="0">
              <a:latin typeface="Arial" pitchFamily="34" charset="0"/>
              <a:ea typeface="Osaka" charset="-128"/>
            </a:endParaRP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Revisión</a:t>
            </a:r>
          </a:p>
          <a:p>
            <a:pPr lvl="1"/>
            <a:r>
              <a:rPr lang="es-ES" baseline="0" noProof="0" dirty="0" smtClean="0">
                <a:latin typeface="Arial" pitchFamily="34" charset="0"/>
                <a:ea typeface="Osaka" charset="-128"/>
              </a:rPr>
              <a:t>Emanuel Gautier and Peter </a:t>
            </a:r>
            <a:r>
              <a:rPr lang="es-ES" baseline="0" noProof="0" dirty="0" err="1" smtClean="0">
                <a:latin typeface="Arial" pitchFamily="34" charset="0"/>
                <a:ea typeface="Osaka" charset="-128"/>
              </a:rPr>
              <a:t>Wahl</a:t>
            </a:r>
            <a:r>
              <a:rPr lang="es-ES" baseline="0" noProof="0" dirty="0" smtClean="0">
                <a:latin typeface="Arial" pitchFamily="34" charset="0"/>
                <a:ea typeface="Osaka" charset="-128"/>
              </a:rPr>
              <a:t>, Suiza (caso)</a:t>
            </a:r>
          </a:p>
          <a:p>
            <a:pPr lvl="1"/>
            <a:r>
              <a:rPr lang="es-ES" noProof="0" dirty="0" smtClean="0">
                <a:latin typeface="Arial" pitchFamily="34" charset="0"/>
                <a:ea typeface="Osaka" charset="-128"/>
              </a:rPr>
              <a:t>Thomas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Ruedi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, Suiza</a:t>
            </a:r>
          </a:p>
          <a:p>
            <a:pPr lvl="1"/>
            <a:r>
              <a:rPr lang="es-ES" noProof="0" dirty="0" err="1" smtClean="0">
                <a:latin typeface="Arial" pitchFamily="34" charset="0"/>
                <a:ea typeface="Osaka" charset="-128"/>
              </a:rPr>
              <a:t>Susanne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Baeuerle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, Suiza</a:t>
            </a:r>
          </a:p>
          <a:p>
            <a:pPr lvl="1"/>
            <a:r>
              <a:rPr lang="es-ES" noProof="0" dirty="0" smtClean="0">
                <a:latin typeface="Arial" pitchFamily="34" charset="0"/>
                <a:ea typeface="Osaka" charset="-128"/>
              </a:rPr>
              <a:t>Isabel Van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Rie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 Richards, Suiza</a:t>
            </a:r>
          </a:p>
          <a:p>
            <a:r>
              <a:rPr lang="es-ES" noProof="0" dirty="0" smtClean="0">
                <a:ea typeface="Osaka" charset="0"/>
              </a:rPr>
              <a:t>Traducción</a:t>
            </a:r>
          </a:p>
          <a:p>
            <a:r>
              <a:rPr lang="es-ES" noProof="0" dirty="0" smtClean="0">
                <a:ea typeface="Osaka" charset="0"/>
              </a:rPr>
              <a:t>          Elena Miguel, </a:t>
            </a:r>
            <a:r>
              <a:rPr lang="es-ES" noProof="0" dirty="0" err="1" smtClean="0">
                <a:ea typeface="Osaka" charset="0"/>
              </a:rPr>
              <a:t>Spain</a:t>
            </a:r>
            <a:endParaRPr lang="es-ES" noProof="0" dirty="0" smtClean="0">
              <a:ea typeface="Osaka" charset="0"/>
            </a:endParaRPr>
          </a:p>
          <a:p>
            <a:pPr defTabSz="906079">
              <a:defRPr/>
            </a:pPr>
            <a:r>
              <a:rPr lang="es-ES" baseline="0" noProof="0" dirty="0" smtClean="0">
                <a:ea typeface="Osaka" charset="0"/>
              </a:rPr>
              <a:t>          Ana Alfonso</a:t>
            </a:r>
            <a:r>
              <a:rPr lang="es-ES" noProof="0" dirty="0" smtClean="0">
                <a:ea typeface="Osaka" charset="0"/>
              </a:rPr>
              <a:t>, </a:t>
            </a:r>
            <a:r>
              <a:rPr lang="es-ES" noProof="0" dirty="0" err="1" smtClean="0">
                <a:ea typeface="Osaka" charset="0"/>
              </a:rPr>
              <a:t>Spain</a:t>
            </a:r>
            <a:endParaRPr lang="es-ES" noProof="0" dirty="0" smtClean="0">
              <a:ea typeface="Osaka" charset="0"/>
            </a:endParaRPr>
          </a:p>
          <a:p>
            <a:endParaRPr lang="pl-PL" dirty="0" smtClean="0">
              <a:latin typeface="Arial" pitchFamily="34" charset="0"/>
              <a:ea typeface="Osaka" charset="-128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36189" indent="-2831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32599" indent="-22652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585638" indent="-22652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38678" indent="-22652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1639AE24-2B88-471A-9066-C0D2E8B70EBD}" type="slidenum">
              <a:rPr lang="en-US" sz="1000"/>
              <a:pPr eaLnBrk="1" hangingPunct="1"/>
              <a:t>1</a:t>
            </a:fld>
            <a:endParaRPr lang="en-US"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C49870-5BDB-40DC-95A1-42632F88A2C8}" type="slidenum">
              <a:rPr lang="x-none" smtClean="0">
                <a:ea typeface="Osaka"/>
              </a:rPr>
              <a:pPr/>
              <a:t>10</a:t>
            </a:fld>
            <a:endParaRPr lang="en-US" smtClean="0">
              <a:ea typeface="Osaka"/>
              <a:cs typeface="Osaka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noFill/>
        </p:spPr>
        <p:txBody>
          <a:bodyPr/>
          <a:lstStyle/>
          <a:p>
            <a:pPr eaLnBrk="1" hangingPunct="1"/>
            <a:r>
              <a:rPr lang="es-ES" b="0" noProof="0" dirty="0" smtClean="0">
                <a:ea typeface="Osaka"/>
              </a:rPr>
              <a:t>La próxima diapositiva muestra todos los detalles de las fracturas proximales de fémur. Mencionar solo brevemente.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noProof="0" dirty="0" smtClean="0">
                <a:latin typeface="Arial" pitchFamily="34" charset="0"/>
                <a:ea typeface="Osaka" charset="-128"/>
              </a:rPr>
              <a:t>1.¿ Qué tipo de grupo es?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A. Fractura</a:t>
            </a:r>
            <a:r>
              <a:rPr lang="es-ES" baseline="0" noProof="0" dirty="0" smtClean="0">
                <a:latin typeface="Arial" pitchFamily="34" charset="0"/>
                <a:ea typeface="Osaka" charset="-128"/>
              </a:rPr>
              <a:t>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Extraarticular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 (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Trocantérea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)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1. Simple 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2.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Metafisaria</a:t>
            </a:r>
            <a:r>
              <a:rPr lang="es-ES" baseline="0" noProof="0" dirty="0" smtClean="0">
                <a:latin typeface="Arial" pitchFamily="34" charset="0"/>
                <a:ea typeface="Osaka" charset="-128"/>
              </a:rPr>
              <a:t> en cuña </a:t>
            </a:r>
            <a:endParaRPr lang="es-ES" noProof="0" dirty="0" smtClean="0">
              <a:latin typeface="Arial" pitchFamily="34" charset="0"/>
              <a:ea typeface="Osaka" charset="-128"/>
            </a:endParaRP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3.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Metafisaria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 compleja 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B. Fractura articular parcial (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Subcapital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)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1. Lateral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sagittal</a:t>
            </a:r>
            <a:endParaRPr lang="es-ES" noProof="0" dirty="0" smtClean="0">
              <a:latin typeface="Arial" pitchFamily="34" charset="0"/>
              <a:ea typeface="Osaka" charset="-128"/>
            </a:endParaRP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2. Medial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sagittal</a:t>
            </a:r>
            <a:endParaRPr lang="es-ES" noProof="0" dirty="0" smtClean="0">
              <a:latin typeface="Arial" pitchFamily="34" charset="0"/>
              <a:ea typeface="Osaka" charset="-128"/>
            </a:endParaRP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3. Coronal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C. Fractura articular completa (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Subcapital</a:t>
            </a:r>
            <a:r>
              <a:rPr lang="es-ES" baseline="0" noProof="0" dirty="0" smtClean="0">
                <a:latin typeface="Arial" pitchFamily="34" charset="0"/>
                <a:ea typeface="Osaka" charset="-128"/>
              </a:rPr>
              <a:t> desplazada)</a:t>
            </a:r>
            <a:endParaRPr lang="es-ES" noProof="0" dirty="0" smtClean="0">
              <a:latin typeface="Arial" pitchFamily="34" charset="0"/>
              <a:ea typeface="Osaka" charset="-128"/>
            </a:endParaRP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1. Articular simple 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2.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Metafisaria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multifragmentaria</a:t>
            </a:r>
            <a:endParaRPr lang="es-ES" noProof="0" dirty="0" smtClean="0">
              <a:latin typeface="Arial" pitchFamily="34" charset="0"/>
              <a:ea typeface="Osaka" charset="-128"/>
            </a:endParaRP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3. Articular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multifragmentaria</a:t>
            </a:r>
            <a:endParaRPr lang="es-ES" noProof="0" dirty="0" smtClean="0">
              <a:latin typeface="Arial" pitchFamily="34" charset="0"/>
              <a:ea typeface="Osaka" charset="-128"/>
            </a:endParaRP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</a:t>
            </a:r>
          </a:p>
          <a:p>
            <a:endParaRPr lang="es-ES" noProof="0" dirty="0" smtClean="0">
              <a:latin typeface="Arial" pitchFamily="34" charset="0"/>
              <a:ea typeface="Osaka" charset="-128"/>
            </a:endParaRP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36189" indent="-2831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32599" indent="-22652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585638" indent="-22652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38678" indent="-22652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2D8E1252-3C41-4839-A6BC-F0A2A115ACB2}" type="slidenum">
              <a:rPr lang="en-US" sz="1000"/>
              <a:pPr eaLnBrk="1" hangingPunct="1"/>
              <a:t>11</a:t>
            </a:fld>
            <a:endParaRPr lang="en-US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36189" indent="-2831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32599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58563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3867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2656D1A2-57D4-44B3-82ED-06F8197ADEC0}" type="slidenum">
              <a:rPr lang="x-none" sz="1000">
                <a:solidFill>
                  <a:srgbClr val="000000"/>
                </a:solidFill>
              </a:rPr>
              <a:pPr eaLnBrk="1" hangingPunct="1"/>
              <a:t>12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20" y="4686618"/>
            <a:ext cx="5388923" cy="4439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noProof="0" dirty="0" smtClean="0">
                <a:ea typeface="Osaka" charset="0"/>
              </a:rPr>
              <a:t>1. ¿ Qué hueso está fracturado? </a:t>
            </a:r>
          </a:p>
          <a:p>
            <a:r>
              <a:rPr lang="es-ES" noProof="0" dirty="0" smtClean="0">
                <a:ea typeface="Osaka" charset="0"/>
              </a:rPr>
              <a:t>2. ¿ Qué número tiene</a:t>
            </a:r>
            <a:r>
              <a:rPr lang="es-ES" baseline="0" noProof="0" dirty="0" smtClean="0">
                <a:ea typeface="Osaka" charset="0"/>
              </a:rPr>
              <a:t> ese hueso en la Clasificación AO de fracturas? </a:t>
            </a:r>
            <a:endParaRPr lang="es-ES" noProof="0" dirty="0">
              <a:ea typeface="Osak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36189" indent="-2831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32599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58563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3867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B085A255-FB4B-4DA6-B140-5CB0BA7F7E89}" type="slidenum">
              <a:rPr lang="x-none" sz="1000">
                <a:solidFill>
                  <a:srgbClr val="000000"/>
                </a:solidFill>
              </a:rPr>
              <a:pPr eaLnBrk="1" hangingPunct="1"/>
              <a:t>13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20" y="4686618"/>
            <a:ext cx="5388923" cy="4439289"/>
          </a:xfrm>
        </p:spPr>
        <p:txBody>
          <a:bodyPr/>
          <a:lstStyle/>
          <a:p>
            <a:pPr eaLnBrk="1" hangingPunct="1"/>
            <a:r>
              <a:rPr lang="es-ES" noProof="0" dirty="0" smtClean="0">
                <a:ea typeface="Osaka" charset="0"/>
              </a:rPr>
              <a:t>1.¿Qué segmento óseo está afectado? </a:t>
            </a:r>
          </a:p>
          <a:p>
            <a:pPr marL="679559" lvl="1" indent="-226520" eaLnBrk="1" hangingPunct="1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Proximal</a:t>
            </a:r>
          </a:p>
          <a:p>
            <a:pPr marL="679559" lvl="1" indent="-226520" eaLnBrk="1" hangingPunct="1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Segmento medial (</a:t>
            </a:r>
            <a:r>
              <a:rPr lang="es-ES" noProof="0" dirty="0" err="1" smtClean="0">
                <a:ea typeface="Osaka" charset="0"/>
              </a:rPr>
              <a:t>diafisis</a:t>
            </a:r>
            <a:r>
              <a:rPr lang="es-ES" noProof="0" dirty="0" smtClean="0">
                <a:ea typeface="Osaka" charset="0"/>
              </a:rPr>
              <a:t>) </a:t>
            </a:r>
          </a:p>
          <a:p>
            <a:pPr marL="679559" lvl="1" indent="-226520" eaLnBrk="1" hangingPunct="1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Segmento distal</a:t>
            </a:r>
          </a:p>
          <a:p>
            <a:pPr eaLnBrk="1" hangingPunct="1"/>
            <a:r>
              <a:rPr lang="es-ES" noProof="0" dirty="0" smtClean="0">
                <a:ea typeface="Osaka" charset="0"/>
              </a:rPr>
              <a:t>2. ¿ Qué numero tiene el segmento proximal dentro de la </a:t>
            </a:r>
            <a:r>
              <a:rPr lang="es-ES" noProof="0" dirty="0" err="1" smtClean="0">
                <a:ea typeface="Osaka" charset="0"/>
              </a:rPr>
              <a:t>Clasificacion</a:t>
            </a:r>
            <a:r>
              <a:rPr lang="es-ES" noProof="0" dirty="0" smtClean="0">
                <a:ea typeface="Osaka" charset="0"/>
              </a:rPr>
              <a:t> AO de fracturas?</a:t>
            </a:r>
          </a:p>
          <a:p>
            <a:pPr eaLnBrk="1" hangingPunct="1">
              <a:defRPr/>
            </a:pPr>
            <a:endParaRPr lang="es-ES" noProof="0" dirty="0" smtClean="0">
              <a:ea typeface="Osak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36189" indent="-2831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32599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58563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3867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81F0EB56-935E-4995-AC3E-767319D67A58}" type="slidenum">
              <a:rPr lang="x-none" sz="1000">
                <a:solidFill>
                  <a:srgbClr val="000000"/>
                </a:solidFill>
              </a:rPr>
              <a:pPr eaLnBrk="1" hangingPunct="1"/>
              <a:t>14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20" y="4686618"/>
            <a:ext cx="5388923" cy="4439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i="0" noProof="0" dirty="0" smtClean="0">
                <a:ea typeface="Osaka" charset="-128"/>
              </a:rPr>
              <a:t>1. ¿Qué tipo de fractura</a:t>
            </a:r>
            <a:r>
              <a:rPr lang="es-ES" i="0" baseline="0" noProof="0" dirty="0" smtClean="0">
                <a:ea typeface="Osaka" charset="-128"/>
              </a:rPr>
              <a:t> es? </a:t>
            </a:r>
            <a:endParaRPr lang="es-ES" i="0" noProof="0" dirty="0" smtClean="0">
              <a:ea typeface="Osaka" charset="-128"/>
            </a:endParaRPr>
          </a:p>
          <a:p>
            <a:pPr marL="679559" lvl="1" indent="-226520">
              <a:buFont typeface="+mj-lt"/>
              <a:buAutoNum type="alphaUcPeriod"/>
            </a:pPr>
            <a:r>
              <a:rPr lang="es-ES" i="0" noProof="0" dirty="0" smtClean="0">
                <a:ea typeface="Osaka" charset="-128"/>
              </a:rPr>
              <a:t>Fractura </a:t>
            </a:r>
            <a:r>
              <a:rPr lang="es-ES" i="0" noProof="0" dirty="0" err="1" smtClean="0">
                <a:ea typeface="Osaka" charset="-128"/>
              </a:rPr>
              <a:t>trocantérea</a:t>
            </a:r>
            <a:r>
              <a:rPr lang="es-ES" i="0" noProof="0" dirty="0" smtClean="0">
                <a:ea typeface="Osaka" charset="-128"/>
              </a:rPr>
              <a:t> </a:t>
            </a:r>
          </a:p>
          <a:p>
            <a:pPr marL="679559" lvl="1" indent="-226520">
              <a:buFont typeface="+mj-lt"/>
              <a:buAutoNum type="alphaUcPeriod"/>
            </a:pPr>
            <a:r>
              <a:rPr lang="es-ES" i="0" noProof="0" dirty="0" smtClean="0">
                <a:ea typeface="Osaka" charset="-128"/>
              </a:rPr>
              <a:t>Fractura del</a:t>
            </a:r>
            <a:r>
              <a:rPr lang="es-ES" i="0" baseline="0" noProof="0" dirty="0" smtClean="0">
                <a:ea typeface="Osaka" charset="-128"/>
              </a:rPr>
              <a:t> cuello</a:t>
            </a:r>
            <a:endParaRPr lang="es-ES" i="0" noProof="0" dirty="0" smtClean="0">
              <a:ea typeface="Osaka" charset="-128"/>
            </a:endParaRPr>
          </a:p>
          <a:p>
            <a:pPr marL="679559" lvl="1" indent="-226520">
              <a:buFont typeface="+mj-lt"/>
              <a:buAutoNum type="alphaUcPeriod"/>
            </a:pPr>
            <a:r>
              <a:rPr lang="es-ES" i="0" baseline="0" noProof="0" dirty="0" smtClean="0">
                <a:ea typeface="Osaka" charset="-128"/>
              </a:rPr>
              <a:t>Fractura de la cabeza</a:t>
            </a:r>
            <a:endParaRPr lang="es-ES" i="0" noProof="0" dirty="0" smtClean="0">
              <a:ea typeface="Osaka" charset="-128"/>
            </a:endParaRPr>
          </a:p>
          <a:p>
            <a:endParaRPr lang="es-ES" noProof="0" dirty="0" smtClean="0">
              <a:ea typeface="Osaka" charset="-128"/>
            </a:endParaRPr>
          </a:p>
          <a:p>
            <a:endParaRPr lang="es-ES" noProof="0" dirty="0" smtClean="0">
              <a:ea typeface="Osaka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36189" indent="-2831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32599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58563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3867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2656D1A2-57D4-44B3-82ED-06F8197ADEC0}" type="slidenum">
              <a:rPr lang="x-none" sz="1000">
                <a:solidFill>
                  <a:srgbClr val="000000"/>
                </a:solidFill>
              </a:rPr>
              <a:pPr eaLnBrk="1" hangingPunct="1"/>
              <a:t>15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20" y="4686618"/>
            <a:ext cx="5388923" cy="4439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6520" indent="-226520">
              <a:buFont typeface="+mj-lt"/>
              <a:buAutoNum type="arabicPeriod"/>
            </a:pPr>
            <a:r>
              <a:rPr lang="es-ES" i="0" noProof="0" dirty="0" smtClean="0">
                <a:ea typeface="Osaka" charset="-128"/>
              </a:rPr>
              <a:t>¿ Qué tipo de subgrupo</a:t>
            </a:r>
            <a:r>
              <a:rPr lang="es-ES" i="0" baseline="0" noProof="0" dirty="0" smtClean="0">
                <a:ea typeface="Osaka" charset="-128"/>
              </a:rPr>
              <a:t> es? </a:t>
            </a:r>
            <a:endParaRPr lang="es-ES" i="0" noProof="0" dirty="0" smtClean="0">
              <a:ea typeface="Osaka" charset="-128"/>
            </a:endParaRPr>
          </a:p>
          <a:p>
            <a:pPr marL="679559" lvl="1" indent="-226520">
              <a:buFont typeface="+mj-lt"/>
              <a:buAutoNum type="arabicPeriod"/>
            </a:pPr>
            <a:r>
              <a:rPr lang="es-ES" i="0" noProof="0" dirty="0" err="1" smtClean="0">
                <a:ea typeface="Osaka" charset="-128"/>
              </a:rPr>
              <a:t>Pertrocantérea</a:t>
            </a:r>
            <a:r>
              <a:rPr lang="es-ES" i="0" noProof="0" dirty="0" smtClean="0">
                <a:ea typeface="Osaka" charset="-128"/>
              </a:rPr>
              <a:t> simple</a:t>
            </a:r>
          </a:p>
          <a:p>
            <a:pPr marL="679559" lvl="1" indent="-226520">
              <a:buFont typeface="+mj-lt"/>
              <a:buAutoNum type="arabicPeriod"/>
            </a:pPr>
            <a:r>
              <a:rPr lang="es-ES" i="0" noProof="0" dirty="0" err="1" smtClean="0">
                <a:ea typeface="Osaka" charset="-128"/>
              </a:rPr>
              <a:t>Pertrocantérea</a:t>
            </a:r>
            <a:r>
              <a:rPr lang="es-ES" i="0" noProof="0" dirty="0" smtClean="0">
                <a:ea typeface="Osaka" charset="-128"/>
              </a:rPr>
              <a:t>  </a:t>
            </a:r>
            <a:r>
              <a:rPr lang="es-ES" i="0" noProof="0" dirty="0" err="1" smtClean="0">
                <a:ea typeface="Osaka" charset="-128"/>
              </a:rPr>
              <a:t>multifragmentaria</a:t>
            </a:r>
            <a:r>
              <a:rPr lang="es-ES" i="0" noProof="0" dirty="0" smtClean="0">
                <a:ea typeface="Osaka" charset="-128"/>
              </a:rPr>
              <a:t> </a:t>
            </a:r>
          </a:p>
          <a:p>
            <a:pPr marL="679559" lvl="1" indent="-226520">
              <a:buFont typeface="+mj-lt"/>
              <a:buAutoNum type="arabicPeriod"/>
            </a:pPr>
            <a:r>
              <a:rPr lang="es-ES" i="0" noProof="0" dirty="0" err="1" smtClean="0">
                <a:ea typeface="Osaka" charset="-128"/>
              </a:rPr>
              <a:t>Intertrocantérea</a:t>
            </a:r>
            <a:endParaRPr lang="es-ES" i="0" noProof="0" dirty="0" smtClean="0">
              <a:ea typeface="Osaka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4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520" indent="-226520">
              <a:buFontTx/>
              <a:buAutoNum type="arabicPeriod"/>
            </a:pPr>
            <a:r>
              <a:rPr lang="es-ES" noProof="0" dirty="0" smtClean="0">
                <a:ea typeface="Osaka" charset="0"/>
              </a:rPr>
              <a:t>¿ Qué tipo</a:t>
            </a:r>
            <a:r>
              <a:rPr lang="es-ES" baseline="0" noProof="0" dirty="0" smtClean="0">
                <a:ea typeface="Osaka" charset="0"/>
              </a:rPr>
              <a:t> de reducción se realizará? (abierta o cerrada, directa o indirecta, sin tocar la fractura). La mayoría de la veces, en el fémur hablamos de reducción cerrada o abierta.</a:t>
            </a:r>
          </a:p>
          <a:p>
            <a:pPr marL="226520" indent="-226520">
              <a:buFontTx/>
              <a:buAutoNum type="arabicPeriod"/>
            </a:pPr>
            <a:r>
              <a:rPr lang="es-ES" baseline="0" noProof="0" dirty="0" smtClean="0">
                <a:ea typeface="Osaka" charset="0"/>
              </a:rPr>
              <a:t>¿ Qué tipo de estabilización se aplicará? </a:t>
            </a:r>
            <a:r>
              <a:rPr lang="es-ES" noProof="0" dirty="0" smtClean="0">
                <a:ea typeface="Osaka" charset="0"/>
              </a:rPr>
              <a:t>(estabilidad absoluta o relativa)  ¿Cómo se podría fijar la fractura?</a:t>
            </a:r>
            <a:r>
              <a:rPr lang="es-ES" baseline="0" noProof="0" dirty="0" smtClean="0">
                <a:ea typeface="Osaka" charset="0"/>
              </a:rPr>
              <a:t> </a:t>
            </a:r>
            <a:r>
              <a:rPr lang="es-ES" noProof="0" dirty="0" smtClean="0">
                <a:ea typeface="Osaka" charset="0"/>
              </a:rPr>
              <a:t> ¿ Qué tipo de consolidación se espera? </a:t>
            </a:r>
          </a:p>
          <a:p>
            <a:pPr marL="226520" indent="-226520">
              <a:buFontTx/>
              <a:buAutoNum type="arabicPeriod"/>
            </a:pPr>
            <a:r>
              <a:rPr lang="es-ES" noProof="0" dirty="0" smtClean="0">
                <a:ea typeface="Osaka" charset="0"/>
              </a:rPr>
              <a:t>¿</a:t>
            </a:r>
            <a:r>
              <a:rPr lang="es-ES" baseline="0" noProof="0" dirty="0" smtClean="0">
                <a:ea typeface="Osaka" charset="0"/>
              </a:rPr>
              <a:t> Qué abordaje se realizará? </a:t>
            </a:r>
            <a:r>
              <a:rPr lang="es-ES" noProof="0" dirty="0" smtClean="0">
                <a:ea typeface="Osaka" charset="0"/>
              </a:rPr>
              <a:t>(abierto, mínimamente invasivo…) ¿Cuál será el efecto sobre las partes blandas?</a:t>
            </a:r>
          </a:p>
          <a:p>
            <a:pPr marL="226520" indent="-226520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¿ Qué tipo</a:t>
            </a:r>
            <a:r>
              <a:rPr lang="es-ES" baseline="0" noProof="0" dirty="0" smtClean="0">
                <a:ea typeface="Osaka" charset="0"/>
              </a:rPr>
              <a:t> de movilización se realizará tras la cirugía? </a:t>
            </a:r>
            <a:r>
              <a:rPr lang="es-ES" noProof="0" dirty="0" smtClean="0">
                <a:ea typeface="Osaka" charset="0"/>
              </a:rPr>
              <a:t>(Movimientos del miembro lesionado, la carga de peso,….)</a:t>
            </a:r>
          </a:p>
          <a:p>
            <a:pPr>
              <a:defRPr/>
            </a:pPr>
            <a:endParaRPr lang="de-CH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36189" indent="-2831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32599" indent="-22652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585638" indent="-22652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38678" indent="-22652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42E328C6-0909-41F6-9542-BE50FA23A823}" type="slidenum">
              <a:rPr lang="en-US" sz="1000"/>
              <a:pPr eaLnBrk="1" hangingPunct="1"/>
              <a:t>17</a:t>
            </a:fld>
            <a:endParaRPr lang="en-US" sz="1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noProof="0" dirty="0" smtClean="0">
                <a:ea typeface="Osaka" charset="0"/>
              </a:rPr>
              <a:t>Discutir sobre el tratamiento recomendado. ¿Qué opciones hay? </a:t>
            </a:r>
          </a:p>
          <a:p>
            <a:pPr marL="226520" indent="-226520"/>
            <a:endParaRPr lang="en-US" dirty="0" smtClean="0">
              <a:ea typeface="Osaka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71A581-8254-486C-AFF0-FCCB54139702}" type="slidenum">
              <a:rPr lang="en-US" smtClean="0">
                <a:ea typeface="Osaka"/>
                <a:cs typeface="Osaka"/>
              </a:rPr>
              <a:pPr/>
              <a:t>18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6520" indent="-226520"/>
            <a:r>
              <a:rPr lang="es-ES" noProof="0" dirty="0" smtClean="0">
                <a:ea typeface="Osaka"/>
              </a:rPr>
              <a:t>Discutir sobre la elección del implante.</a:t>
            </a:r>
          </a:p>
          <a:p>
            <a:pPr marL="226520" indent="-226520"/>
            <a:endParaRPr lang="es-ES" noProof="0" dirty="0" smtClean="0">
              <a:ea typeface="Osaka"/>
            </a:endParaRPr>
          </a:p>
          <a:p>
            <a:pPr marL="226520" indent="-226520"/>
            <a:r>
              <a:rPr lang="es-ES" noProof="0" dirty="0" smtClean="0">
                <a:ea typeface="Osaka"/>
              </a:rPr>
              <a:t>Discutir otras opciones, por ejemplo, PFNA  </a:t>
            </a:r>
          </a:p>
          <a:p>
            <a:pPr marL="226520" indent="-226520"/>
            <a:r>
              <a:rPr lang="es-ES" noProof="0" dirty="0" smtClean="0">
                <a:ea typeface="Osaka"/>
              </a:rPr>
              <a:t>Discutir sobre las diferencias entre los dos dispositivos: </a:t>
            </a:r>
          </a:p>
          <a:p>
            <a:pPr marL="169890" indent="-169890">
              <a:buFontTx/>
              <a:buChar char="-"/>
            </a:pPr>
            <a:r>
              <a:rPr lang="es-ES" baseline="0" noProof="0" dirty="0" smtClean="0">
                <a:ea typeface="Osaka"/>
              </a:rPr>
              <a:t>PFNA comparte  carga, permitiendo pronto  el apoyo parcial.</a:t>
            </a:r>
          </a:p>
          <a:p>
            <a:pPr marL="169890" indent="-169890">
              <a:buFontTx/>
              <a:buChar char="-"/>
            </a:pPr>
            <a:r>
              <a:rPr lang="es-ES" noProof="0" dirty="0" smtClean="0">
                <a:ea typeface="Osaka"/>
              </a:rPr>
              <a:t>DHS soporta carga, que generalmente permite </a:t>
            </a:r>
            <a:r>
              <a:rPr lang="es-ES" baseline="0" noProof="0" dirty="0" smtClean="0">
                <a:ea typeface="Osaka"/>
              </a:rPr>
              <a:t>el apoyo con peso parcial temprano en una fractura estable. </a:t>
            </a:r>
            <a:endParaRPr lang="es-ES" noProof="0" dirty="0" smtClean="0">
              <a:ea typeface="Osaka"/>
            </a:endParaRPr>
          </a:p>
          <a:p>
            <a:endParaRPr lang="es-ES" noProof="0" dirty="0" smtClean="0">
              <a:ea typeface="Osaka"/>
            </a:endParaRPr>
          </a:p>
          <a:p>
            <a:r>
              <a:rPr lang="es-ES" b="0" noProof="0" dirty="0" smtClean="0"/>
              <a:t>Esta es una indicación ideal para DHS;</a:t>
            </a:r>
            <a:r>
              <a:rPr lang="es-ES" b="0" baseline="0" noProof="0" dirty="0" smtClean="0"/>
              <a:t> con una reducción anatómica, una correcta </a:t>
            </a:r>
            <a:r>
              <a:rPr lang="es-ES" b="0" baseline="0" noProof="0" dirty="0" err="1" smtClean="0"/>
              <a:t>colocacion</a:t>
            </a:r>
            <a:r>
              <a:rPr lang="es-ES" b="0" baseline="0" noProof="0" dirty="0" smtClean="0"/>
              <a:t> del tornillo y un buen soporte óseo el cual permite una estructura estable y una carga inmediata. </a:t>
            </a:r>
          </a:p>
          <a:p>
            <a:endParaRPr lang="es-ES" b="0" noProof="0" dirty="0" smtClean="0"/>
          </a:p>
          <a:p>
            <a:r>
              <a:rPr lang="es-ES" dirty="0">
                <a:solidFill>
                  <a:schemeClr val="tx2"/>
                </a:solidFill>
              </a:rPr>
              <a:t>Para las Fracturas estables A1 existe un consenso:</a:t>
            </a:r>
          </a:p>
          <a:p>
            <a:pPr marL="226520" indent="-226520">
              <a:buFont typeface="+mj-lt"/>
              <a:buAutoNum type="arabicPeriod"/>
            </a:pPr>
            <a:r>
              <a:rPr lang="es-ES" dirty="0"/>
              <a:t>Fijación </a:t>
            </a:r>
            <a:r>
              <a:rPr lang="es-ES" dirty="0" err="1"/>
              <a:t>extramedular</a:t>
            </a:r>
            <a:r>
              <a:rPr lang="es-ES" dirty="0"/>
              <a:t>: DHS, placas anguladas, etc. </a:t>
            </a:r>
          </a:p>
          <a:p>
            <a:r>
              <a:rPr lang="es-ES" dirty="0"/>
              <a:t>                       -  Todos lo hacen muy bien</a:t>
            </a:r>
          </a:p>
          <a:p>
            <a:r>
              <a:rPr lang="es-ES" dirty="0"/>
              <a:t>                       -  </a:t>
            </a:r>
            <a:r>
              <a:rPr lang="es-ES" dirty="0" err="1"/>
              <a:t>Cirugia</a:t>
            </a:r>
            <a:r>
              <a:rPr lang="es-ES" dirty="0"/>
              <a:t> corta </a:t>
            </a:r>
          </a:p>
          <a:p>
            <a:r>
              <a:rPr lang="es-ES" dirty="0"/>
              <a:t>                       -  Poca pérdida de sangre</a:t>
            </a:r>
          </a:p>
          <a:p>
            <a:r>
              <a:rPr lang="es-ES" dirty="0"/>
              <a:t>                       -  Económico</a:t>
            </a:r>
          </a:p>
          <a:p>
            <a:r>
              <a:rPr lang="es-ES" dirty="0"/>
              <a:t>                       -  Apoyo parcial temprano</a:t>
            </a:r>
          </a:p>
          <a:p>
            <a:pPr marL="226520" indent="-226520">
              <a:buFont typeface="+mj-lt"/>
              <a:buAutoNum type="arabicPeriod" startAt="2"/>
            </a:pPr>
            <a:r>
              <a:rPr lang="es-ES" dirty="0"/>
              <a:t>Fijación intramedular: PFN, Gamma, etc.</a:t>
            </a:r>
          </a:p>
          <a:p>
            <a:r>
              <a:rPr lang="es-ES" dirty="0"/>
              <a:t>                       -  No tiene ventajas</a:t>
            </a:r>
          </a:p>
          <a:p>
            <a:r>
              <a:rPr lang="es-ES" dirty="0"/>
              <a:t>                       -  Más caro</a:t>
            </a:r>
          </a:p>
          <a:p>
            <a:endParaRPr lang="es-ES" dirty="0"/>
          </a:p>
          <a:p>
            <a:r>
              <a:rPr lang="es-ES" b="1" dirty="0" err="1"/>
              <a:t>References</a:t>
            </a:r>
            <a:endParaRPr lang="es-ES" b="1" dirty="0"/>
          </a:p>
          <a:p>
            <a:r>
              <a:rPr lang="es-ES" i="1" dirty="0"/>
              <a:t>Curtis M.J et al, 1994 </a:t>
            </a:r>
            <a:r>
              <a:rPr lang="es-ES" i="1" dirty="0" err="1"/>
              <a:t>Injury</a:t>
            </a:r>
            <a:r>
              <a:rPr lang="es-ES" i="1" dirty="0"/>
              <a:t> 25: 99 : </a:t>
            </a:r>
            <a:r>
              <a:rPr lang="es-ES" i="1" dirty="0" err="1"/>
              <a:t>Prox</a:t>
            </a:r>
            <a:r>
              <a:rPr lang="es-ES" i="1" dirty="0"/>
              <a:t>. </a:t>
            </a:r>
            <a:r>
              <a:rPr lang="es-ES" i="1" dirty="0" err="1"/>
              <a:t>Femur</a:t>
            </a:r>
            <a:r>
              <a:rPr lang="es-ES" i="1" dirty="0"/>
              <a:t> </a:t>
            </a:r>
            <a:r>
              <a:rPr lang="es-ES" i="1" dirty="0" err="1"/>
              <a:t>fract</a:t>
            </a:r>
            <a:r>
              <a:rPr lang="es-ES" i="1" dirty="0"/>
              <a:t>. </a:t>
            </a:r>
            <a:r>
              <a:rPr lang="es-ES" i="1" dirty="0" err="1"/>
              <a:t>Biomechanical</a:t>
            </a:r>
            <a:r>
              <a:rPr lang="es-ES" i="1" dirty="0"/>
              <a:t> </a:t>
            </a:r>
            <a:r>
              <a:rPr lang="es-ES" i="1" dirty="0" err="1"/>
              <a:t>study</a:t>
            </a:r>
            <a:r>
              <a:rPr lang="es-ES" i="1" dirty="0"/>
              <a:t> to compare extra- and </a:t>
            </a:r>
            <a:r>
              <a:rPr lang="es-ES" i="1" dirty="0" err="1"/>
              <a:t>intramedullary</a:t>
            </a:r>
            <a:r>
              <a:rPr lang="es-ES" i="1" dirty="0"/>
              <a:t> </a:t>
            </a:r>
            <a:r>
              <a:rPr lang="es-ES" i="1" dirty="0" err="1"/>
              <a:t>fixation</a:t>
            </a:r>
            <a:endParaRPr lang="es-ES" i="1" dirty="0"/>
          </a:p>
          <a:p>
            <a:r>
              <a:rPr lang="es-ES" i="1" dirty="0" err="1"/>
              <a:t>Butt</a:t>
            </a:r>
            <a:r>
              <a:rPr lang="es-ES" i="1" dirty="0"/>
              <a:t> M.S. et al 1995 </a:t>
            </a:r>
            <a:r>
              <a:rPr lang="es-ES" i="1" dirty="0" err="1"/>
              <a:t>Injury</a:t>
            </a:r>
            <a:r>
              <a:rPr lang="es-ES" i="1" dirty="0"/>
              <a:t> 26 :615: </a:t>
            </a:r>
            <a:r>
              <a:rPr lang="es-ES" i="1" dirty="0" err="1"/>
              <a:t>Comparison</a:t>
            </a:r>
            <a:r>
              <a:rPr lang="es-ES" i="1" dirty="0"/>
              <a:t> DHS / Gamma </a:t>
            </a:r>
            <a:r>
              <a:rPr lang="es-ES" i="1" dirty="0" err="1"/>
              <a:t>nail</a:t>
            </a:r>
            <a:r>
              <a:rPr lang="es-ES" i="1" dirty="0"/>
              <a:t>, a </a:t>
            </a:r>
            <a:r>
              <a:rPr lang="es-ES" i="1" dirty="0" err="1"/>
              <a:t>controlled</a:t>
            </a:r>
            <a:r>
              <a:rPr lang="es-ES" i="1" dirty="0"/>
              <a:t> trial</a:t>
            </a:r>
          </a:p>
          <a:p>
            <a:r>
              <a:rPr lang="es-ES" i="1" dirty="0" err="1"/>
              <a:t>Hoffmann</a:t>
            </a:r>
            <a:r>
              <a:rPr lang="es-ES" i="1" dirty="0"/>
              <a:t> R. et al. 1999 </a:t>
            </a:r>
            <a:r>
              <a:rPr lang="es-ES" i="1" dirty="0" err="1"/>
              <a:t>Unfallchirurg</a:t>
            </a:r>
            <a:r>
              <a:rPr lang="es-ES" i="1" dirty="0"/>
              <a:t>: 102, 182: IMHS vs. DHS, </a:t>
            </a:r>
            <a:r>
              <a:rPr lang="es-ES" i="1" dirty="0" err="1"/>
              <a:t>prosp.random</a:t>
            </a:r>
            <a:r>
              <a:rPr lang="es-ES" i="1" dirty="0"/>
              <a:t>. </a:t>
            </a:r>
            <a:r>
              <a:rPr lang="es-ES" i="1" dirty="0" err="1"/>
              <a:t>studie</a:t>
            </a:r>
            <a:endParaRPr lang="es-ES" i="1" dirty="0"/>
          </a:p>
          <a:p>
            <a:endParaRPr lang="de-CH" dirty="0"/>
          </a:p>
          <a:p>
            <a:pPr marL="226520" indent="-226520">
              <a:buFont typeface="+mj-lt"/>
              <a:buAutoNum type="arabicPeriod"/>
            </a:pPr>
            <a:endParaRPr lang="de-CH" b="0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71A581-8254-486C-AFF0-FCCB54139702}" type="slidenum">
              <a:rPr lang="en-US" smtClean="0">
                <a:ea typeface="Osaka"/>
                <a:cs typeface="Osaka"/>
              </a:rPr>
              <a:pPr/>
              <a:t>19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92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079">
              <a:defRPr/>
            </a:pPr>
            <a:r>
              <a:rPr lang="es-ES" noProof="0" dirty="0" smtClean="0"/>
              <a:t>Una fractura </a:t>
            </a:r>
            <a:r>
              <a:rPr lang="es-ES" noProof="0" dirty="0" err="1" smtClean="0"/>
              <a:t>pertrocantérea</a:t>
            </a:r>
            <a:r>
              <a:rPr lang="es-ES" noProof="0" dirty="0" smtClean="0"/>
              <a:t>  estable de fémur permite una reducción anatómica especialmente del calcar, si esto se consigue, el DHS es el</a:t>
            </a:r>
            <a:r>
              <a:rPr lang="es-ES" baseline="0" noProof="0" dirty="0" smtClean="0"/>
              <a:t> implante ideal y permite la carga parcial inmediata. Si  hay fragmentación en la zona del trocánter menor (calcar), correspondiendo a un tipo A2/3, hay riesgo de que el DHS se rompa por fatiga.</a:t>
            </a:r>
            <a:endParaRPr lang="es-ES" noProof="0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1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17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6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None/>
              <a:defRPr/>
            </a:pPr>
            <a:r>
              <a:rPr lang="es-ES" noProof="0" dirty="0" smtClean="0"/>
              <a:t>Visión de conjunto de la preparación preoperatoria desde el punto de vista de enfermería:</a:t>
            </a:r>
          </a:p>
          <a:p>
            <a:pPr marL="509669" indent="-509669">
              <a:buFont typeface="+mj-lt"/>
              <a:buAutoNum type="arabicPeriod"/>
              <a:defRPr/>
            </a:pPr>
            <a:r>
              <a:rPr lang="es-ES" noProof="0" dirty="0" smtClean="0"/>
              <a:t>Posición</a:t>
            </a:r>
          </a:p>
          <a:p>
            <a:pPr marL="509669" indent="-509669">
              <a:buFont typeface="+mj-lt"/>
              <a:buAutoNum type="arabicPeriod"/>
              <a:defRPr/>
            </a:pPr>
            <a:r>
              <a:rPr lang="es-ES" noProof="0" dirty="0" smtClean="0"/>
              <a:t>Instrumental e implantes</a:t>
            </a:r>
          </a:p>
          <a:p>
            <a:pPr marL="509669" indent="-509669">
              <a:buFont typeface="+mj-lt"/>
              <a:buAutoNum type="arabicPeriod"/>
              <a:defRPr/>
            </a:pPr>
            <a:r>
              <a:rPr lang="es-ES" noProof="0" dirty="0" smtClean="0"/>
              <a:t>Procedimiento</a:t>
            </a:r>
          </a:p>
          <a:p>
            <a:pPr>
              <a:buFont typeface="Calibri" pitchFamily="34" charset="0"/>
              <a:buNone/>
              <a:defRPr/>
            </a:pPr>
            <a:endParaRPr lang="es-ES" noProof="0" dirty="0" smtClean="0">
              <a:latin typeface="Arial" pitchFamily="34" charset="0"/>
              <a:ea typeface="Osaka" charset="-128"/>
              <a:cs typeface="+mn-cs"/>
            </a:endParaRPr>
          </a:p>
        </p:txBody>
      </p:sp>
      <p:sp>
        <p:nvSpPr>
          <p:cNvPr id="430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36189" indent="-2831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32599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58563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3867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fld id="{AAE15201-EF57-0D49-AC1D-B1130F8C1EC5}" type="slidenum">
              <a:rPr lang="en-US" sz="1000"/>
              <a:pPr eaLnBrk="1" hangingPunct="1"/>
              <a:t>23</a:t>
            </a:fld>
            <a:endParaRPr lang="en-US" sz="10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6520" indent="-226520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Discutir sobre la  posición segura del paciente (accesorios necesarios, Mesa de tracción, etc…).</a:t>
            </a:r>
          </a:p>
          <a:p>
            <a:pPr marL="226520" indent="-226520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Discutir consejos y trucos.</a:t>
            </a:r>
          </a:p>
          <a:p>
            <a:endParaRPr lang="en-US" dirty="0" smtClean="0">
              <a:ea typeface="Osaka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6217E9-3D43-4FE6-A60D-19BB5A60732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06079">
              <a:defRPr/>
            </a:pPr>
            <a:r>
              <a:rPr lang="es-ES" b="1" noProof="0" dirty="0" smtClean="0">
                <a:ea typeface="Osaka" charset="0"/>
              </a:rPr>
              <a:t>Si es posible, utilizar la caja de instrumental de prácticas para permitir tocar el instrumental y discutir y/o probar la funcionalidad de los instrumentos.</a:t>
            </a:r>
          </a:p>
          <a:p>
            <a:pPr>
              <a:buFont typeface="+mj-lt" charset="0"/>
              <a:buNone/>
            </a:pPr>
            <a:endParaRPr lang="pl-PL" dirty="0" smtClean="0">
              <a:ea typeface="Osaka" charset="0"/>
            </a:endParaRPr>
          </a:p>
          <a:p>
            <a:pPr>
              <a:buFont typeface="+mj-lt" charset="0"/>
              <a:buNone/>
            </a:pPr>
            <a:endParaRPr lang="de-CH" dirty="0" smtClean="0">
              <a:ea typeface="Osaka" charset="0"/>
            </a:endParaRPr>
          </a:p>
          <a:p>
            <a:pPr>
              <a:buFont typeface="Calibri" charset="0"/>
              <a:buAutoNum type="arabicPeriod"/>
            </a:pPr>
            <a:r>
              <a:rPr lang="de-CH" dirty="0" err="1" smtClean="0">
                <a:ea typeface="Osaka" charset="0"/>
              </a:rPr>
              <a:t>Discutir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sobre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el</a:t>
            </a:r>
            <a:r>
              <a:rPr lang="de-CH" dirty="0" smtClean="0">
                <a:ea typeface="Osaka" charset="0"/>
              </a:rPr>
              <a:t> material </a:t>
            </a:r>
            <a:r>
              <a:rPr lang="de-CH" dirty="0" err="1" smtClean="0">
                <a:ea typeface="Osaka" charset="0"/>
              </a:rPr>
              <a:t>y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equipo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necesario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para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este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tipo</a:t>
            </a:r>
            <a:r>
              <a:rPr lang="de-CH" dirty="0" smtClean="0">
                <a:ea typeface="Osaka" charset="0"/>
              </a:rPr>
              <a:t> de </a:t>
            </a:r>
            <a:r>
              <a:rPr lang="de-CH" dirty="0" err="1" smtClean="0">
                <a:ea typeface="Osaka" charset="0"/>
              </a:rPr>
              <a:t>intervención</a:t>
            </a:r>
            <a:r>
              <a:rPr lang="de-CH" dirty="0" smtClean="0">
                <a:ea typeface="Osaka" charset="0"/>
              </a:rPr>
              <a:t> </a:t>
            </a:r>
            <a:r>
              <a:rPr lang="en-US" dirty="0" smtClean="0">
                <a:ea typeface="Osaka" charset="0"/>
              </a:rPr>
              <a:t>(</a:t>
            </a:r>
            <a:r>
              <a:rPr lang="en-US" dirty="0" err="1" smtClean="0">
                <a:ea typeface="Osaka" charset="0"/>
              </a:rPr>
              <a:t>intensificador</a:t>
            </a:r>
            <a:r>
              <a:rPr lang="en-US" dirty="0" smtClean="0">
                <a:ea typeface="Osaka" charset="0"/>
              </a:rPr>
              <a:t> de </a:t>
            </a:r>
            <a:r>
              <a:rPr lang="en-US" dirty="0" err="1" smtClean="0">
                <a:ea typeface="Osaka" charset="0"/>
              </a:rPr>
              <a:t>imagen</a:t>
            </a:r>
            <a:r>
              <a:rPr lang="en-US" dirty="0" smtClean="0">
                <a:ea typeface="Osaka" charset="0"/>
              </a:rPr>
              <a:t>, </a:t>
            </a:r>
            <a:r>
              <a:rPr lang="en-US" dirty="0" err="1" smtClean="0">
                <a:ea typeface="Osaka" charset="0"/>
              </a:rPr>
              <a:t>isquemia</a:t>
            </a:r>
            <a:r>
              <a:rPr lang="en-US" dirty="0" smtClean="0">
                <a:ea typeface="Osaka" charset="0"/>
              </a:rPr>
              <a:t>, etc…).</a:t>
            </a:r>
          </a:p>
          <a:p>
            <a:pPr>
              <a:buFont typeface="Calibri" charset="0"/>
              <a:buAutoNum type="arabicPeriod"/>
            </a:pPr>
            <a:r>
              <a:rPr lang="pl-PL" dirty="0" err="1" smtClean="0">
                <a:ea typeface="Osaka" charset="0"/>
              </a:rPr>
              <a:t>Discutir</a:t>
            </a:r>
            <a:r>
              <a:rPr lang="pl-PL" baseline="0" dirty="0" smtClean="0">
                <a:ea typeface="Osaka" charset="0"/>
              </a:rPr>
              <a:t> </a:t>
            </a:r>
            <a:r>
              <a:rPr lang="pl-PL" baseline="0" dirty="0" err="1" smtClean="0">
                <a:ea typeface="Osaka" charset="0"/>
              </a:rPr>
              <a:t>sobre</a:t>
            </a:r>
            <a:r>
              <a:rPr lang="pl-PL" baseline="0" dirty="0" smtClean="0">
                <a:ea typeface="Osaka" charset="0"/>
              </a:rPr>
              <a:t> el </a:t>
            </a:r>
            <a:r>
              <a:rPr lang="pl-PL" baseline="0" dirty="0" err="1" smtClean="0">
                <a:ea typeface="Osaka" charset="0"/>
              </a:rPr>
              <a:t>instrumental</a:t>
            </a:r>
            <a:r>
              <a:rPr lang="pl-PL" baseline="0" dirty="0" smtClean="0">
                <a:ea typeface="Osaka" charset="0"/>
              </a:rPr>
              <a:t> </a:t>
            </a:r>
            <a:r>
              <a:rPr lang="pl-PL" baseline="0" dirty="0" err="1" smtClean="0">
                <a:ea typeface="Osaka" charset="0"/>
              </a:rPr>
              <a:t>específico</a:t>
            </a:r>
            <a:r>
              <a:rPr lang="pl-PL" baseline="0" dirty="0" smtClean="0">
                <a:ea typeface="Osaka" charset="0"/>
              </a:rPr>
              <a:t> de la </a:t>
            </a:r>
            <a:r>
              <a:rPr lang="pl-PL" baseline="0" dirty="0" err="1" smtClean="0">
                <a:ea typeface="Osaka" charset="0"/>
              </a:rPr>
              <a:t>fijación</a:t>
            </a:r>
            <a:r>
              <a:rPr lang="pl-PL" baseline="0" dirty="0" smtClean="0">
                <a:ea typeface="Osaka" charset="0"/>
              </a:rPr>
              <a:t> de </a:t>
            </a:r>
            <a:r>
              <a:rPr lang="pl-PL" baseline="0" dirty="0" err="1" smtClean="0">
                <a:ea typeface="Osaka" charset="0"/>
              </a:rPr>
              <a:t>fracturas</a:t>
            </a:r>
            <a:r>
              <a:rPr lang="pl-PL" baseline="0" dirty="0" smtClean="0">
                <a:ea typeface="Osaka" charset="0"/>
              </a:rPr>
              <a:t> con DHA, </a:t>
            </a:r>
            <a:r>
              <a:rPr lang="de-CH" dirty="0" smtClean="0">
                <a:ea typeface="Osaka" charset="0"/>
              </a:rPr>
              <a:t>Nota: Esta </a:t>
            </a:r>
            <a:r>
              <a:rPr lang="de-CH" dirty="0" err="1" smtClean="0">
                <a:ea typeface="Osaka" charset="0"/>
              </a:rPr>
              <a:t>fotografía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no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está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completa</a:t>
            </a:r>
            <a:r>
              <a:rPr lang="de-CH" dirty="0" smtClean="0">
                <a:ea typeface="Osaka" charset="0"/>
              </a:rPr>
              <a:t>  ¿</a:t>
            </a:r>
            <a:r>
              <a:rPr lang="de-CH" dirty="0" err="1" smtClean="0">
                <a:ea typeface="Osaka" charset="0"/>
              </a:rPr>
              <a:t>Qué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instrumentos</a:t>
            </a:r>
            <a:r>
              <a:rPr lang="de-CH" baseline="0" dirty="0" smtClean="0">
                <a:ea typeface="Osaka" charset="0"/>
              </a:rPr>
              <a:t> </a:t>
            </a:r>
            <a:r>
              <a:rPr lang="de-CH" baseline="0" dirty="0" err="1" smtClean="0">
                <a:ea typeface="Osaka" charset="0"/>
              </a:rPr>
              <a:t>faltan</a:t>
            </a:r>
            <a:r>
              <a:rPr lang="de-CH" baseline="0" dirty="0" smtClean="0">
                <a:ea typeface="Osaka" charset="0"/>
              </a:rPr>
              <a:t>? </a:t>
            </a:r>
          </a:p>
          <a:p>
            <a:pPr>
              <a:buFont typeface="Calibri" charset="0"/>
              <a:buAutoNum type="arabicPeriod"/>
            </a:pPr>
            <a:r>
              <a:rPr lang="de-CH" baseline="0" dirty="0" err="1" smtClean="0">
                <a:ea typeface="Osaka" charset="0"/>
              </a:rPr>
              <a:t>Discutir</a:t>
            </a:r>
            <a:r>
              <a:rPr lang="de-CH" baseline="0" dirty="0" smtClean="0">
                <a:ea typeface="Osaka" charset="0"/>
              </a:rPr>
              <a:t> la </a:t>
            </a:r>
            <a:r>
              <a:rPr lang="de-CH" baseline="0" dirty="0" err="1" smtClean="0">
                <a:ea typeface="Osaka" charset="0"/>
              </a:rPr>
              <a:t>utilización</a:t>
            </a:r>
            <a:r>
              <a:rPr lang="de-CH" baseline="0" dirty="0" smtClean="0">
                <a:ea typeface="Osaka" charset="0"/>
              </a:rPr>
              <a:t>,  </a:t>
            </a:r>
            <a:r>
              <a:rPr lang="de-CH" baseline="0" dirty="0" err="1" smtClean="0">
                <a:ea typeface="Osaka" charset="0"/>
              </a:rPr>
              <a:t>el</a:t>
            </a:r>
            <a:r>
              <a:rPr lang="de-CH" baseline="0" dirty="0" smtClean="0">
                <a:ea typeface="Osaka" charset="0"/>
              </a:rPr>
              <a:t> </a:t>
            </a:r>
            <a:r>
              <a:rPr lang="de-CH" baseline="0" dirty="0" err="1" smtClean="0">
                <a:ea typeface="Osaka" charset="0"/>
              </a:rPr>
              <a:t>cuidado</a:t>
            </a:r>
            <a:r>
              <a:rPr lang="de-CH" baseline="0" dirty="0" smtClean="0">
                <a:ea typeface="Osaka" charset="0"/>
              </a:rPr>
              <a:t> </a:t>
            </a:r>
            <a:r>
              <a:rPr lang="de-CH" baseline="0" dirty="0" err="1" smtClean="0">
                <a:ea typeface="Osaka" charset="0"/>
              </a:rPr>
              <a:t>intraoperatorio</a:t>
            </a:r>
            <a:r>
              <a:rPr lang="de-CH" baseline="0" dirty="0" smtClean="0">
                <a:ea typeface="Osaka" charset="0"/>
              </a:rPr>
              <a:t> </a:t>
            </a:r>
            <a:r>
              <a:rPr lang="de-CH" baseline="0" dirty="0" err="1" smtClean="0">
                <a:ea typeface="Osaka" charset="0"/>
              </a:rPr>
              <a:t>y</a:t>
            </a:r>
            <a:r>
              <a:rPr lang="de-CH" baseline="0" dirty="0" smtClean="0">
                <a:ea typeface="Osaka" charset="0"/>
              </a:rPr>
              <a:t> de </a:t>
            </a:r>
            <a:r>
              <a:rPr lang="de-CH" baseline="0" dirty="0" err="1" smtClean="0">
                <a:ea typeface="Osaka" charset="0"/>
              </a:rPr>
              <a:t>mantenimiento</a:t>
            </a:r>
            <a:r>
              <a:rPr lang="de-CH" baseline="0" dirty="0" smtClean="0">
                <a:ea typeface="Osaka" charset="0"/>
              </a:rPr>
              <a:t> de </a:t>
            </a:r>
            <a:r>
              <a:rPr lang="de-CH" baseline="0" dirty="0" err="1" smtClean="0">
                <a:ea typeface="Osaka" charset="0"/>
              </a:rPr>
              <a:t>instrumetales</a:t>
            </a:r>
            <a:r>
              <a:rPr lang="de-CH" baseline="0" dirty="0" smtClean="0">
                <a:ea typeface="Osaka" charset="0"/>
              </a:rPr>
              <a:t> </a:t>
            </a:r>
            <a:r>
              <a:rPr lang="de-CH" baseline="0" dirty="0" err="1" smtClean="0">
                <a:ea typeface="Osaka" charset="0"/>
              </a:rPr>
              <a:t>específicos</a:t>
            </a:r>
            <a:r>
              <a:rPr lang="de-CH" baseline="0" dirty="0" smtClean="0">
                <a:ea typeface="Osaka" charset="0"/>
              </a:rPr>
              <a:t>. </a:t>
            </a:r>
            <a:endParaRPr lang="de-CH" dirty="0" smtClean="0">
              <a:ea typeface="Osaka" charset="0"/>
            </a:endParaRPr>
          </a:p>
          <a:p>
            <a:endParaRPr lang="en-US" b="1" dirty="0" smtClean="0">
              <a:ea typeface="Osaka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6217E9-3D43-4FE6-A60D-19BB5A60732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6520" indent="-226520">
              <a:buFont typeface="+mj-lt"/>
              <a:buAutoNum type="arabicPeriod"/>
              <a:defRPr/>
            </a:pPr>
            <a:r>
              <a:rPr lang="es-ES" dirty="0">
                <a:latin typeface="Arial" pitchFamily="34" charset="0"/>
                <a:ea typeface="Osaka" charset="-128"/>
              </a:rPr>
              <a:t>Discutir sobre el abordaje quirúrgico. </a:t>
            </a:r>
            <a:endParaRPr lang="es-ES" dirty="0">
              <a:ea typeface="Osaka"/>
            </a:endParaRPr>
          </a:p>
          <a:p>
            <a:pPr marL="226520" indent="-226520">
              <a:buFont typeface="+mj-lt"/>
              <a:buAutoNum type="arabicPeriod"/>
              <a:defRPr/>
            </a:pPr>
            <a:r>
              <a:rPr lang="es-ES" dirty="0">
                <a:ea typeface="Osaka"/>
              </a:rPr>
              <a:t>Discutir sobre el procedimiento quirúrgico y los pasos individuales de la técnica. </a:t>
            </a:r>
            <a:endParaRPr lang="es-ES" dirty="0">
              <a:latin typeface="Arial" pitchFamily="34" charset="0"/>
              <a:ea typeface="Osaka" charset="-128"/>
            </a:endParaRPr>
          </a:p>
          <a:p>
            <a:endParaRPr lang="en-US" dirty="0" smtClean="0">
              <a:ea typeface="Osaka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6217E9-3D43-4FE6-A60D-19BB5A60732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noProof="0" dirty="0" smtClean="0">
                <a:ea typeface="Osaka" charset="0"/>
              </a:rPr>
              <a:t>Esta diapositiva es complementaria a la diapositiva</a:t>
            </a:r>
            <a:r>
              <a:rPr lang="es-ES" baseline="0" noProof="0" dirty="0" smtClean="0">
                <a:ea typeface="Osaka" charset="0"/>
              </a:rPr>
              <a:t> anterior, por si algunos de los puntos no se han tocado. </a:t>
            </a:r>
            <a:endParaRPr lang="es-ES" noProof="0" dirty="0" smtClean="0">
              <a:ea typeface="Osaka" charset="0"/>
            </a:endParaRPr>
          </a:p>
          <a:p>
            <a:endParaRPr lang="en-US" dirty="0" smtClean="0">
              <a:ea typeface="Osaka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6217E9-3D43-4FE6-A60D-19BB5A60732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079">
              <a:defRPr/>
            </a:pPr>
            <a:r>
              <a:rPr lang="es-ES" altLang="de-DE" dirty="0" smtClean="0">
                <a:latin typeface="Arial" pitchFamily="34" charset="0"/>
                <a:ea typeface="Osaka" charset="-128"/>
              </a:rPr>
              <a:t>Los participantes llegar a una conclusión.</a:t>
            </a:r>
          </a:p>
          <a:p>
            <a:endParaRPr lang="en-US" dirty="0">
              <a:ea typeface="Osak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7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>
                <a:ea typeface="Osaka" charset="0"/>
              </a:rPr>
              <a:t>Esta diapositiva es complementaria a la diapositiva</a:t>
            </a:r>
            <a:r>
              <a:rPr lang="es-ES" baseline="0" noProof="0" dirty="0" smtClean="0">
                <a:ea typeface="Osaka" charset="0"/>
              </a:rPr>
              <a:t> anterior, por si algunos de los puntos no se han tocado. </a:t>
            </a:r>
            <a:endParaRPr lang="es-ES" noProof="0" dirty="0">
              <a:ea typeface="Osak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smtClean="0">
                <a:ea typeface="Osaka" charset="0"/>
              </a:rPr>
              <a:t>¿</a:t>
            </a:r>
            <a:r>
              <a:rPr lang="de-CH" b="1" dirty="0" err="1" smtClean="0">
                <a:ea typeface="Osaka" charset="0"/>
              </a:rPr>
              <a:t>Como</a:t>
            </a:r>
            <a:r>
              <a:rPr lang="de-CH" b="1" dirty="0" smtClean="0">
                <a:ea typeface="Osaka" charset="0"/>
              </a:rPr>
              <a:t> se </a:t>
            </a:r>
            <a:r>
              <a:rPr lang="de-CH" b="1" dirty="0" err="1" smtClean="0">
                <a:ea typeface="Osaka" charset="0"/>
              </a:rPr>
              <a:t>utiliza</a:t>
            </a:r>
            <a:r>
              <a:rPr lang="de-CH" b="1" dirty="0" smtClean="0">
                <a:ea typeface="Osaka" charset="0"/>
              </a:rPr>
              <a:t> </a:t>
            </a:r>
            <a:r>
              <a:rPr lang="de-CH" b="1" dirty="0" err="1" smtClean="0">
                <a:ea typeface="Osaka" charset="0"/>
              </a:rPr>
              <a:t>esta</a:t>
            </a:r>
            <a:r>
              <a:rPr lang="de-CH" b="1" dirty="0" smtClean="0">
                <a:ea typeface="Osaka" charset="0"/>
              </a:rPr>
              <a:t> </a:t>
            </a:r>
            <a:r>
              <a:rPr lang="de-CH" b="1" dirty="0" err="1" smtClean="0">
                <a:ea typeface="Osaka" charset="0"/>
              </a:rPr>
              <a:t>presentación</a:t>
            </a:r>
            <a:r>
              <a:rPr lang="de-CH" b="1" dirty="0" smtClean="0">
                <a:ea typeface="Osaka" charset="0"/>
              </a:rPr>
              <a:t>?</a:t>
            </a:r>
          </a:p>
          <a:p>
            <a:pPr>
              <a:buFontTx/>
              <a:buChar char="•"/>
            </a:pPr>
            <a:r>
              <a:rPr lang="de-CH" dirty="0" err="1" smtClean="0">
                <a:ea typeface="Osaka" charset="0"/>
              </a:rPr>
              <a:t>Guia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para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un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grupo</a:t>
            </a:r>
            <a:r>
              <a:rPr lang="de-CH" dirty="0" smtClean="0">
                <a:ea typeface="Osaka" charset="0"/>
              </a:rPr>
              <a:t> de </a:t>
            </a:r>
            <a:r>
              <a:rPr lang="de-CH" dirty="0" err="1" smtClean="0">
                <a:ea typeface="Osaka" charset="0"/>
              </a:rPr>
              <a:t>discusión</a:t>
            </a:r>
            <a:r>
              <a:rPr lang="de-CH" dirty="0" smtClean="0">
                <a:ea typeface="Osaka" charset="0"/>
              </a:rPr>
              <a:t>:</a:t>
            </a:r>
          </a:p>
          <a:p>
            <a:pPr marL="679559" lvl="1" indent="-226520">
              <a:buFont typeface="Calibri" charset="0"/>
              <a:buAutoNum type="arabicPeriod"/>
            </a:pPr>
            <a:r>
              <a:rPr lang="de-CH" dirty="0" err="1" smtClean="0">
                <a:ea typeface="Osaka" charset="0"/>
              </a:rPr>
              <a:t>Describir</a:t>
            </a:r>
            <a:r>
              <a:rPr lang="de-CH" dirty="0" smtClean="0">
                <a:ea typeface="Osaka" charset="0"/>
              </a:rPr>
              <a:t> la </a:t>
            </a:r>
            <a:r>
              <a:rPr lang="de-CH" dirty="0" err="1" smtClean="0">
                <a:ea typeface="Osaka" charset="0"/>
              </a:rPr>
              <a:t>fractura</a:t>
            </a:r>
            <a:r>
              <a:rPr lang="de-CH" dirty="0" smtClean="0">
                <a:ea typeface="Osaka" charset="0"/>
              </a:rPr>
              <a:t> </a:t>
            </a:r>
          </a:p>
          <a:p>
            <a:pPr marL="679559" lvl="1" indent="-226520">
              <a:buFont typeface="Calibri" charset="0"/>
              <a:buAutoNum type="arabicPeriod"/>
            </a:pPr>
            <a:r>
              <a:rPr lang="de-CH" dirty="0" err="1" smtClean="0">
                <a:ea typeface="Osaka" charset="0"/>
              </a:rPr>
              <a:t>Decidir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un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tratamiento</a:t>
            </a:r>
            <a:endParaRPr lang="de-CH" dirty="0" smtClean="0">
              <a:ea typeface="Osaka" charset="0"/>
            </a:endParaRPr>
          </a:p>
          <a:p>
            <a:pPr marL="679559" lvl="1" indent="-226520">
              <a:buFont typeface="Calibri" charset="0"/>
              <a:buAutoNum type="arabicPeriod"/>
            </a:pPr>
            <a:r>
              <a:rPr lang="de-CH" dirty="0" err="1" smtClean="0">
                <a:ea typeface="Osaka" charset="0"/>
              </a:rPr>
              <a:t>Centrarse</a:t>
            </a:r>
            <a:r>
              <a:rPr lang="de-CH" dirty="0" smtClean="0">
                <a:ea typeface="Osaka" charset="0"/>
              </a:rPr>
              <a:t> en la </a:t>
            </a:r>
            <a:r>
              <a:rPr lang="de-CH" dirty="0" err="1" smtClean="0">
                <a:ea typeface="Osaka" charset="0"/>
              </a:rPr>
              <a:t>preparacion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preoperatoria</a:t>
            </a:r>
            <a:r>
              <a:rPr lang="de-CH" dirty="0" smtClean="0">
                <a:ea typeface="Osaka" charset="0"/>
              </a:rPr>
              <a:t> de </a:t>
            </a:r>
            <a:r>
              <a:rPr lang="de-CH" dirty="0" err="1" smtClean="0">
                <a:ea typeface="Osaka" charset="0"/>
              </a:rPr>
              <a:t>este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tratamiento</a:t>
            </a:r>
            <a:r>
              <a:rPr lang="de-CH" dirty="0" smtClean="0">
                <a:ea typeface="Osaka" charset="0"/>
              </a:rPr>
              <a:t> en </a:t>
            </a:r>
            <a:r>
              <a:rPr lang="de-CH" dirty="0" err="1" smtClean="0">
                <a:ea typeface="Osaka" charset="0"/>
              </a:rPr>
              <a:t>particular</a:t>
            </a:r>
            <a:r>
              <a:rPr lang="de-CH" dirty="0" smtClean="0">
                <a:ea typeface="Osaka" charset="0"/>
              </a:rPr>
              <a:t> </a:t>
            </a:r>
          </a:p>
          <a:p>
            <a:pPr marL="679559" lvl="1" indent="-226520">
              <a:buFont typeface="Calibri" charset="0"/>
              <a:buAutoNum type="arabicPeriod"/>
            </a:pPr>
            <a:r>
              <a:rPr lang="de-CH" dirty="0" err="1" smtClean="0">
                <a:ea typeface="Osaka" charset="0"/>
              </a:rPr>
              <a:t>Centrarse</a:t>
            </a:r>
            <a:r>
              <a:rPr lang="de-CH" dirty="0" smtClean="0">
                <a:ea typeface="Osaka" charset="0"/>
              </a:rPr>
              <a:t> en los 3 </a:t>
            </a:r>
            <a:r>
              <a:rPr lang="de-CH" dirty="0" err="1" smtClean="0">
                <a:ea typeface="Osaka" charset="0"/>
              </a:rPr>
              <a:t>objetivos</a:t>
            </a:r>
            <a:r>
              <a:rPr lang="de-CH" dirty="0" smtClean="0">
                <a:ea typeface="Osaka" charset="0"/>
              </a:rPr>
              <a:t> de </a:t>
            </a:r>
            <a:r>
              <a:rPr lang="de-CH" dirty="0" err="1" smtClean="0">
                <a:ea typeface="Osaka" charset="0"/>
              </a:rPr>
              <a:t>aprendizaje</a:t>
            </a:r>
            <a:endParaRPr lang="de-CH" dirty="0" smtClean="0">
              <a:ea typeface="Osaka" charset="0"/>
            </a:endParaRPr>
          </a:p>
          <a:p>
            <a:pPr>
              <a:buFontTx/>
              <a:buChar char="•"/>
            </a:pPr>
            <a:r>
              <a:rPr lang="de-CH" dirty="0" smtClean="0">
                <a:ea typeface="Osaka" charset="0"/>
              </a:rPr>
              <a:t> Se </a:t>
            </a:r>
            <a:r>
              <a:rPr lang="de-CH" dirty="0" err="1" smtClean="0">
                <a:ea typeface="Osaka" charset="0"/>
              </a:rPr>
              <a:t>pueden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omitir</a:t>
            </a:r>
            <a:r>
              <a:rPr lang="de-CH" dirty="0" smtClean="0">
                <a:ea typeface="Osaka" charset="0"/>
              </a:rPr>
              <a:t> las </a:t>
            </a:r>
            <a:r>
              <a:rPr lang="de-CH" dirty="0" err="1" smtClean="0">
                <a:ea typeface="Osaka" charset="0"/>
              </a:rPr>
              <a:t>diapositivas</a:t>
            </a:r>
            <a:r>
              <a:rPr lang="de-CH" dirty="0" smtClean="0">
                <a:ea typeface="Osaka" charset="0"/>
              </a:rPr>
              <a:t> de la </a:t>
            </a:r>
            <a:r>
              <a:rPr lang="de-CH" dirty="0" err="1" smtClean="0">
                <a:ea typeface="Osaka" charset="0"/>
              </a:rPr>
              <a:t>clasificación</a:t>
            </a:r>
            <a:r>
              <a:rPr lang="de-CH" dirty="0" smtClean="0">
                <a:ea typeface="Osaka" charset="0"/>
              </a:rPr>
              <a:t> de las </a:t>
            </a:r>
            <a:r>
              <a:rPr lang="de-CH" dirty="0" err="1" smtClean="0">
                <a:ea typeface="Osaka" charset="0"/>
              </a:rPr>
              <a:t>fracturas</a:t>
            </a:r>
            <a:r>
              <a:rPr lang="de-CH" dirty="0" smtClean="0">
                <a:ea typeface="Osaka" charset="0"/>
              </a:rPr>
              <a:t> </a:t>
            </a:r>
          </a:p>
          <a:p>
            <a:pPr>
              <a:buFontTx/>
              <a:buChar char="•"/>
            </a:pPr>
            <a:r>
              <a:rPr lang="de-CH" dirty="0" smtClean="0">
                <a:ea typeface="Osaka" charset="0"/>
              </a:rPr>
              <a:t> Los </a:t>
            </a:r>
            <a:r>
              <a:rPr lang="de-CH" dirty="0" err="1" smtClean="0">
                <a:ea typeface="Osaka" charset="0"/>
              </a:rPr>
              <a:t>monitores</a:t>
            </a:r>
            <a:r>
              <a:rPr lang="de-CH" dirty="0" smtClean="0">
                <a:ea typeface="Osaka" charset="0"/>
              </a:rPr>
              <a:t> de </a:t>
            </a:r>
            <a:r>
              <a:rPr lang="de-CH" dirty="0" err="1" smtClean="0">
                <a:ea typeface="Osaka" charset="0"/>
              </a:rPr>
              <a:t>cada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grupo</a:t>
            </a:r>
            <a:r>
              <a:rPr lang="de-CH" dirty="0" smtClean="0">
                <a:ea typeface="Osaka" charset="0"/>
              </a:rPr>
              <a:t> de </a:t>
            </a:r>
            <a:r>
              <a:rPr lang="de-CH" dirty="0" err="1" smtClean="0">
                <a:ea typeface="Osaka" charset="0"/>
              </a:rPr>
              <a:t>discusión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deberian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ser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un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equipo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formado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por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una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enfermera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y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un</a:t>
            </a:r>
            <a:r>
              <a:rPr lang="de-CH" dirty="0" smtClean="0">
                <a:ea typeface="Osaka" charset="0"/>
              </a:rPr>
              <a:t> </a:t>
            </a:r>
            <a:r>
              <a:rPr lang="de-CH" dirty="0" err="1" smtClean="0">
                <a:ea typeface="Osaka" charset="0"/>
              </a:rPr>
              <a:t>medico</a:t>
            </a:r>
            <a:endParaRPr lang="de-CH" dirty="0" smtClean="0">
              <a:ea typeface="Osaka" charset="0"/>
            </a:endParaRPr>
          </a:p>
          <a:p>
            <a:pPr>
              <a:buFontTx/>
              <a:buChar char="•"/>
            </a:pPr>
            <a:endParaRPr lang="de-CH" dirty="0" smtClean="0">
              <a:ea typeface="Osaka" charset="0"/>
            </a:endParaRPr>
          </a:p>
          <a:p>
            <a:r>
              <a:rPr lang="de-CH" b="1" dirty="0" smtClean="0">
                <a:ea typeface="Osaka" charset="0"/>
              </a:rPr>
              <a:t>Nota </a:t>
            </a:r>
            <a:r>
              <a:rPr lang="de-CH" b="1" dirty="0" err="1" smtClean="0">
                <a:ea typeface="Osaka" charset="0"/>
              </a:rPr>
              <a:t>importante</a:t>
            </a:r>
            <a:r>
              <a:rPr lang="de-CH" b="1" dirty="0" smtClean="0">
                <a:ea typeface="Osaka" charset="0"/>
              </a:rPr>
              <a:t>– </a:t>
            </a:r>
            <a:r>
              <a:rPr lang="de-CH" b="1" dirty="0" err="1" smtClean="0">
                <a:ea typeface="Osaka" charset="0"/>
              </a:rPr>
              <a:t>Gastar</a:t>
            </a:r>
            <a:r>
              <a:rPr lang="de-CH" b="1" dirty="0" smtClean="0">
                <a:ea typeface="Osaka" charset="0"/>
              </a:rPr>
              <a:t> la </a:t>
            </a:r>
            <a:r>
              <a:rPr lang="de-CH" b="1" dirty="0" err="1" smtClean="0">
                <a:ea typeface="Osaka" charset="0"/>
              </a:rPr>
              <a:t>mayor</a:t>
            </a:r>
            <a:r>
              <a:rPr lang="de-CH" b="1" dirty="0" smtClean="0">
                <a:ea typeface="Osaka" charset="0"/>
              </a:rPr>
              <a:t> </a:t>
            </a:r>
            <a:r>
              <a:rPr lang="de-CH" b="1" dirty="0" err="1" smtClean="0">
                <a:ea typeface="Osaka" charset="0"/>
              </a:rPr>
              <a:t>parte</a:t>
            </a:r>
            <a:r>
              <a:rPr lang="de-CH" b="1" dirty="0" smtClean="0">
                <a:ea typeface="Osaka" charset="0"/>
              </a:rPr>
              <a:t> del </a:t>
            </a:r>
            <a:r>
              <a:rPr lang="de-CH" b="1" dirty="0" err="1" smtClean="0">
                <a:ea typeface="Osaka" charset="0"/>
              </a:rPr>
              <a:t>tiempo</a:t>
            </a:r>
            <a:r>
              <a:rPr lang="de-CH" b="1" dirty="0" smtClean="0">
                <a:ea typeface="Osaka" charset="0"/>
              </a:rPr>
              <a:t> </a:t>
            </a:r>
            <a:r>
              <a:rPr lang="de-CH" b="1" dirty="0" err="1" smtClean="0">
                <a:ea typeface="Osaka" charset="0"/>
              </a:rPr>
              <a:t>discutiendo</a:t>
            </a:r>
            <a:r>
              <a:rPr lang="de-CH" b="1" dirty="0" smtClean="0">
                <a:ea typeface="Osaka" charset="0"/>
              </a:rPr>
              <a:t> </a:t>
            </a:r>
            <a:r>
              <a:rPr lang="de-CH" b="1" dirty="0" err="1" smtClean="0">
                <a:ea typeface="Osaka" charset="0"/>
              </a:rPr>
              <a:t>cuestiones</a:t>
            </a:r>
            <a:r>
              <a:rPr lang="de-CH" b="1" dirty="0" smtClean="0">
                <a:ea typeface="Osaka" charset="0"/>
              </a:rPr>
              <a:t> de </a:t>
            </a:r>
            <a:r>
              <a:rPr lang="de-CH" b="1" dirty="0" err="1" smtClean="0">
                <a:ea typeface="Osaka" charset="0"/>
              </a:rPr>
              <a:t>enfermeria</a:t>
            </a:r>
            <a:r>
              <a:rPr lang="de-CH" b="1" dirty="0" smtClean="0">
                <a:ea typeface="Osaka" charset="0"/>
              </a:rPr>
              <a:t>. ¡</a:t>
            </a:r>
            <a:r>
              <a:rPr lang="de-CH" b="1" dirty="0" err="1" smtClean="0">
                <a:ea typeface="Osaka" charset="0"/>
              </a:rPr>
              <a:t>Evitar</a:t>
            </a:r>
            <a:r>
              <a:rPr lang="de-CH" b="1" dirty="0" smtClean="0">
                <a:ea typeface="Osaka" charset="0"/>
              </a:rPr>
              <a:t> </a:t>
            </a:r>
            <a:r>
              <a:rPr lang="de-CH" b="1" dirty="0" err="1" smtClean="0">
                <a:ea typeface="Osaka" charset="0"/>
              </a:rPr>
              <a:t>priorizar</a:t>
            </a:r>
            <a:r>
              <a:rPr lang="de-CH" b="1" dirty="0" smtClean="0">
                <a:ea typeface="Osaka" charset="0"/>
              </a:rPr>
              <a:t> la </a:t>
            </a:r>
            <a:r>
              <a:rPr lang="de-CH" b="1" dirty="0" err="1" smtClean="0">
                <a:ea typeface="Osaka" charset="0"/>
              </a:rPr>
              <a:t>clasificcion</a:t>
            </a:r>
            <a:r>
              <a:rPr lang="de-CH" b="1" dirty="0" smtClean="0">
                <a:ea typeface="Osaka" charset="0"/>
              </a:rPr>
              <a:t> de </a:t>
            </a:r>
            <a:r>
              <a:rPr lang="de-CH" b="1" dirty="0" err="1" smtClean="0">
                <a:ea typeface="Osaka" charset="0"/>
              </a:rPr>
              <a:t>fracturas</a:t>
            </a:r>
            <a:r>
              <a:rPr lang="de-CH" b="1" dirty="0" smtClean="0">
                <a:ea typeface="Osaka" charset="0"/>
              </a:rPr>
              <a:t> ! </a:t>
            </a:r>
          </a:p>
          <a:p>
            <a:endParaRPr lang="de-CH" b="1" dirty="0" smtClean="0">
              <a:ea typeface="Osaka" charset="0"/>
            </a:endParaRPr>
          </a:p>
          <a:p>
            <a:r>
              <a:rPr lang="en-US" b="1" dirty="0" smtClean="0">
                <a:ea typeface="Osaka" charset="0"/>
              </a:rPr>
              <a:t>Si </a:t>
            </a:r>
            <a:r>
              <a:rPr lang="en-US" b="1" dirty="0" err="1" smtClean="0">
                <a:ea typeface="Osaka" charset="0"/>
              </a:rPr>
              <a:t>es</a:t>
            </a:r>
            <a:r>
              <a:rPr lang="en-US" b="1" dirty="0" smtClean="0">
                <a:ea typeface="Osaka" charset="0"/>
              </a:rPr>
              <a:t> </a:t>
            </a:r>
            <a:r>
              <a:rPr lang="en-US" b="1" dirty="0" err="1" smtClean="0">
                <a:ea typeface="Osaka" charset="0"/>
              </a:rPr>
              <a:t>posible</a:t>
            </a:r>
            <a:r>
              <a:rPr lang="en-US" b="1" dirty="0" smtClean="0">
                <a:ea typeface="Osaka" charset="0"/>
              </a:rPr>
              <a:t>, </a:t>
            </a:r>
            <a:r>
              <a:rPr lang="en-US" b="1" dirty="0" err="1" smtClean="0">
                <a:ea typeface="Osaka" charset="0"/>
              </a:rPr>
              <a:t>utilizar</a:t>
            </a:r>
            <a:r>
              <a:rPr lang="en-US" b="1" dirty="0" smtClean="0">
                <a:ea typeface="Osaka" charset="0"/>
              </a:rPr>
              <a:t> la </a:t>
            </a:r>
            <a:r>
              <a:rPr lang="en-US" b="1" dirty="0" err="1" smtClean="0">
                <a:ea typeface="Osaka" charset="0"/>
              </a:rPr>
              <a:t>caja</a:t>
            </a:r>
            <a:r>
              <a:rPr lang="en-US" b="1" dirty="0" smtClean="0">
                <a:ea typeface="Osaka" charset="0"/>
              </a:rPr>
              <a:t> de instrumental de </a:t>
            </a:r>
            <a:r>
              <a:rPr lang="en-US" b="1" dirty="0" err="1" smtClean="0">
                <a:ea typeface="Osaka" charset="0"/>
              </a:rPr>
              <a:t>prácticas</a:t>
            </a:r>
            <a:r>
              <a:rPr lang="en-US" b="1" dirty="0" smtClean="0">
                <a:ea typeface="Osaka" charset="0"/>
              </a:rPr>
              <a:t> </a:t>
            </a:r>
            <a:r>
              <a:rPr lang="en-US" b="1" dirty="0" err="1" smtClean="0">
                <a:ea typeface="Osaka" charset="0"/>
              </a:rPr>
              <a:t>para</a:t>
            </a:r>
            <a:r>
              <a:rPr lang="en-US" b="1" dirty="0" smtClean="0">
                <a:ea typeface="Osaka" charset="0"/>
              </a:rPr>
              <a:t> </a:t>
            </a:r>
            <a:r>
              <a:rPr lang="en-US" b="1" dirty="0" err="1" smtClean="0">
                <a:ea typeface="Osaka" charset="0"/>
              </a:rPr>
              <a:t>permitir</a:t>
            </a:r>
            <a:r>
              <a:rPr lang="en-US" b="1" dirty="0" smtClean="0">
                <a:ea typeface="Osaka" charset="0"/>
              </a:rPr>
              <a:t> </a:t>
            </a:r>
            <a:r>
              <a:rPr lang="en-US" b="1" dirty="0" err="1" smtClean="0">
                <a:ea typeface="Osaka" charset="0"/>
              </a:rPr>
              <a:t>tocar</a:t>
            </a:r>
            <a:r>
              <a:rPr lang="en-US" b="1" dirty="0" smtClean="0">
                <a:ea typeface="Osaka" charset="0"/>
              </a:rPr>
              <a:t> el instrumental y </a:t>
            </a:r>
            <a:r>
              <a:rPr lang="en-US" b="1" dirty="0" err="1" smtClean="0">
                <a:ea typeface="Osaka" charset="0"/>
              </a:rPr>
              <a:t>discutir</a:t>
            </a:r>
            <a:r>
              <a:rPr lang="en-US" b="1" dirty="0" smtClean="0">
                <a:ea typeface="Osaka" charset="0"/>
              </a:rPr>
              <a:t> y/o </a:t>
            </a:r>
            <a:r>
              <a:rPr lang="en-US" b="1" dirty="0" err="1" smtClean="0">
                <a:ea typeface="Osaka" charset="0"/>
              </a:rPr>
              <a:t>probar</a:t>
            </a:r>
            <a:r>
              <a:rPr lang="en-US" b="1" dirty="0" smtClean="0">
                <a:ea typeface="Osaka" charset="0"/>
              </a:rPr>
              <a:t> la </a:t>
            </a:r>
            <a:r>
              <a:rPr lang="en-US" b="1" dirty="0" err="1" smtClean="0">
                <a:ea typeface="Osaka" charset="0"/>
              </a:rPr>
              <a:t>funcionalidad</a:t>
            </a:r>
            <a:r>
              <a:rPr lang="en-US" b="1" dirty="0" smtClean="0">
                <a:ea typeface="Osaka" charset="0"/>
              </a:rPr>
              <a:t> de los </a:t>
            </a:r>
            <a:r>
              <a:rPr lang="en-US" b="1" dirty="0" err="1" smtClean="0">
                <a:ea typeface="Osaka" charset="0"/>
              </a:rPr>
              <a:t>instrumentos</a:t>
            </a:r>
            <a:r>
              <a:rPr lang="en-US" b="1" dirty="0" smtClean="0">
                <a:ea typeface="Osaka" charset="0"/>
              </a:rPr>
              <a:t>.</a:t>
            </a:r>
          </a:p>
          <a:p>
            <a:endParaRPr lang="de-CH" dirty="0">
              <a:ea typeface="Osaka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1C7F81-3163-4952-989E-316E2F485825}" type="slidenum">
              <a:rPr lang="en-US" smtClean="0">
                <a:ea typeface="Osaka"/>
                <a:cs typeface="Osaka"/>
              </a:rPr>
              <a:pPr/>
              <a:t>3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>
              <a:ea typeface="Osaka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8963B7-CE68-446A-9254-43722AB56FB4}" type="slidenum">
              <a:rPr lang="en-US" smtClean="0">
                <a:ea typeface="Osaka"/>
                <a:cs typeface="Osaka"/>
              </a:rPr>
              <a:pPr/>
              <a:t>4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520" indent="-226520">
              <a:buFont typeface="Calibri" pitchFamily="34" charset="0"/>
              <a:buAutoNum type="arabicPeriod"/>
              <a:defRPr/>
            </a:pPr>
            <a:r>
              <a:rPr lang="es-ES" dirty="0">
                <a:ea typeface="Osaka"/>
              </a:rPr>
              <a:t>¿Qué hueso esta roto?</a:t>
            </a:r>
          </a:p>
          <a:p>
            <a:pPr marL="226520" indent="-226520">
              <a:buFont typeface="Calibri" pitchFamily="34" charset="0"/>
              <a:buAutoNum type="arabicPeriod"/>
              <a:defRPr/>
            </a:pPr>
            <a:r>
              <a:rPr lang="es-ES" dirty="0">
                <a:ea typeface="Osaka"/>
              </a:rPr>
              <a:t>¿En que zona se ha roto? (</a:t>
            </a:r>
            <a:r>
              <a:rPr lang="es-ES" dirty="0" err="1">
                <a:ea typeface="Osaka"/>
              </a:rPr>
              <a:t>Diafisis</a:t>
            </a:r>
            <a:r>
              <a:rPr lang="es-ES" dirty="0">
                <a:ea typeface="Osaka"/>
              </a:rPr>
              <a:t>, </a:t>
            </a:r>
            <a:r>
              <a:rPr lang="es-ES" dirty="0" err="1">
                <a:ea typeface="Osaka"/>
              </a:rPr>
              <a:t>metáfisis</a:t>
            </a:r>
            <a:r>
              <a:rPr lang="es-ES" dirty="0">
                <a:ea typeface="Osaka"/>
              </a:rPr>
              <a:t>, epífisis o en otra zona anatómica)</a:t>
            </a:r>
          </a:p>
          <a:p>
            <a:pPr marL="226520" indent="-226520">
              <a:buFont typeface="Calibri" pitchFamily="34" charset="0"/>
              <a:buAutoNum type="arabicPeriod"/>
              <a:defRPr/>
            </a:pPr>
            <a:r>
              <a:rPr lang="es-ES" dirty="0"/>
              <a:t>¿Es una fractura simple, en cuña o conminuta? ¿Cual es el patrón de la fractura? </a:t>
            </a:r>
          </a:p>
          <a:p>
            <a:pPr marL="226520" indent="-226520">
              <a:buFont typeface="Calibri" pitchFamily="34" charset="0"/>
              <a:buAutoNum type="arabicPeriod"/>
              <a:defRPr/>
            </a:pPr>
            <a:r>
              <a:rPr lang="es-ES" dirty="0">
                <a:ea typeface="Osaka"/>
              </a:rPr>
              <a:t>¿La fractura compromete a la articulación? </a:t>
            </a:r>
          </a:p>
          <a:p>
            <a:pPr marL="226520" indent="-226520">
              <a:buFont typeface="Calibri" pitchFamily="34" charset="0"/>
              <a:buAutoNum type="arabicPeriod"/>
              <a:defRPr/>
            </a:pPr>
            <a:r>
              <a:rPr lang="es-ES" dirty="0">
                <a:ea typeface="Osaka"/>
              </a:rPr>
              <a:t>¿Esta es  una fractura estable o inestable?  </a:t>
            </a:r>
          </a:p>
          <a:p>
            <a:pPr marL="226520" indent="-226520">
              <a:buFont typeface="Calibri" pitchFamily="34" charset="0"/>
              <a:buAutoNum type="arabicPeriod"/>
              <a:defRPr/>
            </a:pPr>
            <a:endParaRPr lang="es-ES" dirty="0">
              <a:ea typeface="Osaka"/>
            </a:endParaRPr>
          </a:p>
          <a:p>
            <a:pPr>
              <a:buFont typeface="Calibri" pitchFamily="34" charset="0"/>
              <a:buNone/>
              <a:defRPr/>
            </a:pPr>
            <a:r>
              <a:rPr lang="es-ES" dirty="0">
                <a:ea typeface="Osaka"/>
              </a:rPr>
              <a:t>Otros temas para la discusión: </a:t>
            </a:r>
          </a:p>
          <a:p>
            <a:pPr marL="169890" indent="-169890">
              <a:buFont typeface="Arial"/>
              <a:buChar char="•"/>
              <a:defRPr/>
            </a:pPr>
            <a:r>
              <a:rPr lang="es-ES" dirty="0">
                <a:ea typeface="Osaka"/>
              </a:rPr>
              <a:t>Es necesario ver las dos proyecciones de </a:t>
            </a:r>
            <a:r>
              <a:rPr lang="es-ES" dirty="0" err="1">
                <a:ea typeface="Osaka"/>
              </a:rPr>
              <a:t>Rx</a:t>
            </a:r>
            <a:r>
              <a:rPr lang="es-ES" dirty="0">
                <a:ea typeface="Osaka"/>
              </a:rPr>
              <a:t> (lateral y AP) </a:t>
            </a:r>
          </a:p>
          <a:p>
            <a:pPr marL="169890" indent="-169890">
              <a:buFont typeface="Arial"/>
              <a:buChar char="•"/>
              <a:defRPr/>
            </a:pPr>
            <a:r>
              <a:rPr lang="es-ES" dirty="0">
                <a:ea typeface="Osaka"/>
              </a:rPr>
              <a:t>Las dos articulaciones, adyacentes a la fractura,  deben ser revisadas en la </a:t>
            </a:r>
            <a:r>
              <a:rPr lang="es-ES" dirty="0" err="1">
                <a:ea typeface="Osaka"/>
              </a:rPr>
              <a:t>Rx</a:t>
            </a:r>
            <a:r>
              <a:rPr lang="es-ES" dirty="0">
                <a:ea typeface="Osaka"/>
              </a:rPr>
              <a:t>.</a:t>
            </a:r>
            <a:endParaRPr lang="es-ES" i="1" dirty="0">
              <a:ea typeface="Osaka"/>
            </a:endParaRPr>
          </a:p>
          <a:p>
            <a:pPr marL="226520" indent="-226520"/>
            <a:endParaRPr lang="es-ES" i="1" noProof="0" dirty="0" smtClean="0">
              <a:ea typeface="Osaka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EE1A4A-EFB1-45AB-B907-C48AE8C5FBEE}" type="slidenum">
              <a:rPr lang="en-US" smtClean="0">
                <a:ea typeface="Osaka"/>
                <a:cs typeface="Osaka"/>
              </a:rPr>
              <a:pPr/>
              <a:t>5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36189" indent="-2831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32599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58563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3867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fld id="{8D881D02-F0F0-2C41-A5DD-C56C909890A6}" type="slidenum">
              <a:rPr lang="he-IL" sz="1000">
                <a:cs typeface="Arial" charset="0"/>
              </a:rPr>
              <a:pPr eaLnBrk="1" hangingPunct="1"/>
              <a:t>6</a:t>
            </a:fld>
            <a:endParaRPr lang="en-US" sz="10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20" y="4686618"/>
            <a:ext cx="5388923" cy="4439289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Ejercicio para recordar los números de los huesos </a:t>
            </a:r>
            <a:r>
              <a:rPr lang="es-ES" dirty="0">
                <a:latin typeface="Arial" pitchFamily="34" charset="0"/>
                <a:ea typeface="Osaka" charset="-128"/>
              </a:rPr>
              <a:t>(Fotografías con el ejercicio en la próxima diapositiva):</a:t>
            </a:r>
          </a:p>
          <a:p>
            <a:pPr eaLnBrk="1" hangingPunct="1">
              <a:defRPr/>
            </a:pPr>
            <a:endParaRPr lang="es-ES" dirty="0">
              <a:latin typeface="Arial" pitchFamily="34" charset="0"/>
              <a:ea typeface="Osaka" charset="-128"/>
            </a:endParaRPr>
          </a:p>
          <a:p>
            <a:pPr marL="169890" indent="-169890" eaLnBrk="1" hangingPunct="1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ea typeface="Osaka" charset="-128"/>
              </a:rPr>
              <a:t>Indicar a los participantes que se pongan de pie. </a:t>
            </a:r>
          </a:p>
          <a:p>
            <a:pPr marL="169890" indent="-169890" eaLnBrk="1" hangingPunct="1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ea typeface="Osaka" charset="-128"/>
              </a:rPr>
              <a:t>Ellos cruzarán los brazos, diciendo juntos en alto el numero y tocando: </a:t>
            </a:r>
          </a:p>
          <a:p>
            <a:pPr marL="679559" lvl="1" indent="-226520" eaLnBrk="1" hangingPunct="1">
              <a:buFont typeface="+mj-lt"/>
              <a:buAutoNum type="arabicPeriod"/>
              <a:defRPr/>
            </a:pPr>
            <a:r>
              <a:rPr lang="es-ES" dirty="0">
                <a:latin typeface="Arial" pitchFamily="34" charset="0"/>
                <a:ea typeface="Osaka" charset="-128"/>
              </a:rPr>
              <a:t>Brazos</a:t>
            </a:r>
          </a:p>
          <a:p>
            <a:pPr marL="679559" lvl="1" indent="-226520" eaLnBrk="1" hangingPunct="1">
              <a:buFont typeface="+mj-lt"/>
              <a:buAutoNum type="arabicPeriod"/>
              <a:defRPr/>
            </a:pPr>
            <a:r>
              <a:rPr lang="es-ES" dirty="0">
                <a:latin typeface="Arial" pitchFamily="34" charset="0"/>
                <a:ea typeface="Osaka" charset="-128"/>
              </a:rPr>
              <a:t>Antebrazos</a:t>
            </a:r>
          </a:p>
          <a:p>
            <a:pPr marL="679559" lvl="1" indent="-226520" eaLnBrk="1" hangingPunct="1">
              <a:buFont typeface="+mj-lt"/>
              <a:buAutoNum type="arabicPeriod"/>
              <a:defRPr/>
            </a:pPr>
            <a:r>
              <a:rPr lang="es-ES" dirty="0" err="1">
                <a:latin typeface="Arial" pitchFamily="34" charset="0"/>
                <a:ea typeface="Osaka" charset="-128"/>
              </a:rPr>
              <a:t>Femures</a:t>
            </a:r>
            <a:r>
              <a:rPr lang="es-ES" dirty="0">
                <a:latin typeface="Arial" pitchFamily="34" charset="0"/>
                <a:ea typeface="Osaka" charset="-128"/>
              </a:rPr>
              <a:t> </a:t>
            </a:r>
          </a:p>
          <a:p>
            <a:pPr marL="679559" lvl="1" indent="-226520" eaLnBrk="1" hangingPunct="1">
              <a:buFont typeface="+mj-lt"/>
              <a:buAutoNum type="arabicPeriod"/>
              <a:defRPr/>
            </a:pPr>
            <a:r>
              <a:rPr lang="es-ES" dirty="0">
                <a:latin typeface="Arial" pitchFamily="34" charset="0"/>
                <a:ea typeface="Osaka" charset="-128"/>
              </a:rPr>
              <a:t>Tibias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36189" indent="-2831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32599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58563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3867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fld id="{BEDE7EAA-1AF8-1345-9A40-FB294E470078}" type="slidenum">
              <a:rPr lang="he-IL" sz="1100">
                <a:cs typeface="Arial" charset="0"/>
              </a:rPr>
              <a:pPr eaLnBrk="1" hangingPunct="1"/>
              <a:t>7</a:t>
            </a:fld>
            <a:endParaRPr lang="en-US" sz="11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20" y="4686618"/>
            <a:ext cx="5388923" cy="4439289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Ejercicio para recordar los números de los huesos:</a:t>
            </a:r>
            <a:endParaRPr lang="es-ES" dirty="0">
              <a:latin typeface="Arial" pitchFamily="34" charset="0"/>
              <a:ea typeface="Osaka" charset="-128"/>
            </a:endParaRPr>
          </a:p>
          <a:p>
            <a:pPr eaLnBrk="1" hangingPunct="1">
              <a:defRPr/>
            </a:pPr>
            <a:endParaRPr lang="es-ES" dirty="0">
              <a:latin typeface="Arial" pitchFamily="34" charset="0"/>
              <a:ea typeface="Osaka" charset="-128"/>
            </a:endParaRPr>
          </a:p>
          <a:p>
            <a:pPr marL="169890" indent="-169890" eaLnBrk="1" hangingPunct="1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ea typeface="Osaka" charset="-128"/>
              </a:rPr>
              <a:t>Indicar a los participantes que se pongan de pie. </a:t>
            </a:r>
          </a:p>
          <a:p>
            <a:pPr marL="169890" indent="-169890" eaLnBrk="1" hangingPunct="1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ea typeface="Osaka" charset="-128"/>
              </a:rPr>
              <a:t>Ellos cruzarán los brazos, diciendo juntos en alto el numero y tocando: </a:t>
            </a:r>
          </a:p>
          <a:p>
            <a:pPr marL="679559" lvl="1" indent="-226520" eaLnBrk="1" hangingPunct="1">
              <a:buFont typeface="+mj-lt"/>
              <a:buAutoNum type="arabicPeriod"/>
              <a:defRPr/>
            </a:pPr>
            <a:r>
              <a:rPr lang="es-ES" dirty="0">
                <a:latin typeface="Arial" pitchFamily="34" charset="0"/>
                <a:ea typeface="Osaka" charset="-128"/>
              </a:rPr>
              <a:t>Brazos</a:t>
            </a:r>
          </a:p>
          <a:p>
            <a:pPr marL="679559" lvl="1" indent="-226520" eaLnBrk="1" hangingPunct="1">
              <a:buFont typeface="+mj-lt"/>
              <a:buAutoNum type="arabicPeriod"/>
              <a:defRPr/>
            </a:pPr>
            <a:r>
              <a:rPr lang="es-ES" dirty="0">
                <a:latin typeface="Arial" pitchFamily="34" charset="0"/>
                <a:ea typeface="Osaka" charset="-128"/>
              </a:rPr>
              <a:t>Antebrazos</a:t>
            </a:r>
          </a:p>
          <a:p>
            <a:pPr marL="679559" lvl="1" indent="-226520" eaLnBrk="1" hangingPunct="1">
              <a:buFont typeface="+mj-lt"/>
              <a:buAutoNum type="arabicPeriod"/>
              <a:defRPr/>
            </a:pPr>
            <a:r>
              <a:rPr lang="es-ES" dirty="0" err="1">
                <a:latin typeface="Arial" pitchFamily="34" charset="0"/>
                <a:ea typeface="Osaka" charset="-128"/>
              </a:rPr>
              <a:t>Femures</a:t>
            </a:r>
            <a:r>
              <a:rPr lang="es-ES" dirty="0">
                <a:latin typeface="Arial" pitchFamily="34" charset="0"/>
                <a:ea typeface="Osaka" charset="-128"/>
              </a:rPr>
              <a:t> </a:t>
            </a:r>
          </a:p>
          <a:p>
            <a:pPr marL="679559" lvl="1" indent="-226520" eaLnBrk="1" hangingPunct="1">
              <a:buFont typeface="+mj-lt"/>
              <a:buAutoNum type="arabicPeriod"/>
              <a:defRPr/>
            </a:pPr>
            <a:r>
              <a:rPr lang="es-ES" dirty="0">
                <a:latin typeface="Arial" pitchFamily="34" charset="0"/>
                <a:ea typeface="Osaka" charset="-128"/>
              </a:rPr>
              <a:t>Tibias</a:t>
            </a:r>
          </a:p>
          <a:p>
            <a:pPr eaLnBrk="1" hangingPunct="1">
              <a:defRPr/>
            </a:pPr>
            <a:endParaRPr lang="es-ES" noProof="0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36189" indent="-2831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32599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58563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38678" indent="-22652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fld id="{9B7EF9BF-9D46-114A-8544-87139E59AD0D}" type="slidenum">
              <a:rPr lang="he-IL" sz="1000">
                <a:cs typeface="Arial" charset="0"/>
              </a:rPr>
              <a:pPr eaLnBrk="1" hangingPunct="1"/>
              <a:t>8</a:t>
            </a:fld>
            <a:endParaRPr lang="en-US" sz="10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20" y="4686618"/>
            <a:ext cx="5388923" cy="4439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Osak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36189" indent="-2831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32599" indent="-22652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585638" indent="-22652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38678" indent="-22652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2C705144-8101-464D-B54E-04130937D48A}" type="slidenum">
              <a:rPr lang="he-IL" sz="1000"/>
              <a:pPr eaLnBrk="1" hangingPunct="1"/>
              <a:t>9</a:t>
            </a:fld>
            <a:endParaRPr lang="en-US" sz="10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20" y="4686618"/>
            <a:ext cx="5388923" cy="4439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Osaka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02" b="20903"/>
          <a:stretch>
            <a:fillRect/>
          </a:stretch>
        </p:blipFill>
        <p:spPr bwMode="auto">
          <a:xfrm>
            <a:off x="179388" y="179388"/>
            <a:ext cx="8780462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OT_LOGO_int_L_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236538"/>
            <a:ext cx="2584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17650"/>
            <a:ext cx="7899400" cy="685800"/>
          </a:xfrm>
        </p:spPr>
        <p:txBody>
          <a:bodyPr/>
          <a:lstStyle>
            <a:lvl1pPr>
              <a:defRPr>
                <a:ea typeface="ヒラギノ角ゴ Pro W6" pitchFamily="-32" charset="-128"/>
              </a:defRPr>
            </a:lvl1pPr>
          </a:lstStyle>
          <a:p>
            <a:pPr lvl="0"/>
            <a:r>
              <a:rPr lang="en-US" noProof="0" smtClean="0"/>
              <a:t>Title Arial bold 28 pt</a:t>
            </a:r>
            <a:endParaRPr lang="en-US" altLang="ja-JP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8213"/>
            <a:ext cx="78994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Subtitle Arial regular 20 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531813"/>
            <a:ext cx="2068512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1813"/>
            <a:ext cx="6056313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17650"/>
            <a:ext cx="40624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17650"/>
            <a:ext cx="40624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1813"/>
            <a:ext cx="827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add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17650"/>
            <a:ext cx="8277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add text</a:t>
            </a:r>
          </a:p>
          <a:p>
            <a:pPr lvl="1"/>
            <a:r>
              <a:rPr lang="en-US" altLang="ja-JP" smtClean="0"/>
              <a:t>Second level text</a:t>
            </a:r>
          </a:p>
        </p:txBody>
      </p:sp>
      <p:pic>
        <p:nvPicPr>
          <p:cNvPr id="1028" name="Picture 8" descr="AOT_LOGO_int_M_rgb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6477000"/>
            <a:ext cx="16176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en-US" altLang="ja-JP" sz="3600" dirty="0">
          <a:solidFill>
            <a:srgbClr val="29529B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9529B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9529B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9529B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9529B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sz="2800">
          <a:solidFill>
            <a:srgbClr val="29529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8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17650"/>
            <a:ext cx="7899400" cy="1767334"/>
          </a:xfrm>
        </p:spPr>
        <p:txBody>
          <a:bodyPr/>
          <a:lstStyle/>
          <a:p>
            <a:pPr eaLnBrk="1" hangingPunct="1"/>
            <a:r>
              <a:rPr lang="es-ES" b="1" dirty="0" smtClean="0"/>
              <a:t>Preparación preoperatoria de una osteosíntesis de fractura proximal de fémur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84984"/>
            <a:ext cx="7899400" cy="685800"/>
          </a:xfrm>
        </p:spPr>
        <p:txBody>
          <a:bodyPr/>
          <a:lstStyle/>
          <a:p>
            <a:pPr eaLnBrk="1" hangingPunct="1">
              <a:defRPr/>
            </a:pPr>
            <a:r>
              <a:rPr kumimoji="0" lang="es-ES_tradnl" dirty="0">
                <a:solidFill>
                  <a:srgbClr val="808080"/>
                </a:solidFill>
              </a:rPr>
              <a:t>Grupo</a:t>
            </a:r>
            <a:r>
              <a:rPr lang="es-ES_tradnl" sz="2400" b="1" kern="1200" dirty="0" smtClean="0">
                <a:solidFill>
                  <a:schemeClr val="tx1"/>
                </a:solidFill>
                <a:latin typeface="+mj-lt"/>
                <a:ea typeface="ヒラギノ角ゴ Pro W6" pitchFamily="-32" charset="-128"/>
                <a:cs typeface="+mj-cs"/>
              </a:rPr>
              <a:t> </a:t>
            </a:r>
            <a:r>
              <a:rPr kumimoji="0" lang="es-ES_tradnl" dirty="0">
                <a:solidFill>
                  <a:srgbClr val="808080"/>
                </a:solidFill>
              </a:rPr>
              <a:t>de</a:t>
            </a:r>
            <a:r>
              <a:rPr lang="es-ES_tradnl" sz="2400" b="1" kern="1200" dirty="0" smtClean="0">
                <a:solidFill>
                  <a:schemeClr val="tx1"/>
                </a:solidFill>
                <a:latin typeface="+mj-lt"/>
                <a:ea typeface="ヒラギノ角ゴ Pro W6" pitchFamily="-32" charset="-128"/>
                <a:cs typeface="+mj-cs"/>
              </a:rPr>
              <a:t> </a:t>
            </a:r>
            <a:r>
              <a:rPr kumimoji="0" lang="es-ES_tradnl" dirty="0">
                <a:solidFill>
                  <a:srgbClr val="808080"/>
                </a:solidFill>
              </a:rPr>
              <a:t>discusión</a:t>
            </a:r>
            <a:endParaRPr kumimoji="0" lang="en-US" dirty="0">
              <a:solidFill>
                <a:srgbClr val="808080"/>
              </a:solidFill>
            </a:endParaRPr>
          </a:p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57560" y="5589588"/>
            <a:ext cx="48244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rgbClr val="29529B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z="2400" dirty="0" smtClean="0">
                <a:solidFill>
                  <a:srgbClr val="29529B"/>
                </a:solidFill>
                <a:ea typeface="Osaka" charset="0"/>
                <a:cs typeface="Osaka" charset="0"/>
              </a:rPr>
              <a:t>Nombre del presentador Arial 24 pt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57560" y="6092825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de-DE" dirty="0" smtClean="0">
                <a:solidFill>
                  <a:srgbClr val="000000"/>
                </a:solidFill>
              </a:rPr>
              <a:t>Título del presentador Arial 20 pt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508625" y="5589588"/>
            <a:ext cx="33035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de-DE" sz="2400" smtClean="0">
                <a:solidFill>
                  <a:srgbClr val="29529B"/>
                </a:solidFill>
              </a:rPr>
              <a:t>Reunión  Arial 24 pt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08625" y="6021388"/>
            <a:ext cx="34194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de-DE" sz="2000">
                <a:solidFill>
                  <a:srgbClr val="000000"/>
                </a:solidFill>
                <a:ea typeface="Osaka" charset="-128"/>
              </a:rPr>
              <a:t>Ciudad, mes, año  Arial 20pt </a:t>
            </a:r>
          </a:p>
        </p:txBody>
      </p:sp>
      <p:sp>
        <p:nvSpPr>
          <p:cNvPr id="13" name="Rectángulo 1"/>
          <p:cNvSpPr>
            <a:spLocks noChangeArrowheads="1"/>
          </p:cNvSpPr>
          <p:nvPr/>
        </p:nvSpPr>
        <p:spPr bwMode="auto">
          <a:xfrm>
            <a:off x="228600" y="4648200"/>
            <a:ext cx="6328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de-DE" sz="2800" dirty="0" smtClean="0">
                <a:solidFill>
                  <a:srgbClr val="808080"/>
                </a:solidFill>
                <a:ea typeface="Osaka" charset="-128"/>
              </a:rPr>
              <a:t>Traducción: Elena Miguel, Ana Alfonso</a:t>
            </a:r>
            <a:endParaRPr lang="es-ES" altLang="de-DE" sz="2800" dirty="0">
              <a:solidFill>
                <a:srgbClr val="808080"/>
              </a:solidFill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6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316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7651" name="Content Placeholder 1"/>
          <p:cNvSpPr txBox="1">
            <a:spLocks/>
          </p:cNvSpPr>
          <p:nvPr/>
        </p:nvSpPr>
        <p:spPr bwMode="auto">
          <a:xfrm>
            <a:off x="304800" y="1772816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29529B"/>
                </a:solidFill>
              </a:rPr>
              <a:t>Detalles </a:t>
            </a:r>
            <a:r>
              <a:rPr lang="es-ES" sz="2800" dirty="0" smtClean="0"/>
              <a:t>(Grupo) de fracturas proximales de fémur </a:t>
            </a:r>
            <a:endParaRPr lang="es-ES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371475" y="304800"/>
            <a:ext cx="8772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Repaso de la clasificación AO de las fracturas </a:t>
            </a:r>
            <a:r>
              <a:rPr kumimoji="1" lang="es-ES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(4/4)</a:t>
            </a:r>
            <a:endParaRPr kumimoji="1" lang="es-ES" altLang="de-DE" sz="2000" b="1" i="0" u="none" strike="noStrike" kern="0" cap="none" spc="0" normalizeH="0" baseline="0" noProof="0" dirty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ole tekstowe 23"/>
          <p:cNvSpPr txBox="1">
            <a:spLocks noChangeArrowheads="1"/>
          </p:cNvSpPr>
          <p:nvPr/>
        </p:nvSpPr>
        <p:spPr bwMode="auto">
          <a:xfrm>
            <a:off x="4842640" y="234950"/>
            <a:ext cx="1451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err="1" smtClean="0"/>
              <a:t>Pertroc</a:t>
            </a:r>
            <a:r>
              <a:rPr lang="es-ES" dirty="0" smtClean="0"/>
              <a:t>.</a:t>
            </a:r>
          </a:p>
          <a:p>
            <a:pPr algn="ctr" eaLnBrk="1" hangingPunct="1"/>
            <a:r>
              <a:rPr lang="es-ES" dirty="0" err="1" smtClean="0"/>
              <a:t>multifragm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1747" name="pole tekstowe 24"/>
          <p:cNvSpPr txBox="1">
            <a:spLocks noChangeArrowheads="1"/>
          </p:cNvSpPr>
          <p:nvPr/>
        </p:nvSpPr>
        <p:spPr bwMode="auto">
          <a:xfrm>
            <a:off x="2812947" y="229584"/>
            <a:ext cx="1151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err="1" smtClean="0"/>
              <a:t>Pertroc</a:t>
            </a:r>
            <a:r>
              <a:rPr lang="es-ES" dirty="0" smtClean="0"/>
              <a:t>. </a:t>
            </a:r>
          </a:p>
          <a:p>
            <a:pPr algn="ctr" eaLnBrk="1" hangingPunct="1"/>
            <a:r>
              <a:rPr lang="es-ES" dirty="0" smtClean="0"/>
              <a:t>simple</a:t>
            </a:r>
            <a:endParaRPr lang="es-ES" dirty="0"/>
          </a:p>
        </p:txBody>
      </p:sp>
      <p:sp>
        <p:nvSpPr>
          <p:cNvPr id="31748" name="pole tekstowe 25"/>
          <p:cNvSpPr txBox="1">
            <a:spLocks noChangeArrowheads="1"/>
          </p:cNvSpPr>
          <p:nvPr/>
        </p:nvSpPr>
        <p:spPr bwMode="auto">
          <a:xfrm>
            <a:off x="7309789" y="228600"/>
            <a:ext cx="1196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err="1" smtClean="0"/>
              <a:t>Intertroc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1749" name="pole tekstowe 26"/>
          <p:cNvSpPr txBox="1">
            <a:spLocks noChangeArrowheads="1"/>
          </p:cNvSpPr>
          <p:nvPr/>
        </p:nvSpPr>
        <p:spPr bwMode="auto">
          <a:xfrm>
            <a:off x="2699792" y="2596842"/>
            <a:ext cx="1383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err="1" smtClean="0"/>
              <a:t>Subcapital</a:t>
            </a:r>
            <a:endParaRPr lang="es-ES" dirty="0"/>
          </a:p>
        </p:txBody>
      </p:sp>
      <p:sp>
        <p:nvSpPr>
          <p:cNvPr id="31750" name="pole tekstowe 27"/>
          <p:cNvSpPr txBox="1">
            <a:spLocks noChangeArrowheads="1"/>
          </p:cNvSpPr>
          <p:nvPr/>
        </p:nvSpPr>
        <p:spPr bwMode="auto">
          <a:xfrm>
            <a:off x="4860032" y="2636912"/>
            <a:ext cx="1701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err="1" smtClean="0"/>
              <a:t>Transcervical</a:t>
            </a:r>
            <a:endParaRPr lang="es-ES" dirty="0"/>
          </a:p>
        </p:txBody>
      </p:sp>
      <p:sp>
        <p:nvSpPr>
          <p:cNvPr id="31752" name="pole tekstowe 29"/>
          <p:cNvSpPr txBox="1">
            <a:spLocks noChangeArrowheads="1"/>
          </p:cNvSpPr>
          <p:nvPr/>
        </p:nvSpPr>
        <p:spPr bwMode="auto">
          <a:xfrm>
            <a:off x="2684463" y="4752975"/>
            <a:ext cx="1125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smtClean="0"/>
              <a:t>Articular</a:t>
            </a:r>
          </a:p>
          <a:p>
            <a:pPr algn="ctr" eaLnBrk="1" hangingPunct="1"/>
            <a:r>
              <a:rPr lang="es-ES" dirty="0" smtClean="0"/>
              <a:t>simple</a:t>
            </a:r>
            <a:endParaRPr lang="es-ES" dirty="0"/>
          </a:p>
        </p:txBody>
      </p:sp>
      <p:sp>
        <p:nvSpPr>
          <p:cNvPr id="31753" name="pole tekstowe 30"/>
          <p:cNvSpPr txBox="1">
            <a:spLocks noChangeArrowheads="1"/>
          </p:cNvSpPr>
          <p:nvPr/>
        </p:nvSpPr>
        <p:spPr bwMode="auto">
          <a:xfrm>
            <a:off x="4737100" y="4740275"/>
            <a:ext cx="180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err="1" smtClean="0"/>
              <a:t>Metafisaria</a:t>
            </a:r>
            <a:endParaRPr lang="es-ES" dirty="0" smtClean="0"/>
          </a:p>
          <a:p>
            <a:pPr algn="ctr" eaLnBrk="1" hangingPunct="1"/>
            <a:r>
              <a:rPr lang="es-ES" dirty="0" err="1" smtClean="0"/>
              <a:t>multifragm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1754" name="pole tekstowe 31"/>
          <p:cNvSpPr txBox="1">
            <a:spLocks noChangeArrowheads="1"/>
          </p:cNvSpPr>
          <p:nvPr/>
        </p:nvSpPr>
        <p:spPr bwMode="auto">
          <a:xfrm>
            <a:off x="7186613" y="4737100"/>
            <a:ext cx="1450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smtClean="0"/>
              <a:t>Articular</a:t>
            </a:r>
          </a:p>
          <a:p>
            <a:pPr algn="ctr" eaLnBrk="1" hangingPunct="1"/>
            <a:r>
              <a:rPr lang="es-ES" dirty="0" err="1" smtClean="0"/>
              <a:t>multifragm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1755" name="pole tekstowe 32"/>
          <p:cNvSpPr txBox="1">
            <a:spLocks noChangeArrowheads="1"/>
          </p:cNvSpPr>
          <p:nvPr/>
        </p:nvSpPr>
        <p:spPr bwMode="auto">
          <a:xfrm>
            <a:off x="190500" y="519063"/>
            <a:ext cx="1861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sz="2400" b="1" dirty="0" smtClean="0"/>
              <a:t>Trocánter</a:t>
            </a:r>
            <a:endParaRPr lang="es-ES" sz="2400" b="1" dirty="0"/>
          </a:p>
        </p:txBody>
      </p:sp>
      <p:sp>
        <p:nvSpPr>
          <p:cNvPr id="31756" name="Rectangle 3"/>
          <p:cNvSpPr>
            <a:spLocks noChangeArrowheads="1"/>
          </p:cNvSpPr>
          <p:nvPr/>
        </p:nvSpPr>
        <p:spPr bwMode="auto">
          <a:xfrm>
            <a:off x="7524328" y="6400800"/>
            <a:ext cx="1441872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31758" name="pole tekstowe 24"/>
          <p:cNvSpPr txBox="1">
            <a:spLocks noChangeArrowheads="1"/>
          </p:cNvSpPr>
          <p:nvPr/>
        </p:nvSpPr>
        <p:spPr bwMode="auto">
          <a:xfrm>
            <a:off x="2206625" y="1295400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A1</a:t>
            </a:r>
            <a:endParaRPr lang="es-ES" dirty="0"/>
          </a:p>
        </p:txBody>
      </p:sp>
      <p:sp>
        <p:nvSpPr>
          <p:cNvPr id="31761" name="pole tekstowe 24"/>
          <p:cNvSpPr txBox="1">
            <a:spLocks noChangeArrowheads="1"/>
          </p:cNvSpPr>
          <p:nvPr/>
        </p:nvSpPr>
        <p:spPr bwMode="auto">
          <a:xfrm>
            <a:off x="4435475" y="1306513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A2</a:t>
            </a:r>
            <a:endParaRPr lang="es-ES" dirty="0"/>
          </a:p>
        </p:txBody>
      </p:sp>
      <p:sp>
        <p:nvSpPr>
          <p:cNvPr id="31762" name="pole tekstowe 24"/>
          <p:cNvSpPr txBox="1">
            <a:spLocks noChangeArrowheads="1"/>
          </p:cNvSpPr>
          <p:nvPr/>
        </p:nvSpPr>
        <p:spPr bwMode="auto">
          <a:xfrm>
            <a:off x="6773863" y="1293813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A3</a:t>
            </a:r>
            <a:endParaRPr lang="es-ES" dirty="0"/>
          </a:p>
        </p:txBody>
      </p:sp>
      <p:sp>
        <p:nvSpPr>
          <p:cNvPr id="31766" name="pole tekstowe 24"/>
          <p:cNvSpPr txBox="1">
            <a:spLocks noChangeArrowheads="1"/>
          </p:cNvSpPr>
          <p:nvPr/>
        </p:nvSpPr>
        <p:spPr bwMode="auto">
          <a:xfrm>
            <a:off x="2238375" y="3616325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B1</a:t>
            </a:r>
            <a:endParaRPr lang="es-ES" dirty="0"/>
          </a:p>
        </p:txBody>
      </p:sp>
      <p:sp>
        <p:nvSpPr>
          <p:cNvPr id="31767" name="pole tekstowe 24"/>
          <p:cNvSpPr txBox="1">
            <a:spLocks noChangeArrowheads="1"/>
          </p:cNvSpPr>
          <p:nvPr/>
        </p:nvSpPr>
        <p:spPr bwMode="auto">
          <a:xfrm>
            <a:off x="4443413" y="3629025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B2</a:t>
            </a:r>
            <a:endParaRPr lang="es-ES" dirty="0"/>
          </a:p>
        </p:txBody>
      </p:sp>
      <p:sp>
        <p:nvSpPr>
          <p:cNvPr id="31768" name="pole tekstowe 24"/>
          <p:cNvSpPr txBox="1">
            <a:spLocks noChangeArrowheads="1"/>
          </p:cNvSpPr>
          <p:nvPr/>
        </p:nvSpPr>
        <p:spPr bwMode="auto">
          <a:xfrm>
            <a:off x="6780213" y="3616325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B3</a:t>
            </a:r>
            <a:endParaRPr lang="es-ES" dirty="0"/>
          </a:p>
        </p:txBody>
      </p:sp>
      <p:sp>
        <p:nvSpPr>
          <p:cNvPr id="31769" name="pole tekstowe 24"/>
          <p:cNvSpPr txBox="1">
            <a:spLocks noChangeArrowheads="1"/>
          </p:cNvSpPr>
          <p:nvPr/>
        </p:nvSpPr>
        <p:spPr bwMode="auto">
          <a:xfrm>
            <a:off x="2222500" y="5808663"/>
            <a:ext cx="512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C1</a:t>
            </a:r>
            <a:endParaRPr lang="es-ES" dirty="0"/>
          </a:p>
        </p:txBody>
      </p:sp>
      <p:sp>
        <p:nvSpPr>
          <p:cNvPr id="31770" name="pole tekstowe 24"/>
          <p:cNvSpPr txBox="1">
            <a:spLocks noChangeArrowheads="1"/>
          </p:cNvSpPr>
          <p:nvPr/>
        </p:nvSpPr>
        <p:spPr bwMode="auto">
          <a:xfrm>
            <a:off x="4427538" y="5819775"/>
            <a:ext cx="512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C2</a:t>
            </a:r>
            <a:endParaRPr lang="es-ES" dirty="0"/>
          </a:p>
        </p:txBody>
      </p:sp>
      <p:sp>
        <p:nvSpPr>
          <p:cNvPr id="31771" name="pole tekstowe 24"/>
          <p:cNvSpPr txBox="1">
            <a:spLocks noChangeArrowheads="1"/>
          </p:cNvSpPr>
          <p:nvPr/>
        </p:nvSpPr>
        <p:spPr bwMode="auto">
          <a:xfrm>
            <a:off x="6792913" y="5807075"/>
            <a:ext cx="512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C3</a:t>
            </a:r>
            <a:endParaRPr lang="es-ES" dirty="0"/>
          </a:p>
        </p:txBody>
      </p:sp>
      <p:sp>
        <p:nvSpPr>
          <p:cNvPr id="31779" name="pole tekstowe 24"/>
          <p:cNvSpPr txBox="1">
            <a:spLocks noChangeArrowheads="1"/>
          </p:cNvSpPr>
          <p:nvPr/>
        </p:nvSpPr>
        <p:spPr bwMode="auto">
          <a:xfrm>
            <a:off x="95250" y="1384300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sz="2400" b="1" dirty="0" smtClean="0"/>
              <a:t>A</a:t>
            </a:r>
            <a:endParaRPr lang="es-ES" sz="2400" b="1" dirty="0"/>
          </a:p>
        </p:txBody>
      </p:sp>
      <p:sp>
        <p:nvSpPr>
          <p:cNvPr id="31781" name="pole tekstowe 24"/>
          <p:cNvSpPr txBox="1">
            <a:spLocks noChangeArrowheads="1"/>
          </p:cNvSpPr>
          <p:nvPr/>
        </p:nvSpPr>
        <p:spPr bwMode="auto">
          <a:xfrm>
            <a:off x="76200" y="343217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sz="2400" b="1" dirty="0" smtClean="0"/>
              <a:t>B</a:t>
            </a:r>
            <a:endParaRPr lang="es-ES" sz="2400" b="1" dirty="0"/>
          </a:p>
        </p:txBody>
      </p:sp>
      <p:sp>
        <p:nvSpPr>
          <p:cNvPr id="31782" name="pole tekstowe 32"/>
          <p:cNvSpPr txBox="1">
            <a:spLocks noChangeArrowheads="1"/>
          </p:cNvSpPr>
          <p:nvPr/>
        </p:nvSpPr>
        <p:spPr bwMode="auto">
          <a:xfrm>
            <a:off x="179512" y="2679303"/>
            <a:ext cx="182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sz="2400" b="1" dirty="0" smtClean="0"/>
              <a:t>Cuello</a:t>
            </a:r>
            <a:endParaRPr lang="es-ES" sz="2400" b="1" dirty="0"/>
          </a:p>
        </p:txBody>
      </p:sp>
      <p:sp>
        <p:nvSpPr>
          <p:cNvPr id="31784" name="pole tekstowe 32"/>
          <p:cNvSpPr txBox="1">
            <a:spLocks noChangeArrowheads="1"/>
          </p:cNvSpPr>
          <p:nvPr/>
        </p:nvSpPr>
        <p:spPr bwMode="auto">
          <a:xfrm>
            <a:off x="179512" y="4695527"/>
            <a:ext cx="1792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sz="2400" b="1" dirty="0" smtClean="0"/>
              <a:t>Cabeza</a:t>
            </a:r>
            <a:endParaRPr lang="es-ES" sz="2400" b="1" dirty="0"/>
          </a:p>
        </p:txBody>
      </p:sp>
      <p:sp>
        <p:nvSpPr>
          <p:cNvPr id="31785" name="pole tekstowe 24"/>
          <p:cNvSpPr txBox="1">
            <a:spLocks noChangeArrowheads="1"/>
          </p:cNvSpPr>
          <p:nvPr/>
        </p:nvSpPr>
        <p:spPr bwMode="auto">
          <a:xfrm>
            <a:off x="69850" y="56388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sz="2400" b="1" dirty="0" smtClean="0"/>
              <a:t>C</a:t>
            </a:r>
            <a:endParaRPr lang="es-ES" sz="2400" b="1" dirty="0"/>
          </a:p>
        </p:txBody>
      </p:sp>
      <p:pic>
        <p:nvPicPr>
          <p:cNvPr id="8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613" y="1024554"/>
            <a:ext cx="833287" cy="14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4966" y="1000422"/>
            <a:ext cx="879900" cy="148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3953" y="885101"/>
            <a:ext cx="1048355" cy="159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4346" y="3101219"/>
            <a:ext cx="971830" cy="15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7961" y="3101219"/>
            <a:ext cx="874566" cy="15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35554" y="3122461"/>
            <a:ext cx="916366" cy="154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pole tekstowe 28"/>
          <p:cNvSpPr txBox="1">
            <a:spLocks noChangeArrowheads="1"/>
          </p:cNvSpPr>
          <p:nvPr/>
        </p:nvSpPr>
        <p:spPr bwMode="auto">
          <a:xfrm>
            <a:off x="7271785" y="2564904"/>
            <a:ext cx="1496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smtClean="0"/>
              <a:t> </a:t>
            </a:r>
            <a:r>
              <a:rPr lang="es-ES" dirty="0" err="1" smtClean="0"/>
              <a:t>Subcapital</a:t>
            </a:r>
            <a:endParaRPr lang="es-ES" dirty="0" smtClean="0"/>
          </a:p>
          <a:p>
            <a:pPr algn="ctr" eaLnBrk="1" hangingPunct="1"/>
            <a:r>
              <a:rPr lang="es-ES" dirty="0" smtClean="0"/>
              <a:t>desplazada</a:t>
            </a:r>
            <a:endParaRPr lang="es-ES" dirty="0"/>
          </a:p>
        </p:txBody>
      </p:sp>
      <p:pic>
        <p:nvPicPr>
          <p:cNvPr id="94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96093" y="5445125"/>
            <a:ext cx="776070" cy="137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880" y="5445224"/>
            <a:ext cx="626528" cy="14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2718" y="5415106"/>
            <a:ext cx="643287" cy="147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542003" y="1000422"/>
            <a:ext cx="1134420" cy="1357395"/>
            <a:chOff x="6230836" y="1763714"/>
            <a:chExt cx="1041502" cy="1004349"/>
          </a:xfrm>
        </p:grpSpPr>
        <p:pic>
          <p:nvPicPr>
            <p:cNvPr id="40" name="Picture 39" descr="31-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6230836" y="1763714"/>
              <a:ext cx="1041502" cy="1004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266681" y="1956820"/>
              <a:ext cx="550622" cy="665916"/>
            </a:xfrm>
            <a:custGeom>
              <a:avLst/>
              <a:gdLst>
                <a:gd name="T0" fmla="*/ 225 w 465"/>
                <a:gd name="T1" fmla="*/ 57 h 633"/>
                <a:gd name="T2" fmla="*/ 465 w 465"/>
                <a:gd name="T3" fmla="*/ 393 h 633"/>
                <a:gd name="T4" fmla="*/ 450 w 465"/>
                <a:gd name="T5" fmla="*/ 483 h 633"/>
                <a:gd name="T6" fmla="*/ 432 w 465"/>
                <a:gd name="T7" fmla="*/ 588 h 633"/>
                <a:gd name="T8" fmla="*/ 423 w 465"/>
                <a:gd name="T9" fmla="*/ 630 h 633"/>
                <a:gd name="T10" fmla="*/ 117 w 465"/>
                <a:gd name="T11" fmla="*/ 633 h 633"/>
                <a:gd name="T12" fmla="*/ 96 w 465"/>
                <a:gd name="T13" fmla="*/ 504 h 633"/>
                <a:gd name="T14" fmla="*/ 75 w 465"/>
                <a:gd name="T15" fmla="*/ 435 h 633"/>
                <a:gd name="T16" fmla="*/ 30 w 465"/>
                <a:gd name="T17" fmla="*/ 387 h 633"/>
                <a:gd name="T18" fmla="*/ 9 w 465"/>
                <a:gd name="T19" fmla="*/ 366 h 633"/>
                <a:gd name="T20" fmla="*/ 0 w 465"/>
                <a:gd name="T21" fmla="*/ 282 h 633"/>
                <a:gd name="T22" fmla="*/ 0 w 465"/>
                <a:gd name="T23" fmla="*/ 213 h 633"/>
                <a:gd name="T24" fmla="*/ 15 w 465"/>
                <a:gd name="T25" fmla="*/ 162 h 633"/>
                <a:gd name="T26" fmla="*/ 45 w 465"/>
                <a:gd name="T27" fmla="*/ 99 h 633"/>
                <a:gd name="T28" fmla="*/ 72 w 465"/>
                <a:gd name="T29" fmla="*/ 48 h 633"/>
                <a:gd name="T30" fmla="*/ 96 w 465"/>
                <a:gd name="T31" fmla="*/ 12 h 633"/>
                <a:gd name="T32" fmla="*/ 138 w 465"/>
                <a:gd name="T33" fmla="*/ 0 h 633"/>
                <a:gd name="T34" fmla="*/ 180 w 465"/>
                <a:gd name="T35" fmla="*/ 3 h 633"/>
                <a:gd name="T36" fmla="*/ 222 w 465"/>
                <a:gd name="T37" fmla="*/ 21 h 633"/>
                <a:gd name="T38" fmla="*/ 225 w 465"/>
                <a:gd name="T39" fmla="*/ 57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5" h="633">
                  <a:moveTo>
                    <a:pt x="225" y="57"/>
                  </a:moveTo>
                  <a:lnTo>
                    <a:pt x="465" y="393"/>
                  </a:lnTo>
                  <a:lnTo>
                    <a:pt x="450" y="483"/>
                  </a:lnTo>
                  <a:lnTo>
                    <a:pt x="432" y="588"/>
                  </a:lnTo>
                  <a:lnTo>
                    <a:pt x="423" y="630"/>
                  </a:lnTo>
                  <a:lnTo>
                    <a:pt x="117" y="633"/>
                  </a:lnTo>
                  <a:lnTo>
                    <a:pt x="96" y="504"/>
                  </a:lnTo>
                  <a:lnTo>
                    <a:pt x="75" y="435"/>
                  </a:lnTo>
                  <a:lnTo>
                    <a:pt x="30" y="387"/>
                  </a:lnTo>
                  <a:lnTo>
                    <a:pt x="9" y="366"/>
                  </a:lnTo>
                  <a:lnTo>
                    <a:pt x="0" y="282"/>
                  </a:lnTo>
                  <a:lnTo>
                    <a:pt x="0" y="213"/>
                  </a:lnTo>
                  <a:lnTo>
                    <a:pt x="15" y="162"/>
                  </a:lnTo>
                  <a:lnTo>
                    <a:pt x="45" y="99"/>
                  </a:lnTo>
                  <a:lnTo>
                    <a:pt x="72" y="48"/>
                  </a:lnTo>
                  <a:lnTo>
                    <a:pt x="96" y="12"/>
                  </a:lnTo>
                  <a:lnTo>
                    <a:pt x="138" y="0"/>
                  </a:lnTo>
                  <a:lnTo>
                    <a:pt x="180" y="3"/>
                  </a:lnTo>
                  <a:lnTo>
                    <a:pt x="222" y="21"/>
                  </a:lnTo>
                  <a:lnTo>
                    <a:pt x="225" y="57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19050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9552" y="5163120"/>
            <a:ext cx="1155102" cy="1434232"/>
            <a:chOff x="4224127" y="-64876"/>
            <a:chExt cx="1846432" cy="1930061"/>
          </a:xfrm>
        </p:grpSpPr>
        <p:pic>
          <p:nvPicPr>
            <p:cNvPr id="43" name="Picture 42" descr="31-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4224127" y="-64876"/>
              <a:ext cx="1846432" cy="193006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174639" y="-51228"/>
              <a:ext cx="844589" cy="734533"/>
            </a:xfrm>
            <a:custGeom>
              <a:avLst/>
              <a:gdLst>
                <a:gd name="T0" fmla="*/ 0 w 402"/>
                <a:gd name="T1" fmla="*/ 129 h 363"/>
                <a:gd name="T2" fmla="*/ 354 w 402"/>
                <a:gd name="T3" fmla="*/ 363 h 363"/>
                <a:gd name="T4" fmla="*/ 381 w 402"/>
                <a:gd name="T5" fmla="*/ 321 h 363"/>
                <a:gd name="T6" fmla="*/ 402 w 402"/>
                <a:gd name="T7" fmla="*/ 258 h 363"/>
                <a:gd name="T8" fmla="*/ 402 w 402"/>
                <a:gd name="T9" fmla="*/ 192 h 363"/>
                <a:gd name="T10" fmla="*/ 396 w 402"/>
                <a:gd name="T11" fmla="*/ 156 h 363"/>
                <a:gd name="T12" fmla="*/ 360 w 402"/>
                <a:gd name="T13" fmla="*/ 108 h 363"/>
                <a:gd name="T14" fmla="*/ 330 w 402"/>
                <a:gd name="T15" fmla="*/ 54 h 363"/>
                <a:gd name="T16" fmla="*/ 285 w 402"/>
                <a:gd name="T17" fmla="*/ 18 h 363"/>
                <a:gd name="T18" fmla="*/ 210 w 402"/>
                <a:gd name="T19" fmla="*/ 0 h 363"/>
                <a:gd name="T20" fmla="*/ 117 w 402"/>
                <a:gd name="T21" fmla="*/ 6 h 363"/>
                <a:gd name="T22" fmla="*/ 45 w 402"/>
                <a:gd name="T23" fmla="*/ 51 h 363"/>
                <a:gd name="T24" fmla="*/ 6 w 402"/>
                <a:gd name="T25" fmla="*/ 96 h 363"/>
                <a:gd name="T26" fmla="*/ 0 w 402"/>
                <a:gd name="T27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363">
                  <a:moveTo>
                    <a:pt x="0" y="129"/>
                  </a:moveTo>
                  <a:lnTo>
                    <a:pt x="354" y="363"/>
                  </a:lnTo>
                  <a:lnTo>
                    <a:pt x="381" y="321"/>
                  </a:lnTo>
                  <a:lnTo>
                    <a:pt x="402" y="258"/>
                  </a:lnTo>
                  <a:lnTo>
                    <a:pt x="402" y="192"/>
                  </a:lnTo>
                  <a:lnTo>
                    <a:pt x="396" y="156"/>
                  </a:lnTo>
                  <a:lnTo>
                    <a:pt x="360" y="108"/>
                  </a:lnTo>
                  <a:lnTo>
                    <a:pt x="330" y="54"/>
                  </a:lnTo>
                  <a:lnTo>
                    <a:pt x="285" y="18"/>
                  </a:lnTo>
                  <a:lnTo>
                    <a:pt x="210" y="0"/>
                  </a:lnTo>
                  <a:lnTo>
                    <a:pt x="117" y="6"/>
                  </a:lnTo>
                  <a:lnTo>
                    <a:pt x="45" y="51"/>
                  </a:lnTo>
                  <a:lnTo>
                    <a:pt x="6" y="9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3653" y="3142936"/>
            <a:ext cx="1157874" cy="1390359"/>
            <a:chOff x="3427516" y="3027056"/>
            <a:chExt cx="2224604" cy="2372796"/>
          </a:xfrm>
        </p:grpSpPr>
        <p:pic>
          <p:nvPicPr>
            <p:cNvPr id="46" name="Picture 45" descr="31-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3427516" y="3027056"/>
              <a:ext cx="2224604" cy="23727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082280" y="3558099"/>
              <a:ext cx="966480" cy="937373"/>
            </a:xfrm>
            <a:custGeom>
              <a:avLst/>
              <a:gdLst>
                <a:gd name="T0" fmla="*/ 0 w 381"/>
                <a:gd name="T1" fmla="*/ 30 h 378"/>
                <a:gd name="T2" fmla="*/ 240 w 381"/>
                <a:gd name="T3" fmla="*/ 378 h 378"/>
                <a:gd name="T4" fmla="*/ 276 w 381"/>
                <a:gd name="T5" fmla="*/ 300 h 378"/>
                <a:gd name="T6" fmla="*/ 321 w 381"/>
                <a:gd name="T7" fmla="*/ 237 h 378"/>
                <a:gd name="T8" fmla="*/ 381 w 381"/>
                <a:gd name="T9" fmla="*/ 198 h 378"/>
                <a:gd name="T10" fmla="*/ 177 w 381"/>
                <a:gd name="T11" fmla="*/ 0 h 378"/>
                <a:gd name="T12" fmla="*/ 138 w 381"/>
                <a:gd name="T13" fmla="*/ 30 h 378"/>
                <a:gd name="T14" fmla="*/ 96 w 381"/>
                <a:gd name="T15" fmla="*/ 48 h 378"/>
                <a:gd name="T16" fmla="*/ 42 w 381"/>
                <a:gd name="T17" fmla="*/ 45 h 378"/>
                <a:gd name="T18" fmla="*/ 0 w 381"/>
                <a:gd name="T19" fmla="*/ 3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378">
                  <a:moveTo>
                    <a:pt x="0" y="30"/>
                  </a:moveTo>
                  <a:lnTo>
                    <a:pt x="240" y="378"/>
                  </a:lnTo>
                  <a:lnTo>
                    <a:pt x="276" y="300"/>
                  </a:lnTo>
                  <a:lnTo>
                    <a:pt x="321" y="237"/>
                  </a:lnTo>
                  <a:lnTo>
                    <a:pt x="381" y="198"/>
                  </a:lnTo>
                  <a:lnTo>
                    <a:pt x="177" y="0"/>
                  </a:lnTo>
                  <a:lnTo>
                    <a:pt x="138" y="30"/>
                  </a:lnTo>
                  <a:lnTo>
                    <a:pt x="96" y="48"/>
                  </a:lnTo>
                  <a:lnTo>
                    <a:pt x="42" y="4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33529B">
                <a:alpha val="50000"/>
              </a:srgbClr>
            </a:solidFill>
            <a:ln w="19050" cmpd="sng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4915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056" y="1525587"/>
            <a:ext cx="2165350" cy="4875213"/>
          </a:xfrm>
        </p:spPr>
      </p:pic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2790056" y="2592387"/>
            <a:ext cx="1833563" cy="3038475"/>
            <a:chOff x="2667000" y="2971800"/>
            <a:chExt cx="1833562" cy="3038475"/>
          </a:xfrm>
        </p:grpSpPr>
        <p:sp>
          <p:nvSpPr>
            <p:cNvPr id="16395" name="TextBox 1"/>
            <p:cNvSpPr txBox="1">
              <a:spLocks noChangeArrowheads="1"/>
            </p:cNvSpPr>
            <p:nvPr/>
          </p:nvSpPr>
          <p:spPr bwMode="auto">
            <a:xfrm>
              <a:off x="2743200" y="2971800"/>
              <a:ext cx="3857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9pPr>
            </a:lstStyle>
            <a:p>
              <a:pPr eaLnBrk="1" hangingPunct="1"/>
              <a:r>
                <a:rPr lang="de-CH" sz="28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6396" name="TextBox 21"/>
            <p:cNvSpPr txBox="1">
              <a:spLocks noChangeArrowheads="1"/>
            </p:cNvSpPr>
            <p:nvPr/>
          </p:nvSpPr>
          <p:spPr bwMode="auto">
            <a:xfrm>
              <a:off x="2667000" y="3513138"/>
              <a:ext cx="38576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9pPr>
            </a:lstStyle>
            <a:p>
              <a:pPr eaLnBrk="1" hangingPunct="1"/>
              <a:r>
                <a:rPr lang="de-CH" sz="28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6397" name="TextBox 24"/>
            <p:cNvSpPr txBox="1">
              <a:spLocks noChangeArrowheads="1"/>
            </p:cNvSpPr>
            <p:nvPr/>
          </p:nvSpPr>
          <p:spPr bwMode="auto">
            <a:xfrm>
              <a:off x="4114800" y="5486400"/>
              <a:ext cx="3857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9pPr>
            </a:lstStyle>
            <a:p>
              <a:pPr eaLnBrk="1" hangingPunct="1"/>
              <a:r>
                <a:rPr lang="de-CH" sz="28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398" name="TextBox 25"/>
            <p:cNvSpPr txBox="1">
              <a:spLocks noChangeArrowheads="1"/>
            </p:cNvSpPr>
            <p:nvPr/>
          </p:nvSpPr>
          <p:spPr bwMode="auto">
            <a:xfrm>
              <a:off x="4038600" y="4640263"/>
              <a:ext cx="38576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9pPr>
            </a:lstStyle>
            <a:p>
              <a:pPr eaLnBrk="1" hangingPunct="1"/>
              <a:r>
                <a:rPr lang="de-CH" sz="2800" b="1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16390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r>
              <a:rPr lang="es-ES" altLang="ja-JP" sz="3200" b="1" dirty="0" smtClean="0">
                <a:solidFill>
                  <a:srgbClr val="29529B"/>
                </a:solidFill>
              </a:rPr>
              <a:t>Clasificación de la fractura </a:t>
            </a:r>
            <a:r>
              <a:rPr lang="es-ES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(1/5)</a:t>
            </a:r>
            <a: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" altLang="ja-JP" sz="2400" dirty="0">
              <a:solidFill>
                <a:srgbClr val="33529B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430738" y="5943600"/>
            <a:ext cx="645318" cy="5349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32" charset="-128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802188" y="1906587"/>
            <a:ext cx="107433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</a:rPr>
              <a:t>Hueso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607368" y="1905000"/>
            <a:ext cx="1039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  <a:ea typeface="Osaka" pitchFamily="-32" charset="-128"/>
              </a:rPr>
              <a:t>fémur</a:t>
            </a:r>
            <a:endParaRPr lang="es-ES" sz="2400" b="1" dirty="0">
              <a:solidFill>
                <a:schemeClr val="accent6"/>
              </a:solidFill>
              <a:ea typeface="Osaka" pitchFamily="-32" charset="-128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8534400" y="1844824"/>
            <a:ext cx="558800" cy="547688"/>
          </a:xfrm>
          <a:prstGeom prst="rect">
            <a:avLst/>
          </a:prstGeom>
          <a:solidFill>
            <a:srgbClr val="FFAB57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4098" name="Picture 2" descr="C:\Business Files\ivanrie\Documents\1 Business Data\AOT\AOT ORP Program Development\Proces\Production of educational material\1.11_Proximal femur fractures\3_Discussion\DHS\Cases from Fribourg\480703 Bochud Micheline 120716-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9" t="25782" r="12068"/>
          <a:stretch/>
        </p:blipFill>
        <p:spPr bwMode="auto">
          <a:xfrm>
            <a:off x="-30278" y="2326714"/>
            <a:ext cx="2738941" cy="36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105400" y="5895975"/>
            <a:ext cx="762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r>
              <a:rPr lang="es-ES" altLang="ja-JP" sz="3200" b="1" dirty="0" smtClean="0">
                <a:solidFill>
                  <a:srgbClr val="29529B"/>
                </a:solidFill>
              </a:rPr>
              <a:t>Clasificación de la fractura </a:t>
            </a:r>
            <a:r>
              <a:rPr lang="es-ES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(2/5)</a:t>
            </a:r>
            <a: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" altLang="ja-JP" sz="2400" dirty="0">
              <a:solidFill>
                <a:srgbClr val="33529B"/>
              </a:solidFill>
            </a:endParaRPr>
          </a:p>
        </p:txBody>
      </p:sp>
      <p:pic>
        <p:nvPicPr>
          <p:cNvPr id="23" name="Picture 7" descr="Fem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1120254" cy="508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4802188" y="2700668"/>
            <a:ext cx="158769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</a:rPr>
              <a:t>Segmento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4802188" y="1906587"/>
            <a:ext cx="1074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Hueso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8534400" y="2623264"/>
            <a:ext cx="566738" cy="547687"/>
          </a:xfrm>
          <a:prstGeom prst="rect">
            <a:avLst/>
          </a:prstGeom>
          <a:solidFill>
            <a:srgbClr val="FFAB57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rgbClr val="000000"/>
                </a:solidFill>
              </a:rPr>
              <a:t>1</a:t>
            </a:r>
            <a:endParaRPr lang="es-ES" sz="3200" b="1" dirty="0">
              <a:solidFill>
                <a:srgbClr val="000000"/>
              </a:solidFill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6588224" y="2708920"/>
            <a:ext cx="1467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  <a:ea typeface="Osaka" pitchFamily="-32" charset="-128"/>
              </a:rPr>
              <a:t>proximal</a:t>
            </a:r>
            <a:endParaRPr lang="es-ES" sz="2400" b="1" dirty="0">
              <a:solidFill>
                <a:schemeClr val="accent6"/>
              </a:solidFill>
              <a:ea typeface="Osaka" pitchFamily="-32" charset="-128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6594668" y="1905000"/>
            <a:ext cx="1039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fémur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8534400" y="1844824"/>
            <a:ext cx="558800" cy="547688"/>
          </a:xfrm>
          <a:prstGeom prst="rect">
            <a:avLst/>
          </a:prstGeom>
          <a:solidFill>
            <a:srgbClr val="CDCDC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" name="Picture 2" descr="C:\Business Files\ivanrie\Documents\1 Business Data\AOT\AOT ORP Program Development\Proces\Production of educational material\1.11_Proximal femur fractures\3_Discussion\DHS\Cases from Fribourg\480703 Bochud Micheline 120716-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9" t="25782" r="12068"/>
          <a:stretch/>
        </p:blipFill>
        <p:spPr bwMode="auto">
          <a:xfrm>
            <a:off x="-30278" y="2326714"/>
            <a:ext cx="2738941" cy="36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42" name="Group 20"/>
          <p:cNvGrpSpPr>
            <a:grpSpLocks/>
          </p:cNvGrpSpPr>
          <p:nvPr/>
        </p:nvGrpSpPr>
        <p:grpSpPr bwMode="auto">
          <a:xfrm>
            <a:off x="2645296" y="2211387"/>
            <a:ext cx="990600" cy="4014788"/>
            <a:chOff x="3257144" y="2233612"/>
            <a:chExt cx="990600" cy="4014788"/>
          </a:xfrm>
        </p:grpSpPr>
        <p:sp>
          <p:nvSpPr>
            <p:cNvPr id="22" name="Down Arrow 4"/>
            <p:cNvSpPr>
              <a:spLocks noChangeArrowheads="1"/>
            </p:cNvSpPr>
            <p:nvPr/>
          </p:nvSpPr>
          <p:spPr bwMode="auto">
            <a:xfrm>
              <a:off x="3257144" y="2233612"/>
              <a:ext cx="990600" cy="4014788"/>
            </a:xfrm>
            <a:prstGeom prst="downArrow">
              <a:avLst>
                <a:gd name="adj1" fmla="val 50000"/>
                <a:gd name="adj2" fmla="val 49986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7" name="Rectangle 22"/>
            <p:cNvSpPr>
              <a:spLocks noChangeArrowheads="1"/>
            </p:cNvSpPr>
            <p:nvPr/>
          </p:nvSpPr>
          <p:spPr bwMode="auto">
            <a:xfrm>
              <a:off x="3561944" y="2462212"/>
              <a:ext cx="533400" cy="3582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800"/>
                <a:t>1</a:t>
              </a:r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r>
                <a:rPr lang="en-GB" sz="2800"/>
                <a:t>2</a:t>
              </a:r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r>
                <a:rPr lang="en-GB" sz="280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16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5342739" y="5791840"/>
            <a:ext cx="762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1510" name="Rectangle 21"/>
          <p:cNvSpPr>
            <a:spLocks noChangeArrowheads="1"/>
          </p:cNvSpPr>
          <p:nvPr/>
        </p:nvSpPr>
        <p:spPr bwMode="auto">
          <a:xfrm>
            <a:off x="4802188" y="3414381"/>
            <a:ext cx="771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</a:rPr>
              <a:t>Tipo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8534400" y="3356992"/>
            <a:ext cx="566738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rgbClr val="000000"/>
                </a:solidFill>
              </a:rPr>
              <a:t>A</a:t>
            </a:r>
            <a:endParaRPr lang="es-ES" sz="3200" b="1" dirty="0">
              <a:solidFill>
                <a:srgbClr val="000000"/>
              </a:solidFill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4802188" y="2700668"/>
            <a:ext cx="1587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Segmento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4802188" y="1906587"/>
            <a:ext cx="1074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Hueso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351588" y="3408979"/>
            <a:ext cx="220284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 smtClean="0">
                <a:solidFill>
                  <a:srgbClr val="33529B"/>
                </a:solidFill>
                <a:ea typeface="Osaka" pitchFamily="-32" charset="-128"/>
              </a:rPr>
              <a:t>   </a:t>
            </a:r>
            <a:r>
              <a:rPr lang="es-ES" sz="2400" b="1" dirty="0" err="1" smtClean="0">
                <a:solidFill>
                  <a:srgbClr val="33529B"/>
                </a:solidFill>
                <a:ea typeface="Osaka" pitchFamily="-32" charset="-128"/>
              </a:rPr>
              <a:t>trocantérica</a:t>
            </a:r>
            <a:endParaRPr lang="es-ES" sz="2400" b="1" dirty="0">
              <a:solidFill>
                <a:srgbClr val="33529B"/>
              </a:solidFill>
              <a:ea typeface="Osaka" pitchFamily="-32" charset="-128"/>
            </a:endParaRPr>
          </a:p>
        </p:txBody>
      </p:sp>
      <p:sp>
        <p:nvSpPr>
          <p:cNvPr id="21527" name="pole tekstowe 7"/>
          <p:cNvSpPr txBox="1">
            <a:spLocks noChangeArrowheads="1"/>
          </p:cNvSpPr>
          <p:nvPr/>
        </p:nvSpPr>
        <p:spPr bwMode="auto">
          <a:xfrm>
            <a:off x="3041788" y="3933056"/>
            <a:ext cx="1883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eaLnBrk="1" hangingPunct="1"/>
            <a:endParaRPr lang="es-ES" sz="2400" b="1" dirty="0" smtClean="0"/>
          </a:p>
          <a:p>
            <a:pPr algn="ctr" eaLnBrk="1" hangingPunct="1"/>
            <a:r>
              <a:rPr lang="es-ES" sz="2400" dirty="0" err="1" smtClean="0"/>
              <a:t>Trocantérica</a:t>
            </a:r>
            <a:endParaRPr lang="es-ES" sz="2400" dirty="0"/>
          </a:p>
        </p:txBody>
      </p:sp>
      <p:sp>
        <p:nvSpPr>
          <p:cNvPr id="21525" name="pole tekstowe 8"/>
          <p:cNvSpPr txBox="1">
            <a:spLocks noChangeArrowheads="1"/>
          </p:cNvSpPr>
          <p:nvPr/>
        </p:nvSpPr>
        <p:spPr bwMode="auto">
          <a:xfrm>
            <a:off x="5441905" y="3938765"/>
            <a:ext cx="10572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eaLnBrk="1" hangingPunct="1"/>
            <a:endParaRPr lang="es-ES" sz="2400" b="1" dirty="0" smtClean="0"/>
          </a:p>
          <a:p>
            <a:pPr algn="ctr" eaLnBrk="1" hangingPunct="1"/>
            <a:r>
              <a:rPr lang="es-ES" sz="2400" dirty="0" smtClean="0"/>
              <a:t>Cuello</a:t>
            </a:r>
            <a:endParaRPr lang="es-ES" sz="2400" dirty="0"/>
          </a:p>
        </p:txBody>
      </p:sp>
      <p:sp>
        <p:nvSpPr>
          <p:cNvPr id="21523" name="pole tekstowe 9"/>
          <p:cNvSpPr txBox="1">
            <a:spLocks noChangeArrowheads="1"/>
          </p:cNvSpPr>
          <p:nvPr/>
        </p:nvSpPr>
        <p:spPr bwMode="auto">
          <a:xfrm>
            <a:off x="7304649" y="3938765"/>
            <a:ext cx="12455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eaLnBrk="1" hangingPunct="1"/>
            <a:endParaRPr lang="es-ES" sz="2400" b="1" dirty="0" smtClean="0"/>
          </a:p>
          <a:p>
            <a:pPr algn="ctr" eaLnBrk="1" hangingPunct="1"/>
            <a:r>
              <a:rPr lang="es-ES" sz="2400" dirty="0" smtClean="0"/>
              <a:t>Cabeza</a:t>
            </a:r>
            <a:endParaRPr lang="es-ES" sz="2400" dirty="0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r>
              <a:rPr lang="es-ES" altLang="ja-JP" sz="3200" b="1" dirty="0" smtClean="0">
                <a:solidFill>
                  <a:srgbClr val="29529B"/>
                </a:solidFill>
              </a:rPr>
              <a:t>Clasificación de la fractura </a:t>
            </a:r>
            <a:r>
              <a:rPr lang="es-ES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(3/5)</a:t>
            </a:r>
            <a: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" altLang="ja-JP" sz="2400" dirty="0">
              <a:solidFill>
                <a:srgbClr val="33529B"/>
              </a:solidFill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8534400" y="2623264"/>
            <a:ext cx="566738" cy="547687"/>
          </a:xfrm>
          <a:prstGeom prst="rect">
            <a:avLst/>
          </a:prstGeom>
          <a:solidFill>
            <a:srgbClr val="CDCDC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6599416" y="2708920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proximal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6347397" y="1905000"/>
            <a:ext cx="129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   fémur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8534400" y="1844824"/>
            <a:ext cx="558800" cy="547688"/>
          </a:xfrm>
          <a:prstGeom prst="rect">
            <a:avLst/>
          </a:prstGeom>
          <a:solidFill>
            <a:srgbClr val="CDCDC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9957" y="521588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ea typeface="Osaka" charset="-128"/>
              </a:rPr>
              <a:t>A</a:t>
            </a:r>
            <a:endParaRPr lang="es-ES" sz="2400" b="1" dirty="0">
              <a:ea typeface="Osaka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77919" y="521588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ea typeface="Osaka" charset="-128"/>
              </a:rPr>
              <a:t>B</a:t>
            </a:r>
            <a:endParaRPr lang="es-ES" sz="2400" b="1" dirty="0">
              <a:ea typeface="Osaka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94143" y="522009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ea typeface="Osaka" charset="-128"/>
              </a:rPr>
              <a:t>C</a:t>
            </a:r>
            <a:endParaRPr lang="es-ES" sz="2400" b="1" dirty="0">
              <a:ea typeface="Osaka" charset="-12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441187" y="4845276"/>
            <a:ext cx="1134420" cy="1357395"/>
            <a:chOff x="6230836" y="1763714"/>
            <a:chExt cx="1041502" cy="1004349"/>
          </a:xfrm>
        </p:grpSpPr>
        <p:pic>
          <p:nvPicPr>
            <p:cNvPr id="38" name="Picture 37" descr="31-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6230836" y="1763714"/>
              <a:ext cx="1041502" cy="1004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266681" y="1956820"/>
              <a:ext cx="550622" cy="665916"/>
            </a:xfrm>
            <a:custGeom>
              <a:avLst/>
              <a:gdLst>
                <a:gd name="T0" fmla="*/ 225 w 465"/>
                <a:gd name="T1" fmla="*/ 57 h 633"/>
                <a:gd name="T2" fmla="*/ 465 w 465"/>
                <a:gd name="T3" fmla="*/ 393 h 633"/>
                <a:gd name="T4" fmla="*/ 450 w 465"/>
                <a:gd name="T5" fmla="*/ 483 h 633"/>
                <a:gd name="T6" fmla="*/ 432 w 465"/>
                <a:gd name="T7" fmla="*/ 588 h 633"/>
                <a:gd name="T8" fmla="*/ 423 w 465"/>
                <a:gd name="T9" fmla="*/ 630 h 633"/>
                <a:gd name="T10" fmla="*/ 117 w 465"/>
                <a:gd name="T11" fmla="*/ 633 h 633"/>
                <a:gd name="T12" fmla="*/ 96 w 465"/>
                <a:gd name="T13" fmla="*/ 504 h 633"/>
                <a:gd name="T14" fmla="*/ 75 w 465"/>
                <a:gd name="T15" fmla="*/ 435 h 633"/>
                <a:gd name="T16" fmla="*/ 30 w 465"/>
                <a:gd name="T17" fmla="*/ 387 h 633"/>
                <a:gd name="T18" fmla="*/ 9 w 465"/>
                <a:gd name="T19" fmla="*/ 366 h 633"/>
                <a:gd name="T20" fmla="*/ 0 w 465"/>
                <a:gd name="T21" fmla="*/ 282 h 633"/>
                <a:gd name="T22" fmla="*/ 0 w 465"/>
                <a:gd name="T23" fmla="*/ 213 h 633"/>
                <a:gd name="T24" fmla="*/ 15 w 465"/>
                <a:gd name="T25" fmla="*/ 162 h 633"/>
                <a:gd name="T26" fmla="*/ 45 w 465"/>
                <a:gd name="T27" fmla="*/ 99 h 633"/>
                <a:gd name="T28" fmla="*/ 72 w 465"/>
                <a:gd name="T29" fmla="*/ 48 h 633"/>
                <a:gd name="T30" fmla="*/ 96 w 465"/>
                <a:gd name="T31" fmla="*/ 12 h 633"/>
                <a:gd name="T32" fmla="*/ 138 w 465"/>
                <a:gd name="T33" fmla="*/ 0 h 633"/>
                <a:gd name="T34" fmla="*/ 180 w 465"/>
                <a:gd name="T35" fmla="*/ 3 h 633"/>
                <a:gd name="T36" fmla="*/ 222 w 465"/>
                <a:gd name="T37" fmla="*/ 21 h 633"/>
                <a:gd name="T38" fmla="*/ 225 w 465"/>
                <a:gd name="T39" fmla="*/ 57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5" h="633">
                  <a:moveTo>
                    <a:pt x="225" y="57"/>
                  </a:moveTo>
                  <a:lnTo>
                    <a:pt x="465" y="393"/>
                  </a:lnTo>
                  <a:lnTo>
                    <a:pt x="450" y="483"/>
                  </a:lnTo>
                  <a:lnTo>
                    <a:pt x="432" y="588"/>
                  </a:lnTo>
                  <a:lnTo>
                    <a:pt x="423" y="630"/>
                  </a:lnTo>
                  <a:lnTo>
                    <a:pt x="117" y="633"/>
                  </a:lnTo>
                  <a:lnTo>
                    <a:pt x="96" y="504"/>
                  </a:lnTo>
                  <a:lnTo>
                    <a:pt x="75" y="435"/>
                  </a:lnTo>
                  <a:lnTo>
                    <a:pt x="30" y="387"/>
                  </a:lnTo>
                  <a:lnTo>
                    <a:pt x="9" y="366"/>
                  </a:lnTo>
                  <a:lnTo>
                    <a:pt x="0" y="282"/>
                  </a:lnTo>
                  <a:lnTo>
                    <a:pt x="0" y="213"/>
                  </a:lnTo>
                  <a:lnTo>
                    <a:pt x="15" y="162"/>
                  </a:lnTo>
                  <a:lnTo>
                    <a:pt x="45" y="99"/>
                  </a:lnTo>
                  <a:lnTo>
                    <a:pt x="72" y="48"/>
                  </a:lnTo>
                  <a:lnTo>
                    <a:pt x="96" y="12"/>
                  </a:lnTo>
                  <a:lnTo>
                    <a:pt x="138" y="0"/>
                  </a:lnTo>
                  <a:lnTo>
                    <a:pt x="180" y="3"/>
                  </a:lnTo>
                  <a:lnTo>
                    <a:pt x="222" y="21"/>
                  </a:lnTo>
                  <a:lnTo>
                    <a:pt x="225" y="57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19050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49346" y="4845276"/>
            <a:ext cx="1155102" cy="1400501"/>
            <a:chOff x="4224127" y="-64876"/>
            <a:chExt cx="1846432" cy="1930061"/>
          </a:xfrm>
        </p:grpSpPr>
        <p:pic>
          <p:nvPicPr>
            <p:cNvPr id="41" name="Picture 40" descr="31-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4224127" y="-64876"/>
              <a:ext cx="1846432" cy="193006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174639" y="-51228"/>
              <a:ext cx="844589" cy="734533"/>
            </a:xfrm>
            <a:custGeom>
              <a:avLst/>
              <a:gdLst>
                <a:gd name="T0" fmla="*/ 0 w 402"/>
                <a:gd name="T1" fmla="*/ 129 h 363"/>
                <a:gd name="T2" fmla="*/ 354 w 402"/>
                <a:gd name="T3" fmla="*/ 363 h 363"/>
                <a:gd name="T4" fmla="*/ 381 w 402"/>
                <a:gd name="T5" fmla="*/ 321 h 363"/>
                <a:gd name="T6" fmla="*/ 402 w 402"/>
                <a:gd name="T7" fmla="*/ 258 h 363"/>
                <a:gd name="T8" fmla="*/ 402 w 402"/>
                <a:gd name="T9" fmla="*/ 192 h 363"/>
                <a:gd name="T10" fmla="*/ 396 w 402"/>
                <a:gd name="T11" fmla="*/ 156 h 363"/>
                <a:gd name="T12" fmla="*/ 360 w 402"/>
                <a:gd name="T13" fmla="*/ 108 h 363"/>
                <a:gd name="T14" fmla="*/ 330 w 402"/>
                <a:gd name="T15" fmla="*/ 54 h 363"/>
                <a:gd name="T16" fmla="*/ 285 w 402"/>
                <a:gd name="T17" fmla="*/ 18 h 363"/>
                <a:gd name="T18" fmla="*/ 210 w 402"/>
                <a:gd name="T19" fmla="*/ 0 h 363"/>
                <a:gd name="T20" fmla="*/ 117 w 402"/>
                <a:gd name="T21" fmla="*/ 6 h 363"/>
                <a:gd name="T22" fmla="*/ 45 w 402"/>
                <a:gd name="T23" fmla="*/ 51 h 363"/>
                <a:gd name="T24" fmla="*/ 6 w 402"/>
                <a:gd name="T25" fmla="*/ 96 h 363"/>
                <a:gd name="T26" fmla="*/ 0 w 402"/>
                <a:gd name="T27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363">
                  <a:moveTo>
                    <a:pt x="0" y="129"/>
                  </a:moveTo>
                  <a:lnTo>
                    <a:pt x="354" y="363"/>
                  </a:lnTo>
                  <a:lnTo>
                    <a:pt x="381" y="321"/>
                  </a:lnTo>
                  <a:lnTo>
                    <a:pt x="402" y="258"/>
                  </a:lnTo>
                  <a:lnTo>
                    <a:pt x="402" y="192"/>
                  </a:lnTo>
                  <a:lnTo>
                    <a:pt x="396" y="156"/>
                  </a:lnTo>
                  <a:lnTo>
                    <a:pt x="360" y="108"/>
                  </a:lnTo>
                  <a:lnTo>
                    <a:pt x="330" y="54"/>
                  </a:lnTo>
                  <a:lnTo>
                    <a:pt x="285" y="18"/>
                  </a:lnTo>
                  <a:lnTo>
                    <a:pt x="210" y="0"/>
                  </a:lnTo>
                  <a:lnTo>
                    <a:pt x="117" y="6"/>
                  </a:lnTo>
                  <a:lnTo>
                    <a:pt x="45" y="51"/>
                  </a:lnTo>
                  <a:lnTo>
                    <a:pt x="6" y="9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51665" y="4841770"/>
            <a:ext cx="1157874" cy="1390359"/>
            <a:chOff x="3427516" y="3027056"/>
            <a:chExt cx="2224604" cy="2372796"/>
          </a:xfrm>
        </p:grpSpPr>
        <p:pic>
          <p:nvPicPr>
            <p:cNvPr id="44" name="Picture 43" descr="31-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3427516" y="3027056"/>
              <a:ext cx="2224604" cy="23727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082280" y="3558099"/>
              <a:ext cx="966480" cy="937373"/>
            </a:xfrm>
            <a:custGeom>
              <a:avLst/>
              <a:gdLst>
                <a:gd name="T0" fmla="*/ 0 w 381"/>
                <a:gd name="T1" fmla="*/ 30 h 378"/>
                <a:gd name="T2" fmla="*/ 240 w 381"/>
                <a:gd name="T3" fmla="*/ 378 h 378"/>
                <a:gd name="T4" fmla="*/ 276 w 381"/>
                <a:gd name="T5" fmla="*/ 300 h 378"/>
                <a:gd name="T6" fmla="*/ 321 w 381"/>
                <a:gd name="T7" fmla="*/ 237 h 378"/>
                <a:gd name="T8" fmla="*/ 381 w 381"/>
                <a:gd name="T9" fmla="*/ 198 h 378"/>
                <a:gd name="T10" fmla="*/ 177 w 381"/>
                <a:gd name="T11" fmla="*/ 0 h 378"/>
                <a:gd name="T12" fmla="*/ 138 w 381"/>
                <a:gd name="T13" fmla="*/ 30 h 378"/>
                <a:gd name="T14" fmla="*/ 96 w 381"/>
                <a:gd name="T15" fmla="*/ 48 h 378"/>
                <a:gd name="T16" fmla="*/ 42 w 381"/>
                <a:gd name="T17" fmla="*/ 45 h 378"/>
                <a:gd name="T18" fmla="*/ 0 w 381"/>
                <a:gd name="T19" fmla="*/ 3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378">
                  <a:moveTo>
                    <a:pt x="0" y="30"/>
                  </a:moveTo>
                  <a:lnTo>
                    <a:pt x="240" y="378"/>
                  </a:lnTo>
                  <a:lnTo>
                    <a:pt x="276" y="300"/>
                  </a:lnTo>
                  <a:lnTo>
                    <a:pt x="321" y="237"/>
                  </a:lnTo>
                  <a:lnTo>
                    <a:pt x="381" y="198"/>
                  </a:lnTo>
                  <a:lnTo>
                    <a:pt x="177" y="0"/>
                  </a:lnTo>
                  <a:lnTo>
                    <a:pt x="138" y="30"/>
                  </a:lnTo>
                  <a:lnTo>
                    <a:pt x="96" y="48"/>
                  </a:lnTo>
                  <a:lnTo>
                    <a:pt x="42" y="4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33529B">
                <a:alpha val="50000"/>
              </a:srgbClr>
            </a:solidFill>
            <a:ln w="19050" cmpd="sng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pic>
        <p:nvPicPr>
          <p:cNvPr id="29" name="Picture 2" descr="C:\Business Files\ivanrie\Documents\1 Business Data\AOT\AOT ORP Program Development\Proces\Production of educational material\1.11_Proximal femur fractures\3_Discussion\DHS\Cases from Fribourg\480703 Bochud Micheline 120716-F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9" t="25782" r="12068"/>
          <a:stretch/>
        </p:blipFill>
        <p:spPr bwMode="auto">
          <a:xfrm>
            <a:off x="-30278" y="2326714"/>
            <a:ext cx="2738941" cy="36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5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7380312" y="6275388"/>
            <a:ext cx="1712888" cy="5334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32" charset="-128"/>
            </a:endParaRPr>
          </a:p>
        </p:txBody>
      </p:sp>
      <p:sp>
        <p:nvSpPr>
          <p:cNvPr id="16390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r>
              <a:rPr lang="es-ES" altLang="ja-JP" sz="3200" b="1" dirty="0" smtClean="0">
                <a:solidFill>
                  <a:srgbClr val="29529B"/>
                </a:solidFill>
              </a:rPr>
              <a:t>Clasificación de la fractura </a:t>
            </a:r>
            <a:r>
              <a:rPr lang="es-ES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(4/5)</a:t>
            </a:r>
            <a: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" altLang="ja-JP" sz="2400" dirty="0">
              <a:solidFill>
                <a:srgbClr val="33529B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58730" y="5943600"/>
            <a:ext cx="645318" cy="5349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32" charset="-128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4800600" y="4111625"/>
            <a:ext cx="1041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Group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596197" y="4111625"/>
            <a:ext cx="1792227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chemeClr val="accent6"/>
                </a:solidFill>
                <a:ea typeface="Osaka" pitchFamily="-32" charset="-128"/>
              </a:rPr>
              <a:t>pertrocant</a:t>
            </a:r>
            <a:r>
              <a:rPr lang="en-US" sz="2400" b="1" dirty="0" smtClean="0">
                <a:solidFill>
                  <a:schemeClr val="accent6"/>
                </a:solidFill>
                <a:ea typeface="Osaka" pitchFamily="-32" charset="-128"/>
              </a:rPr>
              <a:t>.</a:t>
            </a:r>
            <a:endParaRPr lang="en-US" sz="2400" b="1" dirty="0">
              <a:solidFill>
                <a:schemeClr val="accent6"/>
              </a:solidFill>
              <a:ea typeface="Osaka" pitchFamily="-32" charset="-128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accent6"/>
                </a:solidFill>
                <a:ea typeface="Osaka" pitchFamily="-32" charset="-128"/>
              </a:rPr>
              <a:t>simple</a:t>
            </a:r>
            <a:endParaRPr lang="en-US" sz="2400" b="1" dirty="0">
              <a:solidFill>
                <a:schemeClr val="accent6"/>
              </a:solidFill>
              <a:ea typeface="Osaka" pitchFamily="-32" charset="-128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8534400" y="4178300"/>
            <a:ext cx="568325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3200" b="1" dirty="0" smtClean="0"/>
              <a:t>1</a:t>
            </a:r>
            <a:endParaRPr lang="en-US" sz="3200" b="1" dirty="0"/>
          </a:p>
        </p:txBody>
      </p:sp>
      <p:pic>
        <p:nvPicPr>
          <p:cNvPr id="3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2118" y="1735186"/>
            <a:ext cx="833287" cy="14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4495" y="3518655"/>
            <a:ext cx="864577" cy="145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2775" y="5285239"/>
            <a:ext cx="994423" cy="151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2989918" y="167590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b="1" dirty="0" smtClean="0">
                <a:ea typeface="Osaka" charset="-128"/>
              </a:rPr>
              <a:t>A1</a:t>
            </a:r>
            <a:endParaRPr lang="de-CH" sz="2400" b="1" dirty="0">
              <a:ea typeface="Osaka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9917" y="3549228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b="1" dirty="0" smtClean="0">
                <a:ea typeface="Osaka" charset="-128"/>
              </a:rPr>
              <a:t>A2</a:t>
            </a:r>
            <a:endParaRPr lang="de-CH" sz="2400" b="1" dirty="0">
              <a:ea typeface="Osaka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89918" y="584700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b="1" dirty="0" smtClean="0">
                <a:ea typeface="Osaka" charset="-128"/>
              </a:rPr>
              <a:t>A3</a:t>
            </a:r>
            <a:endParaRPr lang="de-CH" sz="2400" b="1" dirty="0">
              <a:ea typeface="Osaka" charset="-128"/>
            </a:endParaRP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8534400" y="3356992"/>
            <a:ext cx="566738" cy="547687"/>
          </a:xfrm>
          <a:prstGeom prst="rect">
            <a:avLst/>
          </a:prstGeom>
          <a:solidFill>
            <a:srgbClr val="CDCDC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8534400" y="2623264"/>
            <a:ext cx="566738" cy="547687"/>
          </a:xfrm>
          <a:prstGeom prst="rect">
            <a:avLst/>
          </a:prstGeom>
          <a:solidFill>
            <a:srgbClr val="CDCDC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8534400" y="1844824"/>
            <a:ext cx="558800" cy="547688"/>
          </a:xfrm>
          <a:prstGeom prst="rect">
            <a:avLst/>
          </a:prstGeom>
          <a:solidFill>
            <a:srgbClr val="CDCDC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pole tekstowe 23"/>
          <p:cNvSpPr txBox="1">
            <a:spLocks noChangeArrowheads="1"/>
          </p:cNvSpPr>
          <p:nvPr/>
        </p:nvSpPr>
        <p:spPr bwMode="auto">
          <a:xfrm>
            <a:off x="2601509" y="4219644"/>
            <a:ext cx="1451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de-CH" dirty="0" err="1" smtClean="0"/>
              <a:t>Pertroc</a:t>
            </a:r>
            <a:r>
              <a:rPr lang="de-CH" dirty="0" smtClean="0"/>
              <a:t>.</a:t>
            </a:r>
          </a:p>
          <a:p>
            <a:pPr algn="ctr" eaLnBrk="1" hangingPunct="1"/>
            <a:r>
              <a:rPr lang="de-CH" dirty="0" err="1" smtClean="0"/>
              <a:t>multifragm</a:t>
            </a:r>
            <a:r>
              <a:rPr lang="de-CH" dirty="0" smtClean="0"/>
              <a:t>.</a:t>
            </a:r>
            <a:endParaRPr lang="pl-PL" dirty="0"/>
          </a:p>
        </p:txBody>
      </p:sp>
      <p:sp>
        <p:nvSpPr>
          <p:cNvPr id="57" name="pole tekstowe 24"/>
          <p:cNvSpPr txBox="1">
            <a:spLocks noChangeArrowheads="1"/>
          </p:cNvSpPr>
          <p:nvPr/>
        </p:nvSpPr>
        <p:spPr bwMode="auto">
          <a:xfrm>
            <a:off x="2738122" y="2189221"/>
            <a:ext cx="10825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de-CH" dirty="0" err="1" smtClean="0"/>
              <a:t>Pertroc</a:t>
            </a:r>
            <a:r>
              <a:rPr lang="de-CH" dirty="0" smtClean="0"/>
              <a:t>. </a:t>
            </a:r>
          </a:p>
          <a:p>
            <a:pPr algn="ctr" eaLnBrk="1" hangingPunct="1"/>
            <a:r>
              <a:rPr lang="de-CH" dirty="0" smtClean="0"/>
              <a:t>simple</a:t>
            </a:r>
            <a:endParaRPr lang="pl-PL" dirty="0"/>
          </a:p>
        </p:txBody>
      </p:sp>
      <p:sp>
        <p:nvSpPr>
          <p:cNvPr id="58" name="pole tekstowe 25"/>
          <p:cNvSpPr txBox="1">
            <a:spLocks noChangeArrowheads="1"/>
          </p:cNvSpPr>
          <p:nvPr/>
        </p:nvSpPr>
        <p:spPr bwMode="auto">
          <a:xfrm>
            <a:off x="2660238" y="6342033"/>
            <a:ext cx="1196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de-CH" dirty="0" err="1" smtClean="0"/>
              <a:t>Intertroc</a:t>
            </a:r>
            <a:r>
              <a:rPr lang="de-CH" dirty="0" smtClean="0"/>
              <a:t>.</a:t>
            </a:r>
            <a:endParaRPr lang="pl-PL" dirty="0"/>
          </a:p>
        </p:txBody>
      </p:sp>
      <p:pic>
        <p:nvPicPr>
          <p:cNvPr id="28" name="Picture 2" descr="C:\Business Files\ivanrie\Documents\1 Business Data\AOT\AOT ORP Program Development\Proces\Production of educational material\1.11_Proximal femur fractures\3_Discussion\DHS\Cases from Fribourg\480703 Bochud Micheline 120716-F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9" t="25782" r="12068"/>
          <a:stretch/>
        </p:blipFill>
        <p:spPr bwMode="auto">
          <a:xfrm>
            <a:off x="-30278" y="2326714"/>
            <a:ext cx="2738941" cy="36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4802188" y="3414381"/>
            <a:ext cx="771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Tipo</a:t>
            </a: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802188" y="2700668"/>
            <a:ext cx="1587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Segmento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4802188" y="1906587"/>
            <a:ext cx="1074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Hueso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351588" y="3408979"/>
            <a:ext cx="2202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es-ES" sz="2400" b="1" dirty="0" err="1">
                <a:solidFill>
                  <a:schemeClr val="bg1">
                    <a:lumMod val="75000"/>
                  </a:schemeClr>
                </a:solidFill>
              </a:rPr>
              <a:t>trocantérica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6599416" y="2708920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proximal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6347397" y="1905000"/>
            <a:ext cx="129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   fémur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31" grpId="0" build="p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itle 2"/>
          <p:cNvSpPr txBox="1">
            <a:spLocks/>
          </p:cNvSpPr>
          <p:nvPr/>
        </p:nvSpPr>
        <p:spPr bwMode="auto">
          <a:xfrm>
            <a:off x="371475" y="533400"/>
            <a:ext cx="827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s-ES" altLang="ja-JP" sz="3200" b="1" dirty="0" smtClean="0">
                <a:solidFill>
                  <a:srgbClr val="29529B"/>
                </a:solidFill>
              </a:rPr>
              <a:t>Clasificación de la fractura </a:t>
            </a:r>
            <a:r>
              <a:rPr lang="es-ES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(5/5)</a:t>
            </a:r>
            <a: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" altLang="ja-JP" sz="2400" dirty="0" smtClean="0">
              <a:solidFill>
                <a:srgbClr val="33529B"/>
              </a:solidFill>
            </a:endParaRPr>
          </a:p>
          <a:p>
            <a:pPr eaLnBrk="0" hangingPunct="0"/>
            <a:r>
              <a:rPr lang="es-ES" altLang="ja-JP" sz="3600" b="1" dirty="0" smtClean="0">
                <a:solidFill>
                  <a:srgbClr val="29529B"/>
                </a:solidFill>
              </a:rPr>
              <a:t/>
            </a:r>
            <a:br>
              <a:rPr lang="es-ES" altLang="ja-JP" sz="3600" b="1" dirty="0" smtClean="0">
                <a:solidFill>
                  <a:srgbClr val="29529B"/>
                </a:solidFill>
              </a:rPr>
            </a:br>
            <a:endParaRPr lang="es-ES" altLang="ja-JP" sz="3600" b="1" dirty="0">
              <a:solidFill>
                <a:srgbClr val="29529B"/>
              </a:solidFill>
            </a:endParaRPr>
          </a:p>
        </p:txBody>
      </p:sp>
      <p:sp>
        <p:nvSpPr>
          <p:cNvPr id="23" name="Title 2"/>
          <p:cNvSpPr txBox="1">
            <a:spLocks/>
          </p:cNvSpPr>
          <p:nvPr/>
        </p:nvSpPr>
        <p:spPr bwMode="auto">
          <a:xfrm>
            <a:off x="3131840" y="5486400"/>
            <a:ext cx="5961359" cy="8229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altLang="ja-JP" sz="3600" dirty="0">
                <a:solidFill>
                  <a:srgbClr val="29529B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29529B"/>
                </a:solidFill>
                <a:latin typeface="Arial" charset="0"/>
                <a:ea typeface="MS PGothic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29529B"/>
                </a:solidFill>
                <a:latin typeface="Arial" charset="0"/>
                <a:ea typeface="MS PGothic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29529B"/>
                </a:solidFill>
                <a:latin typeface="Arial" charset="0"/>
                <a:ea typeface="MS PGothic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29529B"/>
                </a:solidFill>
                <a:latin typeface="Arial" charset="0"/>
                <a:ea typeface="MS PGothic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La paciente tiene una fractura </a:t>
            </a:r>
          </a:p>
          <a:p>
            <a:pPr>
              <a:defRPr/>
            </a:pPr>
            <a:r>
              <a:rPr lang="es-ES" sz="2800" b="1" dirty="0" smtClean="0">
                <a:solidFill>
                  <a:schemeClr val="accent6"/>
                </a:solidFill>
              </a:rPr>
              <a:t>31-</a:t>
            </a:r>
            <a:r>
              <a:rPr lang="es-ES" altLang="ja-JP" sz="2800" b="1" dirty="0" smtClean="0">
                <a:solidFill>
                  <a:schemeClr val="accent6"/>
                </a:solidFill>
              </a:rPr>
              <a:t>A1.</a:t>
            </a:r>
            <a:r>
              <a:rPr lang="es-ES" sz="2800" b="1" dirty="0" smtClean="0">
                <a:solidFill>
                  <a:schemeClr val="accent6"/>
                </a:solidFill>
              </a:rPr>
              <a:t> 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534400" y="4178300"/>
            <a:ext cx="568325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8534400" y="3356992"/>
            <a:ext cx="566738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8534400" y="2623264"/>
            <a:ext cx="566738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8534400" y="1844824"/>
            <a:ext cx="558800" cy="547688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3200" b="1" dirty="0"/>
              <a:t>3</a:t>
            </a:r>
          </a:p>
        </p:txBody>
      </p:sp>
      <p:pic>
        <p:nvPicPr>
          <p:cNvPr id="20" name="Picture 2" descr="C:\Business Files\ivanrie\Documents\1 Business Data\AOT\AOT ORP Program Development\Proces\Production of educational material\1.11_Proximal femur fractures\3_Discussion\DHS\Cases from Fribourg\480703 Bochud Micheline 120716-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9" t="25782" r="12068"/>
          <a:stretch/>
        </p:blipFill>
        <p:spPr bwMode="auto">
          <a:xfrm>
            <a:off x="-30278" y="2326714"/>
            <a:ext cx="2738941" cy="36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800600" y="4111625"/>
            <a:ext cx="1041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Group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596197" y="4111625"/>
            <a:ext cx="1792227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chemeClr val="accent6"/>
                </a:solidFill>
                <a:ea typeface="Osaka" pitchFamily="-32" charset="-128"/>
              </a:rPr>
              <a:t>pertrocant</a:t>
            </a:r>
            <a:r>
              <a:rPr lang="en-US" sz="2400" b="1" dirty="0" smtClean="0">
                <a:solidFill>
                  <a:schemeClr val="accent6"/>
                </a:solidFill>
                <a:ea typeface="Osaka" pitchFamily="-32" charset="-128"/>
              </a:rPr>
              <a:t>.</a:t>
            </a:r>
            <a:endParaRPr lang="en-US" sz="2400" b="1" dirty="0">
              <a:solidFill>
                <a:schemeClr val="accent6"/>
              </a:solidFill>
              <a:ea typeface="Osaka" pitchFamily="-32" charset="-128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accent6"/>
                </a:solidFill>
                <a:ea typeface="Osaka" pitchFamily="-32" charset="-128"/>
              </a:rPr>
              <a:t>simple</a:t>
            </a:r>
            <a:endParaRPr lang="en-US" sz="2400" b="1" dirty="0">
              <a:solidFill>
                <a:schemeClr val="accent6"/>
              </a:solidFill>
              <a:ea typeface="Osaka" pitchFamily="-32" charset="-12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02188" y="3414381"/>
            <a:ext cx="771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dirty="0"/>
              <a:t>Tipo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802188" y="2700668"/>
            <a:ext cx="1587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dirty="0"/>
              <a:t>Segmento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4802188" y="1906587"/>
            <a:ext cx="1074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dirty="0"/>
              <a:t>Hueso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351588" y="3408979"/>
            <a:ext cx="220284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accent6"/>
                </a:solidFill>
                <a:ea typeface="Osaka" pitchFamily="-32" charset="-128"/>
              </a:rPr>
              <a:t>   </a:t>
            </a:r>
            <a:r>
              <a:rPr lang="es-ES" sz="2400" b="1" dirty="0" err="1">
                <a:solidFill>
                  <a:schemeClr val="accent6"/>
                </a:solidFill>
                <a:ea typeface="Osaka" pitchFamily="-32" charset="-128"/>
              </a:rPr>
              <a:t>trocantérica</a:t>
            </a:r>
            <a:endParaRPr lang="es-ES" sz="2400" b="1" dirty="0">
              <a:solidFill>
                <a:schemeClr val="accent6"/>
              </a:solidFill>
              <a:ea typeface="Osaka" pitchFamily="-32" charset="-128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6599416" y="2708920"/>
            <a:ext cx="146706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accent6"/>
                </a:solidFill>
                <a:ea typeface="Osaka" pitchFamily="-32" charset="-128"/>
              </a:rPr>
              <a:t>proximal</a:t>
            </a: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6347397" y="1905000"/>
            <a:ext cx="129554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accent6"/>
                </a:solidFill>
                <a:ea typeface="Osaka" pitchFamily="-32" charset="-128"/>
              </a:rPr>
              <a:t>   fémur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ja-JP" b="1" dirty="0">
                <a:solidFill>
                  <a:srgbClr val="29529B"/>
                </a:solidFill>
                <a:ea typeface="Osaka" charset="-128"/>
              </a:rPr>
              <a:t>Aplicar los 4 principio AO</a:t>
            </a:r>
            <a:endParaRPr lang="es-ES" altLang="ja-JP" sz="2000" dirty="0">
              <a:solidFill>
                <a:srgbClr val="33529B"/>
              </a:solidFill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12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dirty="0" smtClean="0">
                <a:ea typeface="MS PGothic" charset="-128"/>
              </a:rPr>
              <a:t>Estabilización de fractura proximal de fémur</a:t>
            </a:r>
          </a:p>
        </p:txBody>
      </p:sp>
      <p:pic>
        <p:nvPicPr>
          <p:cNvPr id="4" name="Picture 2" descr="C:\Business Files\ivanrie\Documents\1 Business Data\AOT\AOT ORP Program Development\Proces\Production of educational material\1.11_Proximal femur fractures\3_Discussion\DHS\Cases from Fribourg\480703 Bochud Micheline 120716-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9" t="25782" r="12068"/>
          <a:stretch/>
        </p:blipFill>
        <p:spPr bwMode="auto">
          <a:xfrm>
            <a:off x="251520" y="1628799"/>
            <a:ext cx="3603037" cy="475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67944" y="2132856"/>
            <a:ext cx="5049462" cy="449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2800" dirty="0" smtClean="0"/>
              <a:t>El tratamiento recomendado para este tipo de fractura es fijación interna con </a:t>
            </a:r>
            <a:r>
              <a:rPr lang="es-ES" sz="2800" dirty="0" err="1" smtClean="0">
                <a:solidFill>
                  <a:srgbClr val="33529B"/>
                </a:solidFill>
              </a:rPr>
              <a:t>Dynamic</a:t>
            </a:r>
            <a:r>
              <a:rPr lang="es-ES" sz="2800" dirty="0" smtClean="0">
                <a:solidFill>
                  <a:srgbClr val="33529B"/>
                </a:solidFill>
              </a:rPr>
              <a:t> Hip </a:t>
            </a:r>
            <a:r>
              <a:rPr lang="es-ES" sz="2800" dirty="0" err="1" smtClean="0">
                <a:solidFill>
                  <a:srgbClr val="33529B"/>
                </a:solidFill>
              </a:rPr>
              <a:t>Screw</a:t>
            </a:r>
            <a:r>
              <a:rPr lang="es-ES" sz="2800" dirty="0" smtClean="0">
                <a:solidFill>
                  <a:srgbClr val="33529B"/>
                </a:solidFill>
              </a:rPr>
              <a:t> (DHS).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" sz="2800" i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" sz="2800" i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" sz="2800" i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" sz="2800" dirty="0" smtClean="0"/>
          </a:p>
        </p:txBody>
      </p:sp>
      <p:pic>
        <p:nvPicPr>
          <p:cNvPr id="5122" name="Picture 2" descr="C:\Business Files\ivanrie\Documents\1 Business Data\AOT\AOT ORP Program Development\Proces\Production of educational material\1.11_Proximal femur fractures\3_Discussion\DHS\Cases from Fribourg\480703 Bochud Micheline 120718-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3" t="11051" r="13133" b="11845"/>
          <a:stretch/>
        </p:blipFill>
        <p:spPr bwMode="auto">
          <a:xfrm>
            <a:off x="251520" y="1619771"/>
            <a:ext cx="3600400" cy="48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31813"/>
            <a:ext cx="8277225" cy="68580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ea typeface="MS PGothic" charset="-128"/>
              </a:rPr>
              <a:t>Estabilización de fractura proximal de fémur</a:t>
            </a:r>
          </a:p>
        </p:txBody>
      </p:sp>
    </p:spTree>
    <p:extLst>
      <p:ext uri="{BB962C8B-B14F-4D97-AF65-F5344CB8AC3E}">
        <p14:creationId xmlns:p14="http://schemas.microsoft.com/office/powerpoint/2010/main" val="41904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77225" cy="685800"/>
          </a:xfrm>
        </p:spPr>
        <p:txBody>
          <a:bodyPr/>
          <a:lstStyle/>
          <a:p>
            <a:r>
              <a:rPr lang="de-CH" altLang="de-DE" sz="3200" smtClean="0"/>
              <a:t>¿Cómo utilizar este material de discusión?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5334000"/>
            <a:ext cx="85344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>
              <a:defRPr/>
            </a:pPr>
            <a:r>
              <a:rPr lang="en-GB" altLang="de-DE" b="1" smtClean="0">
                <a:solidFill>
                  <a:srgbClr val="33529B"/>
                </a:solidFill>
              </a:rPr>
              <a:t>Nota importante</a:t>
            </a:r>
          </a:p>
          <a:p>
            <a:pPr eaLnBrk="1" hangingPunct="1">
              <a:defRPr/>
            </a:pPr>
            <a:r>
              <a:rPr lang="en-GB" altLang="de-DE" smtClean="0"/>
              <a:t>Asegúrese de que la atención se centra en las  cuestiones de enfermeria y no en la clasificación de fracturas! </a:t>
            </a: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304800" y="838200"/>
            <a:ext cx="82772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altLang="de-DE" sz="2000">
                <a:solidFill>
                  <a:srgbClr val="29529B"/>
                </a:solidFill>
              </a:rPr>
              <a:t>Precurso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/>
              <a:t>Pasar la presentación y hacerla propia: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>
                <a:solidFill>
                  <a:schemeClr val="tx1"/>
                </a:solidFill>
              </a:rPr>
              <a:t>Los moderadores, cirujano y personal de quirófano, hablarán sobre el contenido y verán quien se encargará de cada tema.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>
                <a:solidFill>
                  <a:schemeClr val="tx1"/>
                </a:solidFill>
              </a:rPr>
              <a:t>El moderador personal de quirófano ( si no es posible un cirujano moderador) puede querer reducir el contenido de la clasificación de fracturas.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/>
              <a:t>Ensayar y asegurarse que conocen bien los contenidos.</a:t>
            </a:r>
            <a:endParaRPr lang="es-ES" altLang="de-DE" sz="2000">
              <a:solidFill>
                <a:srgbClr val="29529B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s-ES" altLang="de-DE" sz="2000">
                <a:solidFill>
                  <a:srgbClr val="29529B"/>
                </a:solidFill>
              </a:rPr>
              <a:t>Curso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/>
              <a:t>Dirijir la discusión haciendo preguntas.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/>
              <a:t>No dar otra conferencia.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/>
              <a:t>Motivar a los participantes  a conocer los contenidos. La presentación ayuda a dirijir la discusión. </a:t>
            </a:r>
          </a:p>
          <a:p>
            <a:pPr eaLnBrk="1" hangingPunct="1">
              <a:buFontTx/>
              <a:buNone/>
            </a:pPr>
            <a:endParaRPr lang="es-ES" altLang="de-DE" sz="2400"/>
          </a:p>
        </p:txBody>
      </p:sp>
    </p:spTree>
    <p:extLst>
      <p:ext uri="{BB962C8B-B14F-4D97-AF65-F5344CB8AC3E}">
        <p14:creationId xmlns:p14="http://schemas.microsoft.com/office/powerpoint/2010/main" val="3239486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25452"/>
            <a:ext cx="3352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4038600" y="4810720"/>
            <a:ext cx="1476375" cy="1498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531813"/>
            <a:ext cx="8277225" cy="68580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ea typeface="MS PGothic" charset="-128"/>
              </a:rPr>
              <a:t>Fractura estable o inestable </a:t>
            </a:r>
            <a:r>
              <a:rPr lang="es-ES" sz="2000" b="1" dirty="0" smtClean="0">
                <a:ea typeface="ＭＳ Ｐゴシック" pitchFamily="34" charset="-128"/>
                <a:cs typeface="+mj-cs"/>
              </a:rPr>
              <a:t>(1/3)</a:t>
            </a:r>
            <a:endParaRPr lang="es-ES" b="1" dirty="0" smtClean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9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ko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t="11330" r="55666" b="46571"/>
          <a:stretch>
            <a:fillRect/>
          </a:stretch>
        </p:blipFill>
        <p:spPr bwMode="auto">
          <a:xfrm>
            <a:off x="107504" y="1657995"/>
            <a:ext cx="2643172" cy="24910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707273" y="1988840"/>
            <a:ext cx="1712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eaLnBrk="1" hangingPunct="1">
              <a:spcBef>
                <a:spcPct val="50000"/>
              </a:spcBef>
              <a:defRPr sz="4000">
                <a:latin typeface="Franklin Gothic Book" pitchFamily="34" charset="0"/>
              </a:defRPr>
            </a:lvl1pPr>
            <a:lvl2pPr marL="742950" indent="-285750" eaLnBrk="0" hangingPunct="0">
              <a:defRPr sz="2400">
                <a:latin typeface="Times New Roman" charset="0"/>
              </a:defRPr>
            </a:lvl2pPr>
            <a:lvl3pPr marL="1143000" indent="-228600" eaLnBrk="0" hangingPunct="0">
              <a:defRPr sz="2400">
                <a:latin typeface="Times New Roman" charset="0"/>
              </a:defRPr>
            </a:lvl3pPr>
            <a:lvl4pPr marL="1600200" indent="-228600" eaLnBrk="0" hangingPunct="0">
              <a:defRPr sz="2400">
                <a:latin typeface="Times New Roman" charset="0"/>
              </a:defRPr>
            </a:lvl4pPr>
            <a:lvl5pPr marL="2057400" indent="-228600" eaLnBrk="0" hangingPunct="0">
              <a:defRPr sz="2400"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</a:defRPr>
            </a:lvl9pPr>
          </a:lstStyle>
          <a:p>
            <a:r>
              <a:rPr lang="nl-NL" dirty="0"/>
              <a:t>31 A</a:t>
            </a:r>
            <a:r>
              <a:rPr lang="en-US" dirty="0"/>
              <a:t>.1</a:t>
            </a:r>
            <a:endParaRPr lang="nl-NL" dirty="0"/>
          </a:p>
        </p:txBody>
      </p:sp>
      <p:grpSp>
        <p:nvGrpSpPr>
          <p:cNvPr id="19" name="Group 18"/>
          <p:cNvGrpSpPr/>
          <p:nvPr/>
        </p:nvGrpSpPr>
        <p:grpSpPr>
          <a:xfrm>
            <a:off x="2892202" y="2825452"/>
            <a:ext cx="3356197" cy="3771900"/>
            <a:chOff x="5676900" y="762000"/>
            <a:chExt cx="2400300" cy="2667000"/>
          </a:xfrm>
        </p:grpSpPr>
        <p:pic>
          <p:nvPicPr>
            <p:cNvPr id="20" name="Picture 2" descr="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00" y="762000"/>
              <a:ext cx="24003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3"/>
            <p:cNvSpPr>
              <a:spLocks/>
            </p:cNvSpPr>
            <p:nvPr/>
          </p:nvSpPr>
          <p:spPr bwMode="auto">
            <a:xfrm>
              <a:off x="6040438" y="1335088"/>
              <a:ext cx="1049337" cy="1074737"/>
            </a:xfrm>
            <a:custGeom>
              <a:avLst/>
              <a:gdLst>
                <a:gd name="T0" fmla="*/ 0 w 1380"/>
                <a:gd name="T1" fmla="*/ 0 h 1364"/>
                <a:gd name="T2" fmla="*/ 19010 w 1380"/>
                <a:gd name="T3" fmla="*/ 13395 h 1364"/>
                <a:gd name="T4" fmla="*/ 44863 w 1380"/>
                <a:gd name="T5" fmla="*/ 53579 h 1364"/>
                <a:gd name="T6" fmla="*/ 50946 w 1380"/>
                <a:gd name="T7" fmla="*/ 73278 h 1364"/>
                <a:gd name="T8" fmla="*/ 115579 w 1380"/>
                <a:gd name="T9" fmla="*/ 92976 h 1364"/>
                <a:gd name="T10" fmla="*/ 141432 w 1380"/>
                <a:gd name="T11" fmla="*/ 159950 h 1364"/>
                <a:gd name="T12" fmla="*/ 148276 w 1380"/>
                <a:gd name="T13" fmla="*/ 180436 h 1364"/>
                <a:gd name="T14" fmla="*/ 225075 w 1380"/>
                <a:gd name="T15" fmla="*/ 200134 h 1364"/>
                <a:gd name="T16" fmla="*/ 238002 w 1380"/>
                <a:gd name="T17" fmla="*/ 219833 h 1364"/>
                <a:gd name="T18" fmla="*/ 244845 w 1380"/>
                <a:gd name="T19" fmla="*/ 280503 h 1364"/>
                <a:gd name="T20" fmla="*/ 282865 w 1380"/>
                <a:gd name="T21" fmla="*/ 293898 h 1364"/>
                <a:gd name="T22" fmla="*/ 289708 w 1380"/>
                <a:gd name="T23" fmla="*/ 440453 h 1364"/>
                <a:gd name="T24" fmla="*/ 328488 w 1380"/>
                <a:gd name="T25" fmla="*/ 453848 h 1364"/>
                <a:gd name="T26" fmla="*/ 412131 w 1380"/>
                <a:gd name="T27" fmla="*/ 473546 h 1364"/>
                <a:gd name="T28" fmla="*/ 444067 w 1380"/>
                <a:gd name="T29" fmla="*/ 580705 h 1364"/>
                <a:gd name="T30" fmla="*/ 508700 w 1380"/>
                <a:gd name="T31" fmla="*/ 600403 h 1364"/>
                <a:gd name="T32" fmla="*/ 521627 w 1380"/>
                <a:gd name="T33" fmla="*/ 640587 h 1364"/>
                <a:gd name="T34" fmla="*/ 527710 w 1380"/>
                <a:gd name="T35" fmla="*/ 694167 h 1364"/>
                <a:gd name="T36" fmla="*/ 573333 w 1380"/>
                <a:gd name="T37" fmla="*/ 700470 h 1364"/>
                <a:gd name="T38" fmla="*/ 631123 w 1380"/>
                <a:gd name="T39" fmla="*/ 740655 h 1364"/>
                <a:gd name="T40" fmla="*/ 720849 w 1380"/>
                <a:gd name="T41" fmla="*/ 767444 h 1364"/>
                <a:gd name="T42" fmla="*/ 759629 w 1380"/>
                <a:gd name="T43" fmla="*/ 827327 h 1364"/>
                <a:gd name="T44" fmla="*/ 798409 w 1380"/>
                <a:gd name="T45" fmla="*/ 961275 h 1364"/>
                <a:gd name="T46" fmla="*/ 869125 w 1380"/>
                <a:gd name="T47" fmla="*/ 980973 h 1364"/>
                <a:gd name="T48" fmla="*/ 920831 w 1380"/>
                <a:gd name="T49" fmla="*/ 1027461 h 1364"/>
                <a:gd name="T50" fmla="*/ 1049337 w 1380"/>
                <a:gd name="T51" fmla="*/ 1074737 h 13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80" h="1364">
                  <a:moveTo>
                    <a:pt x="0" y="0"/>
                  </a:moveTo>
                  <a:cubicBezTo>
                    <a:pt x="8" y="6"/>
                    <a:pt x="18" y="9"/>
                    <a:pt x="25" y="17"/>
                  </a:cubicBezTo>
                  <a:cubicBezTo>
                    <a:pt x="38" y="32"/>
                    <a:pt x="59" y="68"/>
                    <a:pt x="59" y="68"/>
                  </a:cubicBezTo>
                  <a:cubicBezTo>
                    <a:pt x="62" y="76"/>
                    <a:pt x="61" y="87"/>
                    <a:pt x="67" y="93"/>
                  </a:cubicBezTo>
                  <a:cubicBezTo>
                    <a:pt x="83" y="109"/>
                    <a:pt x="130" y="111"/>
                    <a:pt x="152" y="118"/>
                  </a:cubicBezTo>
                  <a:cubicBezTo>
                    <a:pt x="163" y="149"/>
                    <a:pt x="177" y="171"/>
                    <a:pt x="186" y="203"/>
                  </a:cubicBezTo>
                  <a:cubicBezTo>
                    <a:pt x="189" y="212"/>
                    <a:pt x="187" y="224"/>
                    <a:pt x="195" y="229"/>
                  </a:cubicBezTo>
                  <a:cubicBezTo>
                    <a:pt x="199" y="232"/>
                    <a:pt x="285" y="252"/>
                    <a:pt x="296" y="254"/>
                  </a:cubicBezTo>
                  <a:cubicBezTo>
                    <a:pt x="302" y="262"/>
                    <a:pt x="311" y="269"/>
                    <a:pt x="313" y="279"/>
                  </a:cubicBezTo>
                  <a:cubicBezTo>
                    <a:pt x="319" y="304"/>
                    <a:pt x="312" y="332"/>
                    <a:pt x="322" y="356"/>
                  </a:cubicBezTo>
                  <a:cubicBezTo>
                    <a:pt x="329" y="372"/>
                    <a:pt x="355" y="367"/>
                    <a:pt x="372" y="373"/>
                  </a:cubicBezTo>
                  <a:cubicBezTo>
                    <a:pt x="375" y="435"/>
                    <a:pt x="363" y="499"/>
                    <a:pt x="381" y="559"/>
                  </a:cubicBezTo>
                  <a:cubicBezTo>
                    <a:pt x="386" y="576"/>
                    <a:pt x="415" y="570"/>
                    <a:pt x="432" y="576"/>
                  </a:cubicBezTo>
                  <a:cubicBezTo>
                    <a:pt x="467" y="588"/>
                    <a:pt x="506" y="590"/>
                    <a:pt x="542" y="601"/>
                  </a:cubicBezTo>
                  <a:cubicBezTo>
                    <a:pt x="553" y="637"/>
                    <a:pt x="562" y="720"/>
                    <a:pt x="584" y="737"/>
                  </a:cubicBezTo>
                  <a:cubicBezTo>
                    <a:pt x="603" y="752"/>
                    <a:pt x="646" y="755"/>
                    <a:pt x="669" y="762"/>
                  </a:cubicBezTo>
                  <a:cubicBezTo>
                    <a:pt x="674" y="779"/>
                    <a:pt x="683" y="795"/>
                    <a:pt x="686" y="813"/>
                  </a:cubicBezTo>
                  <a:cubicBezTo>
                    <a:pt x="690" y="835"/>
                    <a:pt x="679" y="864"/>
                    <a:pt x="694" y="881"/>
                  </a:cubicBezTo>
                  <a:cubicBezTo>
                    <a:pt x="707" y="896"/>
                    <a:pt x="734" y="886"/>
                    <a:pt x="754" y="889"/>
                  </a:cubicBezTo>
                  <a:cubicBezTo>
                    <a:pt x="788" y="901"/>
                    <a:pt x="801" y="920"/>
                    <a:pt x="830" y="940"/>
                  </a:cubicBezTo>
                  <a:cubicBezTo>
                    <a:pt x="864" y="964"/>
                    <a:pt x="908" y="966"/>
                    <a:pt x="948" y="974"/>
                  </a:cubicBezTo>
                  <a:cubicBezTo>
                    <a:pt x="972" y="1009"/>
                    <a:pt x="963" y="1025"/>
                    <a:pt x="999" y="1050"/>
                  </a:cubicBezTo>
                  <a:cubicBezTo>
                    <a:pt x="1010" y="1091"/>
                    <a:pt x="1020" y="1196"/>
                    <a:pt x="1050" y="1220"/>
                  </a:cubicBezTo>
                  <a:cubicBezTo>
                    <a:pt x="1072" y="1238"/>
                    <a:pt x="1116" y="1236"/>
                    <a:pt x="1143" y="1245"/>
                  </a:cubicBezTo>
                  <a:cubicBezTo>
                    <a:pt x="1171" y="1263"/>
                    <a:pt x="1182" y="1289"/>
                    <a:pt x="1211" y="1304"/>
                  </a:cubicBezTo>
                  <a:cubicBezTo>
                    <a:pt x="1264" y="1331"/>
                    <a:pt x="1327" y="1336"/>
                    <a:pt x="1380" y="136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81608" y="4244315"/>
            <a:ext cx="1930152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 smtClean="0">
                <a:latin typeface="Franklin Gothic Book" pitchFamily="34" charset="0"/>
              </a:rPr>
              <a:t>estable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000" dirty="0" smtClean="0">
                <a:latin typeface="Franklin Gothic Book" pitchFamily="34" charset="0"/>
              </a:rPr>
              <a:t>Después de la reducción</a:t>
            </a:r>
          </a:p>
          <a:p>
            <a:pPr algn="ctr" eaLnBrk="1" hangingPunct="1">
              <a:spcBef>
                <a:spcPct val="50000"/>
              </a:spcBef>
            </a:pPr>
            <a:endParaRPr lang="es-ES" sz="2000" dirty="0">
              <a:latin typeface="Franklin Gothic Book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31813"/>
            <a:ext cx="8277225" cy="68580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ea typeface="MS PGothic" charset="-128"/>
              </a:rPr>
              <a:t>Fractura estable o inestable </a:t>
            </a:r>
            <a:r>
              <a:rPr lang="es-ES" sz="2000" b="1" dirty="0" smtClean="0">
                <a:ea typeface="ＭＳ Ｐゴシック" pitchFamily="34" charset="-128"/>
                <a:cs typeface="+mj-cs"/>
              </a:rPr>
              <a:t>(2/3)</a:t>
            </a:r>
            <a:endParaRPr lang="es-ES" b="1" dirty="0" smtClean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8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63888" y="1412776"/>
            <a:ext cx="21055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4000" dirty="0">
                <a:latin typeface="Franklin Gothic Book" pitchFamily="34" charset="0"/>
              </a:rPr>
              <a:t>31 </a:t>
            </a:r>
            <a:r>
              <a:rPr lang="nl-NL" sz="4000" dirty="0" smtClean="0">
                <a:latin typeface="Franklin Gothic Book" pitchFamily="34" charset="0"/>
              </a:rPr>
              <a:t>A</a:t>
            </a:r>
            <a:r>
              <a:rPr lang="en-US" sz="4000" dirty="0">
                <a:latin typeface="Franklin Gothic Book" pitchFamily="34" charset="0"/>
              </a:rPr>
              <a:t>.2/3</a:t>
            </a:r>
            <a:endParaRPr lang="nl-NL" sz="4000" dirty="0">
              <a:latin typeface="Franklin Gothic Book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7544" y="2924944"/>
            <a:ext cx="3352799" cy="3747863"/>
            <a:chOff x="5695950" y="3810000"/>
            <a:chExt cx="2362200" cy="2514600"/>
          </a:xfrm>
        </p:grpSpPr>
        <p:pic>
          <p:nvPicPr>
            <p:cNvPr id="12" name="Picture 8" descr="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950" y="3810000"/>
              <a:ext cx="2362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6054725" y="4351338"/>
              <a:ext cx="1031875" cy="1758950"/>
              <a:chOff x="1813" y="1186"/>
              <a:chExt cx="1380" cy="2369"/>
            </a:xfrm>
          </p:grpSpPr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813" y="1186"/>
                <a:ext cx="1380" cy="1364"/>
              </a:xfrm>
              <a:custGeom>
                <a:avLst/>
                <a:gdLst>
                  <a:gd name="T0" fmla="*/ 0 w 1380"/>
                  <a:gd name="T1" fmla="*/ 0 h 1364"/>
                  <a:gd name="T2" fmla="*/ 25 w 1380"/>
                  <a:gd name="T3" fmla="*/ 17 h 1364"/>
                  <a:gd name="T4" fmla="*/ 59 w 1380"/>
                  <a:gd name="T5" fmla="*/ 68 h 1364"/>
                  <a:gd name="T6" fmla="*/ 67 w 1380"/>
                  <a:gd name="T7" fmla="*/ 93 h 1364"/>
                  <a:gd name="T8" fmla="*/ 152 w 1380"/>
                  <a:gd name="T9" fmla="*/ 118 h 1364"/>
                  <a:gd name="T10" fmla="*/ 186 w 1380"/>
                  <a:gd name="T11" fmla="*/ 203 h 1364"/>
                  <a:gd name="T12" fmla="*/ 195 w 1380"/>
                  <a:gd name="T13" fmla="*/ 229 h 1364"/>
                  <a:gd name="T14" fmla="*/ 296 w 1380"/>
                  <a:gd name="T15" fmla="*/ 254 h 1364"/>
                  <a:gd name="T16" fmla="*/ 313 w 1380"/>
                  <a:gd name="T17" fmla="*/ 279 h 1364"/>
                  <a:gd name="T18" fmla="*/ 322 w 1380"/>
                  <a:gd name="T19" fmla="*/ 356 h 1364"/>
                  <a:gd name="T20" fmla="*/ 372 w 1380"/>
                  <a:gd name="T21" fmla="*/ 373 h 1364"/>
                  <a:gd name="T22" fmla="*/ 381 w 1380"/>
                  <a:gd name="T23" fmla="*/ 559 h 1364"/>
                  <a:gd name="T24" fmla="*/ 432 w 1380"/>
                  <a:gd name="T25" fmla="*/ 576 h 1364"/>
                  <a:gd name="T26" fmla="*/ 542 w 1380"/>
                  <a:gd name="T27" fmla="*/ 601 h 1364"/>
                  <a:gd name="T28" fmla="*/ 584 w 1380"/>
                  <a:gd name="T29" fmla="*/ 737 h 1364"/>
                  <a:gd name="T30" fmla="*/ 669 w 1380"/>
                  <a:gd name="T31" fmla="*/ 762 h 1364"/>
                  <a:gd name="T32" fmla="*/ 686 w 1380"/>
                  <a:gd name="T33" fmla="*/ 813 h 1364"/>
                  <a:gd name="T34" fmla="*/ 694 w 1380"/>
                  <a:gd name="T35" fmla="*/ 881 h 1364"/>
                  <a:gd name="T36" fmla="*/ 754 w 1380"/>
                  <a:gd name="T37" fmla="*/ 889 h 1364"/>
                  <a:gd name="T38" fmla="*/ 830 w 1380"/>
                  <a:gd name="T39" fmla="*/ 940 h 1364"/>
                  <a:gd name="T40" fmla="*/ 948 w 1380"/>
                  <a:gd name="T41" fmla="*/ 974 h 1364"/>
                  <a:gd name="T42" fmla="*/ 999 w 1380"/>
                  <a:gd name="T43" fmla="*/ 1050 h 1364"/>
                  <a:gd name="T44" fmla="*/ 1050 w 1380"/>
                  <a:gd name="T45" fmla="*/ 1220 h 1364"/>
                  <a:gd name="T46" fmla="*/ 1143 w 1380"/>
                  <a:gd name="T47" fmla="*/ 1245 h 1364"/>
                  <a:gd name="T48" fmla="*/ 1211 w 1380"/>
                  <a:gd name="T49" fmla="*/ 1304 h 1364"/>
                  <a:gd name="T50" fmla="*/ 1380 w 1380"/>
                  <a:gd name="T51" fmla="*/ 1364 h 13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80" h="1364">
                    <a:moveTo>
                      <a:pt x="0" y="0"/>
                    </a:moveTo>
                    <a:cubicBezTo>
                      <a:pt x="8" y="6"/>
                      <a:pt x="18" y="9"/>
                      <a:pt x="25" y="17"/>
                    </a:cubicBezTo>
                    <a:cubicBezTo>
                      <a:pt x="38" y="32"/>
                      <a:pt x="59" y="68"/>
                      <a:pt x="59" y="68"/>
                    </a:cubicBezTo>
                    <a:cubicBezTo>
                      <a:pt x="62" y="76"/>
                      <a:pt x="61" y="87"/>
                      <a:pt x="67" y="93"/>
                    </a:cubicBezTo>
                    <a:cubicBezTo>
                      <a:pt x="83" y="109"/>
                      <a:pt x="130" y="111"/>
                      <a:pt x="152" y="118"/>
                    </a:cubicBezTo>
                    <a:cubicBezTo>
                      <a:pt x="163" y="149"/>
                      <a:pt x="177" y="171"/>
                      <a:pt x="186" y="203"/>
                    </a:cubicBezTo>
                    <a:cubicBezTo>
                      <a:pt x="189" y="212"/>
                      <a:pt x="187" y="224"/>
                      <a:pt x="195" y="229"/>
                    </a:cubicBezTo>
                    <a:cubicBezTo>
                      <a:pt x="199" y="232"/>
                      <a:pt x="285" y="252"/>
                      <a:pt x="296" y="254"/>
                    </a:cubicBezTo>
                    <a:cubicBezTo>
                      <a:pt x="302" y="262"/>
                      <a:pt x="311" y="269"/>
                      <a:pt x="313" y="279"/>
                    </a:cubicBezTo>
                    <a:cubicBezTo>
                      <a:pt x="319" y="304"/>
                      <a:pt x="312" y="332"/>
                      <a:pt x="322" y="356"/>
                    </a:cubicBezTo>
                    <a:cubicBezTo>
                      <a:pt x="329" y="372"/>
                      <a:pt x="355" y="367"/>
                      <a:pt x="372" y="373"/>
                    </a:cubicBezTo>
                    <a:cubicBezTo>
                      <a:pt x="375" y="435"/>
                      <a:pt x="363" y="499"/>
                      <a:pt x="381" y="559"/>
                    </a:cubicBezTo>
                    <a:cubicBezTo>
                      <a:pt x="386" y="576"/>
                      <a:pt x="415" y="570"/>
                      <a:pt x="432" y="576"/>
                    </a:cubicBezTo>
                    <a:cubicBezTo>
                      <a:pt x="467" y="588"/>
                      <a:pt x="506" y="590"/>
                      <a:pt x="542" y="601"/>
                    </a:cubicBezTo>
                    <a:cubicBezTo>
                      <a:pt x="553" y="637"/>
                      <a:pt x="562" y="720"/>
                      <a:pt x="584" y="737"/>
                    </a:cubicBezTo>
                    <a:cubicBezTo>
                      <a:pt x="603" y="752"/>
                      <a:pt x="646" y="755"/>
                      <a:pt x="669" y="762"/>
                    </a:cubicBezTo>
                    <a:cubicBezTo>
                      <a:pt x="674" y="779"/>
                      <a:pt x="683" y="795"/>
                      <a:pt x="686" y="813"/>
                    </a:cubicBezTo>
                    <a:cubicBezTo>
                      <a:pt x="690" y="835"/>
                      <a:pt x="679" y="864"/>
                      <a:pt x="694" y="881"/>
                    </a:cubicBezTo>
                    <a:cubicBezTo>
                      <a:pt x="707" y="896"/>
                      <a:pt x="734" y="886"/>
                      <a:pt x="754" y="889"/>
                    </a:cubicBezTo>
                    <a:cubicBezTo>
                      <a:pt x="788" y="901"/>
                      <a:pt x="801" y="920"/>
                      <a:pt x="830" y="940"/>
                    </a:cubicBezTo>
                    <a:cubicBezTo>
                      <a:pt x="864" y="964"/>
                      <a:pt x="908" y="966"/>
                      <a:pt x="948" y="974"/>
                    </a:cubicBezTo>
                    <a:cubicBezTo>
                      <a:pt x="972" y="1009"/>
                      <a:pt x="963" y="1025"/>
                      <a:pt x="999" y="1050"/>
                    </a:cubicBezTo>
                    <a:cubicBezTo>
                      <a:pt x="1010" y="1091"/>
                      <a:pt x="1020" y="1196"/>
                      <a:pt x="1050" y="1220"/>
                    </a:cubicBezTo>
                    <a:cubicBezTo>
                      <a:pt x="1072" y="1238"/>
                      <a:pt x="1116" y="1236"/>
                      <a:pt x="1143" y="1245"/>
                    </a:cubicBezTo>
                    <a:cubicBezTo>
                      <a:pt x="1171" y="1263"/>
                      <a:pt x="1182" y="1289"/>
                      <a:pt x="1211" y="1304"/>
                    </a:cubicBezTo>
                    <a:cubicBezTo>
                      <a:pt x="1264" y="1331"/>
                      <a:pt x="1327" y="1336"/>
                      <a:pt x="1380" y="1364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2522" y="2076"/>
                <a:ext cx="407" cy="1479"/>
              </a:xfrm>
              <a:custGeom>
                <a:avLst/>
                <a:gdLst>
                  <a:gd name="T0" fmla="*/ 0 w 407"/>
                  <a:gd name="T1" fmla="*/ 0 h 1479"/>
                  <a:gd name="T2" fmla="*/ 49 w 407"/>
                  <a:gd name="T3" fmla="*/ 154 h 1479"/>
                  <a:gd name="T4" fmla="*/ 57 w 407"/>
                  <a:gd name="T5" fmla="*/ 178 h 1479"/>
                  <a:gd name="T6" fmla="*/ 73 w 407"/>
                  <a:gd name="T7" fmla="*/ 202 h 1479"/>
                  <a:gd name="T8" fmla="*/ 97 w 407"/>
                  <a:gd name="T9" fmla="*/ 259 h 1479"/>
                  <a:gd name="T10" fmla="*/ 97 w 407"/>
                  <a:gd name="T11" fmla="*/ 486 h 1479"/>
                  <a:gd name="T12" fmla="*/ 211 w 407"/>
                  <a:gd name="T13" fmla="*/ 737 h 1479"/>
                  <a:gd name="T14" fmla="*/ 243 w 407"/>
                  <a:gd name="T15" fmla="*/ 997 h 1479"/>
                  <a:gd name="T16" fmla="*/ 292 w 407"/>
                  <a:gd name="T17" fmla="*/ 1054 h 1479"/>
                  <a:gd name="T18" fmla="*/ 324 w 407"/>
                  <a:gd name="T19" fmla="*/ 1102 h 1479"/>
                  <a:gd name="T20" fmla="*/ 308 w 407"/>
                  <a:gd name="T21" fmla="*/ 1256 h 1479"/>
                  <a:gd name="T22" fmla="*/ 300 w 407"/>
                  <a:gd name="T23" fmla="*/ 1297 h 1479"/>
                  <a:gd name="T24" fmla="*/ 332 w 407"/>
                  <a:gd name="T25" fmla="*/ 1410 h 1479"/>
                  <a:gd name="T26" fmla="*/ 357 w 407"/>
                  <a:gd name="T27" fmla="*/ 1426 h 1479"/>
                  <a:gd name="T28" fmla="*/ 405 w 407"/>
                  <a:gd name="T29" fmla="*/ 1451 h 14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7" h="1479">
                    <a:moveTo>
                      <a:pt x="0" y="0"/>
                    </a:moveTo>
                    <a:cubicBezTo>
                      <a:pt x="8" y="56"/>
                      <a:pt x="17" y="107"/>
                      <a:pt x="49" y="154"/>
                    </a:cubicBezTo>
                    <a:cubicBezTo>
                      <a:pt x="52" y="162"/>
                      <a:pt x="53" y="170"/>
                      <a:pt x="57" y="178"/>
                    </a:cubicBezTo>
                    <a:cubicBezTo>
                      <a:pt x="61" y="187"/>
                      <a:pt x="69" y="193"/>
                      <a:pt x="73" y="202"/>
                    </a:cubicBezTo>
                    <a:cubicBezTo>
                      <a:pt x="104" y="275"/>
                      <a:pt x="57" y="199"/>
                      <a:pt x="97" y="259"/>
                    </a:cubicBezTo>
                    <a:cubicBezTo>
                      <a:pt x="122" y="360"/>
                      <a:pt x="97" y="246"/>
                      <a:pt x="97" y="486"/>
                    </a:cubicBezTo>
                    <a:cubicBezTo>
                      <a:pt x="97" y="604"/>
                      <a:pt x="130" y="660"/>
                      <a:pt x="211" y="737"/>
                    </a:cubicBezTo>
                    <a:cubicBezTo>
                      <a:pt x="239" y="822"/>
                      <a:pt x="205" y="920"/>
                      <a:pt x="243" y="997"/>
                    </a:cubicBezTo>
                    <a:cubicBezTo>
                      <a:pt x="255" y="1022"/>
                      <a:pt x="276" y="1033"/>
                      <a:pt x="292" y="1054"/>
                    </a:cubicBezTo>
                    <a:cubicBezTo>
                      <a:pt x="303" y="1069"/>
                      <a:pt x="324" y="1102"/>
                      <a:pt x="324" y="1102"/>
                    </a:cubicBezTo>
                    <a:cubicBezTo>
                      <a:pt x="340" y="1151"/>
                      <a:pt x="317" y="1208"/>
                      <a:pt x="308" y="1256"/>
                    </a:cubicBezTo>
                    <a:cubicBezTo>
                      <a:pt x="305" y="1270"/>
                      <a:pt x="300" y="1297"/>
                      <a:pt x="300" y="1297"/>
                    </a:cubicBezTo>
                    <a:cubicBezTo>
                      <a:pt x="304" y="1332"/>
                      <a:pt x="303" y="1382"/>
                      <a:pt x="332" y="1410"/>
                    </a:cubicBezTo>
                    <a:cubicBezTo>
                      <a:pt x="339" y="1417"/>
                      <a:pt x="349" y="1420"/>
                      <a:pt x="357" y="1426"/>
                    </a:cubicBezTo>
                    <a:cubicBezTo>
                      <a:pt x="407" y="1460"/>
                      <a:pt x="405" y="1479"/>
                      <a:pt x="405" y="1451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9" name="Picture 7" descr="PFN_0006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r="26982" b="55371"/>
          <a:stretch>
            <a:fillRect/>
          </a:stretch>
        </p:blipFill>
        <p:spPr bwMode="auto">
          <a:xfrm>
            <a:off x="6516216" y="1196752"/>
            <a:ext cx="2406682" cy="2980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674296" y="4240826"/>
            <a:ext cx="193015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 smtClean="0">
                <a:latin typeface="Franklin Gothic Book" pitchFamily="34" charset="0"/>
              </a:rPr>
              <a:t>inestable</a:t>
            </a:r>
          </a:p>
          <a:p>
            <a:pPr algn="ctr" eaLnBrk="1" hangingPunct="1">
              <a:spcBef>
                <a:spcPct val="50000"/>
              </a:spcBef>
            </a:pPr>
            <a:endParaRPr lang="es-ES" sz="2000" dirty="0" smtClean="0">
              <a:latin typeface="Franklin Gothic Book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ES" sz="2000" dirty="0">
              <a:latin typeface="Franklin Gothic Book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531813"/>
            <a:ext cx="8277225" cy="68580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ea typeface="MS PGothic" charset="-128"/>
              </a:rPr>
              <a:t>Fractura estable o inestable </a:t>
            </a:r>
            <a:r>
              <a:rPr lang="es-ES" sz="2000" b="1" dirty="0" smtClean="0">
                <a:ea typeface="ＭＳ Ｐゴシック" pitchFamily="34" charset="-128"/>
                <a:cs typeface="+mj-cs"/>
              </a:rPr>
              <a:t>(3/3)</a:t>
            </a:r>
            <a:endParaRPr lang="es-ES" b="1" dirty="0" smtClean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6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981200"/>
            <a:ext cx="8277225" cy="44958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s-ES" dirty="0" smtClean="0">
                <a:latin typeface="Arial" charset="0"/>
                <a:ea typeface="MS PGothic" charset="0"/>
              </a:rPr>
              <a:t> </a:t>
            </a:r>
            <a:r>
              <a:rPr lang="es-ES" b="1" u="sng" dirty="0" smtClean="0">
                <a:solidFill>
                  <a:srgbClr val="33529B"/>
                </a:solidFill>
                <a:latin typeface="Arial" charset="0"/>
                <a:ea typeface="MS PGothic" charset="0"/>
              </a:rPr>
              <a:t>P</a:t>
            </a:r>
            <a:r>
              <a:rPr lang="es-ES" dirty="0" smtClean="0">
                <a:latin typeface="Arial" charset="0"/>
                <a:ea typeface="MS PGothic" charset="0"/>
              </a:rPr>
              <a:t>osición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s-ES" dirty="0" smtClean="0">
                <a:latin typeface="Arial" charset="0"/>
                <a:ea typeface="MS PGothic" charset="0"/>
              </a:rPr>
              <a:t> </a:t>
            </a:r>
            <a:r>
              <a:rPr lang="es-ES" b="1" u="sng" dirty="0" smtClean="0">
                <a:solidFill>
                  <a:srgbClr val="33529B"/>
                </a:solidFill>
                <a:latin typeface="Arial" charset="0"/>
                <a:ea typeface="MS PGothic" charset="0"/>
              </a:rPr>
              <a:t>I</a:t>
            </a:r>
            <a:r>
              <a:rPr lang="es-ES" dirty="0" smtClean="0">
                <a:latin typeface="Arial" charset="0"/>
                <a:ea typeface="MS PGothic" charset="0"/>
              </a:rPr>
              <a:t>nstrumental e implantes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s-ES" dirty="0" smtClean="0">
                <a:latin typeface="Arial" charset="0"/>
                <a:ea typeface="MS PGothic" charset="0"/>
              </a:rPr>
              <a:t> </a:t>
            </a:r>
            <a:r>
              <a:rPr lang="es-ES" b="1" u="sng" dirty="0" smtClean="0">
                <a:solidFill>
                  <a:srgbClr val="33529B"/>
                </a:solidFill>
                <a:latin typeface="Arial" charset="0"/>
                <a:ea typeface="MS PGothic" charset="0"/>
              </a:rPr>
              <a:t>P</a:t>
            </a:r>
            <a:r>
              <a:rPr lang="es-ES" dirty="0" smtClean="0">
                <a:latin typeface="Arial" charset="0"/>
                <a:ea typeface="MS PGothic" charset="0"/>
              </a:rPr>
              <a:t>rocedimiento</a:t>
            </a:r>
          </a:p>
          <a:p>
            <a:pPr marL="514350" indent="-514350">
              <a:buFont typeface="Arial" charset="0"/>
              <a:buAutoNum type="arabicPeriod"/>
            </a:pPr>
            <a:endParaRPr lang="es-ES" dirty="0" smtClean="0">
              <a:latin typeface="Arial" charset="0"/>
              <a:ea typeface="MS PGothic" charset="0"/>
            </a:endParaRPr>
          </a:p>
          <a:p>
            <a:pPr marL="514350" indent="-514350">
              <a:buFont typeface="Wingdings" charset="0"/>
              <a:buNone/>
            </a:pPr>
            <a:endParaRPr lang="es-ES" dirty="0">
              <a:latin typeface="Arial" charset="0"/>
              <a:ea typeface="MS PGothic" charset="0"/>
            </a:endParaRPr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6324600" y="5715000"/>
            <a:ext cx="685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381000" y="531813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¿Qué necesitas preparar? </a:t>
            </a:r>
            <a:br>
              <a:rPr kumimoji="1" lang="es-ES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r>
              <a:rPr kumimoji="1" lang="es-ES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/>
            </a:r>
            <a:br>
              <a:rPr kumimoji="1" lang="es-ES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r>
              <a:rPr kumimoji="1" lang="es-ES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/>
            </a:r>
            <a:br>
              <a:rPr kumimoji="1" lang="es-ES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r>
              <a:rPr kumimoji="1" lang="es-ES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/>
            </a:r>
            <a:br>
              <a:rPr kumimoji="1" lang="es-ES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endParaRPr kumimoji="1" lang="es-ES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14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8703"/>
          <p:cNvSpPr>
            <a:spLocks noGrp="1"/>
          </p:cNvSpPr>
          <p:nvPr>
            <p:ph sz="half" idx="2"/>
          </p:nvPr>
        </p:nvSpPr>
        <p:spPr>
          <a:xfrm>
            <a:off x="379413" y="1981200"/>
            <a:ext cx="6757987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 </a:t>
            </a:r>
            <a:r>
              <a:rPr lang="es-ES" sz="3200" b="1" u="sng" dirty="0" smtClean="0">
                <a:solidFill>
                  <a:srgbClr val="33529B"/>
                </a:solidFill>
              </a:rPr>
              <a:t>P</a:t>
            </a:r>
            <a:r>
              <a:rPr lang="es-ES" sz="3200" dirty="0" smtClean="0"/>
              <a:t>osición</a:t>
            </a:r>
            <a:endParaRPr lang="es-E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763688" y="2634094"/>
            <a:ext cx="5616624" cy="3891250"/>
            <a:chOff x="1763688" y="2634094"/>
            <a:chExt cx="5616624" cy="3891250"/>
          </a:xfrm>
        </p:grpSpPr>
        <p:pic>
          <p:nvPicPr>
            <p:cNvPr id="7" name="Picture 2" descr="https://www2.aofoundation.org/AOFileServerSurgery/MyPortalFiles?FilePath=/Surgery/en/_img/surgery/03-Preparation/31/2009_ImgUpdate/31_fracture_table_540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0"/>
            <a:stretch/>
          </p:blipFill>
          <p:spPr bwMode="auto">
            <a:xfrm>
              <a:off x="1763688" y="2634094"/>
              <a:ext cx="5616624" cy="389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6516216" y="5661248"/>
              <a:ext cx="864096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Osaka" pitchFamily="-32" charset="-128"/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 bwMode="auto">
          <a:xfrm>
            <a:off x="381000" y="531813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¿Qué necesitas preparar? </a:t>
            </a:r>
            <a:br>
              <a:rPr kumimoji="1" lang="es-ES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endParaRPr kumimoji="1" lang="es-ES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8703"/>
          <p:cNvSpPr>
            <a:spLocks noGrp="1"/>
          </p:cNvSpPr>
          <p:nvPr>
            <p:ph sz="half" idx="2"/>
          </p:nvPr>
        </p:nvSpPr>
        <p:spPr>
          <a:xfrm>
            <a:off x="379413" y="1981200"/>
            <a:ext cx="6757987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s-ES" sz="3200" dirty="0" smtClean="0"/>
              <a:t> </a:t>
            </a:r>
            <a:r>
              <a:rPr lang="es-ES" sz="3200" b="1" u="sng" dirty="0" smtClean="0">
                <a:solidFill>
                  <a:srgbClr val="33529B"/>
                </a:solidFill>
              </a:rPr>
              <a:t>I</a:t>
            </a:r>
            <a:r>
              <a:rPr lang="es-ES" sz="3200" dirty="0" smtClean="0"/>
              <a:t>nstrumental e implantes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1026" name="Picture 2" descr="I:\aoi\Office ORP\Books_and_Journals\PORP\ORT_book_images\DHS\DHS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4740" r="7960" b="5955"/>
          <a:stretch/>
        </p:blipFill>
        <p:spPr bwMode="auto">
          <a:xfrm>
            <a:off x="2411760" y="2780928"/>
            <a:ext cx="4346243" cy="38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381000" y="531813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¿Qué necesitas preparar? </a:t>
            </a:r>
            <a:br>
              <a:rPr kumimoji="1" lang="es-ES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r>
              <a:rPr kumimoji="1" lang="es-ES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/>
            </a:r>
            <a:br>
              <a:rPr kumimoji="1" lang="es-ES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endParaRPr kumimoji="1" lang="es-ES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8703"/>
          <p:cNvSpPr>
            <a:spLocks noGrp="1"/>
          </p:cNvSpPr>
          <p:nvPr>
            <p:ph sz="half" idx="2"/>
          </p:nvPr>
        </p:nvSpPr>
        <p:spPr>
          <a:xfrm>
            <a:off x="379413" y="1981200"/>
            <a:ext cx="8563867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s-ES" sz="3200" dirty="0" smtClean="0"/>
              <a:t> </a:t>
            </a:r>
            <a:r>
              <a:rPr lang="es-ES" sz="3200" b="1" u="sng" dirty="0" smtClean="0">
                <a:solidFill>
                  <a:srgbClr val="33529B"/>
                </a:solidFill>
              </a:rPr>
              <a:t>P</a:t>
            </a:r>
            <a:r>
              <a:rPr lang="es-ES" sz="3200" dirty="0" smtClean="0"/>
              <a:t>rocedimiento – Pasos de la técnica</a:t>
            </a:r>
          </a:p>
          <a:p>
            <a:pPr marL="400050" lvl="1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381000" y="531813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¿Qué necesitas preparar? </a:t>
            </a:r>
            <a:br>
              <a:rPr kumimoji="1" lang="es-ES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endParaRPr kumimoji="1" lang="es-ES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8703"/>
          <p:cNvSpPr>
            <a:spLocks noGrp="1"/>
          </p:cNvSpPr>
          <p:nvPr>
            <p:ph sz="half" idx="2"/>
          </p:nvPr>
        </p:nvSpPr>
        <p:spPr>
          <a:xfrm>
            <a:off x="379413" y="1981200"/>
            <a:ext cx="8563867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s-ES" sz="3200" dirty="0" smtClean="0"/>
              <a:t> </a:t>
            </a:r>
            <a:r>
              <a:rPr lang="es-ES" sz="3200" b="1" u="sng" dirty="0" smtClean="0">
                <a:solidFill>
                  <a:srgbClr val="33529B"/>
                </a:solidFill>
              </a:rPr>
              <a:t>P</a:t>
            </a:r>
            <a:r>
              <a:rPr lang="es-ES" sz="3200" dirty="0" smtClean="0"/>
              <a:t>rocedimiento – Pasos de la técnica</a:t>
            </a:r>
          </a:p>
          <a:p>
            <a:pPr marL="400050" lvl="1" indent="0">
              <a:buNone/>
            </a:pPr>
            <a:endParaRPr lang="es-ES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s-ES" sz="3200" dirty="0" smtClean="0"/>
              <a:t>Reducción cerrada</a:t>
            </a:r>
          </a:p>
          <a:p>
            <a:pPr marL="1314450" lvl="2" indent="-514350">
              <a:buFont typeface="+mj-lt"/>
              <a:buAutoNum type="arabicPeriod"/>
            </a:pPr>
            <a:r>
              <a:rPr lang="es-ES" sz="3200" dirty="0" smtClean="0"/>
              <a:t>Inserción de aguja-guía</a:t>
            </a:r>
          </a:p>
          <a:p>
            <a:pPr marL="1314450" lvl="2" indent="-514350">
              <a:buFont typeface="+mj-lt"/>
              <a:buAutoNum type="arabicPeriod"/>
            </a:pPr>
            <a:r>
              <a:rPr lang="es-ES" sz="3200" dirty="0" smtClean="0"/>
              <a:t>Fresa, terraja e inserción del DHS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s-ES" sz="3200" dirty="0" smtClean="0"/>
              <a:t>Estabilización de la placa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381000" y="531813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¿Qué necesitas preparar? </a:t>
            </a:r>
            <a:br>
              <a:rPr kumimoji="1" lang="es-ES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r>
              <a:rPr kumimoji="1" lang="es-ES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/>
            </a:r>
            <a:br>
              <a:rPr kumimoji="1" lang="es-ES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endParaRPr kumimoji="1" lang="es-ES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8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77225" cy="685800"/>
          </a:xfrm>
        </p:spPr>
        <p:txBody>
          <a:bodyPr/>
          <a:lstStyle/>
          <a:p>
            <a:r>
              <a:rPr b="1" dirty="0" smtClean="0">
                <a:ea typeface="MS PGothic" charset="-128"/>
              </a:rPr>
              <a:t>Conclusi</a:t>
            </a:r>
            <a:r>
              <a:rPr lang="en-US" b="1" dirty="0" smtClean="0">
                <a:ea typeface="MS PGothic" charset="-128"/>
              </a:rPr>
              <a:t>ó</a:t>
            </a:r>
            <a:r>
              <a:rPr b="1" dirty="0" smtClean="0">
                <a:ea typeface="MS PGothic" charset="-128"/>
              </a:rPr>
              <a:t>n</a:t>
            </a:r>
          </a:p>
        </p:txBody>
      </p:sp>
      <p:sp>
        <p:nvSpPr>
          <p:cNvPr id="44035" name="Freeform 13"/>
          <p:cNvSpPr>
            <a:spLocks/>
          </p:cNvSpPr>
          <p:nvPr/>
        </p:nvSpPr>
        <p:spPr bwMode="auto">
          <a:xfrm>
            <a:off x="7667625" y="2466975"/>
            <a:ext cx="9525" cy="6350"/>
          </a:xfrm>
          <a:custGeom>
            <a:avLst/>
            <a:gdLst>
              <a:gd name="T0" fmla="*/ 16992601 w 5"/>
              <a:gd name="T1" fmla="*/ 11325223 h 4"/>
              <a:gd name="T2" fmla="*/ 0 w 5"/>
              <a:gd name="T3" fmla="*/ 0 h 4"/>
              <a:gd name="T4" fmla="*/ 16992601 w 5"/>
              <a:gd name="T5" fmla="*/ 0 h 4"/>
              <a:gd name="T6" fmla="*/ 16992601 w 5"/>
              <a:gd name="T7" fmla="*/ 11325223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5" y="4"/>
                </a:moveTo>
                <a:lnTo>
                  <a:pt x="0" y="0"/>
                </a:lnTo>
                <a:lnTo>
                  <a:pt x="5" y="0"/>
                </a:lnTo>
                <a:lnTo>
                  <a:pt x="5" y="4"/>
                </a:lnTo>
                <a:close/>
              </a:path>
            </a:pathLst>
          </a:custGeom>
          <a:solidFill>
            <a:srgbClr val="EAD6C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44037" name="Picture 2" descr="I:\AOI\Office ORP\z-Baeuerle\Images selection\PFN, Ext.Tisch\PFN_Tuebingen\Abb1 bis 14\Folie9.JPG"/>
          <p:cNvPicPr>
            <a:picLocks noChangeAspect="1" noChangeArrowheads="1"/>
          </p:cNvPicPr>
          <p:nvPr/>
        </p:nvPicPr>
        <p:blipFill>
          <a:blip r:embed="rId3"/>
          <a:srcRect l="13383" t="10397" r="39406" b="16583"/>
          <a:stretch>
            <a:fillRect/>
          </a:stretch>
        </p:blipFill>
        <p:spPr bwMode="auto">
          <a:xfrm>
            <a:off x="4941015" y="1447800"/>
            <a:ext cx="420298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41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77225" cy="685800"/>
          </a:xfrm>
        </p:spPr>
        <p:txBody>
          <a:bodyPr/>
          <a:lstStyle/>
          <a:p>
            <a:r>
              <a:rPr b="1" dirty="0" smtClean="0">
                <a:ea typeface="MS PGothic" charset="-128"/>
              </a:rPr>
              <a:t>Conclusi</a:t>
            </a:r>
            <a:r>
              <a:rPr lang="en-US" b="1" dirty="0" smtClean="0">
                <a:ea typeface="MS PGothic" charset="-128"/>
              </a:rPr>
              <a:t>ó</a:t>
            </a:r>
            <a:r>
              <a:rPr b="1" dirty="0" smtClean="0">
                <a:ea typeface="MS PGothic" charset="-128"/>
              </a:rPr>
              <a:t>n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789488" cy="48824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Mujer de 65 años con fractura proximal de fémur tratada con DHS.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Reducción cerrada conseguida en la mesa de tracción.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Fijación interna proporcionará estabilidad relativa  y consolidación ósea secundaria.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charset="0"/>
                <a:ea typeface="MS PGothic" charset="0"/>
              </a:rPr>
              <a:t>Preparar el caso siguiendo la estructura: “ P I P”.</a:t>
            </a:r>
            <a:endParaRPr lang="es-ES" sz="2400" dirty="0">
              <a:latin typeface="Arial" charset="0"/>
              <a:ea typeface="MS PGothic" charset="0"/>
            </a:endParaRPr>
          </a:p>
        </p:txBody>
      </p:sp>
      <p:sp>
        <p:nvSpPr>
          <p:cNvPr id="44035" name="Freeform 13"/>
          <p:cNvSpPr>
            <a:spLocks/>
          </p:cNvSpPr>
          <p:nvPr/>
        </p:nvSpPr>
        <p:spPr bwMode="auto">
          <a:xfrm>
            <a:off x="7667625" y="2466975"/>
            <a:ext cx="9525" cy="6350"/>
          </a:xfrm>
          <a:custGeom>
            <a:avLst/>
            <a:gdLst>
              <a:gd name="T0" fmla="*/ 16992601 w 5"/>
              <a:gd name="T1" fmla="*/ 11325223 h 4"/>
              <a:gd name="T2" fmla="*/ 0 w 5"/>
              <a:gd name="T3" fmla="*/ 0 h 4"/>
              <a:gd name="T4" fmla="*/ 16992601 w 5"/>
              <a:gd name="T5" fmla="*/ 0 h 4"/>
              <a:gd name="T6" fmla="*/ 16992601 w 5"/>
              <a:gd name="T7" fmla="*/ 11325223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5" y="4"/>
                </a:moveTo>
                <a:lnTo>
                  <a:pt x="0" y="0"/>
                </a:lnTo>
                <a:lnTo>
                  <a:pt x="5" y="0"/>
                </a:lnTo>
                <a:lnTo>
                  <a:pt x="5" y="4"/>
                </a:lnTo>
                <a:close/>
              </a:path>
            </a:pathLst>
          </a:custGeom>
          <a:solidFill>
            <a:srgbClr val="EAD6C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44037" name="Picture 2" descr="I:\AOI\Office ORP\z-Baeuerle\Images selection\PFN, Ext.Tisch\PFN_Tuebingen\Abb1 bis 14\Folie9.JPG"/>
          <p:cNvPicPr>
            <a:picLocks noChangeAspect="1" noChangeArrowheads="1"/>
          </p:cNvPicPr>
          <p:nvPr/>
        </p:nvPicPr>
        <p:blipFill>
          <a:blip r:embed="rId3"/>
          <a:srcRect l="13383" t="10397" r="39406" b="16583"/>
          <a:stretch>
            <a:fillRect/>
          </a:stretch>
        </p:blipFill>
        <p:spPr bwMode="auto">
          <a:xfrm>
            <a:off x="4941015" y="1447800"/>
            <a:ext cx="420298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8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dirty="0" smtClean="0">
                <a:ea typeface="MS PGothic" charset="-128"/>
              </a:rPr>
              <a:t>Objetivos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7650"/>
            <a:ext cx="8583488" cy="4495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s-ES" sz="2400" dirty="0" smtClean="0">
                <a:latin typeface="Arial" charset="0"/>
                <a:ea typeface="MS PGothic" charset="0"/>
              </a:rPr>
              <a:t>Al finalizar, los participantes deberían ser capaces de:</a:t>
            </a:r>
          </a:p>
          <a:p>
            <a:pPr marL="0" indent="0" eaLnBrk="1" hangingPunct="1">
              <a:buFont typeface="Wingdings" charset="0"/>
              <a:buNone/>
            </a:pPr>
            <a:endParaRPr lang="es-ES" dirty="0" smtClean="0">
              <a:latin typeface="Arial" charset="0"/>
              <a:ea typeface="MS PGothic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charset="0"/>
                <a:ea typeface="MS PGothic" charset="0"/>
              </a:rPr>
              <a:t>Describir el tipo de fractura (clasificación).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charset="0"/>
                <a:ea typeface="MS PGothic" charset="0"/>
              </a:rPr>
              <a:t>Revisar los 4 principios de la estabilización de fractura según AO.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es-ES" sz="2800" dirty="0">
                <a:solidFill>
                  <a:srgbClr val="29529B"/>
                </a:solidFill>
                <a:ea typeface="MS PGothic" pitchFamily="34" charset="-128"/>
                <a:cs typeface="MS PGothic" pitchFamily="34" charset="-128"/>
              </a:rPr>
              <a:t>Diseñar preparación por Enfermería de la cirugía por </a:t>
            </a:r>
            <a:r>
              <a:rPr kumimoji="0" lang="es-ES" sz="2800" dirty="0" err="1">
                <a:solidFill>
                  <a:srgbClr val="29529B"/>
                </a:solidFill>
                <a:ea typeface="MS PGothic" pitchFamily="34" charset="-128"/>
                <a:cs typeface="MS PGothic" pitchFamily="34" charset="-128"/>
              </a:rPr>
              <a:t>Fx</a:t>
            </a:r>
            <a:r>
              <a:rPr kumimoji="0" lang="es-ES" sz="2800" dirty="0">
                <a:solidFill>
                  <a:srgbClr val="29529B"/>
                </a:solidFill>
                <a:ea typeface="MS PGothic" pitchFamily="34" charset="-128"/>
                <a:cs typeface="MS PGothic" pitchFamily="34" charset="-128"/>
              </a:rPr>
              <a:t> proximal de fémur.</a:t>
            </a:r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  <a:p>
            <a:pPr eaLnBrk="1" hangingPunct="1">
              <a:buFontTx/>
              <a:buNone/>
            </a:pPr>
            <a:endParaRPr lang="es-ES" dirty="0" smtClean="0"/>
          </a:p>
          <a:p>
            <a:pPr lvl="1" eaLnBrk="1" hangingPunct="1">
              <a:buFontTx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77225" cy="685800"/>
          </a:xfrm>
        </p:spPr>
        <p:txBody>
          <a:bodyPr/>
          <a:lstStyle/>
          <a:p>
            <a:r>
              <a:rPr lang="es-ES" sz="3200" b="1" dirty="0" smtClean="0">
                <a:ea typeface="MS PGothic" charset="-128"/>
              </a:rPr>
              <a:t>Caso</a:t>
            </a:r>
            <a:endParaRPr lang="es-ES" sz="2000" b="1" dirty="0" smtClean="0">
              <a:solidFill>
                <a:srgbClr val="FF0000"/>
              </a:solidFill>
              <a:ea typeface="MS PGothic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517650"/>
            <a:ext cx="4767063" cy="449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s-ES" dirty="0" smtClean="0"/>
              <a:t>Caída desde una escalera cogiendo manzanas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Mujer, 65 años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Fractura proximal de fémur izquierdo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  <p:pic>
        <p:nvPicPr>
          <p:cNvPr id="6" name="Picture 8" descr="http://1.bp.blogspot.com/-ecE6sPSaF4E/TphLlCI7ibI/AAAAAAAAAeA/T9Oe6hP1yDA/s1600/DSC_3187_042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0"/>
          <a:stretch/>
        </p:blipFill>
        <p:spPr bwMode="auto">
          <a:xfrm>
            <a:off x="5119090" y="1040874"/>
            <a:ext cx="4032448" cy="58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ea typeface="MS PGothic" charset="-128"/>
              </a:rPr>
              <a:t>Describir la fractura</a:t>
            </a:r>
          </a:p>
        </p:txBody>
      </p:sp>
      <p:pic>
        <p:nvPicPr>
          <p:cNvPr id="5" name="Picture 2" descr="C:\Business Files\ivanrie\Documents\1 Business Data\AOT\AOT ORP Program Development\Proces\Production of educational material\1.11_Proximal femur fractures\3_Discussion\DHS\Cases from Fribourg\480703 Bochud Micheline 120716-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9" t="25782" r="12068"/>
          <a:stretch/>
        </p:blipFill>
        <p:spPr bwMode="auto">
          <a:xfrm>
            <a:off x="251520" y="1268760"/>
            <a:ext cx="381703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905000"/>
            <a:ext cx="2165350" cy="4875213"/>
          </a:xfrm>
        </p:spPr>
      </p:pic>
      <p:sp>
        <p:nvSpPr>
          <p:cNvPr id="15362" name="Content Placeholder 1"/>
          <p:cNvSpPr txBox="1">
            <a:spLocks/>
          </p:cNvSpPr>
          <p:nvPr/>
        </p:nvSpPr>
        <p:spPr bwMode="auto">
          <a:xfrm>
            <a:off x="228600" y="1289050"/>
            <a:ext cx="8134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29529B"/>
                </a:solidFill>
                <a:ea typeface="MS PGothic" charset="0"/>
                <a:cs typeface="MS PGothic" charset="0"/>
              </a:rPr>
              <a:t>Hueso</a:t>
            </a:r>
            <a:r>
              <a:rPr lang="es-ES" sz="2800" dirty="0" smtClean="0">
                <a:ea typeface="MS PGothic" charset="0"/>
                <a:cs typeface="MS PGothic" charset="0"/>
              </a:rPr>
              <a:t>: </a:t>
            </a:r>
            <a:r>
              <a:rPr lang="es-ES" sz="2800" dirty="0" smtClean="0"/>
              <a:t>Cada hueso está numerado</a:t>
            </a:r>
            <a:endParaRPr lang="es-ES" sz="2800" dirty="0"/>
          </a:p>
        </p:txBody>
      </p:sp>
      <p:pic>
        <p:nvPicPr>
          <p:cNvPr id="15363" name="Picture 5" descr="Hume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1875"/>
            <a:ext cx="985838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2301875"/>
            <a:ext cx="1249362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Fem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2293938"/>
            <a:ext cx="8858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T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01875"/>
            <a:ext cx="125888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3556000" y="2971800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de-CH" sz="2800" b="1"/>
              <a:t>1</a:t>
            </a:r>
          </a:p>
        </p:txBody>
      </p:sp>
      <p:sp>
        <p:nvSpPr>
          <p:cNvPr id="15368" name="TextBox 21"/>
          <p:cNvSpPr txBox="1">
            <a:spLocks noChangeArrowheads="1"/>
          </p:cNvSpPr>
          <p:nvPr/>
        </p:nvSpPr>
        <p:spPr bwMode="auto">
          <a:xfrm>
            <a:off x="3357563" y="3513138"/>
            <a:ext cx="385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de-CH" sz="2800" b="1"/>
              <a:t>2</a:t>
            </a:r>
          </a:p>
        </p:txBody>
      </p:sp>
      <p:sp>
        <p:nvSpPr>
          <p:cNvPr id="15369" name="TextBox 22"/>
          <p:cNvSpPr txBox="1">
            <a:spLocks noChangeArrowheads="1"/>
          </p:cNvSpPr>
          <p:nvPr/>
        </p:nvSpPr>
        <p:spPr bwMode="auto">
          <a:xfrm>
            <a:off x="757238" y="1820863"/>
            <a:ext cx="385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de-CH" sz="2800" b="1"/>
              <a:t>1</a:t>
            </a:r>
          </a:p>
        </p:txBody>
      </p:sp>
      <p:sp>
        <p:nvSpPr>
          <p:cNvPr id="15370" name="TextBox 23"/>
          <p:cNvSpPr txBox="1">
            <a:spLocks noChangeArrowheads="1"/>
          </p:cNvSpPr>
          <p:nvPr/>
        </p:nvSpPr>
        <p:spPr bwMode="auto">
          <a:xfrm>
            <a:off x="2089150" y="1795463"/>
            <a:ext cx="385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de-CH" sz="2800" b="1"/>
              <a:t>2</a:t>
            </a:r>
          </a:p>
        </p:txBody>
      </p:sp>
      <p:sp>
        <p:nvSpPr>
          <p:cNvPr id="15371" name="TextBox 24"/>
          <p:cNvSpPr txBox="1">
            <a:spLocks noChangeArrowheads="1"/>
          </p:cNvSpPr>
          <p:nvPr/>
        </p:nvSpPr>
        <p:spPr bwMode="auto">
          <a:xfrm>
            <a:off x="5100638" y="5486400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de-CH" sz="2800" b="1"/>
              <a:t>4</a:t>
            </a:r>
          </a:p>
        </p:txBody>
      </p:sp>
      <p:sp>
        <p:nvSpPr>
          <p:cNvPr id="15372" name="TextBox 25"/>
          <p:cNvSpPr txBox="1">
            <a:spLocks noChangeArrowheads="1"/>
          </p:cNvSpPr>
          <p:nvPr/>
        </p:nvSpPr>
        <p:spPr bwMode="auto">
          <a:xfrm>
            <a:off x="5100638" y="4640263"/>
            <a:ext cx="385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de-CH" sz="2800" b="1"/>
              <a:t>3</a:t>
            </a:r>
          </a:p>
        </p:txBody>
      </p:sp>
      <p:sp>
        <p:nvSpPr>
          <p:cNvPr id="15373" name="TextBox 26"/>
          <p:cNvSpPr txBox="1">
            <a:spLocks noChangeArrowheads="1"/>
          </p:cNvSpPr>
          <p:nvPr/>
        </p:nvSpPr>
        <p:spPr bwMode="auto">
          <a:xfrm>
            <a:off x="6627813" y="1838325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de-CH" sz="2800" b="1"/>
              <a:t>3</a:t>
            </a:r>
          </a:p>
        </p:txBody>
      </p:sp>
      <p:sp>
        <p:nvSpPr>
          <p:cNvPr id="15374" name="TextBox 27"/>
          <p:cNvSpPr txBox="1">
            <a:spLocks noChangeArrowheads="1"/>
          </p:cNvSpPr>
          <p:nvPr/>
        </p:nvSpPr>
        <p:spPr bwMode="auto">
          <a:xfrm>
            <a:off x="7847013" y="1824038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de-CH" sz="2800" b="1"/>
              <a:t>4</a:t>
            </a:r>
          </a:p>
        </p:txBody>
      </p:sp>
      <p:sp>
        <p:nvSpPr>
          <p:cNvPr id="15375" name="Rectangle 2"/>
          <p:cNvSpPr>
            <a:spLocks noChangeArrowheads="1"/>
          </p:cNvSpPr>
          <p:nvPr/>
        </p:nvSpPr>
        <p:spPr bwMode="auto">
          <a:xfrm>
            <a:off x="5105400" y="6275388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371475" y="304800"/>
            <a:ext cx="8772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Repaso de la clasificación AO de las fracturas </a:t>
            </a:r>
            <a:r>
              <a:rPr kumimoji="1" lang="es-ES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(1/4)</a:t>
            </a:r>
            <a:endParaRPr kumimoji="1" lang="es-ES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6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781800" y="6172200"/>
            <a:ext cx="2209800" cy="60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7410" name="Title 1"/>
          <p:cNvSpPr txBox="1">
            <a:spLocks/>
          </p:cNvSpPr>
          <p:nvPr/>
        </p:nvSpPr>
        <p:spPr bwMode="auto">
          <a:xfrm>
            <a:off x="368300" y="116632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s-ES" sz="2800" b="1" dirty="0" smtClean="0">
                <a:solidFill>
                  <a:srgbClr val="29529B"/>
                </a:solidFill>
              </a:rPr>
              <a:t>Imágenes para recordar el numero de huesos según la clasificación  AO</a:t>
            </a:r>
            <a:endParaRPr lang="es-ES" sz="2800" b="1" dirty="0">
              <a:solidFill>
                <a:srgbClr val="29529B"/>
              </a:solidFill>
            </a:endParaRPr>
          </a:p>
        </p:txBody>
      </p:sp>
      <p:pic>
        <p:nvPicPr>
          <p:cNvPr id="17411" name="Picture 2" descr="E:\DCIM\101D7000\DSC_09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1" r="18803" b="19804"/>
          <a:stretch>
            <a:fillRect/>
          </a:stretch>
        </p:blipFill>
        <p:spPr bwMode="auto">
          <a:xfrm>
            <a:off x="1411288" y="976313"/>
            <a:ext cx="29321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E:\DCIM\101D7000\DSC_09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2" r="18536" b="17680"/>
          <a:stretch>
            <a:fillRect/>
          </a:stretch>
        </p:blipFill>
        <p:spPr bwMode="auto">
          <a:xfrm>
            <a:off x="4800600" y="976313"/>
            <a:ext cx="29797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E:\DCIM\101D7000\DSC_09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4250"/>
          <a:stretch>
            <a:fillRect/>
          </a:stretch>
        </p:blipFill>
        <p:spPr bwMode="auto">
          <a:xfrm>
            <a:off x="1455738" y="3962400"/>
            <a:ext cx="288766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E:\DCIM\101D7000\DSC_09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5" t="17772" r="17694" b="7744"/>
          <a:stretch>
            <a:fillRect/>
          </a:stretch>
        </p:blipFill>
        <p:spPr bwMode="auto">
          <a:xfrm>
            <a:off x="4800600" y="3962400"/>
            <a:ext cx="29797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354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40" descr="AOD20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5215" r="10803" b="24815"/>
          <a:stretch>
            <a:fillRect/>
          </a:stretch>
        </p:blipFill>
        <p:spPr bwMode="auto">
          <a:xfrm>
            <a:off x="4270375" y="2133600"/>
            <a:ext cx="4797425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762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29529B"/>
                </a:solidFill>
                <a:latin typeface="Arial" charset="0"/>
                <a:ea typeface="MS PGothic" charset="0"/>
              </a:rPr>
              <a:t>Segmentos: </a:t>
            </a:r>
            <a:r>
              <a:rPr lang="es-ES" sz="2800" dirty="0" smtClean="0">
                <a:latin typeface="Arial" charset="0"/>
                <a:ea typeface="MS PGothic" charset="0"/>
              </a:rPr>
              <a:t>Cada parte del hueso está numerada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" sz="2800" dirty="0">
              <a:latin typeface="Arial" charset="0"/>
              <a:ea typeface="MS PGothic" charset="0"/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257550" y="2233613"/>
            <a:ext cx="990600" cy="4014787"/>
            <a:chOff x="3257144" y="2233612"/>
            <a:chExt cx="990600" cy="4014788"/>
          </a:xfrm>
        </p:grpSpPr>
        <p:sp>
          <p:nvSpPr>
            <p:cNvPr id="9219" name="Down Arrow 4"/>
            <p:cNvSpPr>
              <a:spLocks noChangeArrowheads="1"/>
            </p:cNvSpPr>
            <p:nvPr/>
          </p:nvSpPr>
          <p:spPr bwMode="auto">
            <a:xfrm>
              <a:off x="3257144" y="2233612"/>
              <a:ext cx="990600" cy="4014788"/>
            </a:xfrm>
            <a:prstGeom prst="downArrow">
              <a:avLst>
                <a:gd name="adj1" fmla="val 50000"/>
                <a:gd name="adj2" fmla="val 49986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Osaka" charset="-128"/>
                <a:cs typeface="+mn-cs"/>
              </a:endParaRPr>
            </a:p>
          </p:txBody>
        </p:sp>
        <p:sp>
          <p:nvSpPr>
            <p:cNvPr id="19463" name="Rectangle 10"/>
            <p:cNvSpPr>
              <a:spLocks noChangeArrowheads="1"/>
            </p:cNvSpPr>
            <p:nvPr/>
          </p:nvSpPr>
          <p:spPr bwMode="auto">
            <a:xfrm>
              <a:off x="3561944" y="2462212"/>
              <a:ext cx="533400" cy="358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800"/>
                <a:t>1</a:t>
              </a:r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r>
                <a:rPr lang="en-GB" sz="2800"/>
                <a:t>2</a:t>
              </a:r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r>
                <a:rPr lang="en-GB" sz="2800"/>
                <a:t>3</a:t>
              </a:r>
            </a:p>
          </p:txBody>
        </p:sp>
      </p:grpSp>
      <p:sp>
        <p:nvSpPr>
          <p:cNvPr id="11" name="Title 2"/>
          <p:cNvSpPr txBox="1">
            <a:spLocks/>
          </p:cNvSpPr>
          <p:nvPr/>
        </p:nvSpPr>
        <p:spPr bwMode="auto">
          <a:xfrm>
            <a:off x="371475" y="304800"/>
            <a:ext cx="8772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Repaso de la clasificación AO de las fracturas </a:t>
            </a:r>
            <a:r>
              <a:rPr kumimoji="1" lang="es-ES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(2/4)</a:t>
            </a:r>
            <a:endParaRPr kumimoji="1" lang="es-ES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35496" y="25908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ES" altLang="de-DE" sz="2400" dirty="0"/>
              <a:t>Cada hueso está dividido en </a:t>
            </a:r>
            <a:r>
              <a:rPr lang="es-ES" altLang="de-DE" sz="2400" dirty="0">
                <a:solidFill>
                  <a:srgbClr val="29529B"/>
                </a:solidFill>
              </a:rPr>
              <a:t>3 segmentos</a:t>
            </a:r>
          </a:p>
          <a:p>
            <a:pPr lvl="1" eaLnBrk="1" hangingPunct="1">
              <a:buFont typeface="Arial" pitchFamily="34" charset="0"/>
              <a:buChar char="•"/>
            </a:pPr>
            <a:endParaRPr lang="es-ES" altLang="de-DE" sz="2400" dirty="0"/>
          </a:p>
          <a:p>
            <a:pPr eaLnBrk="1" hangingPunct="1">
              <a:buFont typeface="Arial" pitchFamily="34" charset="0"/>
              <a:buChar char="•"/>
            </a:pPr>
            <a:r>
              <a:rPr lang="es-ES" altLang="de-DE" sz="2400" dirty="0"/>
              <a:t>Etiquetado 1,2,3 de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s-ES" altLang="de-DE" sz="2400" dirty="0"/>
              <a:t>proximal a distal</a:t>
            </a:r>
          </a:p>
          <a:p>
            <a:pPr lvl="1" eaLnBrk="1" hangingPunct="1">
              <a:buFont typeface="Arial" pitchFamily="34" charset="0"/>
              <a:buChar char="•"/>
            </a:pPr>
            <a:endParaRPr lang="es-ES" altLang="de-DE" sz="2400" dirty="0"/>
          </a:p>
        </p:txBody>
      </p:sp>
    </p:spTree>
    <p:extLst>
      <p:ext uri="{BB962C8B-B14F-4D97-AF65-F5344CB8AC3E}">
        <p14:creationId xmlns:p14="http://schemas.microsoft.com/office/powerpoint/2010/main" val="31308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Content Placeholder 1"/>
          <p:cNvSpPr txBox="1">
            <a:spLocks/>
          </p:cNvSpPr>
          <p:nvPr/>
        </p:nvSpPr>
        <p:spPr bwMode="auto">
          <a:xfrm>
            <a:off x="228600" y="12954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29529B"/>
                </a:solidFill>
                <a:ea typeface="ＭＳ Ｐゴシック" pitchFamily="34" charset="-128"/>
              </a:rPr>
              <a:t>Localización </a:t>
            </a:r>
            <a:r>
              <a:rPr lang="es-ES" sz="2800" dirty="0" smtClean="0">
                <a:ea typeface="ＭＳ Ｐゴシック" pitchFamily="34" charset="-128"/>
              </a:rPr>
              <a:t>de la fractura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2400" dirty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198" y="2042845"/>
            <a:ext cx="149271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solidFill>
                  <a:schemeClr val="accent6"/>
                </a:solidFill>
                <a:latin typeface="Arial" charset="0"/>
              </a:rPr>
              <a:t>A</a:t>
            </a:r>
            <a:r>
              <a:rPr lang="es-ES" sz="2800" b="1" dirty="0" smtClean="0">
                <a:solidFill>
                  <a:schemeClr val="accent6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s-ES" sz="2400" dirty="0" smtClean="0">
                <a:latin typeface="Arial" charset="0"/>
              </a:rPr>
              <a:t>Trocánter</a:t>
            </a:r>
            <a:endParaRPr lang="es-ES" sz="2400" dirty="0">
              <a:latin typeface="Arial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635896" y="2060848"/>
            <a:ext cx="1584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s-ES" sz="3200" b="1" dirty="0" smtClean="0">
                <a:solidFill>
                  <a:schemeClr val="accent6"/>
                </a:solidFill>
              </a:rPr>
              <a:t>B</a:t>
            </a:r>
          </a:p>
          <a:p>
            <a:pPr lvl="1" algn="ctr">
              <a:defRPr/>
            </a:pPr>
            <a:r>
              <a:rPr lang="es-ES" sz="2400" dirty="0" smtClean="0"/>
              <a:t>Cuello</a:t>
            </a:r>
            <a:endParaRPr lang="es-ES" sz="2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6488920" y="2042845"/>
            <a:ext cx="18274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s-ES" sz="3200" b="1" dirty="0" smtClean="0">
                <a:solidFill>
                  <a:schemeClr val="accent6"/>
                </a:solidFill>
              </a:rPr>
              <a:t>C</a:t>
            </a:r>
          </a:p>
          <a:p>
            <a:pPr lvl="1" algn="ctr">
              <a:defRPr/>
            </a:pPr>
            <a:r>
              <a:rPr lang="es-ES" sz="2400" dirty="0" smtClean="0"/>
              <a:t>Cabeza</a:t>
            </a:r>
            <a:endParaRPr lang="es-ES" sz="2400" dirty="0"/>
          </a:p>
        </p:txBody>
      </p:sp>
      <p:sp>
        <p:nvSpPr>
          <p:cNvPr id="4" name="Freeform 3"/>
          <p:cNvSpPr/>
          <p:nvPr/>
        </p:nvSpPr>
        <p:spPr>
          <a:xfrm>
            <a:off x="191069" y="1897039"/>
            <a:ext cx="1596892" cy="3848668"/>
          </a:xfrm>
          <a:custGeom>
            <a:avLst/>
            <a:gdLst>
              <a:gd name="connsiteX0" fmla="*/ 736979 w 1596892"/>
              <a:gd name="connsiteY0" fmla="*/ 3848668 h 3848668"/>
              <a:gd name="connsiteX1" fmla="*/ 736979 w 1596892"/>
              <a:gd name="connsiteY1" fmla="*/ 3234519 h 3848668"/>
              <a:gd name="connsiteX2" fmla="*/ 723331 w 1596892"/>
              <a:gd name="connsiteY2" fmla="*/ 3193576 h 3848668"/>
              <a:gd name="connsiteX3" fmla="*/ 709683 w 1596892"/>
              <a:gd name="connsiteY3" fmla="*/ 2988860 h 3848668"/>
              <a:gd name="connsiteX4" fmla="*/ 696035 w 1596892"/>
              <a:gd name="connsiteY4" fmla="*/ 2893325 h 3848668"/>
              <a:gd name="connsiteX5" fmla="*/ 668740 w 1596892"/>
              <a:gd name="connsiteY5" fmla="*/ 2634018 h 3848668"/>
              <a:gd name="connsiteX6" fmla="*/ 655092 w 1596892"/>
              <a:gd name="connsiteY6" fmla="*/ 2552131 h 3848668"/>
              <a:gd name="connsiteX7" fmla="*/ 627797 w 1596892"/>
              <a:gd name="connsiteY7" fmla="*/ 2388358 h 3848668"/>
              <a:gd name="connsiteX8" fmla="*/ 600501 w 1596892"/>
              <a:gd name="connsiteY8" fmla="*/ 2306471 h 3848668"/>
              <a:gd name="connsiteX9" fmla="*/ 573206 w 1596892"/>
              <a:gd name="connsiteY9" fmla="*/ 2265528 h 3848668"/>
              <a:gd name="connsiteX10" fmla="*/ 532262 w 1596892"/>
              <a:gd name="connsiteY10" fmla="*/ 2142698 h 3848668"/>
              <a:gd name="connsiteX11" fmla="*/ 518615 w 1596892"/>
              <a:gd name="connsiteY11" fmla="*/ 2101755 h 3848668"/>
              <a:gd name="connsiteX12" fmla="*/ 491319 w 1596892"/>
              <a:gd name="connsiteY12" fmla="*/ 2060812 h 3848668"/>
              <a:gd name="connsiteX13" fmla="*/ 464024 w 1596892"/>
              <a:gd name="connsiteY13" fmla="*/ 1978925 h 3848668"/>
              <a:gd name="connsiteX14" fmla="*/ 450376 w 1596892"/>
              <a:gd name="connsiteY14" fmla="*/ 1937982 h 3848668"/>
              <a:gd name="connsiteX15" fmla="*/ 423080 w 1596892"/>
              <a:gd name="connsiteY15" fmla="*/ 1897039 h 3848668"/>
              <a:gd name="connsiteX16" fmla="*/ 354841 w 1596892"/>
              <a:gd name="connsiteY16" fmla="*/ 1774209 h 3848668"/>
              <a:gd name="connsiteX17" fmla="*/ 327546 w 1596892"/>
              <a:gd name="connsiteY17" fmla="*/ 1733265 h 3848668"/>
              <a:gd name="connsiteX18" fmla="*/ 286603 w 1596892"/>
              <a:gd name="connsiteY18" fmla="*/ 1705970 h 3848668"/>
              <a:gd name="connsiteX19" fmla="*/ 232012 w 1596892"/>
              <a:gd name="connsiteY19" fmla="*/ 1542197 h 3848668"/>
              <a:gd name="connsiteX20" fmla="*/ 218364 w 1596892"/>
              <a:gd name="connsiteY20" fmla="*/ 1501254 h 3848668"/>
              <a:gd name="connsiteX21" fmla="*/ 163773 w 1596892"/>
              <a:gd name="connsiteY21" fmla="*/ 1419367 h 3848668"/>
              <a:gd name="connsiteX22" fmla="*/ 136477 w 1596892"/>
              <a:gd name="connsiteY22" fmla="*/ 1378424 h 3848668"/>
              <a:gd name="connsiteX23" fmla="*/ 95534 w 1596892"/>
              <a:gd name="connsiteY23" fmla="*/ 1337480 h 3848668"/>
              <a:gd name="connsiteX24" fmla="*/ 68238 w 1596892"/>
              <a:gd name="connsiteY24" fmla="*/ 1282889 h 3848668"/>
              <a:gd name="connsiteX25" fmla="*/ 27295 w 1596892"/>
              <a:gd name="connsiteY25" fmla="*/ 1201003 h 3848668"/>
              <a:gd name="connsiteX26" fmla="*/ 13647 w 1596892"/>
              <a:gd name="connsiteY26" fmla="*/ 1119116 h 3848668"/>
              <a:gd name="connsiteX27" fmla="*/ 0 w 1596892"/>
              <a:gd name="connsiteY27" fmla="*/ 1078173 h 3848668"/>
              <a:gd name="connsiteX28" fmla="*/ 27295 w 1596892"/>
              <a:gd name="connsiteY28" fmla="*/ 818865 h 3848668"/>
              <a:gd name="connsiteX29" fmla="*/ 54591 w 1596892"/>
              <a:gd name="connsiteY29" fmla="*/ 614149 h 3848668"/>
              <a:gd name="connsiteX30" fmla="*/ 81886 w 1596892"/>
              <a:gd name="connsiteY30" fmla="*/ 573206 h 3848668"/>
              <a:gd name="connsiteX31" fmla="*/ 122830 w 1596892"/>
              <a:gd name="connsiteY31" fmla="*/ 532262 h 3848668"/>
              <a:gd name="connsiteX32" fmla="*/ 177421 w 1596892"/>
              <a:gd name="connsiteY32" fmla="*/ 450376 h 3848668"/>
              <a:gd name="connsiteX33" fmla="*/ 245659 w 1596892"/>
              <a:gd name="connsiteY33" fmla="*/ 354842 h 3848668"/>
              <a:gd name="connsiteX34" fmla="*/ 272955 w 1596892"/>
              <a:gd name="connsiteY34" fmla="*/ 313898 h 3848668"/>
              <a:gd name="connsiteX35" fmla="*/ 313898 w 1596892"/>
              <a:gd name="connsiteY35" fmla="*/ 300251 h 3848668"/>
              <a:gd name="connsiteX36" fmla="*/ 354841 w 1596892"/>
              <a:gd name="connsiteY36" fmla="*/ 272955 h 3848668"/>
              <a:gd name="connsiteX37" fmla="*/ 409432 w 1596892"/>
              <a:gd name="connsiteY37" fmla="*/ 218364 h 3848668"/>
              <a:gd name="connsiteX38" fmla="*/ 436728 w 1596892"/>
              <a:gd name="connsiteY38" fmla="*/ 177421 h 3848668"/>
              <a:gd name="connsiteX39" fmla="*/ 477671 w 1596892"/>
              <a:gd name="connsiteY39" fmla="*/ 163773 h 3848668"/>
              <a:gd name="connsiteX40" fmla="*/ 559558 w 1596892"/>
              <a:gd name="connsiteY40" fmla="*/ 122830 h 3848668"/>
              <a:gd name="connsiteX41" fmla="*/ 600501 w 1596892"/>
              <a:gd name="connsiteY41" fmla="*/ 95534 h 3848668"/>
              <a:gd name="connsiteX42" fmla="*/ 682388 w 1596892"/>
              <a:gd name="connsiteY42" fmla="*/ 68239 h 3848668"/>
              <a:gd name="connsiteX43" fmla="*/ 723331 w 1596892"/>
              <a:gd name="connsiteY43" fmla="*/ 54591 h 3848668"/>
              <a:gd name="connsiteX44" fmla="*/ 764274 w 1596892"/>
              <a:gd name="connsiteY44" fmla="*/ 40943 h 3848668"/>
              <a:gd name="connsiteX45" fmla="*/ 818865 w 1596892"/>
              <a:gd name="connsiteY45" fmla="*/ 27295 h 3848668"/>
              <a:gd name="connsiteX46" fmla="*/ 982638 w 1596892"/>
              <a:gd name="connsiteY46" fmla="*/ 40943 h 3848668"/>
              <a:gd name="connsiteX47" fmla="*/ 1064525 w 1596892"/>
              <a:gd name="connsiteY47" fmla="*/ 95534 h 3848668"/>
              <a:gd name="connsiteX48" fmla="*/ 1119116 w 1596892"/>
              <a:gd name="connsiteY48" fmla="*/ 218364 h 3848668"/>
              <a:gd name="connsiteX49" fmla="*/ 1132764 w 1596892"/>
              <a:gd name="connsiteY49" fmla="*/ 259307 h 3848668"/>
              <a:gd name="connsiteX50" fmla="*/ 1146412 w 1596892"/>
              <a:gd name="connsiteY50" fmla="*/ 341194 h 3848668"/>
              <a:gd name="connsiteX51" fmla="*/ 1201003 w 1596892"/>
              <a:gd name="connsiteY51" fmla="*/ 368489 h 3848668"/>
              <a:gd name="connsiteX52" fmla="*/ 1392071 w 1596892"/>
              <a:gd name="connsiteY52" fmla="*/ 354842 h 3848668"/>
              <a:gd name="connsiteX53" fmla="*/ 1433015 w 1596892"/>
              <a:gd name="connsiteY53" fmla="*/ 272955 h 3848668"/>
              <a:gd name="connsiteX54" fmla="*/ 1473958 w 1596892"/>
              <a:gd name="connsiteY54" fmla="*/ 245660 h 3848668"/>
              <a:gd name="connsiteX55" fmla="*/ 1555844 w 1596892"/>
              <a:gd name="connsiteY55" fmla="*/ 122830 h 3848668"/>
              <a:gd name="connsiteX56" fmla="*/ 1583140 w 1596892"/>
              <a:gd name="connsiteY56" fmla="*/ 81886 h 3848668"/>
              <a:gd name="connsiteX57" fmla="*/ 1596788 w 1596892"/>
              <a:gd name="connsiteY57" fmla="*/ 0 h 384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96892" h="3848668">
                <a:moveTo>
                  <a:pt x="736979" y="3848668"/>
                </a:moveTo>
                <a:cubicBezTo>
                  <a:pt x="778313" y="3600672"/>
                  <a:pt x="760908" y="3737017"/>
                  <a:pt x="736979" y="3234519"/>
                </a:cubicBezTo>
                <a:cubicBezTo>
                  <a:pt x="736295" y="3220149"/>
                  <a:pt x="727880" y="3207224"/>
                  <a:pt x="723331" y="3193576"/>
                </a:cubicBezTo>
                <a:cubicBezTo>
                  <a:pt x="718782" y="3125337"/>
                  <a:pt x="715875" y="3056969"/>
                  <a:pt x="709683" y="2988860"/>
                </a:cubicBezTo>
                <a:cubicBezTo>
                  <a:pt x="706771" y="2956824"/>
                  <a:pt x="698822" y="2925372"/>
                  <a:pt x="696035" y="2893325"/>
                </a:cubicBezTo>
                <a:cubicBezTo>
                  <a:pt x="673790" y="2637501"/>
                  <a:pt x="706970" y="2748705"/>
                  <a:pt x="668740" y="2634018"/>
                </a:cubicBezTo>
                <a:cubicBezTo>
                  <a:pt x="664191" y="2606722"/>
                  <a:pt x="659300" y="2579481"/>
                  <a:pt x="655092" y="2552131"/>
                </a:cubicBezTo>
                <a:cubicBezTo>
                  <a:pt x="648202" y="2507345"/>
                  <a:pt x="640514" y="2434986"/>
                  <a:pt x="627797" y="2388358"/>
                </a:cubicBezTo>
                <a:cubicBezTo>
                  <a:pt x="620227" y="2360600"/>
                  <a:pt x="616461" y="2330411"/>
                  <a:pt x="600501" y="2306471"/>
                </a:cubicBezTo>
                <a:cubicBezTo>
                  <a:pt x="591403" y="2292823"/>
                  <a:pt x="579868" y="2280517"/>
                  <a:pt x="573206" y="2265528"/>
                </a:cubicBezTo>
                <a:cubicBezTo>
                  <a:pt x="573204" y="2265524"/>
                  <a:pt x="539086" y="2163171"/>
                  <a:pt x="532262" y="2142698"/>
                </a:cubicBezTo>
                <a:cubicBezTo>
                  <a:pt x="527713" y="2129050"/>
                  <a:pt x="526595" y="2113725"/>
                  <a:pt x="518615" y="2101755"/>
                </a:cubicBezTo>
                <a:lnTo>
                  <a:pt x="491319" y="2060812"/>
                </a:lnTo>
                <a:lnTo>
                  <a:pt x="464024" y="1978925"/>
                </a:lnTo>
                <a:cubicBezTo>
                  <a:pt x="459475" y="1965277"/>
                  <a:pt x="458356" y="1949952"/>
                  <a:pt x="450376" y="1937982"/>
                </a:cubicBezTo>
                <a:lnTo>
                  <a:pt x="423080" y="1897039"/>
                </a:lnTo>
                <a:cubicBezTo>
                  <a:pt x="399058" y="1824972"/>
                  <a:pt x="417413" y="1868068"/>
                  <a:pt x="354841" y="1774209"/>
                </a:cubicBezTo>
                <a:cubicBezTo>
                  <a:pt x="345742" y="1760561"/>
                  <a:pt x="341194" y="1742363"/>
                  <a:pt x="327546" y="1733265"/>
                </a:cubicBezTo>
                <a:lnTo>
                  <a:pt x="286603" y="1705970"/>
                </a:lnTo>
                <a:lnTo>
                  <a:pt x="232012" y="1542197"/>
                </a:lnTo>
                <a:cubicBezTo>
                  <a:pt x="227463" y="1528549"/>
                  <a:pt x="226344" y="1513224"/>
                  <a:pt x="218364" y="1501254"/>
                </a:cubicBezTo>
                <a:lnTo>
                  <a:pt x="163773" y="1419367"/>
                </a:lnTo>
                <a:cubicBezTo>
                  <a:pt x="154674" y="1405719"/>
                  <a:pt x="148075" y="1390023"/>
                  <a:pt x="136477" y="1378424"/>
                </a:cubicBezTo>
                <a:cubicBezTo>
                  <a:pt x="122829" y="1364776"/>
                  <a:pt x="106752" y="1353186"/>
                  <a:pt x="95534" y="1337480"/>
                </a:cubicBezTo>
                <a:cubicBezTo>
                  <a:pt x="83709" y="1320925"/>
                  <a:pt x="78332" y="1300553"/>
                  <a:pt x="68238" y="1282889"/>
                </a:cubicBezTo>
                <a:cubicBezTo>
                  <a:pt x="25908" y="1208813"/>
                  <a:pt x="52317" y="1276068"/>
                  <a:pt x="27295" y="1201003"/>
                </a:cubicBezTo>
                <a:cubicBezTo>
                  <a:pt x="22746" y="1173707"/>
                  <a:pt x="19650" y="1146129"/>
                  <a:pt x="13647" y="1119116"/>
                </a:cubicBezTo>
                <a:cubicBezTo>
                  <a:pt x="10526" y="1105073"/>
                  <a:pt x="0" y="1092559"/>
                  <a:pt x="0" y="1078173"/>
                </a:cubicBezTo>
                <a:cubicBezTo>
                  <a:pt x="0" y="940463"/>
                  <a:pt x="6683" y="921925"/>
                  <a:pt x="27295" y="818865"/>
                </a:cubicBezTo>
                <a:cubicBezTo>
                  <a:pt x="30345" y="782269"/>
                  <a:pt x="26717" y="669898"/>
                  <a:pt x="54591" y="614149"/>
                </a:cubicBezTo>
                <a:cubicBezTo>
                  <a:pt x="61926" y="599478"/>
                  <a:pt x="71385" y="585807"/>
                  <a:pt x="81886" y="573206"/>
                </a:cubicBezTo>
                <a:cubicBezTo>
                  <a:pt x="94242" y="558378"/>
                  <a:pt x="109182" y="545910"/>
                  <a:pt x="122830" y="532262"/>
                </a:cubicBezTo>
                <a:cubicBezTo>
                  <a:pt x="167977" y="396814"/>
                  <a:pt x="92230" y="603719"/>
                  <a:pt x="177421" y="450376"/>
                </a:cubicBezTo>
                <a:cubicBezTo>
                  <a:pt x="235321" y="346157"/>
                  <a:pt x="164393" y="381929"/>
                  <a:pt x="245659" y="354842"/>
                </a:cubicBezTo>
                <a:cubicBezTo>
                  <a:pt x="254758" y="341194"/>
                  <a:pt x="260147" y="324145"/>
                  <a:pt x="272955" y="313898"/>
                </a:cubicBezTo>
                <a:cubicBezTo>
                  <a:pt x="284188" y="304911"/>
                  <a:pt x="301031" y="306685"/>
                  <a:pt x="313898" y="300251"/>
                </a:cubicBezTo>
                <a:cubicBezTo>
                  <a:pt x="328569" y="292916"/>
                  <a:pt x="341193" y="282054"/>
                  <a:pt x="354841" y="272955"/>
                </a:cubicBezTo>
                <a:cubicBezTo>
                  <a:pt x="384618" y="183625"/>
                  <a:pt x="343261" y="271300"/>
                  <a:pt x="409432" y="218364"/>
                </a:cubicBezTo>
                <a:cubicBezTo>
                  <a:pt x="422240" y="208117"/>
                  <a:pt x="423920" y="187668"/>
                  <a:pt x="436728" y="177421"/>
                </a:cubicBezTo>
                <a:cubicBezTo>
                  <a:pt x="447962" y="168434"/>
                  <a:pt x="464804" y="170207"/>
                  <a:pt x="477671" y="163773"/>
                </a:cubicBezTo>
                <a:cubicBezTo>
                  <a:pt x="583489" y="110863"/>
                  <a:pt x="456655" y="157129"/>
                  <a:pt x="559558" y="122830"/>
                </a:cubicBezTo>
                <a:cubicBezTo>
                  <a:pt x="573206" y="113731"/>
                  <a:pt x="585512" y="102196"/>
                  <a:pt x="600501" y="95534"/>
                </a:cubicBezTo>
                <a:cubicBezTo>
                  <a:pt x="626793" y="83849"/>
                  <a:pt x="655092" y="77337"/>
                  <a:pt x="682388" y="68239"/>
                </a:cubicBezTo>
                <a:lnTo>
                  <a:pt x="723331" y="54591"/>
                </a:lnTo>
                <a:cubicBezTo>
                  <a:pt x="736979" y="50042"/>
                  <a:pt x="750318" y="44432"/>
                  <a:pt x="764274" y="40943"/>
                </a:cubicBezTo>
                <a:lnTo>
                  <a:pt x="818865" y="27295"/>
                </a:lnTo>
                <a:cubicBezTo>
                  <a:pt x="873456" y="31844"/>
                  <a:pt x="929856" y="26281"/>
                  <a:pt x="982638" y="40943"/>
                </a:cubicBezTo>
                <a:cubicBezTo>
                  <a:pt x="1014246" y="49723"/>
                  <a:pt x="1064525" y="95534"/>
                  <a:pt x="1064525" y="95534"/>
                </a:cubicBezTo>
                <a:cubicBezTo>
                  <a:pt x="1107782" y="160418"/>
                  <a:pt x="1086633" y="120915"/>
                  <a:pt x="1119116" y="218364"/>
                </a:cubicBezTo>
                <a:lnTo>
                  <a:pt x="1132764" y="259307"/>
                </a:lnTo>
                <a:cubicBezTo>
                  <a:pt x="1137313" y="286603"/>
                  <a:pt x="1131746" y="317728"/>
                  <a:pt x="1146412" y="341194"/>
                </a:cubicBezTo>
                <a:cubicBezTo>
                  <a:pt x="1157195" y="358446"/>
                  <a:pt x="1180690" y="367360"/>
                  <a:pt x="1201003" y="368489"/>
                </a:cubicBezTo>
                <a:cubicBezTo>
                  <a:pt x="1264756" y="372031"/>
                  <a:pt x="1328382" y="359391"/>
                  <a:pt x="1392071" y="354842"/>
                </a:cubicBezTo>
                <a:cubicBezTo>
                  <a:pt x="1403171" y="321541"/>
                  <a:pt x="1406557" y="299412"/>
                  <a:pt x="1433015" y="272955"/>
                </a:cubicBezTo>
                <a:cubicBezTo>
                  <a:pt x="1444613" y="261357"/>
                  <a:pt x="1460310" y="254758"/>
                  <a:pt x="1473958" y="245660"/>
                </a:cubicBezTo>
                <a:lnTo>
                  <a:pt x="1555844" y="122830"/>
                </a:lnTo>
                <a:lnTo>
                  <a:pt x="1583140" y="81886"/>
                </a:lnTo>
                <a:cubicBezTo>
                  <a:pt x="1598995" y="18468"/>
                  <a:pt x="1596788" y="46052"/>
                  <a:pt x="1596788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32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2559" y="5085184"/>
            <a:ext cx="2067233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s-ES" sz="2800" b="1" dirty="0" smtClean="0"/>
          </a:p>
          <a:p>
            <a:pPr algn="ctr">
              <a:defRPr/>
            </a:pPr>
            <a:r>
              <a:rPr lang="es-ES" sz="2400" dirty="0" err="1" smtClean="0"/>
              <a:t>Extraarticular</a:t>
            </a:r>
            <a:r>
              <a:rPr lang="es-ES" sz="2400" dirty="0" smtClean="0"/>
              <a:t>,</a:t>
            </a:r>
          </a:p>
          <a:p>
            <a:pPr algn="ctr">
              <a:defRPr/>
            </a:pPr>
            <a:r>
              <a:rPr lang="es-ES" sz="2400" dirty="0" err="1" smtClean="0"/>
              <a:t>trocantérica</a:t>
            </a:r>
            <a:endParaRPr lang="es-E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3530295" y="5085184"/>
            <a:ext cx="2067233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s-ES" sz="2800" b="1" dirty="0" smtClean="0"/>
          </a:p>
          <a:p>
            <a:pPr algn="ctr">
              <a:defRPr/>
            </a:pPr>
            <a:r>
              <a:rPr lang="es-ES" sz="2400" dirty="0" err="1" smtClean="0"/>
              <a:t>Extraarticular</a:t>
            </a:r>
            <a:r>
              <a:rPr lang="es-ES" sz="2400" dirty="0" smtClean="0"/>
              <a:t>,</a:t>
            </a:r>
          </a:p>
          <a:p>
            <a:pPr algn="ctr">
              <a:defRPr/>
            </a:pPr>
            <a:r>
              <a:rPr lang="es-ES" sz="2400" dirty="0" smtClean="0"/>
              <a:t>cuello</a:t>
            </a:r>
            <a:endParaRPr lang="es-E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6639808" y="5085184"/>
            <a:ext cx="1964640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s-ES" sz="2800" b="1" dirty="0" smtClean="0"/>
          </a:p>
          <a:p>
            <a:pPr algn="ctr">
              <a:defRPr/>
            </a:pPr>
            <a:r>
              <a:rPr lang="es-ES" sz="2400" dirty="0" err="1" smtClean="0"/>
              <a:t>Intraarticular</a:t>
            </a:r>
            <a:r>
              <a:rPr lang="es-ES" sz="2400" dirty="0" smtClean="0"/>
              <a:t>,</a:t>
            </a:r>
          </a:p>
          <a:p>
            <a:pPr algn="ctr">
              <a:defRPr/>
            </a:pPr>
            <a:r>
              <a:rPr lang="es-ES" sz="2400" dirty="0" smtClean="0"/>
              <a:t>cabeza</a:t>
            </a:r>
            <a:endParaRPr lang="es-E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94244" y="3027056"/>
            <a:ext cx="2310204" cy="2407345"/>
            <a:chOff x="4224127" y="-64876"/>
            <a:chExt cx="1846432" cy="1930061"/>
          </a:xfrm>
        </p:grpSpPr>
        <p:pic>
          <p:nvPicPr>
            <p:cNvPr id="16" name="Picture 15" descr="31-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4224127" y="-64876"/>
              <a:ext cx="1846432" cy="193006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174639" y="-51228"/>
              <a:ext cx="844589" cy="734533"/>
            </a:xfrm>
            <a:custGeom>
              <a:avLst/>
              <a:gdLst>
                <a:gd name="T0" fmla="*/ 0 w 402"/>
                <a:gd name="T1" fmla="*/ 129 h 363"/>
                <a:gd name="T2" fmla="*/ 354 w 402"/>
                <a:gd name="T3" fmla="*/ 363 h 363"/>
                <a:gd name="T4" fmla="*/ 381 w 402"/>
                <a:gd name="T5" fmla="*/ 321 h 363"/>
                <a:gd name="T6" fmla="*/ 402 w 402"/>
                <a:gd name="T7" fmla="*/ 258 h 363"/>
                <a:gd name="T8" fmla="*/ 402 w 402"/>
                <a:gd name="T9" fmla="*/ 192 h 363"/>
                <a:gd name="T10" fmla="*/ 396 w 402"/>
                <a:gd name="T11" fmla="*/ 156 h 363"/>
                <a:gd name="T12" fmla="*/ 360 w 402"/>
                <a:gd name="T13" fmla="*/ 108 h 363"/>
                <a:gd name="T14" fmla="*/ 330 w 402"/>
                <a:gd name="T15" fmla="*/ 54 h 363"/>
                <a:gd name="T16" fmla="*/ 285 w 402"/>
                <a:gd name="T17" fmla="*/ 18 h 363"/>
                <a:gd name="T18" fmla="*/ 210 w 402"/>
                <a:gd name="T19" fmla="*/ 0 h 363"/>
                <a:gd name="T20" fmla="*/ 117 w 402"/>
                <a:gd name="T21" fmla="*/ 6 h 363"/>
                <a:gd name="T22" fmla="*/ 45 w 402"/>
                <a:gd name="T23" fmla="*/ 51 h 363"/>
                <a:gd name="T24" fmla="*/ 6 w 402"/>
                <a:gd name="T25" fmla="*/ 96 h 363"/>
                <a:gd name="T26" fmla="*/ 0 w 402"/>
                <a:gd name="T27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363">
                  <a:moveTo>
                    <a:pt x="0" y="129"/>
                  </a:moveTo>
                  <a:lnTo>
                    <a:pt x="354" y="363"/>
                  </a:lnTo>
                  <a:lnTo>
                    <a:pt x="381" y="321"/>
                  </a:lnTo>
                  <a:lnTo>
                    <a:pt x="402" y="258"/>
                  </a:lnTo>
                  <a:lnTo>
                    <a:pt x="402" y="192"/>
                  </a:lnTo>
                  <a:lnTo>
                    <a:pt x="396" y="156"/>
                  </a:lnTo>
                  <a:lnTo>
                    <a:pt x="360" y="108"/>
                  </a:lnTo>
                  <a:lnTo>
                    <a:pt x="330" y="54"/>
                  </a:lnTo>
                  <a:lnTo>
                    <a:pt x="285" y="18"/>
                  </a:lnTo>
                  <a:lnTo>
                    <a:pt x="210" y="0"/>
                  </a:lnTo>
                  <a:lnTo>
                    <a:pt x="117" y="6"/>
                  </a:lnTo>
                  <a:lnTo>
                    <a:pt x="45" y="51"/>
                  </a:lnTo>
                  <a:lnTo>
                    <a:pt x="6" y="9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2959" y="3027056"/>
            <a:ext cx="2268841" cy="2359414"/>
            <a:chOff x="6230836" y="1763714"/>
            <a:chExt cx="1041502" cy="1004349"/>
          </a:xfrm>
        </p:grpSpPr>
        <p:pic>
          <p:nvPicPr>
            <p:cNvPr id="19" name="Picture 18" descr="31-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6230836" y="1763714"/>
              <a:ext cx="1041502" cy="1004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266681" y="1956820"/>
              <a:ext cx="550622" cy="665916"/>
            </a:xfrm>
            <a:custGeom>
              <a:avLst/>
              <a:gdLst>
                <a:gd name="T0" fmla="*/ 225 w 465"/>
                <a:gd name="T1" fmla="*/ 57 h 633"/>
                <a:gd name="T2" fmla="*/ 465 w 465"/>
                <a:gd name="T3" fmla="*/ 393 h 633"/>
                <a:gd name="T4" fmla="*/ 450 w 465"/>
                <a:gd name="T5" fmla="*/ 483 h 633"/>
                <a:gd name="T6" fmla="*/ 432 w 465"/>
                <a:gd name="T7" fmla="*/ 588 h 633"/>
                <a:gd name="T8" fmla="*/ 423 w 465"/>
                <a:gd name="T9" fmla="*/ 630 h 633"/>
                <a:gd name="T10" fmla="*/ 117 w 465"/>
                <a:gd name="T11" fmla="*/ 633 h 633"/>
                <a:gd name="T12" fmla="*/ 96 w 465"/>
                <a:gd name="T13" fmla="*/ 504 h 633"/>
                <a:gd name="T14" fmla="*/ 75 w 465"/>
                <a:gd name="T15" fmla="*/ 435 h 633"/>
                <a:gd name="T16" fmla="*/ 30 w 465"/>
                <a:gd name="T17" fmla="*/ 387 h 633"/>
                <a:gd name="T18" fmla="*/ 9 w 465"/>
                <a:gd name="T19" fmla="*/ 366 h 633"/>
                <a:gd name="T20" fmla="*/ 0 w 465"/>
                <a:gd name="T21" fmla="*/ 282 h 633"/>
                <a:gd name="T22" fmla="*/ 0 w 465"/>
                <a:gd name="T23" fmla="*/ 213 h 633"/>
                <a:gd name="T24" fmla="*/ 15 w 465"/>
                <a:gd name="T25" fmla="*/ 162 h 633"/>
                <a:gd name="T26" fmla="*/ 45 w 465"/>
                <a:gd name="T27" fmla="*/ 99 h 633"/>
                <a:gd name="T28" fmla="*/ 72 w 465"/>
                <a:gd name="T29" fmla="*/ 48 h 633"/>
                <a:gd name="T30" fmla="*/ 96 w 465"/>
                <a:gd name="T31" fmla="*/ 12 h 633"/>
                <a:gd name="T32" fmla="*/ 138 w 465"/>
                <a:gd name="T33" fmla="*/ 0 h 633"/>
                <a:gd name="T34" fmla="*/ 180 w 465"/>
                <a:gd name="T35" fmla="*/ 3 h 633"/>
                <a:gd name="T36" fmla="*/ 222 w 465"/>
                <a:gd name="T37" fmla="*/ 21 h 633"/>
                <a:gd name="T38" fmla="*/ 225 w 465"/>
                <a:gd name="T39" fmla="*/ 57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5" h="633">
                  <a:moveTo>
                    <a:pt x="225" y="57"/>
                  </a:moveTo>
                  <a:lnTo>
                    <a:pt x="465" y="393"/>
                  </a:lnTo>
                  <a:lnTo>
                    <a:pt x="450" y="483"/>
                  </a:lnTo>
                  <a:lnTo>
                    <a:pt x="432" y="588"/>
                  </a:lnTo>
                  <a:lnTo>
                    <a:pt x="423" y="630"/>
                  </a:lnTo>
                  <a:lnTo>
                    <a:pt x="117" y="633"/>
                  </a:lnTo>
                  <a:lnTo>
                    <a:pt x="96" y="504"/>
                  </a:lnTo>
                  <a:lnTo>
                    <a:pt x="75" y="435"/>
                  </a:lnTo>
                  <a:lnTo>
                    <a:pt x="30" y="387"/>
                  </a:lnTo>
                  <a:lnTo>
                    <a:pt x="9" y="366"/>
                  </a:lnTo>
                  <a:lnTo>
                    <a:pt x="0" y="282"/>
                  </a:lnTo>
                  <a:lnTo>
                    <a:pt x="0" y="213"/>
                  </a:lnTo>
                  <a:lnTo>
                    <a:pt x="15" y="162"/>
                  </a:lnTo>
                  <a:lnTo>
                    <a:pt x="45" y="99"/>
                  </a:lnTo>
                  <a:lnTo>
                    <a:pt x="72" y="48"/>
                  </a:lnTo>
                  <a:lnTo>
                    <a:pt x="96" y="12"/>
                  </a:lnTo>
                  <a:lnTo>
                    <a:pt x="138" y="0"/>
                  </a:lnTo>
                  <a:lnTo>
                    <a:pt x="180" y="3"/>
                  </a:lnTo>
                  <a:lnTo>
                    <a:pt x="222" y="21"/>
                  </a:lnTo>
                  <a:lnTo>
                    <a:pt x="225" y="57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19050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27516" y="3027056"/>
            <a:ext cx="2224604" cy="2372796"/>
            <a:chOff x="3427516" y="3027056"/>
            <a:chExt cx="2224604" cy="2372796"/>
          </a:xfrm>
        </p:grpSpPr>
        <p:pic>
          <p:nvPicPr>
            <p:cNvPr id="22" name="Picture 21" descr="31-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3427516" y="3027056"/>
              <a:ext cx="2224604" cy="23727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082280" y="3558099"/>
              <a:ext cx="966480" cy="937373"/>
            </a:xfrm>
            <a:custGeom>
              <a:avLst/>
              <a:gdLst>
                <a:gd name="T0" fmla="*/ 0 w 381"/>
                <a:gd name="T1" fmla="*/ 30 h 378"/>
                <a:gd name="T2" fmla="*/ 240 w 381"/>
                <a:gd name="T3" fmla="*/ 378 h 378"/>
                <a:gd name="T4" fmla="*/ 276 w 381"/>
                <a:gd name="T5" fmla="*/ 300 h 378"/>
                <a:gd name="T6" fmla="*/ 321 w 381"/>
                <a:gd name="T7" fmla="*/ 237 h 378"/>
                <a:gd name="T8" fmla="*/ 381 w 381"/>
                <a:gd name="T9" fmla="*/ 198 h 378"/>
                <a:gd name="T10" fmla="*/ 177 w 381"/>
                <a:gd name="T11" fmla="*/ 0 h 378"/>
                <a:gd name="T12" fmla="*/ 138 w 381"/>
                <a:gd name="T13" fmla="*/ 30 h 378"/>
                <a:gd name="T14" fmla="*/ 96 w 381"/>
                <a:gd name="T15" fmla="*/ 48 h 378"/>
                <a:gd name="T16" fmla="*/ 42 w 381"/>
                <a:gd name="T17" fmla="*/ 45 h 378"/>
                <a:gd name="T18" fmla="*/ 0 w 381"/>
                <a:gd name="T19" fmla="*/ 3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378">
                  <a:moveTo>
                    <a:pt x="0" y="30"/>
                  </a:moveTo>
                  <a:lnTo>
                    <a:pt x="240" y="378"/>
                  </a:lnTo>
                  <a:lnTo>
                    <a:pt x="276" y="300"/>
                  </a:lnTo>
                  <a:lnTo>
                    <a:pt x="321" y="237"/>
                  </a:lnTo>
                  <a:lnTo>
                    <a:pt x="381" y="198"/>
                  </a:lnTo>
                  <a:lnTo>
                    <a:pt x="177" y="0"/>
                  </a:lnTo>
                  <a:lnTo>
                    <a:pt x="138" y="30"/>
                  </a:lnTo>
                  <a:lnTo>
                    <a:pt x="96" y="48"/>
                  </a:lnTo>
                  <a:lnTo>
                    <a:pt x="42" y="4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33529B">
                <a:alpha val="50000"/>
              </a:srgbClr>
            </a:solidFill>
            <a:ln w="19050" cmpd="sng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sp>
        <p:nvSpPr>
          <p:cNvPr id="24" name="Title 2"/>
          <p:cNvSpPr txBox="1">
            <a:spLocks/>
          </p:cNvSpPr>
          <p:nvPr/>
        </p:nvSpPr>
        <p:spPr bwMode="auto">
          <a:xfrm>
            <a:off x="371475" y="304800"/>
            <a:ext cx="8772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de-DE" sz="32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Repaso de la clasificación AO de las fracturas </a:t>
            </a:r>
            <a:r>
              <a:rPr kumimoji="1" lang="es-ES" alt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(3/4)</a:t>
            </a:r>
            <a:endParaRPr kumimoji="1" lang="es-ES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2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5EBF6"/>
      </a:accent1>
      <a:accent2>
        <a:srgbClr val="0063AC"/>
      </a:accent2>
      <a:accent3>
        <a:srgbClr val="FFFFFF"/>
      </a:accent3>
      <a:accent4>
        <a:srgbClr val="000000"/>
      </a:accent4>
      <a:accent5>
        <a:srgbClr val="F0F3FA"/>
      </a:accent5>
      <a:accent6>
        <a:srgbClr val="00599B"/>
      </a:accent6>
      <a:hlink>
        <a:srgbClr val="B6C600"/>
      </a:hlink>
      <a:folHlink>
        <a:srgbClr val="F08A00"/>
      </a:folHlink>
    </a:clrScheme>
    <a:fontScheme name="aof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32" charset="-128"/>
          </a:defRPr>
        </a:defPPr>
      </a:lstStyle>
    </a:lnDef>
  </a:objectDefaults>
  <a:extraClrSchemeLst>
    <a:extraClrScheme>
      <a:clrScheme name="Blank Presentation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1841</Words>
  <Application>Microsoft Office PowerPoint</Application>
  <PresentationFormat>On-screen Show (4:3)</PresentationFormat>
  <Paragraphs>381</Paragraphs>
  <Slides>29</Slides>
  <Notes>29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Preparación preoperatoria de una osteosíntesis de fractura proximal de fémur </vt:lpstr>
      <vt:lpstr>¿Cómo utilizar este material de discusión?</vt:lpstr>
      <vt:lpstr>Objetivos</vt:lpstr>
      <vt:lpstr>Caso</vt:lpstr>
      <vt:lpstr>Describir la fractura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Estabilización de fractura proximal de fémur</vt:lpstr>
      <vt:lpstr>Estabilización de fractura proximal de fémur</vt:lpstr>
      <vt:lpstr>Fractura estable o inestable (1/3)</vt:lpstr>
      <vt:lpstr>Fractura estable o inestable (2/3)</vt:lpstr>
      <vt:lpstr>Fractura estable o inestable (3/3)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Conclusión</vt:lpstr>
      <vt:lpstr>Conclusión</vt:lpstr>
    </vt:vector>
  </TitlesOfParts>
  <Company>AO Foundation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AOTrauma Template white</dc:title>
  <dc:creator>Herwig Daemon / C&amp;E</dc:creator>
  <cp:lastModifiedBy>Isabel Van Rie Richards</cp:lastModifiedBy>
  <cp:revision>237</cp:revision>
  <cp:lastPrinted>2014-07-01T08:15:09Z</cp:lastPrinted>
  <dcterms:created xsi:type="dcterms:W3CDTF">1904-01-01T00:00:00Z</dcterms:created>
  <dcterms:modified xsi:type="dcterms:W3CDTF">2014-07-01T08:59:08Z</dcterms:modified>
</cp:coreProperties>
</file>