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72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74" r:id="rId22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5pPr>
    <a:lvl6pPr marL="2286000" algn="l" defTabSz="914400" rtl="0" eaLnBrk="1" latinLnBrk="0" hangingPunct="1"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6pPr>
    <a:lvl7pPr marL="2743200" algn="l" defTabSz="914400" rtl="0" eaLnBrk="1" latinLnBrk="0" hangingPunct="1"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7pPr>
    <a:lvl8pPr marL="3200400" algn="l" defTabSz="914400" rtl="0" eaLnBrk="1" latinLnBrk="0" hangingPunct="1"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8pPr>
    <a:lvl9pPr marL="3657600" algn="l" defTabSz="914400" rtl="0" eaLnBrk="1" latinLnBrk="0" hangingPunct="1"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76" userDrawn="1">
          <p15:clr>
            <a:srgbClr val="A4A3A4"/>
          </p15:clr>
        </p15:guide>
        <p15:guide id="2" pos="5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A9A9"/>
    <a:srgbClr val="B6B6A0"/>
    <a:srgbClr val="A7A68C"/>
    <a:srgbClr val="A2AF9B"/>
    <a:srgbClr val="CBBA90"/>
    <a:srgbClr val="080808"/>
    <a:srgbClr val="131313"/>
    <a:srgbClr val="B4B4B4"/>
    <a:srgbClr val="CDCDCD"/>
    <a:srgbClr val="111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29" autoAdjust="0"/>
    <p:restoredTop sz="89916" autoAdjust="0"/>
  </p:normalViewPr>
  <p:slideViewPr>
    <p:cSldViewPr showGuides="1">
      <p:cViewPr varScale="1">
        <p:scale>
          <a:sx n="81" d="100"/>
          <a:sy n="81" d="100"/>
        </p:scale>
        <p:origin x="556" y="40"/>
      </p:cViewPr>
      <p:guideLst>
        <p:guide orient="horz" pos="4176"/>
        <p:guide pos="55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86" d="100"/>
          <a:sy n="86" d="100"/>
        </p:scale>
        <p:origin x="2652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57200" y="8577146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Arial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495907" y="8577146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3D044EE2-0DFD-4696-A283-1F95AB5F6D4F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7183898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685800"/>
            <a:ext cx="5029200" cy="3771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38200" y="4572000"/>
            <a:ext cx="5181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/>
              <a:t>Click to add text</a:t>
            </a:r>
            <a:endParaRPr lang="en-US" noProof="0"/>
          </a:p>
          <a:p>
            <a:pPr lvl="1"/>
            <a:r>
              <a:rPr lang="de-CH" noProof="0"/>
              <a:t>Second level text</a:t>
            </a:r>
            <a:endParaRPr lang="en-US" noProof="0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838200" y="8572500"/>
            <a:ext cx="396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Arial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953000" y="85725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A7CF5A5D-8D80-479E-A045-790BF61593C5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2166954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Osaka" charset="0"/>
        <a:cs typeface="Osaka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Osaka" charset="0"/>
        <a:cs typeface="Osaka" charset="0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" charset="0"/>
        <a:ea typeface="Osaka" charset="0"/>
        <a:cs typeface="Osaka" charset="0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" charset="0"/>
        <a:ea typeface="Osaka" charset="0"/>
        <a:cs typeface="Osaka" charset="0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" charset="0"/>
        <a:ea typeface="Osaka" charset="0"/>
        <a:cs typeface="Osak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9" y="1371601"/>
            <a:ext cx="8772462" cy="4943261"/>
          </a:xfrm>
          <a:prstGeom prst="rect">
            <a:avLst/>
          </a:prstGeom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1000" y="1517650"/>
            <a:ext cx="8287276" cy="463550"/>
          </a:xfrm>
        </p:spPr>
        <p:txBody>
          <a:bodyPr/>
          <a:lstStyle>
            <a:lvl1pPr>
              <a:defRPr>
                <a:solidFill>
                  <a:schemeClr val="tx2"/>
                </a:solidFill>
                <a:ea typeface="ヒラギノ角ゴ Pro W6" charset="0"/>
                <a:cs typeface="ヒラギノ角ゴ Pro W6" charset="0"/>
              </a:defRPr>
            </a:lvl1pPr>
          </a:lstStyle>
          <a:p>
            <a:pPr lvl="0"/>
            <a:r>
              <a:rPr lang="en-US" altLang="ja-JP" noProof="0"/>
              <a:t>Click to edit Master title style</a:t>
            </a:r>
            <a:endParaRPr lang="en-US" altLang="ja-JP" noProof="0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0999" y="2208213"/>
            <a:ext cx="8287277" cy="458787"/>
          </a:xfrm>
        </p:spPr>
        <p:txBody>
          <a:bodyPr/>
          <a:lstStyle>
            <a:lvl1pPr marL="0" indent="0">
              <a:buFontTx/>
              <a:buNone/>
              <a:defRPr sz="28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65667" y="5486400"/>
            <a:ext cx="3963987" cy="377825"/>
          </a:xfr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Presenter‘s name</a:t>
            </a:r>
          </a:p>
        </p:txBody>
      </p:sp>
      <p:sp>
        <p:nvSpPr>
          <p:cNvPr id="16" name="Textplatzhalt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5909733"/>
            <a:ext cx="3972453" cy="381000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Presenter‘s title</a:t>
            </a:r>
          </a:p>
        </p:txBody>
      </p:sp>
      <p:sp>
        <p:nvSpPr>
          <p:cNvPr id="17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704291" y="5474758"/>
            <a:ext cx="3963987" cy="377825"/>
          </a:xfr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Meeting</a:t>
            </a:r>
          </a:p>
        </p:txBody>
      </p:sp>
      <p:sp>
        <p:nvSpPr>
          <p:cNvPr id="18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95824" y="5898091"/>
            <a:ext cx="3972453" cy="381000"/>
          </a:xfrm>
        </p:spPr>
        <p:txBody>
          <a:bodyPr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City, Month, Year</a:t>
            </a:r>
          </a:p>
        </p:txBody>
      </p:sp>
      <p:pic>
        <p:nvPicPr>
          <p:cNvPr id="19" name="Grafik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97" y="238381"/>
            <a:ext cx="2548482" cy="52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6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11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381000" y="1517650"/>
            <a:ext cx="4114800" cy="44958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7" name="Inhaltsplatzhalter 5"/>
          <p:cNvSpPr>
            <a:spLocks noGrp="1"/>
          </p:cNvSpPr>
          <p:nvPr>
            <p:ph sz="quarter" idx="11"/>
          </p:nvPr>
        </p:nvSpPr>
        <p:spPr>
          <a:xfrm>
            <a:off x="4648200" y="1517650"/>
            <a:ext cx="4114801" cy="44958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2792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5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pc="50">
                <a:solidFill>
                  <a:schemeClr val="tx1"/>
                </a:solidFill>
              </a:defRPr>
            </a:lvl1pPr>
            <a:lvl2pPr>
              <a:defRPr spc="50">
                <a:solidFill>
                  <a:schemeClr val="tx1"/>
                </a:solidFill>
              </a:defRPr>
            </a:lvl2pPr>
            <a:lvl3pPr>
              <a:defRPr spc="50">
                <a:solidFill>
                  <a:schemeClr val="tx1"/>
                </a:solidFill>
              </a:defRPr>
            </a:lvl3pPr>
            <a:lvl4pPr>
              <a:defRPr spc="50">
                <a:solidFill>
                  <a:schemeClr val="tx1"/>
                </a:solidFill>
              </a:defRPr>
            </a:lvl4pPr>
            <a:lvl5pPr>
              <a:defRPr spc="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8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000" y="6480759"/>
            <a:ext cx="2477689" cy="51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598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9" y="1371601"/>
            <a:ext cx="8772462" cy="494326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81000" y="1517650"/>
            <a:ext cx="7575376" cy="44958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14" name="Grafik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8" b="-6848"/>
          <a:stretch/>
        </p:blipFill>
        <p:spPr>
          <a:xfrm>
            <a:off x="7488000" y="6480000"/>
            <a:ext cx="2477689" cy="51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9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583D417-FD90-274A-AD09-D1920B2F920D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35A1055-5D85-5440-B797-8A6B942A52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275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531813"/>
            <a:ext cx="8382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noProof="0" dirty="0"/>
              <a:t>Click to add text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517650"/>
            <a:ext cx="7575376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noProof="0" dirty="0"/>
              <a:t>Click to add text</a:t>
            </a:r>
          </a:p>
          <a:p>
            <a:pPr lvl="1"/>
            <a:r>
              <a:rPr lang="en-US" altLang="ja-JP" noProof="0" dirty="0"/>
              <a:t>Second level text</a:t>
            </a:r>
          </a:p>
          <a:p>
            <a:pPr lvl="2"/>
            <a:r>
              <a:rPr lang="en-US" altLang="ja-JP" noProof="0" dirty="0"/>
              <a:t>Third level text</a:t>
            </a:r>
          </a:p>
          <a:p>
            <a:pPr lvl="3"/>
            <a:r>
              <a:rPr lang="en-US" altLang="ja-JP" noProof="0" dirty="0"/>
              <a:t>Fourth level text</a:t>
            </a:r>
          </a:p>
          <a:p>
            <a:pPr lvl="4"/>
            <a:r>
              <a:rPr lang="en-US" altLang="ja-JP" noProof="0" dirty="0"/>
              <a:t>Fifth level text</a:t>
            </a:r>
          </a:p>
        </p:txBody>
      </p:sp>
      <p:pic>
        <p:nvPicPr>
          <p:cNvPr id="9" name="Grafik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8" b="-6848"/>
          <a:stretch/>
        </p:blipFill>
        <p:spPr>
          <a:xfrm>
            <a:off x="7488000" y="6480000"/>
            <a:ext cx="2477689" cy="5147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3" r:id="rId3"/>
    <p:sldLayoutId id="2147483672" r:id="rId4"/>
    <p:sldLayoutId id="2147483673" r:id="rId5"/>
    <p:sldLayoutId id="2147483675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3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0"/>
          <a:cs typeface="MS PGothic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0"/>
          <a:cs typeface="MS PGothic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0"/>
          <a:cs typeface="MS PGothic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0"/>
          <a:cs typeface="MS PGothic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0"/>
          <a:cs typeface="MS PGothic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0"/>
          <a:cs typeface="MS PGothic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0"/>
          <a:cs typeface="MS PGothic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0"/>
          <a:cs typeface="MS PGothic" charset="0"/>
        </a:defRPr>
      </a:lvl9pPr>
    </p:titleStyle>
    <p:bodyStyle>
      <a:lvl1pPr marL="0" indent="0" algn="l" rtl="0" eaLnBrk="1" fontAlgn="base" hangingPunct="1">
        <a:lnSpc>
          <a:spcPct val="95000"/>
        </a:lnSpc>
        <a:spcBef>
          <a:spcPts val="1200"/>
        </a:spcBef>
        <a:spcAft>
          <a:spcPts val="0"/>
        </a:spcAft>
        <a:buNone/>
        <a:defRPr kumimoji="1" sz="200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270000" algn="l" rtl="0" eaLnBrk="1" fontAlgn="base" hangingPunct="1">
        <a:lnSpc>
          <a:spcPct val="95000"/>
        </a:lnSpc>
        <a:spcBef>
          <a:spcPts val="600"/>
        </a:spcBef>
        <a:spcAft>
          <a:spcPts val="0"/>
        </a:spcAft>
        <a:buChar char="•"/>
        <a:defRPr kumimoji="1" sz="2000" baseline="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0000" algn="l" rtl="0" eaLnBrk="1" fontAlgn="base" hangingPunct="1">
        <a:lnSpc>
          <a:spcPct val="95000"/>
        </a:lnSpc>
        <a:spcBef>
          <a:spcPts val="0"/>
        </a:spcBef>
        <a:spcAft>
          <a:spcPts val="0"/>
        </a:spcAft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3pPr>
      <a:lvl4pPr marL="810000" indent="-270000" algn="l" rtl="0" eaLnBrk="1" fontAlgn="base" hangingPunct="1">
        <a:lnSpc>
          <a:spcPct val="95000"/>
        </a:lnSpc>
        <a:spcBef>
          <a:spcPts val="0"/>
        </a:spcBef>
        <a:spcAft>
          <a:spcPts val="0"/>
        </a:spcAft>
        <a:buFont typeface="Lucida Grande"/>
        <a:buChar char="–"/>
        <a:defRPr kumimoji="1" sz="2000" baseline="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70000" algn="l" rtl="0" eaLnBrk="1" fontAlgn="base" hangingPunct="1">
        <a:lnSpc>
          <a:spcPct val="95000"/>
        </a:lnSpc>
        <a:spcBef>
          <a:spcPts val="0"/>
        </a:spcBef>
        <a:spcAft>
          <a:spcPts val="0"/>
        </a:spcAft>
        <a:buFont typeface="Lucida Grande"/>
        <a:buChar char="–"/>
        <a:defRPr kumimoji="1" sz="20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0999" y="2898205"/>
            <a:ext cx="8287277" cy="45878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Module 3, Case 2: </a:t>
            </a:r>
            <a:r>
              <a:rPr lang="en-US" dirty="0" err="1">
                <a:solidFill>
                  <a:schemeClr val="tx1"/>
                </a:solidFill>
              </a:rPr>
              <a:t>Transscaphoid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perilunate</a:t>
            </a:r>
            <a:r>
              <a:rPr lang="en-US" dirty="0">
                <a:solidFill>
                  <a:schemeClr val="tx1"/>
                </a:solidFill>
              </a:rPr>
              <a:t> fracture dislocation 	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Davos Courses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December 2018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 err="1"/>
              <a:t>AOTrauma</a:t>
            </a:r>
            <a:r>
              <a:rPr lang="en-US" sz="3600" dirty="0"/>
              <a:t> Masters Course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en-US" sz="3600" dirty="0"/>
              <a:t>Current Concepts</a:t>
            </a:r>
          </a:p>
        </p:txBody>
      </p:sp>
    </p:spTree>
    <p:extLst>
      <p:ext uri="{BB962C8B-B14F-4D97-AF65-F5344CB8AC3E}">
        <p14:creationId xmlns:p14="http://schemas.microsoft.com/office/powerpoint/2010/main" val="102245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Discuss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Describe the injury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Treatment options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Approach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Method of fixation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Possible complications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Rehabilitation </a:t>
            </a:r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85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48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05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48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47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48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61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6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48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43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64.JPG"/>
          <p:cNvPicPr>
            <a:picLocks noChangeAspect="1"/>
          </p:cNvPicPr>
          <p:nvPr/>
        </p:nvPicPr>
        <p:blipFill>
          <a:blip r:embed="rId2"/>
          <a:srcRect l="22189" r="31908"/>
          <a:stretch>
            <a:fillRect/>
          </a:stretch>
        </p:blipFill>
        <p:spPr>
          <a:xfrm>
            <a:off x="0" y="0"/>
            <a:ext cx="4704310" cy="6858000"/>
          </a:xfrm>
          <a:prstGeom prst="rect">
            <a:avLst/>
          </a:prstGeom>
        </p:spPr>
      </p:pic>
      <p:pic>
        <p:nvPicPr>
          <p:cNvPr id="3" name="Picture 2" descr="DSC_0065.JPG"/>
          <p:cNvPicPr>
            <a:picLocks noChangeAspect="1"/>
          </p:cNvPicPr>
          <p:nvPr/>
        </p:nvPicPr>
        <p:blipFill>
          <a:blip r:embed="rId3"/>
          <a:srcRect l="7567" t="11147" r="7916" b="9539"/>
          <a:stretch>
            <a:fillRect/>
          </a:stretch>
        </p:blipFill>
        <p:spPr>
          <a:xfrm rot="5400000">
            <a:off x="3389275" y="1315035"/>
            <a:ext cx="7069762" cy="443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38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09.JPG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 rot="16200000">
            <a:off x="3325552" y="1075049"/>
            <a:ext cx="6957394" cy="4752530"/>
          </a:xfrm>
          <a:prstGeom prst="rect">
            <a:avLst/>
          </a:prstGeom>
          <a:ln>
            <a:noFill/>
          </a:ln>
        </p:spPr>
      </p:pic>
      <p:pic>
        <p:nvPicPr>
          <p:cNvPr id="3" name="Picture 2" descr="DSC_0010.JPG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 rot="16200000">
            <a:off x="-1201304" y="1137410"/>
            <a:ext cx="6957396" cy="462780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1465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274.JPG"/>
          <p:cNvPicPr>
            <a:picLocks noChangeAspect="1"/>
          </p:cNvPicPr>
          <p:nvPr/>
        </p:nvPicPr>
        <p:blipFill>
          <a:blip r:embed="rId2">
            <a:grayscl/>
          </a:blip>
          <a:srcRect l="21728" t="20663" r="19259" b="11075"/>
          <a:stretch>
            <a:fillRect/>
          </a:stretch>
        </p:blipFill>
        <p:spPr>
          <a:xfrm rot="16200000">
            <a:off x="-814357" y="750462"/>
            <a:ext cx="6885383" cy="5329691"/>
          </a:xfrm>
          <a:prstGeom prst="rect">
            <a:avLst/>
          </a:prstGeom>
        </p:spPr>
      </p:pic>
      <p:pic>
        <p:nvPicPr>
          <p:cNvPr id="3" name="Picture 2" descr="DSC_0275.JPG"/>
          <p:cNvPicPr>
            <a:picLocks noChangeAspect="1"/>
          </p:cNvPicPr>
          <p:nvPr/>
        </p:nvPicPr>
        <p:blipFill>
          <a:blip r:embed="rId3">
            <a:grayscl/>
            <a:lum contrast="26000"/>
          </a:blip>
          <a:srcRect l="29804" t="21052" r="9087" b="13077"/>
          <a:stretch>
            <a:fillRect/>
          </a:stretch>
        </p:blipFill>
        <p:spPr>
          <a:xfrm rot="16200000">
            <a:off x="3890721" y="941928"/>
            <a:ext cx="6885383" cy="494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62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276.JPG"/>
          <p:cNvPicPr>
            <a:picLocks noChangeAspect="1"/>
          </p:cNvPicPr>
          <p:nvPr/>
        </p:nvPicPr>
        <p:blipFill rotWithShape="1">
          <a:blip r:embed="rId2"/>
          <a:srcRect t="26367"/>
          <a:stretch/>
        </p:blipFill>
        <p:spPr>
          <a:xfrm>
            <a:off x="3782242" y="548680"/>
            <a:ext cx="5902326" cy="2908300"/>
          </a:xfrm>
          <a:prstGeom prst="rect">
            <a:avLst/>
          </a:prstGeom>
        </p:spPr>
      </p:pic>
      <p:pic>
        <p:nvPicPr>
          <p:cNvPr id="3" name="Picture 2" descr="DSC_0277.JPG"/>
          <p:cNvPicPr>
            <a:picLocks noChangeAspect="1"/>
          </p:cNvPicPr>
          <p:nvPr/>
        </p:nvPicPr>
        <p:blipFill rotWithShape="1">
          <a:blip r:embed="rId3"/>
          <a:srcRect t="34294" r="12005"/>
          <a:stretch/>
        </p:blipFill>
        <p:spPr>
          <a:xfrm>
            <a:off x="-117719" y="545780"/>
            <a:ext cx="5193775" cy="2595188"/>
          </a:xfrm>
          <a:prstGeom prst="rect">
            <a:avLst/>
          </a:prstGeom>
        </p:spPr>
      </p:pic>
      <p:pic>
        <p:nvPicPr>
          <p:cNvPr id="4" name="Picture 3" descr="DSC_0278.JPG"/>
          <p:cNvPicPr>
            <a:picLocks noChangeAspect="1"/>
          </p:cNvPicPr>
          <p:nvPr/>
        </p:nvPicPr>
        <p:blipFill rotWithShape="1">
          <a:blip r:embed="rId4"/>
          <a:srcRect t="23283" r="22567"/>
          <a:stretch/>
        </p:blipFill>
        <p:spPr>
          <a:xfrm>
            <a:off x="3808239" y="3456981"/>
            <a:ext cx="5335762" cy="3537548"/>
          </a:xfrm>
          <a:prstGeom prst="rect">
            <a:avLst/>
          </a:prstGeom>
        </p:spPr>
      </p:pic>
      <p:pic>
        <p:nvPicPr>
          <p:cNvPr id="5" name="Picture 4" descr="DSC_0279.JPG"/>
          <p:cNvPicPr>
            <a:picLocks noChangeAspect="1"/>
          </p:cNvPicPr>
          <p:nvPr/>
        </p:nvPicPr>
        <p:blipFill rotWithShape="1">
          <a:blip r:embed="rId5"/>
          <a:srcRect l="7022" t="31239" r="20310"/>
          <a:stretch/>
        </p:blipFill>
        <p:spPr>
          <a:xfrm>
            <a:off x="-27463" y="3973064"/>
            <a:ext cx="4599463" cy="291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82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92.JPG"/>
          <p:cNvPicPr>
            <a:picLocks noChangeAspect="1"/>
          </p:cNvPicPr>
          <p:nvPr/>
        </p:nvPicPr>
        <p:blipFill>
          <a:blip r:embed="rId2">
            <a:grayscl/>
            <a:alphaModFix/>
            <a:lum bright="15000" contrast="20000"/>
          </a:blip>
          <a:stretch>
            <a:fillRect/>
          </a:stretch>
        </p:blipFill>
        <p:spPr>
          <a:xfrm rot="5400000">
            <a:off x="-601663" y="1411288"/>
            <a:ext cx="5902326" cy="3949700"/>
          </a:xfrm>
          <a:prstGeom prst="rect">
            <a:avLst/>
          </a:prstGeom>
        </p:spPr>
      </p:pic>
      <p:pic>
        <p:nvPicPr>
          <p:cNvPr id="3" name="Picture 2" descr="DSC_0193.JPG"/>
          <p:cNvPicPr>
            <a:picLocks noChangeAspect="1"/>
          </p:cNvPicPr>
          <p:nvPr/>
        </p:nvPicPr>
        <p:blipFill>
          <a:blip r:embed="rId3">
            <a:grayscl/>
            <a:alphaModFix/>
            <a:lum bright="15000" contrast="20000"/>
          </a:blip>
          <a:stretch>
            <a:fillRect/>
          </a:stretch>
        </p:blipFill>
        <p:spPr>
          <a:xfrm rot="5400000">
            <a:off x="3949700" y="1411289"/>
            <a:ext cx="5902325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18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23528" y="1458758"/>
            <a:ext cx="8229600" cy="377044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19-year-old man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Student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Fell during a motocross competition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Patient was admitted to the emergency department 3 hours after injury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Severe pain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Deformity of the wrist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Numbness in the index, ring, and middle fingers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1000" y="404664"/>
            <a:ext cx="8382000" cy="685800"/>
          </a:xfrm>
        </p:spPr>
        <p:txBody>
          <a:bodyPr/>
          <a:lstStyle/>
          <a:p>
            <a:r>
              <a:rPr lang="en-US" sz="3600" dirty="0">
                <a:ea typeface="ヒラギノ角ゴ Pro W6" charset="0"/>
                <a:cs typeface="ヒラギノ角ゴ Pro W6" charset="0"/>
              </a:rPr>
              <a:t>Case description</a:t>
            </a:r>
          </a:p>
        </p:txBody>
      </p:sp>
    </p:spTree>
    <p:extLst>
      <p:ext uri="{BB962C8B-B14F-4D97-AF65-F5344CB8AC3E}">
        <p14:creationId xmlns:p14="http://schemas.microsoft.com/office/powerpoint/2010/main" val="248738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9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874" y="3789040"/>
            <a:ext cx="4119179" cy="2756459"/>
          </a:xfrm>
          <a:prstGeom prst="rect">
            <a:avLst/>
          </a:prstGeom>
        </p:spPr>
      </p:pic>
      <p:pic>
        <p:nvPicPr>
          <p:cNvPr id="3" name="Picture 2" descr="DSC_0194.JPG"/>
          <p:cNvPicPr>
            <a:picLocks noChangeAspect="1"/>
          </p:cNvPicPr>
          <p:nvPr/>
        </p:nvPicPr>
        <p:blipFill rotWithShape="1">
          <a:blip r:embed="rId3"/>
          <a:srcRect t="6275"/>
          <a:stretch/>
        </p:blipFill>
        <p:spPr>
          <a:xfrm>
            <a:off x="4587874" y="836713"/>
            <a:ext cx="4119179" cy="2583492"/>
          </a:xfrm>
          <a:prstGeom prst="rect">
            <a:avLst/>
          </a:prstGeom>
        </p:spPr>
      </p:pic>
      <p:pic>
        <p:nvPicPr>
          <p:cNvPr id="4" name="Picture 3" descr="DSC_0195.JPG"/>
          <p:cNvPicPr>
            <a:picLocks noChangeAspect="1"/>
          </p:cNvPicPr>
          <p:nvPr/>
        </p:nvPicPr>
        <p:blipFill rotWithShape="1">
          <a:blip r:embed="rId4"/>
          <a:srcRect t="6275"/>
          <a:stretch/>
        </p:blipFill>
        <p:spPr>
          <a:xfrm>
            <a:off x="468696" y="836713"/>
            <a:ext cx="4119179" cy="2583492"/>
          </a:xfrm>
          <a:prstGeom prst="rect">
            <a:avLst/>
          </a:prstGeom>
        </p:spPr>
      </p:pic>
      <p:pic>
        <p:nvPicPr>
          <p:cNvPr id="5" name="Picture 4" descr="DSC_019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96" y="3789040"/>
            <a:ext cx="4119178" cy="275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69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04664"/>
            <a:ext cx="8382000" cy="685800"/>
          </a:xfrm>
        </p:spPr>
        <p:txBody>
          <a:bodyPr/>
          <a:lstStyle/>
          <a:p>
            <a:r>
              <a:rPr lang="en-US" sz="3600">
                <a:ea typeface="ヒラギノ角ゴ Pro W6" charset="0"/>
                <a:cs typeface="ヒラギノ角ゴ Pro W6" charset="0"/>
              </a:rPr>
              <a:t>Learning</a:t>
            </a:r>
            <a:r>
              <a:rPr lang="en-US">
                <a:solidFill>
                  <a:srgbClr val="000090"/>
                </a:solidFill>
              </a:rPr>
              <a:t> </a:t>
            </a:r>
            <a:r>
              <a:rPr lang="en-US" sz="3600">
                <a:ea typeface="ヒラギノ角ゴ Pro W6" charset="0"/>
                <a:cs typeface="ヒラギノ角ゴ Pro W6" charset="0"/>
              </a:rPr>
              <a:t>objectives</a:t>
            </a:r>
            <a:endParaRPr lang="en-US" sz="3600" dirty="0">
              <a:ea typeface="ヒラギノ角ゴ Pro W6" charset="0"/>
              <a:cs typeface="ヒラギノ角ゴ Pro W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84784"/>
            <a:ext cx="7575376" cy="356753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Diagnose those injuries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List potential complications and how to avoid them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Discuss advantages and disadvantages of treatment options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Select appropriate treatment </a:t>
            </a:r>
          </a:p>
          <a:p>
            <a:pPr>
              <a:buNone/>
            </a:pPr>
            <a:r>
              <a:rPr lang="en-US" dirty="0"/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5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38.JPG"/>
          <p:cNvPicPr>
            <a:picLocks noChangeAspect="1"/>
          </p:cNvPicPr>
          <p:nvPr/>
        </p:nvPicPr>
        <p:blipFill rotWithShape="1">
          <a:blip r:embed="rId2">
            <a:grayscl/>
            <a:lum contrast="41000"/>
          </a:blip>
          <a:srcRect l="24807" t="3591" r="21831"/>
          <a:stretch/>
        </p:blipFill>
        <p:spPr>
          <a:xfrm>
            <a:off x="-1" y="0"/>
            <a:ext cx="5640081" cy="6858000"/>
          </a:xfrm>
          <a:prstGeom prst="rect">
            <a:avLst/>
          </a:prstGeom>
        </p:spPr>
      </p:pic>
      <p:pic>
        <p:nvPicPr>
          <p:cNvPr id="3" name="Picture 2" descr="DSC_0039.JPG"/>
          <p:cNvPicPr>
            <a:picLocks noChangeAspect="1"/>
          </p:cNvPicPr>
          <p:nvPr/>
        </p:nvPicPr>
        <p:blipFill rotWithShape="1">
          <a:blip r:embed="rId3">
            <a:grayscl/>
            <a:lum bright="9000" contrast="58000"/>
          </a:blip>
          <a:srcRect l="12680" t="25168" r="22129" b="10276"/>
          <a:stretch/>
        </p:blipFill>
        <p:spPr>
          <a:xfrm rot="5400000">
            <a:off x="3566763" y="1179166"/>
            <a:ext cx="6857998" cy="449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72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397" y="476672"/>
            <a:ext cx="8382000" cy="685800"/>
          </a:xfrm>
        </p:spPr>
        <p:txBody>
          <a:bodyPr/>
          <a:lstStyle/>
          <a:p>
            <a:r>
              <a:rPr lang="en-US" sz="3600" b="1" dirty="0"/>
              <a:t>Discuss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525963"/>
          </a:xfrm>
        </p:spPr>
        <p:txBody>
          <a:bodyPr/>
          <a:lstStyle/>
          <a:p>
            <a:pPr marL="514350" indent="-514350">
              <a:buClr>
                <a:srgbClr val="080808"/>
              </a:buClr>
              <a:buFont typeface="+mj-lt"/>
              <a:buAutoNum type="arabicPeriod"/>
            </a:pPr>
            <a:r>
              <a:rPr lang="en-US" sz="2400" dirty="0"/>
              <a:t>Describe the injury</a:t>
            </a:r>
          </a:p>
          <a:p>
            <a:pPr marL="514350" indent="-514350">
              <a:buClr>
                <a:srgbClr val="080808"/>
              </a:buClr>
              <a:buFont typeface="+mj-lt"/>
              <a:buAutoNum type="arabicPeriod"/>
            </a:pPr>
            <a:r>
              <a:rPr lang="en-US" sz="2400" dirty="0"/>
              <a:t>Mechanism of production </a:t>
            </a:r>
          </a:p>
          <a:p>
            <a:pPr marL="514350" indent="-514350">
              <a:buClr>
                <a:srgbClr val="080808"/>
              </a:buClr>
              <a:buFont typeface="+mj-lt"/>
              <a:buAutoNum type="arabicPeriod"/>
            </a:pPr>
            <a:r>
              <a:rPr lang="en-US" sz="2400" dirty="0"/>
              <a:t>The more frequent acute complications</a:t>
            </a:r>
          </a:p>
          <a:p>
            <a:pPr marL="514350" indent="-514350">
              <a:buClr>
                <a:srgbClr val="080808"/>
              </a:buClr>
              <a:buFont typeface="+mj-lt"/>
              <a:buAutoNum type="arabicPeriod"/>
            </a:pPr>
            <a:r>
              <a:rPr lang="en-US" sz="2400" dirty="0"/>
              <a:t>How to proceed in the emergency department </a:t>
            </a:r>
          </a:p>
          <a:p>
            <a:pPr marL="514350" indent="-514350">
              <a:buClr>
                <a:srgbClr val="080808"/>
              </a:buClr>
              <a:buFont typeface="+mj-lt"/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6286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134390" y="1134391"/>
            <a:ext cx="6858000" cy="4589216"/>
          </a:xfrm>
          <a:prstGeom prst="rect">
            <a:avLst/>
          </a:prstGeom>
        </p:spPr>
      </p:pic>
      <p:pic>
        <p:nvPicPr>
          <p:cNvPr id="3" name="Picture 2" descr="DSC_005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454826" y="1134391"/>
            <a:ext cx="6857999" cy="458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691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43.JPG"/>
          <p:cNvPicPr>
            <a:picLocks noChangeAspect="1"/>
          </p:cNvPicPr>
          <p:nvPr/>
        </p:nvPicPr>
        <p:blipFill>
          <a:blip r:embed="rId2">
            <a:grayscl/>
          </a:blip>
          <a:srcRect l="24146" t="12865" r="32233" b="6539"/>
          <a:stretch>
            <a:fillRect/>
          </a:stretch>
        </p:blipFill>
        <p:spPr>
          <a:xfrm>
            <a:off x="227266" y="2163405"/>
            <a:ext cx="2574672" cy="3183295"/>
          </a:xfrm>
          <a:prstGeom prst="rect">
            <a:avLst/>
          </a:prstGeom>
        </p:spPr>
      </p:pic>
      <p:pic>
        <p:nvPicPr>
          <p:cNvPr id="3" name="Picture 2" descr="DSC_0044.JPG"/>
          <p:cNvPicPr>
            <a:picLocks noChangeAspect="1"/>
          </p:cNvPicPr>
          <p:nvPr/>
        </p:nvPicPr>
        <p:blipFill>
          <a:blip r:embed="rId3">
            <a:grayscl/>
          </a:blip>
          <a:srcRect l="24444" t="12610" r="28398" b="9437"/>
          <a:stretch>
            <a:fillRect/>
          </a:stretch>
        </p:blipFill>
        <p:spPr>
          <a:xfrm>
            <a:off x="3131359" y="2163405"/>
            <a:ext cx="2783429" cy="3078925"/>
          </a:xfrm>
          <a:prstGeom prst="rect">
            <a:avLst/>
          </a:prstGeom>
        </p:spPr>
      </p:pic>
      <p:pic>
        <p:nvPicPr>
          <p:cNvPr id="4" name="Picture 3" descr="DSC_0045.JPG"/>
          <p:cNvPicPr>
            <a:picLocks noChangeAspect="1"/>
          </p:cNvPicPr>
          <p:nvPr/>
        </p:nvPicPr>
        <p:blipFill>
          <a:blip r:embed="rId4">
            <a:grayscl/>
          </a:blip>
          <a:srcRect l="21521" t="17894" r="28518" b="8116"/>
          <a:stretch>
            <a:fillRect/>
          </a:stretch>
        </p:blipFill>
        <p:spPr>
          <a:xfrm>
            <a:off x="6195159" y="2163405"/>
            <a:ext cx="2948841" cy="292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58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46.JPG"/>
          <p:cNvPicPr>
            <a:picLocks noChangeAspect="1"/>
          </p:cNvPicPr>
          <p:nvPr/>
        </p:nvPicPr>
        <p:blipFill>
          <a:blip r:embed="rId2"/>
          <a:srcRect l="30249" r="27004" b="9204"/>
          <a:stretch>
            <a:fillRect/>
          </a:stretch>
        </p:blipFill>
        <p:spPr>
          <a:xfrm>
            <a:off x="3053799" y="1108869"/>
            <a:ext cx="2963333" cy="4211934"/>
          </a:xfrm>
          <a:prstGeom prst="rect">
            <a:avLst/>
          </a:prstGeom>
        </p:spPr>
      </p:pic>
      <p:pic>
        <p:nvPicPr>
          <p:cNvPr id="3" name="Picture 2" descr="DSC_0047.JPG"/>
          <p:cNvPicPr>
            <a:picLocks noChangeAspect="1"/>
          </p:cNvPicPr>
          <p:nvPr/>
        </p:nvPicPr>
        <p:blipFill>
          <a:blip r:embed="rId3"/>
          <a:srcRect l="24776" r="29236" b="7771"/>
          <a:stretch>
            <a:fillRect/>
          </a:stretch>
        </p:blipFill>
        <p:spPr>
          <a:xfrm>
            <a:off x="-84660" y="1108869"/>
            <a:ext cx="3138459" cy="4211934"/>
          </a:xfrm>
          <a:prstGeom prst="rect">
            <a:avLst/>
          </a:prstGeom>
        </p:spPr>
      </p:pic>
      <p:pic>
        <p:nvPicPr>
          <p:cNvPr id="4" name="Picture 3" descr="DSC_0048.JPG"/>
          <p:cNvPicPr>
            <a:picLocks noChangeAspect="1"/>
          </p:cNvPicPr>
          <p:nvPr/>
        </p:nvPicPr>
        <p:blipFill>
          <a:blip r:embed="rId4"/>
          <a:srcRect l="28093" t="8635" r="34457" b="9479"/>
          <a:stretch>
            <a:fillRect/>
          </a:stretch>
        </p:blipFill>
        <p:spPr>
          <a:xfrm>
            <a:off x="6231474" y="1108869"/>
            <a:ext cx="2878666" cy="421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71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42.JPG"/>
          <p:cNvPicPr>
            <a:picLocks noChangeAspect="1"/>
          </p:cNvPicPr>
          <p:nvPr/>
        </p:nvPicPr>
        <p:blipFill rotWithShape="1">
          <a:blip r:embed="rId2">
            <a:grayscl/>
          </a:blip>
          <a:srcRect r="107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7812360" y="0"/>
            <a:ext cx="1331640" cy="6858000"/>
          </a:xfrm>
          <a:prstGeom prst="rect">
            <a:avLst/>
          </a:prstGeom>
          <a:solidFill>
            <a:srgbClr val="08080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876256" y="4509120"/>
            <a:ext cx="2420144" cy="2357264"/>
          </a:xfrm>
          <a:prstGeom prst="rect">
            <a:avLst/>
          </a:prstGeom>
          <a:solidFill>
            <a:srgbClr val="08080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-252536" y="4500736"/>
            <a:ext cx="2420144" cy="235726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97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40.JPG"/>
          <p:cNvPicPr>
            <a:picLocks noChangeAspect="1"/>
          </p:cNvPicPr>
          <p:nvPr/>
        </p:nvPicPr>
        <p:blipFill>
          <a:blip r:embed="rId2">
            <a:grayscl/>
          </a:blip>
          <a:srcRect l="13556" r="33082" b="7208"/>
          <a:stretch>
            <a:fillRect/>
          </a:stretch>
        </p:blipFill>
        <p:spPr>
          <a:xfrm>
            <a:off x="0" y="991658"/>
            <a:ext cx="4401072" cy="5121275"/>
          </a:xfrm>
          <a:prstGeom prst="rect">
            <a:avLst/>
          </a:prstGeom>
        </p:spPr>
      </p:pic>
      <p:pic>
        <p:nvPicPr>
          <p:cNvPr id="3" name="Picture 2" descr="DSC_0041.JPG"/>
          <p:cNvPicPr>
            <a:picLocks noChangeAspect="1"/>
          </p:cNvPicPr>
          <p:nvPr/>
        </p:nvPicPr>
        <p:blipFill>
          <a:blip r:embed="rId3">
            <a:grayscl/>
          </a:blip>
          <a:srcRect l="13843" r="24189"/>
          <a:stretch>
            <a:fillRect/>
          </a:stretch>
        </p:blipFill>
        <p:spPr>
          <a:xfrm>
            <a:off x="4401469" y="991657"/>
            <a:ext cx="4742531" cy="51212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4454499" y="991658"/>
            <a:ext cx="837581" cy="848416"/>
          </a:xfrm>
          <a:prstGeom prst="rect">
            <a:avLst/>
          </a:prstGeom>
          <a:solidFill>
            <a:srgbClr val="08080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5292080" y="997824"/>
            <a:ext cx="504056" cy="1069190"/>
          </a:xfrm>
          <a:prstGeom prst="ellipse">
            <a:avLst/>
          </a:prstGeom>
          <a:solidFill>
            <a:srgbClr val="A9A9A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607206"/>
      </p:ext>
    </p:extLst>
  </p:cSld>
  <p:clrMapOvr>
    <a:masterClrMapping/>
  </p:clrMapOvr>
</p:sld>
</file>

<file path=ppt/theme/theme1.xml><?xml version="1.0" encoding="utf-8"?>
<a:theme xmlns:a="http://schemas.openxmlformats.org/drawingml/2006/main" name="AOT_Da_Presentation_02">
  <a:themeElements>
    <a:clrScheme name="AO Foundation PPT Theme">
      <a:dk1>
        <a:sysClr val="windowText" lastClr="000000"/>
      </a:dk1>
      <a:lt1>
        <a:sysClr val="window" lastClr="FFFFFF"/>
      </a:lt1>
      <a:dk2>
        <a:srgbClr val="29529B"/>
      </a:dk2>
      <a:lt2>
        <a:srgbClr val="6E6455"/>
      </a:lt2>
      <a:accent1>
        <a:srgbClr val="6E6455"/>
      </a:accent1>
      <a:accent2>
        <a:srgbClr val="29529B"/>
      </a:accent2>
      <a:accent3>
        <a:srgbClr val="F59E33"/>
      </a:accent3>
      <a:accent4>
        <a:srgbClr val="E7344C"/>
      </a:accent4>
      <a:accent5>
        <a:srgbClr val="9E6BAB"/>
      </a:accent5>
      <a:accent6>
        <a:srgbClr val="64803D"/>
      </a:accent6>
      <a:hlink>
        <a:srgbClr val="000000"/>
      </a:hlink>
      <a:folHlink>
        <a:srgbClr val="1F497D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4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rial" charset="0"/>
            <a:ea typeface="Osaka" charset="0"/>
            <a:cs typeface="Osak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4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rial" charset="0"/>
            <a:ea typeface="Osaka" charset="0"/>
            <a:cs typeface="Osaka" charset="0"/>
          </a:defRPr>
        </a:defPPr>
      </a:lstStyle>
    </a:lnDef>
  </a:objectDefaults>
  <a:extraClrSchemeLst>
    <a:extraClrScheme>
      <a:clrScheme name="Blank Presentation 1">
        <a:dk1>
          <a:srgbClr val="2C1102"/>
        </a:dk1>
        <a:lt1>
          <a:srgbClr val="686A69"/>
        </a:lt1>
        <a:dk2>
          <a:srgbClr val="FFFFFF"/>
        </a:dk2>
        <a:lt2>
          <a:srgbClr val="808080"/>
        </a:lt2>
        <a:accent1>
          <a:srgbClr val="212164"/>
        </a:accent1>
        <a:accent2>
          <a:srgbClr val="BEAA83"/>
        </a:accent2>
        <a:accent3>
          <a:srgbClr val="B9B9B9"/>
        </a:accent3>
        <a:accent4>
          <a:srgbClr val="240D01"/>
        </a:accent4>
        <a:accent5>
          <a:srgbClr val="ABABB8"/>
        </a:accent5>
        <a:accent6>
          <a:srgbClr val="AC9A76"/>
        </a:accent6>
        <a:hlink>
          <a:srgbClr val="6E3D19"/>
        </a:hlink>
        <a:folHlink>
          <a:srgbClr val="CBC38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E5EBF6"/>
        </a:accent1>
        <a:accent2>
          <a:srgbClr val="0063AC"/>
        </a:accent2>
        <a:accent3>
          <a:srgbClr val="AAAAAA"/>
        </a:accent3>
        <a:accent4>
          <a:srgbClr val="DADADA"/>
        </a:accent4>
        <a:accent5>
          <a:srgbClr val="F0F3FA"/>
        </a:accent5>
        <a:accent6>
          <a:srgbClr val="00599B"/>
        </a:accent6>
        <a:hlink>
          <a:srgbClr val="B6C600"/>
        </a:hlink>
        <a:folHlink>
          <a:srgbClr val="F08A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äsentationsvorlage AOTrauma V1.potx" id="{DC66649B-5F72-400B-9F11-42E8F7539ED5}" vid="{95791E9C-CFE9-4B32-942E-7EC957B531D8}"/>
    </a:ext>
  </a:extLst>
</a:theme>
</file>

<file path=ppt/theme/theme2.xml><?xml version="1.0" encoding="utf-8"?>
<a:theme xmlns:a="http://schemas.openxmlformats.org/drawingml/2006/main" name="Office Theme">
  <a:themeElements>
    <a:clrScheme name="AO">
      <a:dk1>
        <a:sysClr val="windowText" lastClr="000000"/>
      </a:dk1>
      <a:lt1>
        <a:sysClr val="window" lastClr="FFFFFF"/>
      </a:lt1>
      <a:dk2>
        <a:srgbClr val="29529B"/>
      </a:dk2>
      <a:lt2>
        <a:srgbClr val="6E6455"/>
      </a:lt2>
      <a:accent1>
        <a:srgbClr val="F59E33"/>
      </a:accent1>
      <a:accent2>
        <a:srgbClr val="E7344C"/>
      </a:accent2>
      <a:accent3>
        <a:srgbClr val="9E5D26"/>
      </a:accent3>
      <a:accent4>
        <a:srgbClr val="9E6BAB"/>
      </a:accent4>
      <a:accent5>
        <a:srgbClr val="558DAA"/>
      </a:accent5>
      <a:accent6>
        <a:srgbClr val="64803D"/>
      </a:accent6>
      <a:hlink>
        <a:srgbClr val="000000"/>
      </a:hlink>
      <a:folHlink>
        <a:srgbClr val="1F497D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AO">
      <a:dk1>
        <a:sysClr val="windowText" lastClr="000000"/>
      </a:dk1>
      <a:lt1>
        <a:sysClr val="window" lastClr="FFFFFF"/>
      </a:lt1>
      <a:dk2>
        <a:srgbClr val="29529B"/>
      </a:dk2>
      <a:lt2>
        <a:srgbClr val="6E6455"/>
      </a:lt2>
      <a:accent1>
        <a:srgbClr val="F59E33"/>
      </a:accent1>
      <a:accent2>
        <a:srgbClr val="E7344C"/>
      </a:accent2>
      <a:accent3>
        <a:srgbClr val="9E5D26"/>
      </a:accent3>
      <a:accent4>
        <a:srgbClr val="9E6BAB"/>
      </a:accent4>
      <a:accent5>
        <a:srgbClr val="558DAA"/>
      </a:accent5>
      <a:accent6>
        <a:srgbClr val="64803D"/>
      </a:accent6>
      <a:hlink>
        <a:srgbClr val="000000"/>
      </a:hlink>
      <a:folHlink>
        <a:srgbClr val="1F497D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AOT_Da_Presentation_02</Template>
  <TotalTime>0</TotalTime>
  <Words>112</Words>
  <Application>Microsoft Office PowerPoint</Application>
  <PresentationFormat>On-screen Show (4:3)</PresentationFormat>
  <Paragraphs>30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ＭＳ Ｐゴシック</vt:lpstr>
      <vt:lpstr>ＭＳ Ｐゴシック</vt:lpstr>
      <vt:lpstr>Arial</vt:lpstr>
      <vt:lpstr>Lucida Grande</vt:lpstr>
      <vt:lpstr>Osaka</vt:lpstr>
      <vt:lpstr>ヒラギノ角ゴ Pro W6</vt:lpstr>
      <vt:lpstr>AOT_Da_Presentation_02</vt:lpstr>
      <vt:lpstr>AOTrauma Masters Course—Current Concepts</vt:lpstr>
      <vt:lpstr>Case description</vt:lpstr>
      <vt:lpstr>PowerPoint Presentation</vt:lpstr>
      <vt:lpstr>Discuss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Learning objectives</vt:lpstr>
    </vt:vector>
  </TitlesOfParts>
  <Company>AO Foundation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(Arial bold 34 pt)</dc:title>
  <dc:creator>MGLEESON</dc:creator>
  <cp:lastModifiedBy>Vidula Bhoyroo</cp:lastModifiedBy>
  <cp:revision>42</cp:revision>
  <cp:lastPrinted>1904-01-01T00:00:00Z</cp:lastPrinted>
  <dcterms:created xsi:type="dcterms:W3CDTF">2016-11-10T03:22:04Z</dcterms:created>
  <dcterms:modified xsi:type="dcterms:W3CDTF">2018-10-30T12:37:54Z</dcterms:modified>
</cp:coreProperties>
</file>