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7" r:id="rId2"/>
    <p:sldId id="260" r:id="rId3"/>
    <p:sldId id="275" r:id="rId4"/>
    <p:sldId id="282" r:id="rId5"/>
    <p:sldId id="259" r:id="rId6"/>
    <p:sldId id="261" r:id="rId7"/>
    <p:sldId id="276" r:id="rId8"/>
    <p:sldId id="262" r:id="rId9"/>
    <p:sldId id="283" r:id="rId10"/>
    <p:sldId id="284" r:id="rId11"/>
    <p:sldId id="263" r:id="rId12"/>
    <p:sldId id="264" r:id="rId13"/>
    <p:sldId id="277" r:id="rId14"/>
    <p:sldId id="278" r:id="rId15"/>
    <p:sldId id="281" r:id="rId16"/>
    <p:sldId id="279" r:id="rId17"/>
    <p:sldId id="280" r:id="rId18"/>
    <p:sldId id="258" r:id="rId19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4832" autoAdjust="0"/>
  </p:normalViewPr>
  <p:slideViewPr>
    <p:cSldViewPr snapToGrid="0" snapToObjects="1">
      <p:cViewPr varScale="1">
        <p:scale>
          <a:sx n="81" d="100"/>
          <a:sy n="81" d="100"/>
        </p:scale>
        <p:origin x="142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116E5-4274-5E41-AA13-ED4BDB881321}" type="datetimeFigureOut">
              <a:rPr lang="es-ES_tradnl" smtClean="0"/>
              <a:pPr/>
              <a:t>07/11/2018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C3D0D-54E0-7C4D-89E7-C3941B433B86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C3D0D-54E0-7C4D-89E7-C3941B433B86}" type="slidenum">
              <a:rPr lang="es-ES_tradnl" smtClean="0"/>
              <a:pPr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01906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The intraarticular components were reduced using two K-wires as joysticks  and fixed temporarily by K-wire. Step-off at the articular surface are reduced. The accuracy of the articular congruity reduction was checked through the capsulotomy by direct visual control.</a:t>
            </a:r>
          </a:p>
          <a:p>
            <a:pPr algn="l"/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C3D0D-54E0-7C4D-89E7-C3941B433B86}" type="slidenum">
              <a:rPr lang="es-ES_tradnl" smtClean="0"/>
              <a:pPr/>
              <a:t>11</a:t>
            </a:fld>
            <a:endParaRPr lang="es-ES_trad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E336AF-8497-9E43-8E6F-3DDF19A6700F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First of all: </a:t>
            </a:r>
            <a:r>
              <a:rPr lang="en-US" sz="1200" dirty="0" err="1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fxation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 of the intraarticular components using a cannulated 3.0 screw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Iliac crest bone graft for the </a:t>
            </a:r>
            <a:r>
              <a:rPr lang="en-US" sz="1200" dirty="0" err="1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metaphyseal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 defect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Double plating dorsal fixation for the radial and intermediate distal radial columns</a:t>
            </a:r>
          </a:p>
          <a:p>
            <a:pPr eaLnBrk="1" hangingPunct="1"/>
            <a:endParaRPr lang="es-V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C3D0D-54E0-7C4D-89E7-C3941B433B86}" type="slidenum">
              <a:rPr lang="es-ES_tradnl" smtClean="0"/>
              <a:pPr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66461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C3D0D-54E0-7C4D-89E7-C3941B433B86}" type="slidenum">
              <a:rPr lang="es-ES_tradnl" smtClean="0"/>
              <a:pPr/>
              <a:t>15</a:t>
            </a:fld>
            <a:endParaRPr lang="es-ES_trad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C3D0D-54E0-7C4D-89E7-C3941B433B86}" type="slidenum">
              <a:rPr lang="es-ES_tradnl" smtClean="0"/>
              <a:pPr/>
              <a:t>17</a:t>
            </a:fld>
            <a:endParaRPr lang="es-ES_trad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C3D0D-54E0-7C4D-89E7-C3941B433B86}" type="slidenum">
              <a:rPr lang="es-ES_tradnl" smtClean="0"/>
              <a:pPr/>
              <a:t>18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10015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>
              <a:solidFill>
                <a:schemeClr val="tx1">
                  <a:lumMod val="75000"/>
                </a:schemeClr>
              </a:solidFill>
              <a:latin typeface="Calibri" pitchFamily="34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Fracture pattern: 23.C2.1 fracture</a:t>
            </a:r>
          </a:p>
          <a:p>
            <a:endParaRPr lang="en-US" sz="1200" dirty="0">
              <a:solidFill>
                <a:schemeClr val="tx1">
                  <a:lumMod val="75000"/>
                </a:schemeClr>
              </a:solidFill>
              <a:latin typeface="Calibri" pitchFamily="34" charset="0"/>
            </a:endParaRPr>
          </a:p>
          <a:p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The intraarticular component is a simple split, but the metaphyseal component is multifragmentary. </a:t>
            </a:r>
          </a:p>
          <a:p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A 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Arial"/>
              </a:rPr>
              <a:t>large </a:t>
            </a:r>
            <a:r>
              <a:rPr lang="en-US" sz="1200" dirty="0" err="1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Arial"/>
              </a:rPr>
              <a:t>dorsoulnar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Arial"/>
              </a:rPr>
              <a:t> fragment or sagittal split of the articular surface between the scaphoid and lunate facet is present. </a:t>
            </a:r>
          </a:p>
          <a:p>
            <a:pPr>
              <a:defRPr/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Arial"/>
              </a:rPr>
              <a:t>Type III, compression fracture, of Fernandez classification</a:t>
            </a:r>
          </a:p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C3D0D-54E0-7C4D-89E7-C3941B433B86}" type="slidenum">
              <a:rPr lang="es-ES_tradnl" smtClean="0"/>
              <a:pPr/>
              <a:t>3</a:t>
            </a:fld>
            <a:endParaRPr lang="es-ES_trad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Straight dorsal longitudinal incision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Approach between 3rd and 4th extensor compartments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Posterior </a:t>
            </a:r>
            <a:r>
              <a:rPr lang="en-US" sz="1200" dirty="0" err="1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interosseous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 nerve coagulation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Transverse radiocarpal capsulotomy to check reduction accuracy of the lunate and scaphoid </a:t>
            </a:r>
            <a:r>
              <a:rPr lang="en-US" sz="1200" dirty="0" err="1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fossas</a:t>
            </a:r>
            <a:endParaRPr lang="en-US" sz="1200" dirty="0">
              <a:solidFill>
                <a:schemeClr val="tx1">
                  <a:lumMod val="75000"/>
                </a:schemeClr>
              </a:solidFill>
              <a:latin typeface="Calibri" pitchFamily="34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Metaphyseal, transverse osteotomy parallel to the joint surface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Both lunate and scaphoid fossae are splinted in 2 parts through the former fracture sagittal line </a:t>
            </a:r>
          </a:p>
          <a:p>
            <a:pPr algn="l"/>
            <a:endParaRPr lang="es-ES_tradnl" dirty="0"/>
          </a:p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C3D0D-54E0-7C4D-89E7-C3941B433B86}" type="slidenum">
              <a:rPr lang="es-ES_tradnl" smtClean="0"/>
              <a:pPr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5458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887FEC-C492-A44D-B4C6-3AF3D84BB728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Imaging 5 months after fracture   </a:t>
            </a:r>
          </a:p>
          <a:p>
            <a:pPr algn="l">
              <a:defRPr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Distal radial malunion, with both extraarticular and intraarticular components</a:t>
            </a:r>
          </a:p>
          <a:p>
            <a:pPr algn="l">
              <a:defRPr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Frontal view showing a 7 mm step-off at the lunate fossa</a:t>
            </a:r>
          </a:p>
          <a:p>
            <a:pPr eaLnBrk="1" hangingPunct="1"/>
            <a:endParaRPr lang="es-V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411B81-2BC5-D04B-A215-0AB73EE7B891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Sagittal view showing the metaphyseal malunion and the different dorsal tilts of both lunate (32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°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) and scaphoid (25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°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) fossae</a:t>
            </a:r>
          </a:p>
          <a:p>
            <a:pPr eaLnBrk="1" hangingPunct="1"/>
            <a:endParaRPr lang="es-V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Axial view showing the lunate fossa is more dorsally tilted than the  scaphoid fossa</a:t>
            </a:r>
          </a:p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C3D0D-54E0-7C4D-89E7-C3941B433B86}" type="slidenum">
              <a:rPr lang="es-ES_tradnl" smtClean="0"/>
              <a:pPr/>
              <a:t>7</a:t>
            </a:fld>
            <a:endParaRPr lang="es-ES_trad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Straight dorsal longitudinal incision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Approach between 3rd and 4th extensor compartments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Posterior interosseous nerve coagulation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Transverse radiocarpal capsulotomy to check reduction accuracy of the lunate and scaphoid fossae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Metaphyseal, transverse osteotomy parallel to the joint surface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Both lunate and scaphoid fossae are splinted in 2 parts through the former fracture sagittal line </a:t>
            </a:r>
          </a:p>
          <a:p>
            <a:pPr algn="l"/>
            <a:endParaRPr lang="es-ES_tradnl" dirty="0"/>
          </a:p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C3D0D-54E0-7C4D-89E7-C3941B433B86}" type="slidenum">
              <a:rPr lang="es-ES_tradnl" smtClean="0"/>
              <a:pPr/>
              <a:t>8</a:t>
            </a:fld>
            <a:endParaRPr lang="es-ES_trad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Oscillating</a:t>
            </a:r>
            <a:r>
              <a:rPr lang="en-US" baseline="0" dirty="0"/>
              <a:t> saw was used to make the cuts on the </a:t>
            </a:r>
            <a:r>
              <a:rPr lang="en-US" baseline="0" dirty="0" err="1"/>
              <a:t>extraarticular</a:t>
            </a:r>
            <a:r>
              <a:rPr lang="en-US" baseline="0" dirty="0"/>
              <a:t> areas of the </a:t>
            </a:r>
            <a:r>
              <a:rPr lang="en-US" baseline="0" dirty="0" err="1"/>
              <a:t>malunion</a:t>
            </a:r>
            <a:r>
              <a:rPr lang="en-US" baseline="0" dirty="0"/>
              <a:t>, first on the sagittal plane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CF30-F9D5-9D48-83BD-922C025B1B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46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the same device, a second cut was performed in the transverse plane.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CF30-F9D5-9D48-83BD-922C025B1B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8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69" y="1371601"/>
            <a:ext cx="8772462" cy="4943261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1517650"/>
            <a:ext cx="8287276" cy="463550"/>
          </a:xfrm>
        </p:spPr>
        <p:txBody>
          <a:bodyPr/>
          <a:lstStyle>
            <a:lvl1pPr>
              <a:defRPr>
                <a:solidFill>
                  <a:schemeClr val="tx2"/>
                </a:solidFill>
                <a:ea typeface="ヒラギノ角ゴ Pro W6" charset="0"/>
                <a:cs typeface="ヒラギノ角ゴ Pro W6" charset="0"/>
              </a:defRPr>
            </a:lvl1pPr>
          </a:lstStyle>
          <a:p>
            <a:pPr lvl="0"/>
            <a:r>
              <a:rPr lang="en-US" altLang="ja-JP" noProof="0"/>
              <a:t>Click to edit Master title style</a:t>
            </a:r>
            <a:endParaRPr lang="en-US" altLang="ja-JP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0999" y="2208213"/>
            <a:ext cx="8287277" cy="458787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65667" y="5486400"/>
            <a:ext cx="3963987" cy="377825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Presenter‘s name</a:t>
            </a:r>
          </a:p>
        </p:txBody>
      </p:sp>
      <p:sp>
        <p:nvSpPr>
          <p:cNvPr id="16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909733"/>
            <a:ext cx="3972453" cy="381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Presenter‘s title</a:t>
            </a:r>
          </a:p>
        </p:txBody>
      </p:sp>
      <p:sp>
        <p:nvSpPr>
          <p:cNvPr id="17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704291" y="5474758"/>
            <a:ext cx="3963987" cy="377825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Meeting</a:t>
            </a:r>
          </a:p>
        </p:txBody>
      </p:sp>
      <p:sp>
        <p:nvSpPr>
          <p:cNvPr id="18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5824" y="5898091"/>
            <a:ext cx="3972453" cy="381000"/>
          </a:xfr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City, Month, Year</a:t>
            </a:r>
          </a:p>
        </p:txBody>
      </p:sp>
      <p:pic>
        <p:nvPicPr>
          <p:cNvPr id="19" name="Grafi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97" y="238381"/>
            <a:ext cx="2548482" cy="52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61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511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381000" y="1517650"/>
            <a:ext cx="4114800" cy="44958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Inhaltsplatzhalter 5"/>
          <p:cNvSpPr>
            <a:spLocks noGrp="1"/>
          </p:cNvSpPr>
          <p:nvPr>
            <p:ph sz="quarter" idx="11"/>
          </p:nvPr>
        </p:nvSpPr>
        <p:spPr>
          <a:xfrm>
            <a:off x="4648200" y="1517650"/>
            <a:ext cx="4114801" cy="44958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27927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81000" y="6602413"/>
            <a:ext cx="2133600" cy="215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2C64AFE-ECDE-49DC-85BF-24D0B5A53D8B}" type="slidenum">
              <a:rPr kumimoji="1" lang="de-CH" sz="2000">
                <a:solidFill>
                  <a:prstClr val="black"/>
                </a:solidFill>
                <a:ea typeface="Osaka" pitchFamily="-32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de-CH" sz="2000">
              <a:solidFill>
                <a:prstClr val="black"/>
              </a:solidFill>
              <a:ea typeface="Osaka" pitchFamily="-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040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31813"/>
            <a:ext cx="8382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noProof="0" dirty="0"/>
              <a:t>Click to add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17650"/>
            <a:ext cx="7575376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noProof="0" dirty="0"/>
              <a:t>Click to add text</a:t>
            </a:r>
          </a:p>
          <a:p>
            <a:pPr lvl="1"/>
            <a:r>
              <a:rPr lang="en-US" altLang="ja-JP" noProof="0" dirty="0"/>
              <a:t>Second level text</a:t>
            </a:r>
          </a:p>
          <a:p>
            <a:pPr lvl="2"/>
            <a:r>
              <a:rPr lang="en-US" altLang="ja-JP" noProof="0" dirty="0"/>
              <a:t>Third level text</a:t>
            </a:r>
          </a:p>
          <a:p>
            <a:pPr lvl="3"/>
            <a:r>
              <a:rPr lang="en-US" altLang="ja-JP" noProof="0" dirty="0"/>
              <a:t>Fourth level text</a:t>
            </a:r>
          </a:p>
          <a:p>
            <a:pPr lvl="4"/>
            <a:r>
              <a:rPr lang="en-US" altLang="ja-JP" noProof="0" dirty="0"/>
              <a:t>Fifth level text</a:t>
            </a:r>
          </a:p>
        </p:txBody>
      </p:sp>
      <p:pic>
        <p:nvPicPr>
          <p:cNvPr id="9" name="Grafik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8" b="-6848"/>
          <a:stretch/>
        </p:blipFill>
        <p:spPr>
          <a:xfrm>
            <a:off x="7488000" y="6480000"/>
            <a:ext cx="2477689" cy="5147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0"/>
          <a:cs typeface="MS PGothic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0"/>
          <a:cs typeface="MS PGothic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0"/>
          <a:cs typeface="MS PGothic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0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0"/>
          <a:cs typeface="MS PGothic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0"/>
          <a:cs typeface="MS PGothic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0"/>
          <a:cs typeface="MS PGothic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0"/>
          <a:cs typeface="MS PGothic" charset="0"/>
        </a:defRPr>
      </a:lvl9pPr>
    </p:titleStyle>
    <p:bodyStyle>
      <a:lvl1pPr marL="0" indent="0" algn="l" rtl="0" eaLnBrk="1" fontAlgn="base" hangingPunct="1">
        <a:lnSpc>
          <a:spcPct val="95000"/>
        </a:lnSpc>
        <a:spcBef>
          <a:spcPts val="1200"/>
        </a:spcBef>
        <a:spcAft>
          <a:spcPts val="0"/>
        </a:spcAft>
        <a:buNone/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270000" algn="l" rtl="0" eaLnBrk="1" fontAlgn="base" hangingPunct="1">
        <a:lnSpc>
          <a:spcPct val="95000"/>
        </a:lnSpc>
        <a:spcBef>
          <a:spcPts val="600"/>
        </a:spcBef>
        <a:spcAft>
          <a:spcPts val="0"/>
        </a:spcAft>
        <a:buChar char="•"/>
        <a:defRPr kumimoji="1" sz="2000" baseline="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0000" algn="l" rtl="0" eaLnBrk="1" fontAlgn="base" hangingPunct="1">
        <a:lnSpc>
          <a:spcPct val="95000"/>
        </a:lnSpc>
        <a:spcBef>
          <a:spcPts val="0"/>
        </a:spcBef>
        <a:spcAft>
          <a:spcPts val="0"/>
        </a:spcAft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</a:defRPr>
      </a:lvl3pPr>
      <a:lvl4pPr marL="810000" indent="-270000" algn="l" rtl="0" eaLnBrk="1" fontAlgn="base" hangingPunct="1">
        <a:lnSpc>
          <a:spcPct val="95000"/>
        </a:lnSpc>
        <a:spcBef>
          <a:spcPts val="0"/>
        </a:spcBef>
        <a:spcAft>
          <a:spcPts val="0"/>
        </a:spcAft>
        <a:buFont typeface="Lucida Grande"/>
        <a:buChar char="–"/>
        <a:defRPr kumimoji="1" sz="2000" baseline="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70000" algn="l" rtl="0" eaLnBrk="1" fontAlgn="base" hangingPunct="1">
        <a:lnSpc>
          <a:spcPct val="95000"/>
        </a:lnSpc>
        <a:spcBef>
          <a:spcPts val="0"/>
        </a:spcBef>
        <a:spcAft>
          <a:spcPts val="0"/>
        </a:spcAft>
        <a:buFont typeface="Lucida Grande"/>
        <a:buChar char="–"/>
        <a:defRPr kumimoji="1" sz="20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0999" y="2826197"/>
            <a:ext cx="8287277" cy="45878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Module 4,  Discussion 3, Case 3: Intraarticular and extraarticular malunited fracture of distal radius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Davos Courses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December 2018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81000" y="1517650"/>
            <a:ext cx="8287276" cy="1047254"/>
          </a:xfrm>
        </p:spPr>
        <p:txBody>
          <a:bodyPr/>
          <a:lstStyle/>
          <a:p>
            <a:r>
              <a:rPr lang="en-US" sz="3600" dirty="0" err="1"/>
              <a:t>AOTrauma</a:t>
            </a:r>
            <a:r>
              <a:rPr lang="en-US" sz="3600" dirty="0"/>
              <a:t> Masters Course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en-US" sz="3600" dirty="0"/>
              <a:t>Current Concepts</a:t>
            </a:r>
          </a:p>
        </p:txBody>
      </p:sp>
    </p:spTree>
    <p:extLst>
      <p:ext uri="{BB962C8B-B14F-4D97-AF65-F5344CB8AC3E}">
        <p14:creationId xmlns:p14="http://schemas.microsoft.com/office/powerpoint/2010/main" val="1022451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08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0040" y="0"/>
            <a:ext cx="102484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09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 Imagen" descr="DOLORES DIAZ CALVO. INTRAARTICULAR X-RAY CONTR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2336" y="924901"/>
            <a:ext cx="3168352" cy="49089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684" y="233082"/>
            <a:ext cx="9063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Intraoperative image intensification</a:t>
            </a:r>
            <a:r>
              <a:rPr lang="en-US" dirty="0">
                <a:solidFill>
                  <a:schemeClr val="accent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7338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95835"/>
            <a:ext cx="8295455" cy="645459"/>
          </a:xfrm>
        </p:spPr>
        <p:txBody>
          <a:bodyPr/>
          <a:lstStyle/>
          <a:p>
            <a:pPr eaLnBrk="1" hangingPunct="1"/>
            <a:r>
              <a:rPr lang="es-VE" sz="3600" dirty="0"/>
              <a:t>Fixation</a:t>
            </a:r>
          </a:p>
        </p:txBody>
      </p:sp>
      <p:pic>
        <p:nvPicPr>
          <p:cNvPr id="3" name="3 Imagen" descr="Figure 4A.jp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tretch>
            <a:fillRect/>
          </a:stretch>
        </p:blipFill>
        <p:spPr>
          <a:xfrm>
            <a:off x="467545" y="1069559"/>
            <a:ext cx="3659444" cy="5253278"/>
          </a:xfrm>
          <a:prstGeom prst="rect">
            <a:avLst/>
          </a:prstGeom>
        </p:spPr>
      </p:pic>
      <p:grpSp>
        <p:nvGrpSpPr>
          <p:cNvPr id="4" name="6 Grupo"/>
          <p:cNvGrpSpPr/>
          <p:nvPr/>
        </p:nvGrpSpPr>
        <p:grpSpPr>
          <a:xfrm>
            <a:off x="4860032" y="2117629"/>
            <a:ext cx="3579411" cy="3533615"/>
            <a:chOff x="5076056" y="1916113"/>
            <a:chExt cx="3451225" cy="3673475"/>
          </a:xfrm>
        </p:grpSpPr>
        <p:pic>
          <p:nvPicPr>
            <p:cNvPr id="5" name="Picture 5" descr="RX POSTOP"/>
            <p:cNvPicPr>
              <a:picLocks noChangeAspect="1" noChangeArrowheads="1"/>
            </p:cNvPicPr>
            <p:nvPr/>
          </p:nvPicPr>
          <p:blipFill>
            <a:blip r:embed="rId4" cstate="print"/>
            <a:srcRect t="6210"/>
            <a:stretch>
              <a:fillRect/>
            </a:stretch>
          </p:blipFill>
          <p:spPr bwMode="auto">
            <a:xfrm>
              <a:off x="5076056" y="1916113"/>
              <a:ext cx="3451225" cy="3673475"/>
            </a:xfrm>
            <a:prstGeom prst="rect">
              <a:avLst/>
            </a:prstGeom>
            <a:noFill/>
          </p:spPr>
        </p:pic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7808144" y="2168525"/>
              <a:ext cx="558800" cy="4159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s-ES" sz="2000" b="1" dirty="0">
                  <a:solidFill>
                    <a:schemeClr val="bg1"/>
                  </a:solidFill>
                  <a:latin typeface="Arial" charset="0"/>
                </a:rPr>
                <a:t>21º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767791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4 Imagen" descr="DOLORES DIAZ. POSTOP LATERAL VIEW. DRAWING.png"/>
          <p:cNvPicPr>
            <a:picLocks noChangeAspect="1"/>
          </p:cNvPicPr>
          <p:nvPr/>
        </p:nvPicPr>
        <p:blipFill>
          <a:blip r:embed="rId2" cstate="print"/>
          <a:srcRect t="10440" b="11257"/>
          <a:stretch>
            <a:fillRect/>
          </a:stretch>
        </p:blipFill>
        <p:spPr>
          <a:xfrm>
            <a:off x="1187624" y="3573016"/>
            <a:ext cx="6423290" cy="2808312"/>
          </a:xfrm>
          <a:prstGeom prst="rect">
            <a:avLst/>
          </a:prstGeom>
        </p:spPr>
      </p:pic>
      <p:pic>
        <p:nvPicPr>
          <p:cNvPr id="7" name="Picture 2" descr="C:\Users\Juan González Pino\Documents\CIENTIFICO\LIBRO AO MUÑECA\OSTEOTOMIA INTRA-EXTRARTICULAR\FOTOS\Figure 4B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 rot="5400000">
            <a:off x="3058928" y="-1074664"/>
            <a:ext cx="2646856" cy="63604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188" y="236306"/>
            <a:ext cx="8556812" cy="1431129"/>
          </a:xfrm>
        </p:spPr>
        <p:txBody>
          <a:bodyPr/>
          <a:lstStyle/>
          <a:p>
            <a:pPr>
              <a:defRPr/>
            </a:pPr>
            <a:r>
              <a:rPr lang="en-US" sz="24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EDC II and EIP tendons rupture at 7 months</a:t>
            </a:r>
            <a:br>
              <a:rPr lang="en-US" sz="24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Hardware removal</a:t>
            </a:r>
            <a:br>
              <a:rPr lang="en-US" sz="24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EDC III tendon transfer with excellent results </a:t>
            </a:r>
            <a:br>
              <a:rPr lang="en-US" sz="24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Carpal tunnel release at 8 years </a:t>
            </a:r>
            <a:br>
              <a:rPr lang="en-US" sz="24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_tradnl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2 Imagen" descr="Figure 5A.jpg"/>
          <p:cNvPicPr>
            <a:picLocks noChangeAspect="1"/>
          </p:cNvPicPr>
          <p:nvPr/>
        </p:nvPicPr>
        <p:blipFill>
          <a:blip r:embed="rId3" cstate="print"/>
          <a:srcRect l="3706" t="1555" r="1794" b="2025"/>
          <a:stretch>
            <a:fillRect/>
          </a:stretch>
        </p:blipFill>
        <p:spPr>
          <a:xfrm>
            <a:off x="72008" y="1745195"/>
            <a:ext cx="3923928" cy="4770266"/>
          </a:xfrm>
          <a:prstGeom prst="rect">
            <a:avLst/>
          </a:prstGeom>
        </p:spPr>
      </p:pic>
      <p:pic>
        <p:nvPicPr>
          <p:cNvPr id="6" name="3 Imagen" descr="Lateral view.jpg"/>
          <p:cNvPicPr>
            <a:picLocks noChangeAspect="1"/>
          </p:cNvPicPr>
          <p:nvPr/>
        </p:nvPicPr>
        <p:blipFill>
          <a:blip r:embed="rId4" cstate="print"/>
          <a:srcRect l="2590" t="1369" r="4170" b="1448"/>
          <a:stretch>
            <a:fillRect/>
          </a:stretch>
        </p:blipFill>
        <p:spPr>
          <a:xfrm rot="5400000">
            <a:off x="5291592" y="1196264"/>
            <a:ext cx="2568389" cy="506543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94" y="277906"/>
            <a:ext cx="8583706" cy="939707"/>
          </a:xfrm>
        </p:spPr>
        <p:txBody>
          <a:bodyPr/>
          <a:lstStyle/>
          <a:p>
            <a:r>
              <a:rPr lang="es-ES_tradnl" sz="3600" dirty="0" err="1"/>
              <a:t>Follow</a:t>
            </a:r>
            <a:r>
              <a:rPr lang="es-ES_tradnl" sz="3600" dirty="0"/>
              <a:t>-up 16 </a:t>
            </a:r>
            <a:r>
              <a:rPr lang="es-ES_tradnl" sz="3600" dirty="0" err="1"/>
              <a:t>years</a:t>
            </a:r>
            <a:endParaRPr lang="es-ES_tradnl" sz="3600" dirty="0"/>
          </a:p>
        </p:txBody>
      </p:sp>
      <p:pic>
        <p:nvPicPr>
          <p:cNvPr id="5" name="Picture 4" descr="Captura de pantalla 2017-10-18 a las 8.43.22 a.m.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750" y="1132171"/>
            <a:ext cx="5218637" cy="2745220"/>
          </a:xfrm>
          <a:prstGeom prst="rect">
            <a:avLst/>
          </a:prstGeom>
        </p:spPr>
      </p:pic>
      <p:pic>
        <p:nvPicPr>
          <p:cNvPr id="6" name="Picture 5" descr="Captura de pantalla 2017-10-18 a las 8.43.35 a.m.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750" y="4081818"/>
            <a:ext cx="5218637" cy="270173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29" y="304800"/>
            <a:ext cx="8592671" cy="912813"/>
          </a:xfrm>
        </p:spPr>
        <p:txBody>
          <a:bodyPr/>
          <a:lstStyle/>
          <a:p>
            <a:r>
              <a:rPr lang="es-ES_tradnl" sz="3600" dirty="0" err="1"/>
              <a:t>Follow</a:t>
            </a:r>
            <a:r>
              <a:rPr lang="es-ES_tradnl" sz="3600" dirty="0"/>
              <a:t>-up 16 </a:t>
            </a:r>
            <a:r>
              <a:rPr lang="es-ES_tradnl" sz="3600" dirty="0" err="1"/>
              <a:t>years</a:t>
            </a:r>
            <a:endParaRPr lang="es-ES_tradnl" sz="3600" dirty="0"/>
          </a:p>
        </p:txBody>
      </p:sp>
      <p:pic>
        <p:nvPicPr>
          <p:cNvPr id="5" name="Picture 4" descr="Captura de pantalla 2017-10-18 a las 8.45.30 a.m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651" y="1217613"/>
            <a:ext cx="5540743" cy="2643396"/>
          </a:xfrm>
          <a:prstGeom prst="rect">
            <a:avLst/>
          </a:prstGeom>
        </p:spPr>
      </p:pic>
      <p:pic>
        <p:nvPicPr>
          <p:cNvPr id="6" name="Picture 5" descr="Captura de pantalla 2017-10-18 a las 8.45.48 a.m.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651" y="3756722"/>
            <a:ext cx="5540744" cy="310127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33082"/>
            <a:ext cx="8700247" cy="984531"/>
          </a:xfrm>
        </p:spPr>
        <p:txBody>
          <a:bodyPr/>
          <a:lstStyle/>
          <a:p>
            <a:r>
              <a:rPr lang="es-ES_tradnl" sz="3600" dirty="0" err="1"/>
              <a:t>Follow</a:t>
            </a:r>
            <a:r>
              <a:rPr lang="es-ES_tradnl" sz="3600" dirty="0"/>
              <a:t>-up 16 </a:t>
            </a:r>
            <a:r>
              <a:rPr lang="es-ES_tradnl" sz="3600" dirty="0" err="1"/>
              <a:t>years</a:t>
            </a:r>
            <a:endParaRPr lang="es-ES_tradnl" sz="3600" dirty="0"/>
          </a:p>
        </p:txBody>
      </p:sp>
      <p:pic>
        <p:nvPicPr>
          <p:cNvPr id="7" name="Picture 6" descr="Captura de pantalla 2017-10-18 a las 8.44.05 a.m.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104" y="1217613"/>
            <a:ext cx="6249768" cy="2760314"/>
          </a:xfrm>
          <a:prstGeom prst="rect">
            <a:avLst/>
          </a:prstGeom>
        </p:spPr>
      </p:pic>
      <p:pic>
        <p:nvPicPr>
          <p:cNvPr id="8" name="Picture 7" descr="Captura de pantalla 2017-10-18 a las 8.44.21 a.m.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104" y="4256309"/>
            <a:ext cx="6249767" cy="224167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18082"/>
            <a:ext cx="7788440" cy="495700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Describe injury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Outline principles of treatment for malunited distal radial fracture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Explain benefits of early correction of intraarticular and extraarticular malunited fracture of the distal radius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Discuss treatment options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Select appropriate treatment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292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0999" y="1517650"/>
            <a:ext cx="8117541" cy="4495800"/>
          </a:xfrm>
        </p:spPr>
        <p:txBody>
          <a:bodyPr/>
          <a:lstStyle/>
          <a:p>
            <a:pPr>
              <a:buFont typeface="Arial"/>
              <a:buChar char="•"/>
              <a:defRPr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27-year-old woman</a:t>
            </a:r>
          </a:p>
          <a:p>
            <a:pPr>
              <a:buFont typeface="Arial"/>
              <a:buChar char="•"/>
              <a:defRPr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Housekeeping </a:t>
            </a:r>
          </a:p>
          <a:p>
            <a:pPr>
              <a:buFont typeface="Arial"/>
              <a:buChar char="•"/>
              <a:defRPr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Left, nondominant hand</a:t>
            </a:r>
          </a:p>
          <a:p>
            <a:pPr>
              <a:buFont typeface="Arial"/>
              <a:buChar char="•"/>
              <a:defRPr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Fell while skating</a:t>
            </a:r>
          </a:p>
          <a:p>
            <a:pPr>
              <a:buFont typeface="Arial"/>
              <a:buChar char="•"/>
              <a:defRPr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Intraarticular distal radial fracture treated conservatively  </a:t>
            </a:r>
          </a:p>
          <a:p>
            <a:pPr>
              <a:defRPr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elsewhere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531813"/>
            <a:ext cx="8382000" cy="685800"/>
          </a:xfrm>
        </p:spPr>
        <p:txBody>
          <a:bodyPr/>
          <a:lstStyle/>
          <a:p>
            <a:r>
              <a:rPr lang="en-US" sz="3600" dirty="0"/>
              <a:t>Case description</a:t>
            </a:r>
          </a:p>
        </p:txBody>
      </p:sp>
    </p:spTree>
    <p:extLst>
      <p:ext uri="{BB962C8B-B14F-4D97-AF65-F5344CB8AC3E}">
        <p14:creationId xmlns:p14="http://schemas.microsoft.com/office/powerpoint/2010/main" val="3591637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26064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x-ray after the fall</a:t>
            </a:r>
          </a:p>
        </p:txBody>
      </p:sp>
      <p:pic>
        <p:nvPicPr>
          <p:cNvPr id="8" name="7 Imagen" descr="DOLORES DIAZ CALVO. FRACTURE PA 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042799"/>
            <a:ext cx="4111827" cy="5328592"/>
          </a:xfrm>
          <a:prstGeom prst="rect">
            <a:avLst/>
          </a:prstGeom>
        </p:spPr>
      </p:pic>
      <p:pic>
        <p:nvPicPr>
          <p:cNvPr id="9" name="8 Imagen" descr="DOLORES DIAZ CALVO. FRACTURE LATERAL VI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042799"/>
            <a:ext cx="3456384" cy="532859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1F497D"/>
                </a:solidFill>
              </a:rPr>
              <a:t>Discuss (</a:t>
            </a:r>
            <a:r>
              <a:rPr lang="en-US" sz="3600" dirty="0">
                <a:solidFill>
                  <a:srgbClr val="1F497D"/>
                </a:solidFill>
              </a:rPr>
              <a:t>briefly)</a:t>
            </a:r>
            <a:endParaRPr lang="en-US" sz="3600" b="1" dirty="0">
              <a:solidFill>
                <a:srgbClr val="1F497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1701" y="2108194"/>
            <a:ext cx="8229600" cy="45259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Fracture pattern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Initial treatment options</a:t>
            </a:r>
          </a:p>
        </p:txBody>
      </p:sp>
    </p:spTree>
    <p:extLst>
      <p:ext uri="{BB962C8B-B14F-4D97-AF65-F5344CB8AC3E}">
        <p14:creationId xmlns:p14="http://schemas.microsoft.com/office/powerpoint/2010/main" val="1947838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7840" y="413956"/>
            <a:ext cx="8382000" cy="6858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Imaging 5 months after fracture   </a:t>
            </a:r>
            <a:br>
              <a:rPr lang="en-US" b="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</a:br>
            <a:br>
              <a:rPr lang="en-US" b="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</a:br>
            <a:endParaRPr lang="es-VE" b="0" dirty="0"/>
          </a:p>
        </p:txBody>
      </p:sp>
      <p:pic>
        <p:nvPicPr>
          <p:cNvPr id="4" name="18 Imagen" descr="DOLORES DIAZ. PLAIN TOMOGRAPHY PA 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4400" y="2079848"/>
            <a:ext cx="3520696" cy="3581399"/>
          </a:xfrm>
          <a:prstGeom prst="rect">
            <a:avLst/>
          </a:prstGeom>
        </p:spPr>
      </p:pic>
      <p:pic>
        <p:nvPicPr>
          <p:cNvPr id="5" name="19 Imagen" descr="DOLORES DIAZ. MALUNION PA VI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079848"/>
            <a:ext cx="3162300" cy="3581400"/>
          </a:xfrm>
          <a:prstGeom prst="rect">
            <a:avLst/>
          </a:prstGeom>
        </p:spPr>
      </p:pic>
      <p:pic>
        <p:nvPicPr>
          <p:cNvPr id="6" name="21 Imagen" descr="DOLORES DIAZ. PA VIEW DRAWING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1484784"/>
            <a:ext cx="2771800" cy="444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2734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 Imagen" descr="DOLORES DIAZ. LATERAL VIEW DRAWING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2091" y="3888432"/>
            <a:ext cx="4980189" cy="2865826"/>
          </a:xfrm>
          <a:prstGeom prst="rect">
            <a:avLst/>
          </a:prstGeom>
        </p:spPr>
      </p:pic>
      <p:pic>
        <p:nvPicPr>
          <p:cNvPr id="6" name="7 Imagen" descr="DOLORES DIAZ. MALUNION LATERAL VIEW_editado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24744"/>
            <a:ext cx="4499992" cy="2707464"/>
          </a:xfrm>
          <a:prstGeom prst="rect">
            <a:avLst/>
          </a:prstGeom>
        </p:spPr>
      </p:pic>
      <p:pic>
        <p:nvPicPr>
          <p:cNvPr id="7" name="8 Imagen" descr="DOLORES DIAZ. PLAIN TOMOGRAPHY LATERAL VIE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1124744"/>
            <a:ext cx="4427984" cy="268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6747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86" y="280143"/>
            <a:ext cx="9014014" cy="685800"/>
          </a:xfrm>
        </p:spPr>
        <p:txBody>
          <a:bodyPr/>
          <a:lstStyle/>
          <a:p>
            <a:r>
              <a:rPr lang="es-ES_tradnl" sz="3600" dirty="0" err="1"/>
              <a:t>Clinical</a:t>
            </a:r>
            <a:r>
              <a:rPr lang="es-ES_tradnl" sz="3600" dirty="0"/>
              <a:t> </a:t>
            </a:r>
            <a:r>
              <a:rPr lang="es-ES_tradnl" sz="3600" dirty="0" err="1"/>
              <a:t>examination</a:t>
            </a:r>
            <a:endParaRPr lang="es-ES_tradnl" sz="3600" dirty="0"/>
          </a:p>
        </p:txBody>
      </p:sp>
      <p:pic>
        <p:nvPicPr>
          <p:cNvPr id="7" name="6 Imagen" descr="DOLORES DIAZ. MALUNION. PLAIN YOMOGRAPHY AXIAL 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8951" y="1560513"/>
            <a:ext cx="4935049" cy="3734997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29986" y="1164133"/>
            <a:ext cx="4078965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/>
              <a:buChar char="•"/>
              <a:defRPr/>
            </a:pP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Painful wrist with any  </a:t>
            </a:r>
          </a:p>
          <a:p>
            <a:pPr>
              <a:defRPr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movement</a:t>
            </a:r>
          </a:p>
          <a:p>
            <a:pPr>
              <a:buFont typeface="Arial"/>
              <a:buChar char="•"/>
              <a:defRPr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Wrist motion </a:t>
            </a:r>
          </a:p>
          <a:p>
            <a:pPr lvl="1">
              <a:defRPr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- 40° extension </a:t>
            </a:r>
          </a:p>
          <a:p>
            <a:pPr lvl="1">
              <a:defRPr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- 35° flexion</a:t>
            </a:r>
          </a:p>
          <a:p>
            <a:pPr lvl="1">
              <a:defRPr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- 15° radial deviation</a:t>
            </a:r>
          </a:p>
          <a:p>
            <a:pPr lvl="1">
              <a:defRPr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- 20° ulnar deviation</a:t>
            </a:r>
          </a:p>
          <a:p>
            <a:pPr lvl="1">
              <a:defRPr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- 60° supination </a:t>
            </a:r>
          </a:p>
          <a:p>
            <a:pPr lvl="1">
              <a:defRPr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- 65° pronation</a:t>
            </a:r>
          </a:p>
          <a:p>
            <a:pPr>
              <a:buFont typeface="Arial"/>
              <a:buChar char="•"/>
              <a:defRPr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Grip strength: 28 kg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Contralateral: 35 kg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1F497D"/>
                </a:solidFill>
              </a:rPr>
              <a:t>Discuss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59619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Describe the complication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Treatment options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Approach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Possible bone graft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Method of fixation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Rehabilitation 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3780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0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04412" y="0"/>
            <a:ext cx="10248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74931"/>
      </p:ext>
    </p:extLst>
  </p:cSld>
  <p:clrMapOvr>
    <a:masterClrMapping/>
  </p:clrMapOvr>
</p:sld>
</file>

<file path=ppt/theme/theme1.xml><?xml version="1.0" encoding="utf-8"?>
<a:theme xmlns:a="http://schemas.openxmlformats.org/drawingml/2006/main" name="AOT_Da_Presentation_02">
  <a:themeElements>
    <a:clrScheme name="AO Foundation PPT Theme">
      <a:dk1>
        <a:sysClr val="windowText" lastClr="000000"/>
      </a:dk1>
      <a:lt1>
        <a:sysClr val="window" lastClr="FFFFFF"/>
      </a:lt1>
      <a:dk2>
        <a:srgbClr val="29529B"/>
      </a:dk2>
      <a:lt2>
        <a:srgbClr val="6E6455"/>
      </a:lt2>
      <a:accent1>
        <a:srgbClr val="6E6455"/>
      </a:accent1>
      <a:accent2>
        <a:srgbClr val="29529B"/>
      </a:accent2>
      <a:accent3>
        <a:srgbClr val="F59E33"/>
      </a:accent3>
      <a:accent4>
        <a:srgbClr val="E7344C"/>
      </a:accent4>
      <a:accent5>
        <a:srgbClr val="9E6BAB"/>
      </a:accent5>
      <a:accent6>
        <a:srgbClr val="64803D"/>
      </a:accent6>
      <a:hlink>
        <a:srgbClr val="000000"/>
      </a:hlink>
      <a:folHlink>
        <a:srgbClr val="1F497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charset="0"/>
            <a:ea typeface="Osaka" charset="0"/>
            <a:cs typeface="Osak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charset="0"/>
            <a:ea typeface="Osaka" charset="0"/>
            <a:cs typeface="Osaka" charset="0"/>
          </a:defRPr>
        </a:defPPr>
      </a:lstStyle>
    </a:lnDef>
  </a:objectDefaults>
  <a:extraClrSchemeLst>
    <a:extraClrScheme>
      <a:clrScheme name="Blank Presentation 1">
        <a:dk1>
          <a:srgbClr val="2C1102"/>
        </a:dk1>
        <a:lt1>
          <a:srgbClr val="686A69"/>
        </a:lt1>
        <a:dk2>
          <a:srgbClr val="FFFFFF"/>
        </a:dk2>
        <a:lt2>
          <a:srgbClr val="808080"/>
        </a:lt2>
        <a:accent1>
          <a:srgbClr val="212164"/>
        </a:accent1>
        <a:accent2>
          <a:srgbClr val="BEAA83"/>
        </a:accent2>
        <a:accent3>
          <a:srgbClr val="B9B9B9"/>
        </a:accent3>
        <a:accent4>
          <a:srgbClr val="240D01"/>
        </a:accent4>
        <a:accent5>
          <a:srgbClr val="ABABB8"/>
        </a:accent5>
        <a:accent6>
          <a:srgbClr val="AC9A76"/>
        </a:accent6>
        <a:hlink>
          <a:srgbClr val="6E3D19"/>
        </a:hlink>
        <a:folHlink>
          <a:srgbClr val="CBC38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E5EBF6"/>
        </a:accent1>
        <a:accent2>
          <a:srgbClr val="0063AC"/>
        </a:accent2>
        <a:accent3>
          <a:srgbClr val="AAAAAA"/>
        </a:accent3>
        <a:accent4>
          <a:srgbClr val="DADADA"/>
        </a:accent4>
        <a:accent5>
          <a:srgbClr val="F0F3FA"/>
        </a:accent5>
        <a:accent6>
          <a:srgbClr val="00599B"/>
        </a:accent6>
        <a:hlink>
          <a:srgbClr val="B6C600"/>
        </a:hlink>
        <a:folHlink>
          <a:srgbClr val="F08A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svorlage AOTrauma V1.potx" id="{DC66649B-5F72-400B-9F11-42E8F7539ED5}" vid="{95791E9C-CFE9-4B32-942E-7EC957B531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536</Words>
  <Application>Microsoft Office PowerPoint</Application>
  <PresentationFormat>On-screen Show (4:3)</PresentationFormat>
  <Paragraphs>92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MS PGothic</vt:lpstr>
      <vt:lpstr>MS PGothic</vt:lpstr>
      <vt:lpstr>Arial</vt:lpstr>
      <vt:lpstr>Calibri</vt:lpstr>
      <vt:lpstr>Lucida Grande</vt:lpstr>
      <vt:lpstr>Osaka</vt:lpstr>
      <vt:lpstr>ヒラギノ角ゴ Pro W6</vt:lpstr>
      <vt:lpstr>AOT_Da_Presentation_02</vt:lpstr>
      <vt:lpstr>AOTrauma Masters Course—Current Concepts</vt:lpstr>
      <vt:lpstr>Case description</vt:lpstr>
      <vt:lpstr>PowerPoint Presentation</vt:lpstr>
      <vt:lpstr>Discuss (briefly)</vt:lpstr>
      <vt:lpstr>Imaging 5 months after fracture     </vt:lpstr>
      <vt:lpstr>PowerPoint Presentation</vt:lpstr>
      <vt:lpstr>Clinical examination</vt:lpstr>
      <vt:lpstr>Discuss</vt:lpstr>
      <vt:lpstr>PowerPoint Presentation</vt:lpstr>
      <vt:lpstr>PowerPoint Presentation</vt:lpstr>
      <vt:lpstr>PowerPoint Presentation</vt:lpstr>
      <vt:lpstr>Fixation</vt:lpstr>
      <vt:lpstr>PowerPoint Presentation</vt:lpstr>
      <vt:lpstr>EDC II and EIP tendons rupture at 7 months Hardware removal EDC III tendon transfer with excellent results  Carpal tunnel release at 8 years  </vt:lpstr>
      <vt:lpstr>Follow-up 16 years</vt:lpstr>
      <vt:lpstr>Follow-up 16 years</vt:lpstr>
      <vt:lpstr>Follow-up 16 years</vt:lpstr>
      <vt:lpstr>Learning objectives</vt:lpstr>
    </vt:vector>
  </TitlesOfParts>
  <Company>Uso Personal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AOTrauma Masters Course - Current Concepts</dc:title>
  <dc:creator>fiesky nunez</dc:creator>
  <cp:lastModifiedBy>Carl Lau</cp:lastModifiedBy>
  <cp:revision>22</cp:revision>
  <dcterms:created xsi:type="dcterms:W3CDTF">2017-10-18T12:58:46Z</dcterms:created>
  <dcterms:modified xsi:type="dcterms:W3CDTF">2018-11-07T12:42:32Z</dcterms:modified>
</cp:coreProperties>
</file>