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72" r:id="rId2"/>
    <p:sldId id="275"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3" r:id="rId20"/>
    <p:sldId id="274" r:id="rId21"/>
  </p:sldIdLst>
  <p:sldSz cx="9144000" cy="6858000" type="screen4x3"/>
  <p:notesSz cx="6858000" cy="9144000"/>
  <p:defaultTextStyle>
    <a:defPPr>
      <a:defRPr lang="de-DE"/>
    </a:defPPr>
    <a:lvl1pPr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1pPr>
    <a:lvl2pPr marL="4572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2pPr>
    <a:lvl3pPr marL="9144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3pPr>
    <a:lvl4pPr marL="13716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4pPr>
    <a:lvl5pPr marL="18288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5pPr>
    <a:lvl6pPr marL="22860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6pPr>
    <a:lvl7pPr marL="27432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7pPr>
    <a:lvl8pPr marL="32004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8pPr>
    <a:lvl9pPr marL="36576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9pPr>
  </p:defaultTextStyle>
  <p:extLst>
    <p:ext uri="{EFAFB233-063F-42B5-8137-9DF3F51BA10A}">
      <p15:sldGuideLst xmlns:p15="http://schemas.microsoft.com/office/powerpoint/2012/main">
        <p15:guide id="1" orient="horz" pos="4176" userDrawn="1">
          <p15:clr>
            <a:srgbClr val="A4A3A4"/>
          </p15:clr>
        </p15:guide>
        <p15:guide id="2" pos="556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529B"/>
    <a:srgbClr val="E5EBF7"/>
    <a:srgbClr val="2C1102"/>
    <a:srgbClr val="CDCDCD"/>
    <a:srgbClr val="CBBA90"/>
    <a:srgbClr val="CBC383"/>
    <a:srgbClr val="BEAA83"/>
    <a:srgbClr val="212164"/>
    <a:srgbClr val="2952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29" autoAdjust="0"/>
    <p:restoredTop sz="89121" autoAdjust="0"/>
  </p:normalViewPr>
  <p:slideViewPr>
    <p:cSldViewPr showGuides="1">
      <p:cViewPr varScale="1">
        <p:scale>
          <a:sx n="81" d="100"/>
          <a:sy n="81" d="100"/>
        </p:scale>
        <p:origin x="556" y="40"/>
      </p:cViewPr>
      <p:guideLst>
        <p:guide orient="horz" pos="4176"/>
        <p:guide pos="55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86" d="100"/>
          <a:sy n="86" d="100"/>
        </p:scale>
        <p:origin x="265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2" name="Rectangle 4"/>
          <p:cNvSpPr>
            <a:spLocks noGrp="1" noChangeArrowheads="1"/>
          </p:cNvSpPr>
          <p:nvPr>
            <p:ph type="ftr" sz="quarter" idx="2"/>
          </p:nvPr>
        </p:nvSpPr>
        <p:spPr bwMode="auto">
          <a:xfrm>
            <a:off x="457200" y="8577146"/>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000" smtClean="0">
                <a:latin typeface="Arial" charset="0"/>
                <a:ea typeface="Osaka" charset="0"/>
                <a:cs typeface="Osaka" charset="0"/>
              </a:defRPr>
            </a:lvl1pPr>
          </a:lstStyle>
          <a:p>
            <a:pPr>
              <a:defRPr/>
            </a:pPr>
            <a:endParaRPr lang="en-US" dirty="0"/>
          </a:p>
        </p:txBody>
      </p:sp>
      <p:sp>
        <p:nvSpPr>
          <p:cNvPr id="17413" name="Rectangle 5"/>
          <p:cNvSpPr>
            <a:spLocks noGrp="1" noChangeArrowheads="1"/>
          </p:cNvSpPr>
          <p:nvPr>
            <p:ph type="sldNum" sz="quarter" idx="3"/>
          </p:nvPr>
        </p:nvSpPr>
        <p:spPr bwMode="auto">
          <a:xfrm>
            <a:off x="3495907" y="8577146"/>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000"/>
            </a:lvl1pPr>
          </a:lstStyle>
          <a:p>
            <a:fld id="{3D044EE2-0DFD-4696-A283-1F95AB5F6D4F}" type="slidenum">
              <a:rPr lang="en-US" altLang="de-DE"/>
              <a:pPr/>
              <a:t>‹#›</a:t>
            </a:fld>
            <a:endParaRPr lang="en-US" altLang="de-DE"/>
          </a:p>
        </p:txBody>
      </p:sp>
    </p:spTree>
    <p:extLst>
      <p:ext uri="{BB962C8B-B14F-4D97-AF65-F5344CB8AC3E}">
        <p14:creationId xmlns:p14="http://schemas.microsoft.com/office/powerpoint/2010/main" val="7183898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0" name="Rectangle 4"/>
          <p:cNvSpPr>
            <a:spLocks noGrp="1" noRot="1" noChangeAspect="1" noChangeArrowheads="1" noTextEdit="1"/>
          </p:cNvSpPr>
          <p:nvPr>
            <p:ph type="sldImg" idx="2"/>
          </p:nvPr>
        </p:nvSpPr>
        <p:spPr bwMode="auto">
          <a:xfrm>
            <a:off x="914400" y="685800"/>
            <a:ext cx="5029200" cy="37719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838200" y="4572000"/>
            <a:ext cx="5181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e-CH" noProof="0"/>
              <a:t>Click to add text</a:t>
            </a:r>
            <a:endParaRPr lang="en-US" noProof="0"/>
          </a:p>
          <a:p>
            <a:pPr lvl="1"/>
            <a:r>
              <a:rPr lang="de-CH" noProof="0"/>
              <a:t>Second level text</a:t>
            </a:r>
            <a:endParaRPr lang="en-US" noProof="0"/>
          </a:p>
        </p:txBody>
      </p:sp>
      <p:sp>
        <p:nvSpPr>
          <p:cNvPr id="19462" name="Rectangle 6"/>
          <p:cNvSpPr>
            <a:spLocks noGrp="1" noChangeArrowheads="1"/>
          </p:cNvSpPr>
          <p:nvPr>
            <p:ph type="ftr" sz="quarter" idx="4"/>
          </p:nvPr>
        </p:nvSpPr>
        <p:spPr bwMode="auto">
          <a:xfrm>
            <a:off x="838200" y="85725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000" smtClean="0">
                <a:latin typeface="Arial" charset="0"/>
                <a:ea typeface="Osaka" charset="0"/>
                <a:cs typeface="Osaka" charset="0"/>
              </a:defRPr>
            </a:lvl1pPr>
          </a:lstStyle>
          <a:p>
            <a:pPr>
              <a:defRPr/>
            </a:pPr>
            <a:endParaRPr lang="en-US" dirty="0"/>
          </a:p>
        </p:txBody>
      </p:sp>
      <p:sp>
        <p:nvSpPr>
          <p:cNvPr id="19463" name="Rectangle 7"/>
          <p:cNvSpPr>
            <a:spLocks noGrp="1" noChangeArrowheads="1"/>
          </p:cNvSpPr>
          <p:nvPr>
            <p:ph type="sldNum" sz="quarter" idx="5"/>
          </p:nvPr>
        </p:nvSpPr>
        <p:spPr bwMode="auto">
          <a:xfrm>
            <a:off x="4953000" y="85725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000"/>
            </a:lvl1pPr>
          </a:lstStyle>
          <a:p>
            <a:fld id="{A7CF5A5D-8D80-479E-A045-790BF61593C5}" type="slidenum">
              <a:rPr lang="en-US" altLang="de-DE"/>
              <a:pPr/>
              <a:t>‹#›</a:t>
            </a:fld>
            <a:endParaRPr lang="en-US" altLang="de-DE"/>
          </a:p>
        </p:txBody>
      </p:sp>
    </p:spTree>
    <p:extLst>
      <p:ext uri="{BB962C8B-B14F-4D97-AF65-F5344CB8AC3E}">
        <p14:creationId xmlns:p14="http://schemas.microsoft.com/office/powerpoint/2010/main" val="2216695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Osaka" charset="0"/>
        <a:cs typeface="Osaka" charset="0"/>
      </a:defRPr>
    </a:lvl1pPr>
    <a:lvl2pPr marL="457200" algn="l" rtl="0" eaLnBrk="0" fontAlgn="base" hangingPunct="0">
      <a:spcBef>
        <a:spcPct val="30000"/>
      </a:spcBef>
      <a:spcAft>
        <a:spcPct val="0"/>
      </a:spcAft>
      <a:defRPr kumimoji="1" sz="1200" kern="1200">
        <a:solidFill>
          <a:schemeClr val="tx1"/>
        </a:solidFill>
        <a:latin typeface="Arial" charset="0"/>
        <a:ea typeface="Osaka" charset="0"/>
        <a:cs typeface="Osaka" charset="0"/>
      </a:defRPr>
    </a:lvl2pPr>
    <a:lvl3pPr marL="1143000" indent="-228600" algn="l" rtl="0" eaLnBrk="0" fontAlgn="base" hangingPunct="0">
      <a:spcBef>
        <a:spcPct val="30000"/>
      </a:spcBef>
      <a:spcAft>
        <a:spcPct val="0"/>
      </a:spcAft>
      <a:defRPr kumimoji="1" sz="1200" kern="1200">
        <a:solidFill>
          <a:schemeClr val="tx1"/>
        </a:solidFill>
        <a:latin typeface="Times" charset="0"/>
        <a:ea typeface="Osaka" charset="0"/>
        <a:cs typeface="Osaka" charset="0"/>
      </a:defRPr>
    </a:lvl3pPr>
    <a:lvl4pPr marL="1600200" indent="-228600" algn="l" rtl="0" eaLnBrk="0" fontAlgn="base" hangingPunct="0">
      <a:spcBef>
        <a:spcPct val="30000"/>
      </a:spcBef>
      <a:spcAft>
        <a:spcPct val="0"/>
      </a:spcAft>
      <a:defRPr kumimoji="1" sz="1200" kern="1200">
        <a:solidFill>
          <a:schemeClr val="tx1"/>
        </a:solidFill>
        <a:latin typeface="Times" charset="0"/>
        <a:ea typeface="Osaka" charset="0"/>
        <a:cs typeface="Osaka" charset="0"/>
      </a:defRPr>
    </a:lvl4pPr>
    <a:lvl5pPr marL="2057400" indent="-228600" algn="l" rtl="0" eaLnBrk="0" fontAlgn="base" hangingPunct="0">
      <a:spcBef>
        <a:spcPct val="30000"/>
      </a:spcBef>
      <a:spcAft>
        <a:spcPct val="0"/>
      </a:spcAft>
      <a:defRPr kumimoji="1" sz="1200" kern="1200">
        <a:solidFill>
          <a:schemeClr val="tx1"/>
        </a:solidFill>
        <a:latin typeface="Times" charset="0"/>
        <a:ea typeface="Osaka" charset="0"/>
        <a:cs typeface="Osak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F834CC8F-C62B-2244-AD37-040671307D46}" type="slidenum">
              <a:rPr lang="en-US"/>
              <a:pPr/>
              <a:t>3</a:t>
            </a:fld>
            <a:endParaRPr 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A7CF5A5D-8D80-479E-A045-790BF61593C5}" type="slidenum">
              <a:rPr lang="en-US" altLang="de-DE" smtClean="0"/>
              <a:pPr/>
              <a:t>20</a:t>
            </a:fld>
            <a:endParaRPr lang="en-US" altLang="de-DE"/>
          </a:p>
        </p:txBody>
      </p:sp>
    </p:spTree>
    <p:extLst>
      <p:ext uri="{BB962C8B-B14F-4D97-AF65-F5344CB8AC3E}">
        <p14:creationId xmlns:p14="http://schemas.microsoft.com/office/powerpoint/2010/main" val="377671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6C395D62-9414-0943-AE84-A307BCB74244}" type="slidenum">
              <a:rPr lang="en-US"/>
              <a:pPr/>
              <a:t>9</a:t>
            </a:fld>
            <a:endParaRPr lang="en-US"/>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38DC7912-5A47-3A41-B5E3-BEB436145ABA}" type="slidenum">
              <a:rPr lang="en-US"/>
              <a:pPr/>
              <a:t>10</a:t>
            </a:fld>
            <a:endParaRPr lang="en-US"/>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44BF2F97-5B5C-B54C-8FCF-CDFDDBB8F83C}" type="slidenum">
              <a:rPr lang="en-US"/>
              <a:pPr/>
              <a:t>11</a:t>
            </a:fld>
            <a:endParaRPr lang="en-US"/>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D0C886-6B65-3646-822A-66578FCFFF57}"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Included in </a:t>
            </a:r>
            <a:r>
              <a:rPr lang="en-US" dirty="0" err="1">
                <a:latin typeface="Arial"/>
                <a:cs typeface="Arial"/>
              </a:rPr>
              <a:t>Godina's</a:t>
            </a:r>
            <a:r>
              <a:rPr lang="en-US" dirty="0">
                <a:latin typeface="Arial"/>
                <a:cs typeface="Arial"/>
              </a:rPr>
              <a:t> series and reinforced by other centers was the concept of complete reconstruction, including soft-tissue reconstruction with free tissue transfer in a single emergent setting.</a:t>
            </a:r>
          </a:p>
          <a:p>
            <a:endParaRPr lang="en-US" dirty="0"/>
          </a:p>
        </p:txBody>
      </p:sp>
      <p:sp>
        <p:nvSpPr>
          <p:cNvPr id="4" name="Slide Number Placeholder 3"/>
          <p:cNvSpPr>
            <a:spLocks noGrp="1"/>
          </p:cNvSpPr>
          <p:nvPr>
            <p:ph type="sldNum" sz="quarter" idx="10"/>
          </p:nvPr>
        </p:nvSpPr>
        <p:spPr/>
        <p:txBody>
          <a:bodyPr/>
          <a:lstStyle/>
          <a:p>
            <a:fld id="{0DD0C886-6B65-3646-822A-66578FCFFF57}"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8379C663-B8C7-E549-B253-AC7542A92672}" type="slidenum">
              <a:rPr lang="en-US"/>
              <a:pPr/>
              <a:t>14</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6067567D-7CEC-2348-93A8-4FBBFB9B77C2}" type="slidenum">
              <a:rPr lang="en-US"/>
              <a:pPr/>
              <a:t>15</a:t>
            </a:fld>
            <a:endParaRPr lang="en-US"/>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4BABDD90-3E33-6643-B567-65383E7F8B0C}" type="slidenum">
              <a:rPr lang="en-US"/>
              <a:pPr/>
              <a:t>16</a:t>
            </a:fld>
            <a:endParaRPr lang="en-US"/>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969" y="1371601"/>
            <a:ext cx="8772462" cy="4943261"/>
          </a:xfrm>
          <a:prstGeom prst="rect">
            <a:avLst/>
          </a:prstGeom>
        </p:spPr>
      </p:pic>
      <p:sp>
        <p:nvSpPr>
          <p:cNvPr id="3075" name="Rectangle 3"/>
          <p:cNvSpPr>
            <a:spLocks noGrp="1" noChangeArrowheads="1"/>
          </p:cNvSpPr>
          <p:nvPr>
            <p:ph type="ctrTitle"/>
          </p:nvPr>
        </p:nvSpPr>
        <p:spPr>
          <a:xfrm>
            <a:off x="381000" y="1517650"/>
            <a:ext cx="8287276" cy="463550"/>
          </a:xfrm>
        </p:spPr>
        <p:txBody>
          <a:bodyPr/>
          <a:lstStyle>
            <a:lvl1pPr>
              <a:defRPr>
                <a:solidFill>
                  <a:schemeClr val="tx2"/>
                </a:solidFill>
                <a:ea typeface="ヒラギノ角ゴ Pro W6" charset="0"/>
                <a:cs typeface="ヒラギノ角ゴ Pro W6" charset="0"/>
              </a:defRPr>
            </a:lvl1pPr>
          </a:lstStyle>
          <a:p>
            <a:pPr lvl="0"/>
            <a:r>
              <a:rPr lang="en-US" altLang="ja-JP" noProof="0"/>
              <a:t>Click to edit Master title style</a:t>
            </a:r>
            <a:endParaRPr lang="en-US" altLang="ja-JP" noProof="0" dirty="0"/>
          </a:p>
        </p:txBody>
      </p:sp>
      <p:sp>
        <p:nvSpPr>
          <p:cNvPr id="3076" name="Rectangle 4"/>
          <p:cNvSpPr>
            <a:spLocks noGrp="1" noChangeArrowheads="1"/>
          </p:cNvSpPr>
          <p:nvPr>
            <p:ph type="subTitle" idx="1"/>
          </p:nvPr>
        </p:nvSpPr>
        <p:spPr>
          <a:xfrm>
            <a:off x="380999" y="2208213"/>
            <a:ext cx="8287277" cy="458787"/>
          </a:xfrm>
        </p:spPr>
        <p:txBody>
          <a:bodyPr/>
          <a:lstStyle>
            <a:lvl1pPr marL="0" indent="0">
              <a:buFontTx/>
              <a:buNone/>
              <a:defRPr sz="2800">
                <a:solidFill>
                  <a:srgbClr val="000000"/>
                </a:solidFill>
              </a:defRPr>
            </a:lvl1pPr>
          </a:lstStyle>
          <a:p>
            <a:pPr lvl="0"/>
            <a:r>
              <a:rPr lang="en-US" noProof="0"/>
              <a:t>Click to edit Master subtitle style</a:t>
            </a:r>
            <a:endParaRPr lang="en-US" noProof="0" dirty="0"/>
          </a:p>
        </p:txBody>
      </p:sp>
      <p:sp>
        <p:nvSpPr>
          <p:cNvPr id="9" name="Textplatzhalter 8"/>
          <p:cNvSpPr>
            <a:spLocks noGrp="1"/>
          </p:cNvSpPr>
          <p:nvPr>
            <p:ph type="body" sz="quarter" idx="10" hasCustomPrompt="1"/>
          </p:nvPr>
        </p:nvSpPr>
        <p:spPr>
          <a:xfrm>
            <a:off x="465667" y="5486400"/>
            <a:ext cx="3963987" cy="377825"/>
          </a:xfrm>
        </p:spPr>
        <p:txBody>
          <a:bodyPr/>
          <a:lstStyle>
            <a:lvl1pPr marL="0" indent="0">
              <a:buNone/>
              <a:defRPr sz="2000">
                <a:solidFill>
                  <a:schemeClr val="tx2"/>
                </a:solidFill>
                <a:latin typeface="+mn-lt"/>
              </a:defRPr>
            </a:lvl1pPr>
          </a:lstStyle>
          <a:p>
            <a:pPr lvl="0"/>
            <a:r>
              <a:rPr lang="en-US" noProof="0" dirty="0"/>
              <a:t>Presenter‘s name</a:t>
            </a:r>
          </a:p>
        </p:txBody>
      </p:sp>
      <p:sp>
        <p:nvSpPr>
          <p:cNvPr id="16" name="Textplatzhalter 8"/>
          <p:cNvSpPr>
            <a:spLocks noGrp="1"/>
          </p:cNvSpPr>
          <p:nvPr>
            <p:ph type="body" sz="quarter" idx="11" hasCustomPrompt="1"/>
          </p:nvPr>
        </p:nvSpPr>
        <p:spPr>
          <a:xfrm>
            <a:off x="457200" y="5909733"/>
            <a:ext cx="3972453" cy="381000"/>
          </a:xfrm>
        </p:spPr>
        <p:txBody>
          <a:bodyPr/>
          <a:lstStyle>
            <a:lvl1pPr marL="0" indent="0">
              <a:buNone/>
              <a:defRPr sz="2000">
                <a:solidFill>
                  <a:schemeClr val="tx1"/>
                </a:solidFill>
                <a:latin typeface="+mn-lt"/>
              </a:defRPr>
            </a:lvl1pPr>
          </a:lstStyle>
          <a:p>
            <a:pPr lvl="0"/>
            <a:r>
              <a:rPr lang="en-US" noProof="0" dirty="0"/>
              <a:t>Presenter‘s title</a:t>
            </a:r>
          </a:p>
        </p:txBody>
      </p:sp>
      <p:sp>
        <p:nvSpPr>
          <p:cNvPr id="17" name="Textplatzhalter 8"/>
          <p:cNvSpPr>
            <a:spLocks noGrp="1"/>
          </p:cNvSpPr>
          <p:nvPr>
            <p:ph type="body" sz="quarter" idx="12" hasCustomPrompt="1"/>
          </p:nvPr>
        </p:nvSpPr>
        <p:spPr>
          <a:xfrm>
            <a:off x="4704291" y="5474758"/>
            <a:ext cx="3963987" cy="377825"/>
          </a:xfrm>
        </p:spPr>
        <p:txBody>
          <a:bodyPr/>
          <a:lstStyle>
            <a:lvl1pPr marL="0" indent="0">
              <a:buNone/>
              <a:defRPr sz="2000">
                <a:solidFill>
                  <a:schemeClr val="tx2"/>
                </a:solidFill>
                <a:latin typeface="+mn-lt"/>
              </a:defRPr>
            </a:lvl1pPr>
          </a:lstStyle>
          <a:p>
            <a:pPr lvl="0"/>
            <a:r>
              <a:rPr lang="en-US" noProof="0" dirty="0"/>
              <a:t>Meeting</a:t>
            </a:r>
          </a:p>
        </p:txBody>
      </p:sp>
      <p:sp>
        <p:nvSpPr>
          <p:cNvPr id="18" name="Textplatzhalter 8"/>
          <p:cNvSpPr>
            <a:spLocks noGrp="1"/>
          </p:cNvSpPr>
          <p:nvPr>
            <p:ph type="body" sz="quarter" idx="13" hasCustomPrompt="1"/>
          </p:nvPr>
        </p:nvSpPr>
        <p:spPr>
          <a:xfrm>
            <a:off x="4695824" y="5898091"/>
            <a:ext cx="3972453" cy="381000"/>
          </a:xfrm>
        </p:spPr>
        <p:txBody>
          <a:bodyPr/>
          <a:lstStyle>
            <a:lvl1pPr marL="0" indent="0">
              <a:buNone/>
              <a:defRPr sz="2000" baseline="0">
                <a:solidFill>
                  <a:schemeClr val="tx1"/>
                </a:solidFill>
                <a:latin typeface="+mn-lt"/>
              </a:defRPr>
            </a:lvl1pPr>
          </a:lstStyle>
          <a:p>
            <a:pPr lvl="0"/>
            <a:r>
              <a:rPr lang="en-US" noProof="0" dirty="0"/>
              <a:t>City, Month, Year</a:t>
            </a:r>
          </a:p>
        </p:txBody>
      </p:sp>
      <p:pic>
        <p:nvPicPr>
          <p:cNvPr id="19" name="Grafik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0297" y="238381"/>
            <a:ext cx="2548482" cy="529132"/>
          </a:xfrm>
          <a:prstGeom prst="rect">
            <a:avLst/>
          </a:prstGeom>
        </p:spPr>
      </p:pic>
    </p:spTree>
    <p:extLst>
      <p:ext uri="{BB962C8B-B14F-4D97-AF65-F5344CB8AC3E}">
        <p14:creationId xmlns:p14="http://schemas.microsoft.com/office/powerpoint/2010/main" val="1360061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851164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Inhaltsplatzhalter 5"/>
          <p:cNvSpPr>
            <a:spLocks noGrp="1"/>
          </p:cNvSpPr>
          <p:nvPr>
            <p:ph sz="quarter" idx="10"/>
          </p:nvPr>
        </p:nvSpPr>
        <p:spPr>
          <a:xfrm>
            <a:off x="381000" y="1517650"/>
            <a:ext cx="4114800" cy="4495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Inhaltsplatzhalter 5"/>
          <p:cNvSpPr>
            <a:spLocks noGrp="1"/>
          </p:cNvSpPr>
          <p:nvPr>
            <p:ph sz="quarter" idx="11"/>
          </p:nvPr>
        </p:nvSpPr>
        <p:spPr>
          <a:xfrm>
            <a:off x="4648200" y="1517650"/>
            <a:ext cx="4114801" cy="4495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727927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Blac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50">
                <a:solidFill>
                  <a:schemeClr val="tx1"/>
                </a:solidFill>
              </a:defRPr>
            </a:lvl1pPr>
          </a:lstStyle>
          <a:p>
            <a:r>
              <a:rPr lang="en-US" noProof="0"/>
              <a:t>Click to edit Master title style</a:t>
            </a:r>
            <a:endParaRPr lang="en-US" noProof="0" dirty="0"/>
          </a:p>
        </p:txBody>
      </p:sp>
      <p:sp>
        <p:nvSpPr>
          <p:cNvPr id="3" name="Content Placeholder 2"/>
          <p:cNvSpPr>
            <a:spLocks noGrp="1"/>
          </p:cNvSpPr>
          <p:nvPr>
            <p:ph idx="1"/>
          </p:nvPr>
        </p:nvSpPr>
        <p:spPr/>
        <p:txBody>
          <a:bodyPr/>
          <a:lstStyle>
            <a:lvl1pPr>
              <a:defRPr spc="50">
                <a:solidFill>
                  <a:schemeClr val="tx1"/>
                </a:solidFill>
              </a:defRPr>
            </a:lvl1pPr>
            <a:lvl2pPr>
              <a:defRPr spc="50">
                <a:solidFill>
                  <a:schemeClr val="tx1"/>
                </a:solidFill>
              </a:defRPr>
            </a:lvl2pPr>
            <a:lvl3pPr>
              <a:defRPr spc="50">
                <a:solidFill>
                  <a:schemeClr val="tx1"/>
                </a:solidFill>
              </a:defRPr>
            </a:lvl3pPr>
            <a:lvl4pPr>
              <a:defRPr spc="50">
                <a:solidFill>
                  <a:schemeClr val="tx1"/>
                </a:solidFill>
              </a:defRPr>
            </a:lvl4pPr>
            <a:lvl5pPr>
              <a:defRPr spc="5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8" name="Grafi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8000" y="6480759"/>
            <a:ext cx="2477689" cy="514749"/>
          </a:xfrm>
          <a:prstGeom prst="rect">
            <a:avLst/>
          </a:prstGeom>
        </p:spPr>
      </p:pic>
    </p:spTree>
    <p:extLst>
      <p:ext uri="{BB962C8B-B14F-4D97-AF65-F5344CB8AC3E}">
        <p14:creationId xmlns:p14="http://schemas.microsoft.com/office/powerpoint/2010/main" val="24450598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13"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969" y="1371601"/>
            <a:ext cx="8772462" cy="4943261"/>
          </a:xfrm>
          <a:prstGeom prst="rect">
            <a:avLst/>
          </a:prstGeom>
        </p:spPr>
      </p:pic>
      <p:sp>
        <p:nvSpPr>
          <p:cNvPr id="3" name="Title 2"/>
          <p:cNvSpPr>
            <a:spLocks noGrp="1"/>
          </p:cNvSpPr>
          <p:nvPr>
            <p:ph type="title"/>
          </p:nvPr>
        </p:nvSpPr>
        <p:spPr/>
        <p:txBody>
          <a:bodyPr/>
          <a:lstStyle/>
          <a:p>
            <a:r>
              <a:rPr lang="en-US"/>
              <a:t>Click to edit Master title style</a:t>
            </a:r>
          </a:p>
        </p:txBody>
      </p:sp>
      <p:sp>
        <p:nvSpPr>
          <p:cNvPr id="10" name="Content Placeholder 2"/>
          <p:cNvSpPr>
            <a:spLocks noGrp="1"/>
          </p:cNvSpPr>
          <p:nvPr>
            <p:ph idx="1"/>
          </p:nvPr>
        </p:nvSpPr>
        <p:spPr>
          <a:xfrm>
            <a:off x="381000" y="1517650"/>
            <a:ext cx="7575376" cy="4495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4" name="Grafik 1"/>
          <p:cNvPicPr>
            <a:picLocks noChangeAspect="1"/>
          </p:cNvPicPr>
          <p:nvPr userDrawn="1"/>
        </p:nvPicPr>
        <p:blipFill rotWithShape="1">
          <a:blip r:embed="rId3">
            <a:extLst>
              <a:ext uri="{28A0092B-C50C-407E-A947-70E740481C1C}">
                <a14:useLocalDpi xmlns:a14="http://schemas.microsoft.com/office/drawing/2010/main" val="0"/>
              </a:ext>
            </a:extLst>
          </a:blip>
          <a:srcRect t="6848" b="-6848"/>
          <a:stretch/>
        </p:blipFill>
        <p:spPr>
          <a:xfrm>
            <a:off x="7488000" y="6480000"/>
            <a:ext cx="2477689" cy="514749"/>
          </a:xfrm>
          <a:prstGeom prst="rect">
            <a:avLst/>
          </a:prstGeom>
        </p:spPr>
      </p:pic>
    </p:spTree>
    <p:extLst>
      <p:ext uri="{BB962C8B-B14F-4D97-AF65-F5344CB8AC3E}">
        <p14:creationId xmlns:p14="http://schemas.microsoft.com/office/powerpoint/2010/main" val="3856696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9354D2C-0A26-A248-926D-A5FA63A5E4F5}" type="datetimeFigureOut">
              <a:rPr lang="en-US" smtClean="0"/>
              <a:pPr/>
              <a:t>10/30/2018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24384D2-A142-7E4A-ABE1-08E590C06129}" type="slidenum">
              <a:rPr lang="en-US" smtClean="0"/>
              <a:pPr/>
              <a:t>‹#›</a:t>
            </a:fld>
            <a:endParaRPr lang="en-US"/>
          </a:p>
        </p:txBody>
      </p:sp>
    </p:spTree>
    <p:extLst>
      <p:ext uri="{BB962C8B-B14F-4D97-AF65-F5344CB8AC3E}">
        <p14:creationId xmlns:p14="http://schemas.microsoft.com/office/powerpoint/2010/main" val="296063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9354D2C-0A26-A248-926D-A5FA63A5E4F5}" type="datetimeFigureOut">
              <a:rPr lang="en-US" smtClean="0"/>
              <a:pPr/>
              <a:t>10/30/2018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24384D2-A142-7E4A-ABE1-08E590C06129}" type="slidenum">
              <a:rPr lang="en-US" smtClean="0"/>
              <a:pPr/>
              <a:t>‹#›</a:t>
            </a:fld>
            <a:endParaRPr lang="en-US"/>
          </a:p>
        </p:txBody>
      </p:sp>
    </p:spTree>
    <p:extLst>
      <p:ext uri="{BB962C8B-B14F-4D97-AF65-F5344CB8AC3E}">
        <p14:creationId xmlns:p14="http://schemas.microsoft.com/office/powerpoint/2010/main" val="287463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531813"/>
            <a:ext cx="8382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ja-JP" noProof="0" dirty="0"/>
              <a:t>Click to add text</a:t>
            </a:r>
          </a:p>
        </p:txBody>
      </p:sp>
      <p:sp>
        <p:nvSpPr>
          <p:cNvPr id="1027" name="Rectangle 3"/>
          <p:cNvSpPr>
            <a:spLocks noGrp="1" noChangeArrowheads="1"/>
          </p:cNvSpPr>
          <p:nvPr>
            <p:ph type="body" idx="1"/>
          </p:nvPr>
        </p:nvSpPr>
        <p:spPr bwMode="auto">
          <a:xfrm>
            <a:off x="381000" y="1517650"/>
            <a:ext cx="7575376"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ja-JP" noProof="0" dirty="0"/>
              <a:t>Click to add text</a:t>
            </a:r>
          </a:p>
          <a:p>
            <a:pPr lvl="1"/>
            <a:r>
              <a:rPr lang="en-US" altLang="ja-JP" noProof="0" dirty="0"/>
              <a:t>Second level text</a:t>
            </a:r>
          </a:p>
          <a:p>
            <a:pPr lvl="2"/>
            <a:r>
              <a:rPr lang="en-US" altLang="ja-JP" noProof="0" dirty="0"/>
              <a:t>Third level text</a:t>
            </a:r>
          </a:p>
          <a:p>
            <a:pPr lvl="3"/>
            <a:r>
              <a:rPr lang="en-US" altLang="ja-JP" noProof="0" dirty="0"/>
              <a:t>Fourth level text</a:t>
            </a:r>
          </a:p>
          <a:p>
            <a:pPr lvl="4"/>
            <a:r>
              <a:rPr lang="en-US" altLang="ja-JP" noProof="0" dirty="0"/>
              <a:t>Fifth level text</a:t>
            </a:r>
          </a:p>
        </p:txBody>
      </p:sp>
      <p:pic>
        <p:nvPicPr>
          <p:cNvPr id="9" name="Grafik 1"/>
          <p:cNvPicPr>
            <a:picLocks noChangeAspect="1"/>
          </p:cNvPicPr>
          <p:nvPr/>
        </p:nvPicPr>
        <p:blipFill rotWithShape="1">
          <a:blip r:embed="rId9">
            <a:extLst>
              <a:ext uri="{28A0092B-C50C-407E-A947-70E740481C1C}">
                <a14:useLocalDpi xmlns:a14="http://schemas.microsoft.com/office/drawing/2010/main" val="0"/>
              </a:ext>
            </a:extLst>
          </a:blip>
          <a:srcRect t="6848" b="-6848"/>
          <a:stretch/>
        </p:blipFill>
        <p:spPr>
          <a:xfrm>
            <a:off x="7488000" y="6480000"/>
            <a:ext cx="2477689" cy="514749"/>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3" r:id="rId3"/>
    <p:sldLayoutId id="2147483672" r:id="rId4"/>
    <p:sldLayoutId id="2147483673" r:id="rId5"/>
    <p:sldLayoutId id="2147483675" r:id="rId6"/>
    <p:sldLayoutId id="2147483676"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1" fontAlgn="base" hangingPunct="1">
        <a:lnSpc>
          <a:spcPct val="90000"/>
        </a:lnSpc>
        <a:spcBef>
          <a:spcPct val="0"/>
        </a:spcBef>
        <a:spcAft>
          <a:spcPct val="0"/>
        </a:spcAft>
        <a:defRPr kumimoji="1" sz="3400" b="1">
          <a:solidFill>
            <a:schemeClr val="tx2"/>
          </a:solidFill>
          <a:latin typeface="+mj-lt"/>
          <a:ea typeface="+mj-ea"/>
          <a:cs typeface="+mj-cs"/>
        </a:defRPr>
      </a:lvl1pPr>
      <a:lvl2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2pPr>
      <a:lvl3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3pPr>
      <a:lvl4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4pPr>
      <a:lvl5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5pPr>
      <a:lvl6pPr marL="4572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6pPr>
      <a:lvl7pPr marL="9144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7pPr>
      <a:lvl8pPr marL="13716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8pPr>
      <a:lvl9pPr marL="18288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9pPr>
    </p:titleStyle>
    <p:body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5.png"/><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oleObject" Target="../embeddings/oleObject1.bin"/><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0.png"/><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0999" y="2898205"/>
            <a:ext cx="8287277" cy="458787"/>
          </a:xfrm>
        </p:spPr>
        <p:txBody>
          <a:bodyPr/>
          <a:lstStyle/>
          <a:p>
            <a:r>
              <a:rPr lang="en-US" dirty="0">
                <a:solidFill>
                  <a:schemeClr val="tx1"/>
                </a:solidFill>
              </a:rPr>
              <a:t>Module 3, Case 1: A wide loss of skin coverage of the hand and wrist with exposure of arteries, nerves and bone, sequelae of crush injury </a:t>
            </a:r>
            <a:r>
              <a:rPr lang="en-US" dirty="0"/>
              <a:t>	</a:t>
            </a:r>
            <a:br>
              <a:rPr lang="en-US" dirty="0"/>
            </a:br>
            <a:endParaRPr lang="en-US" dirty="0"/>
          </a:p>
        </p:txBody>
      </p:sp>
      <p:sp>
        <p:nvSpPr>
          <p:cNvPr id="6" name="Text Placeholder 5"/>
          <p:cNvSpPr>
            <a:spLocks noGrp="1"/>
          </p:cNvSpPr>
          <p:nvPr>
            <p:ph type="body" sz="quarter" idx="12"/>
          </p:nvPr>
        </p:nvSpPr>
        <p:spPr/>
        <p:txBody>
          <a:bodyPr/>
          <a:lstStyle/>
          <a:p>
            <a:r>
              <a:rPr lang="en-US" dirty="0"/>
              <a:t>Davos Courses</a:t>
            </a:r>
          </a:p>
        </p:txBody>
      </p:sp>
      <p:sp>
        <p:nvSpPr>
          <p:cNvPr id="7" name="Text Placeholder 6"/>
          <p:cNvSpPr>
            <a:spLocks noGrp="1"/>
          </p:cNvSpPr>
          <p:nvPr>
            <p:ph type="body" sz="quarter" idx="13"/>
          </p:nvPr>
        </p:nvSpPr>
        <p:spPr/>
        <p:txBody>
          <a:bodyPr/>
          <a:lstStyle/>
          <a:p>
            <a:r>
              <a:rPr lang="en-US" dirty="0"/>
              <a:t>December 2018</a:t>
            </a:r>
          </a:p>
        </p:txBody>
      </p:sp>
      <p:sp>
        <p:nvSpPr>
          <p:cNvPr id="8" name="Title 1"/>
          <p:cNvSpPr>
            <a:spLocks noGrp="1"/>
          </p:cNvSpPr>
          <p:nvPr>
            <p:ph type="ctrTitle"/>
          </p:nvPr>
        </p:nvSpPr>
        <p:spPr/>
        <p:txBody>
          <a:bodyPr/>
          <a:lstStyle/>
          <a:p>
            <a:r>
              <a:rPr lang="en-US" sz="3600" dirty="0" err="1"/>
              <a:t>AOTrauma</a:t>
            </a:r>
            <a:r>
              <a:rPr lang="en-US" sz="3600" dirty="0"/>
              <a:t> Masters Course</a:t>
            </a:r>
            <a:r>
              <a:rPr lang="en-US" sz="3600" dirty="0">
                <a:latin typeface="Arial" panose="020B0604020202020204" pitchFamily="34" charset="0"/>
                <a:cs typeface="Arial" panose="020B0604020202020204" pitchFamily="34" charset="0"/>
              </a:rPr>
              <a:t>―</a:t>
            </a:r>
            <a:r>
              <a:rPr lang="en-US" sz="3600" dirty="0"/>
              <a:t>Current Concepts</a:t>
            </a:r>
          </a:p>
        </p:txBody>
      </p:sp>
    </p:spTree>
    <p:extLst>
      <p:ext uri="{BB962C8B-B14F-4D97-AF65-F5344CB8AC3E}">
        <p14:creationId xmlns:p14="http://schemas.microsoft.com/office/powerpoint/2010/main" val="1022451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7" name="Picture 3" descr="19"/>
          <p:cNvPicPr>
            <a:picLocks noChangeAspect="1" noChangeArrowheads="1"/>
          </p:cNvPicPr>
          <p:nvPr/>
        </p:nvPicPr>
        <p:blipFill>
          <a:blip r:embed="rId3"/>
          <a:srcRect/>
          <a:stretch>
            <a:fillRect/>
          </a:stretch>
        </p:blipFill>
        <p:spPr bwMode="auto">
          <a:xfrm>
            <a:off x="1371600" y="1772816"/>
            <a:ext cx="6199188" cy="3117850"/>
          </a:xfrm>
          <a:prstGeom prst="rect">
            <a:avLst/>
          </a:prstGeom>
          <a:noFill/>
          <a:ln w="38100">
            <a:noFill/>
            <a:miter lim="800000"/>
            <a:headEnd/>
            <a:tailEnd/>
          </a:ln>
        </p:spPr>
      </p:pic>
      <p:sp>
        <p:nvSpPr>
          <p:cNvPr id="4" name="TextBox 3"/>
          <p:cNvSpPr txBox="1"/>
          <p:nvPr/>
        </p:nvSpPr>
        <p:spPr>
          <a:xfrm>
            <a:off x="1390814" y="5312833"/>
            <a:ext cx="3732112"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t>Free radial forearm flap</a:t>
            </a:r>
          </a:p>
        </p:txBody>
      </p:sp>
    </p:spTree>
    <p:extLst>
      <p:ext uri="{BB962C8B-B14F-4D97-AF65-F5344CB8AC3E}">
        <p14:creationId xmlns:p14="http://schemas.microsoft.com/office/powerpoint/2010/main" val="26554820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1026" descr="DSC01953"/>
          <p:cNvPicPr>
            <a:picLocks noChangeAspect="1" noChangeArrowheads="1"/>
          </p:cNvPicPr>
          <p:nvPr/>
        </p:nvPicPr>
        <p:blipFill rotWithShape="1">
          <a:blip r:embed="rId3">
            <a:lum bright="12000" contrast="12000"/>
          </a:blip>
          <a:srcRect t="6568"/>
          <a:stretch/>
        </p:blipFill>
        <p:spPr bwMode="auto">
          <a:xfrm>
            <a:off x="4717218" y="1340768"/>
            <a:ext cx="4426782" cy="5514742"/>
          </a:xfrm>
          <a:prstGeom prst="rect">
            <a:avLst/>
          </a:prstGeom>
          <a:noFill/>
          <a:ln w="28575">
            <a:noFill/>
            <a:miter lim="800000"/>
            <a:headEnd/>
            <a:tailEnd/>
          </a:ln>
        </p:spPr>
      </p:pic>
      <p:pic>
        <p:nvPicPr>
          <p:cNvPr id="266243" name="Picture 1027" descr="DSC01952"/>
          <p:cNvPicPr>
            <a:picLocks noChangeAspect="1" noChangeArrowheads="1"/>
          </p:cNvPicPr>
          <p:nvPr/>
        </p:nvPicPr>
        <p:blipFill rotWithShape="1">
          <a:blip r:embed="rId4">
            <a:lum bright="12000" contrast="12000"/>
          </a:blip>
          <a:srcRect r="9491" b="16199"/>
          <a:stretch/>
        </p:blipFill>
        <p:spPr bwMode="auto">
          <a:xfrm>
            <a:off x="102869" y="1340769"/>
            <a:ext cx="4469131" cy="5517232"/>
          </a:xfrm>
          <a:prstGeom prst="rect">
            <a:avLst/>
          </a:prstGeom>
          <a:noFill/>
          <a:ln w="28575">
            <a:noFill/>
            <a:miter lim="800000"/>
            <a:headEnd/>
            <a:tailEnd/>
          </a:ln>
        </p:spPr>
      </p:pic>
      <p:sp>
        <p:nvSpPr>
          <p:cNvPr id="4" name="TextBox 3"/>
          <p:cNvSpPr txBox="1"/>
          <p:nvPr/>
        </p:nvSpPr>
        <p:spPr>
          <a:xfrm>
            <a:off x="179512" y="116632"/>
            <a:ext cx="4537706" cy="1154162"/>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300" dirty="0"/>
              <a:t>Free radial forearm flap was used to reconstruct the ulnar and palmar aspect of the hand  </a:t>
            </a:r>
          </a:p>
        </p:txBody>
      </p:sp>
      <p:sp>
        <p:nvSpPr>
          <p:cNvPr id="5" name="TextBox 4"/>
          <p:cNvSpPr txBox="1"/>
          <p:nvPr/>
        </p:nvSpPr>
        <p:spPr>
          <a:xfrm>
            <a:off x="4717218" y="120695"/>
            <a:ext cx="4426781" cy="1154162"/>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300" dirty="0"/>
              <a:t>Skin graft was used to cover the dorsal aspect of the hand and radial aspect of the wrist</a:t>
            </a:r>
          </a:p>
        </p:txBody>
      </p:sp>
    </p:spTree>
    <p:extLst>
      <p:ext uri="{BB962C8B-B14F-4D97-AF65-F5344CB8AC3E}">
        <p14:creationId xmlns:p14="http://schemas.microsoft.com/office/powerpoint/2010/main" val="3768370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1812"/>
            <a:ext cx="8382000" cy="1096987"/>
          </a:xfrm>
        </p:spPr>
        <p:txBody>
          <a:bodyPr/>
          <a:lstStyle/>
          <a:p>
            <a:r>
              <a:rPr lang="en-US" dirty="0">
                <a:ea typeface="Arial" charset="0"/>
                <a:cs typeface="Arial" charset="0"/>
              </a:rPr>
              <a:t>Early microsurgical reconstruction of complex trauma of the extremities</a:t>
            </a:r>
            <a:br>
              <a:rPr lang="en-US" dirty="0">
                <a:ea typeface="Arial" charset="0"/>
                <a:cs typeface="Arial" charset="0"/>
              </a:rPr>
            </a:br>
            <a:r>
              <a:rPr lang="en-US" dirty="0">
                <a:ea typeface="Arial" charset="0"/>
                <a:cs typeface="Arial" charset="0"/>
              </a:rPr>
              <a:t>  </a:t>
            </a:r>
            <a:endParaRPr lang="en-US" dirty="0"/>
          </a:p>
        </p:txBody>
      </p:sp>
      <p:sp>
        <p:nvSpPr>
          <p:cNvPr id="3" name="Content Placeholder 2"/>
          <p:cNvSpPr>
            <a:spLocks noGrp="1"/>
          </p:cNvSpPr>
          <p:nvPr>
            <p:ph idx="1"/>
          </p:nvPr>
        </p:nvSpPr>
        <p:spPr>
          <a:xfrm>
            <a:off x="323528" y="1916832"/>
            <a:ext cx="8136904" cy="2806922"/>
          </a:xfrm>
          <a:noFill/>
        </p:spPr>
        <p:txBody>
          <a:bodyPr wrap="square" rtlCol="0">
            <a:spAutoFit/>
          </a:bodyPr>
          <a:lstStyle/>
          <a:p>
            <a:pPr marL="342900" indent="-342900">
              <a:spcBef>
                <a:spcPct val="0"/>
              </a:spcBef>
              <a:spcAft>
                <a:spcPct val="0"/>
              </a:spcAft>
              <a:buFont typeface="Arial" panose="020B0604020202020204" pitchFamily="34" charset="0"/>
              <a:buChar char="•"/>
            </a:pPr>
            <a:r>
              <a:rPr lang="en-US" sz="2400" b="1" kern="1200" dirty="0" err="1">
                <a:latin typeface="Arial" panose="020B0604020202020204" pitchFamily="34" charset="0"/>
                <a:ea typeface="Osaka" pitchFamily="-32" charset="-128"/>
              </a:rPr>
              <a:t>Godina</a:t>
            </a:r>
            <a:r>
              <a:rPr lang="en-US" sz="2400" b="1" kern="1200" dirty="0">
                <a:latin typeface="Arial" panose="020B0604020202020204" pitchFamily="34" charset="0"/>
                <a:ea typeface="Osaka" pitchFamily="-32" charset="-128"/>
              </a:rPr>
              <a:t> M</a:t>
            </a:r>
            <a:r>
              <a:rPr lang="en-US" sz="2400" kern="1200" dirty="0">
                <a:latin typeface="Arial" panose="020B0604020202020204" pitchFamily="34" charset="0"/>
                <a:ea typeface="Osaka" pitchFamily="-32" charset="-128"/>
              </a:rPr>
              <a:t>. </a:t>
            </a:r>
            <a:r>
              <a:rPr lang="en-US" sz="2400" dirty="0">
                <a:ea typeface="Arial" charset="0"/>
                <a:cs typeface="Arial" charset="0"/>
              </a:rPr>
              <a:t>Early microsurgical reconstruction of complex trauma of the extremities. </a:t>
            </a:r>
            <a:r>
              <a:rPr lang="en-US" sz="2400" i="1" kern="1200" dirty="0" err="1">
                <a:latin typeface="Arial" panose="020B0604020202020204" pitchFamily="34" charset="0"/>
                <a:ea typeface="Osaka" pitchFamily="-32" charset="-128"/>
              </a:rPr>
              <a:t>Plast</a:t>
            </a:r>
            <a:r>
              <a:rPr lang="en-US" sz="2400" i="1" kern="1200" dirty="0">
                <a:latin typeface="Arial" panose="020B0604020202020204" pitchFamily="34" charset="0"/>
                <a:ea typeface="Osaka" pitchFamily="-32" charset="-128"/>
              </a:rPr>
              <a:t> </a:t>
            </a:r>
            <a:r>
              <a:rPr lang="en-US" sz="2400" i="1" kern="1200" dirty="0" err="1">
                <a:latin typeface="Arial" panose="020B0604020202020204" pitchFamily="34" charset="0"/>
                <a:ea typeface="Osaka" pitchFamily="-32" charset="-128"/>
              </a:rPr>
              <a:t>Reconstr</a:t>
            </a:r>
            <a:r>
              <a:rPr lang="en-US" sz="2400" i="1" kern="1200" dirty="0">
                <a:latin typeface="Arial" panose="020B0604020202020204" pitchFamily="34" charset="0"/>
                <a:ea typeface="Osaka" pitchFamily="-32" charset="-128"/>
              </a:rPr>
              <a:t> Surg</a:t>
            </a:r>
            <a:r>
              <a:rPr lang="en-US" sz="2400" kern="1200" dirty="0">
                <a:latin typeface="Arial" panose="020B0604020202020204" pitchFamily="34" charset="0"/>
                <a:ea typeface="Osaka" pitchFamily="-32" charset="-128"/>
              </a:rPr>
              <a:t>. 1986 Sep;78:285</a:t>
            </a:r>
            <a:r>
              <a:rPr lang="en-US" sz="2400" kern="1200" dirty="0">
                <a:latin typeface="Arial" panose="020B0604020202020204" pitchFamily="34" charset="0"/>
                <a:ea typeface="Osaka" pitchFamily="-32" charset="-128"/>
                <a:cs typeface="Arial" panose="020B0604020202020204" pitchFamily="34" charset="0"/>
              </a:rPr>
              <a:t>–</a:t>
            </a:r>
            <a:r>
              <a:rPr lang="en-US" sz="2400" kern="1200" dirty="0">
                <a:latin typeface="Arial" panose="020B0604020202020204" pitchFamily="34" charset="0"/>
                <a:ea typeface="Osaka" pitchFamily="-32" charset="-128"/>
              </a:rPr>
              <a:t>292</a:t>
            </a:r>
          </a:p>
          <a:p>
            <a:pPr>
              <a:spcBef>
                <a:spcPct val="0"/>
              </a:spcBef>
              <a:spcAft>
                <a:spcPct val="0"/>
              </a:spcAft>
            </a:pPr>
            <a:endParaRPr lang="en-US" sz="2400" kern="1200" dirty="0">
              <a:latin typeface="Arial" panose="020B0604020202020204" pitchFamily="34" charset="0"/>
              <a:ea typeface="Osaka" pitchFamily="-32" charset="-128"/>
            </a:endParaRPr>
          </a:p>
          <a:p>
            <a:pPr marL="342900" indent="-342900">
              <a:spcBef>
                <a:spcPct val="0"/>
              </a:spcBef>
              <a:spcAft>
                <a:spcPct val="0"/>
              </a:spcAft>
              <a:buFont typeface="Arial" panose="020B0604020202020204" pitchFamily="34" charset="0"/>
              <a:buChar char="•"/>
            </a:pPr>
            <a:r>
              <a:rPr lang="en-US" sz="2400" kern="1200" dirty="0" err="1">
                <a:latin typeface="Arial" panose="020B0604020202020204" pitchFamily="34" charset="0"/>
                <a:ea typeface="Osaka" pitchFamily="-32" charset="-128"/>
              </a:rPr>
              <a:t>Godina's</a:t>
            </a:r>
            <a:r>
              <a:rPr lang="en-US" sz="2400" kern="1200" dirty="0">
                <a:latin typeface="Arial" panose="020B0604020202020204" pitchFamily="34" charset="0"/>
                <a:ea typeface="Osaka" pitchFamily="-32" charset="-128"/>
              </a:rPr>
              <a:t> work showed that with a radical debridement and early microsurgical soft-tissue reconstruction within 72 hours, infection risk, morbidity, and time to healing were all dramatically improved</a:t>
            </a:r>
          </a:p>
        </p:txBody>
      </p:sp>
    </p:spTree>
    <p:extLst>
      <p:ext uri="{BB962C8B-B14F-4D97-AF65-F5344CB8AC3E}">
        <p14:creationId xmlns:p14="http://schemas.microsoft.com/office/powerpoint/2010/main" val="473420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600200"/>
            <a:ext cx="8363272" cy="350865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spAutoFit/>
          </a:bodyPr>
          <a:lstStyle/>
          <a:p>
            <a:pPr marL="342900" indent="-342900">
              <a:spcBef>
                <a:spcPct val="0"/>
              </a:spcBef>
              <a:spcAft>
                <a:spcPct val="0"/>
              </a:spcAft>
              <a:buFont typeface="Arial" panose="020B0604020202020204" pitchFamily="34" charset="0"/>
              <a:buChar char="•"/>
            </a:pPr>
            <a:r>
              <a:rPr lang="en-US" sz="2400" kern="1200" dirty="0">
                <a:latin typeface="Arial" panose="020B0604020202020204" pitchFamily="34" charset="0"/>
                <a:ea typeface="Osaka" pitchFamily="-32" charset="-128"/>
              </a:rPr>
              <a:t>The concept of emergency complete reconstruction proposed by </a:t>
            </a:r>
            <a:r>
              <a:rPr lang="en-US" sz="2400" kern="1200" dirty="0" err="1">
                <a:latin typeface="Arial" panose="020B0604020202020204" pitchFamily="34" charset="0"/>
                <a:ea typeface="Osaka" pitchFamily="-32" charset="-128"/>
              </a:rPr>
              <a:t>Godina</a:t>
            </a:r>
            <a:r>
              <a:rPr lang="en-US" sz="2400" kern="1200" dirty="0">
                <a:latin typeface="Arial" panose="020B0604020202020204" pitchFamily="34" charset="0"/>
                <a:ea typeface="Osaka" pitchFamily="-32" charset="-128"/>
              </a:rPr>
              <a:t> (soft-tissue reconstruction with free tissue transfer) was reinforced by other published series</a:t>
            </a:r>
          </a:p>
          <a:p>
            <a:pPr>
              <a:spcBef>
                <a:spcPct val="0"/>
              </a:spcBef>
              <a:spcAft>
                <a:spcPct val="0"/>
              </a:spcAft>
            </a:pPr>
            <a:endParaRPr lang="en-US" sz="2400" kern="1200" dirty="0">
              <a:latin typeface="Arial" panose="020B0604020202020204" pitchFamily="34" charset="0"/>
              <a:ea typeface="Osaka" pitchFamily="-32" charset="-128"/>
            </a:endParaRPr>
          </a:p>
          <a:p>
            <a:pPr marL="342900" indent="-342900">
              <a:spcBef>
                <a:spcPct val="0"/>
              </a:spcBef>
              <a:spcAft>
                <a:spcPct val="0"/>
              </a:spcAft>
              <a:buFont typeface="Arial" panose="020B0604020202020204" pitchFamily="34" charset="0"/>
              <a:buChar char="•"/>
            </a:pPr>
            <a:r>
              <a:rPr lang="en-US" sz="2400" b="1" kern="1200" dirty="0">
                <a:latin typeface="Arial" panose="020B0604020202020204" pitchFamily="34" charset="0"/>
                <a:ea typeface="Osaka" pitchFamily="-32" charset="-128"/>
              </a:rPr>
              <a:t>Lister G, </a:t>
            </a:r>
            <a:r>
              <a:rPr lang="en-US" sz="2400" b="1" kern="1200" dirty="0" err="1">
                <a:latin typeface="Arial" panose="020B0604020202020204" pitchFamily="34" charset="0"/>
                <a:ea typeface="Osaka" pitchFamily="-32" charset="-128"/>
              </a:rPr>
              <a:t>Scheker</a:t>
            </a:r>
            <a:r>
              <a:rPr lang="en-US" sz="2400" b="1" kern="1200" dirty="0">
                <a:latin typeface="Arial" panose="020B0604020202020204" pitchFamily="34" charset="0"/>
                <a:ea typeface="Osaka" pitchFamily="-32" charset="-128"/>
              </a:rPr>
              <a:t> L</a:t>
            </a:r>
            <a:r>
              <a:rPr lang="en-US" sz="2400" kern="1200" dirty="0">
                <a:latin typeface="Arial" panose="020B0604020202020204" pitchFamily="34" charset="0"/>
                <a:ea typeface="Osaka" pitchFamily="-32" charset="-128"/>
              </a:rPr>
              <a:t>. Emergency free flaps to the upper extremity. </a:t>
            </a:r>
            <a:r>
              <a:rPr lang="en-US" sz="2400" i="1" kern="1200" dirty="0">
                <a:latin typeface="Arial" panose="020B0604020202020204" pitchFamily="34" charset="0"/>
                <a:ea typeface="Osaka" pitchFamily="-32" charset="-128"/>
              </a:rPr>
              <a:t>J Hand Surg Am.</a:t>
            </a:r>
            <a:r>
              <a:rPr lang="en-US" sz="2400" kern="1200" dirty="0">
                <a:latin typeface="Arial" panose="020B0604020202020204" pitchFamily="34" charset="0"/>
                <a:ea typeface="Osaka" pitchFamily="-32" charset="-128"/>
              </a:rPr>
              <a:t> 1988 Jan;13:22</a:t>
            </a:r>
            <a:r>
              <a:rPr lang="en-US" sz="2400" kern="1200" dirty="0">
                <a:latin typeface="Arial" panose="020B0604020202020204" pitchFamily="34" charset="0"/>
                <a:ea typeface="Osaka" pitchFamily="-32" charset="-128"/>
                <a:cs typeface="Arial" panose="020B0604020202020204" pitchFamily="34" charset="0"/>
              </a:rPr>
              <a:t>‒</a:t>
            </a:r>
            <a:r>
              <a:rPr lang="en-US" sz="2400" kern="1200" dirty="0">
                <a:latin typeface="Arial" panose="020B0604020202020204" pitchFamily="34" charset="0"/>
                <a:ea typeface="Osaka" pitchFamily="-32" charset="-128"/>
              </a:rPr>
              <a:t>28</a:t>
            </a:r>
          </a:p>
          <a:p>
            <a:pPr>
              <a:spcBef>
                <a:spcPct val="0"/>
              </a:spcBef>
              <a:spcAft>
                <a:spcPct val="0"/>
              </a:spcAft>
            </a:pPr>
            <a:endParaRPr lang="en-US" sz="2400" kern="1200" dirty="0">
              <a:latin typeface="Arial" panose="020B0604020202020204" pitchFamily="34" charset="0"/>
              <a:ea typeface="Osaka" pitchFamily="-32" charset="-128"/>
            </a:endParaRPr>
          </a:p>
          <a:p>
            <a:pPr marL="342900" indent="-342900">
              <a:spcBef>
                <a:spcPct val="0"/>
              </a:spcBef>
              <a:spcAft>
                <a:spcPct val="0"/>
              </a:spcAft>
              <a:buFont typeface="Arial" panose="020B0604020202020204" pitchFamily="34" charset="0"/>
              <a:buChar char="•"/>
            </a:pPr>
            <a:r>
              <a:rPr lang="en-US" sz="2400" b="1" kern="1200" dirty="0">
                <a:latin typeface="Arial" panose="020B0604020202020204" pitchFamily="34" charset="0"/>
                <a:ea typeface="Osaka" pitchFamily="-32" charset="-128"/>
              </a:rPr>
              <a:t>Chen SH, Wei FC, Chen HC, et al</a:t>
            </a:r>
            <a:r>
              <a:rPr lang="en-US" sz="2400" kern="1200" dirty="0">
                <a:latin typeface="Arial" panose="020B0604020202020204" pitchFamily="34" charset="0"/>
                <a:ea typeface="Osaka" pitchFamily="-32" charset="-128"/>
              </a:rPr>
              <a:t>. Emergency free flap transfer for reconstructions of acute complex extremity wounds. </a:t>
            </a:r>
            <a:r>
              <a:rPr lang="en-US" sz="2400" i="1" kern="1200" dirty="0" err="1">
                <a:latin typeface="Arial" panose="020B0604020202020204" pitchFamily="34" charset="0"/>
                <a:ea typeface="Osaka" pitchFamily="-32" charset="-128"/>
              </a:rPr>
              <a:t>Plast</a:t>
            </a:r>
            <a:r>
              <a:rPr lang="en-US" sz="2400" i="1" kern="1200" dirty="0">
                <a:latin typeface="Arial" panose="020B0604020202020204" pitchFamily="34" charset="0"/>
                <a:ea typeface="Osaka" pitchFamily="-32" charset="-128"/>
              </a:rPr>
              <a:t> </a:t>
            </a:r>
            <a:r>
              <a:rPr lang="en-US" sz="2400" i="1" kern="1200" dirty="0" err="1">
                <a:latin typeface="Arial" panose="020B0604020202020204" pitchFamily="34" charset="0"/>
                <a:ea typeface="Osaka" pitchFamily="-32" charset="-128"/>
              </a:rPr>
              <a:t>Reconst</a:t>
            </a:r>
            <a:r>
              <a:rPr lang="en-US" sz="2400" i="1" kern="1200" dirty="0">
                <a:latin typeface="Arial" panose="020B0604020202020204" pitchFamily="34" charset="0"/>
                <a:ea typeface="Osaka" pitchFamily="-32" charset="-128"/>
              </a:rPr>
              <a:t> Surg. </a:t>
            </a:r>
            <a:r>
              <a:rPr lang="en-US" sz="2400" kern="1200" dirty="0">
                <a:latin typeface="Arial" panose="020B0604020202020204" pitchFamily="34" charset="0"/>
                <a:ea typeface="Osaka" pitchFamily="-32" charset="-128"/>
              </a:rPr>
              <a:t>1992 May;89:882</a:t>
            </a:r>
            <a:r>
              <a:rPr lang="en-US" sz="2400" kern="1200" dirty="0">
                <a:latin typeface="Arial" panose="020B0604020202020204" pitchFamily="34" charset="0"/>
                <a:ea typeface="Osaka" pitchFamily="-32" charset="-128"/>
                <a:cs typeface="Arial" panose="020B0604020202020204" pitchFamily="34" charset="0"/>
              </a:rPr>
              <a:t>‒</a:t>
            </a:r>
            <a:r>
              <a:rPr lang="en-US" sz="2400" kern="1200" dirty="0">
                <a:latin typeface="Arial" panose="020B0604020202020204" pitchFamily="34" charset="0"/>
                <a:ea typeface="Osaka" pitchFamily="-32" charset="-128"/>
              </a:rPr>
              <a:t>888</a:t>
            </a:r>
          </a:p>
        </p:txBody>
      </p:sp>
      <p:sp>
        <p:nvSpPr>
          <p:cNvPr id="6" name="Title 1"/>
          <p:cNvSpPr>
            <a:spLocks noGrp="1"/>
          </p:cNvSpPr>
          <p:nvPr>
            <p:ph type="title"/>
          </p:nvPr>
        </p:nvSpPr>
        <p:spPr>
          <a:xfrm>
            <a:off x="381000" y="531812"/>
            <a:ext cx="8382000" cy="1096987"/>
          </a:xfrm>
        </p:spPr>
        <p:txBody>
          <a:bodyPr/>
          <a:lstStyle/>
          <a:p>
            <a:r>
              <a:rPr lang="en-US" dirty="0">
                <a:ea typeface="Arial" charset="0"/>
                <a:cs typeface="Arial" charset="0"/>
              </a:rPr>
              <a:t>Emergency free flap (publications)</a:t>
            </a:r>
            <a:br>
              <a:rPr lang="en-US" dirty="0">
                <a:ea typeface="Arial" charset="0"/>
                <a:cs typeface="Arial" charset="0"/>
              </a:rPr>
            </a:br>
            <a:r>
              <a:rPr lang="en-US" dirty="0">
                <a:ea typeface="Arial" charset="0"/>
                <a:cs typeface="Arial" charset="0"/>
              </a:rPr>
              <a:t>  </a:t>
            </a:r>
            <a:endParaRPr lang="en-US" dirty="0"/>
          </a:p>
        </p:txBody>
      </p:sp>
    </p:spTree>
    <p:extLst>
      <p:ext uri="{BB962C8B-B14F-4D97-AF65-F5344CB8AC3E}">
        <p14:creationId xmlns:p14="http://schemas.microsoft.com/office/powerpoint/2010/main" val="3172804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8290" name="Object 2"/>
          <p:cNvGraphicFramePr>
            <a:graphicFrameLocks noChangeAspect="1"/>
          </p:cNvGraphicFramePr>
          <p:nvPr>
            <p:extLst>
              <p:ext uri="{D42A27DB-BD31-4B8C-83A1-F6EECF244321}">
                <p14:modId xmlns:p14="http://schemas.microsoft.com/office/powerpoint/2010/main" val="4050316627"/>
              </p:ext>
            </p:extLst>
          </p:nvPr>
        </p:nvGraphicFramePr>
        <p:xfrm>
          <a:off x="4803204" y="-315415"/>
          <a:ext cx="4017268" cy="7344816"/>
        </p:xfrm>
        <a:graphic>
          <a:graphicData uri="http://schemas.openxmlformats.org/presentationml/2006/ole">
            <mc:AlternateContent xmlns:mc="http://schemas.openxmlformats.org/markup-compatibility/2006">
              <mc:Choice xmlns:v="urn:schemas-microsoft-com:vml" Requires="v">
                <p:oleObj spid="_x0000_s4135" name="CorelPhotoPaint.Image.9" r:id="rId4" imgW="2577778" imgH="4711111" progId="">
                  <p:embed/>
                </p:oleObj>
              </mc:Choice>
              <mc:Fallback>
                <p:oleObj name="CorelPhotoPaint.Image.9" r:id="rId4" imgW="2577778" imgH="471111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3204" y="-315415"/>
                        <a:ext cx="4017268" cy="7344816"/>
                      </a:xfrm>
                      <a:prstGeom prst="rect">
                        <a:avLst/>
                      </a:prstGeom>
                      <a:noFill/>
                      <a:ln>
                        <a:noFill/>
                      </a:ln>
                      <a:effectLst/>
                      <a:extLst/>
                    </p:spPr>
                  </p:pic>
                </p:oleObj>
              </mc:Fallback>
            </mc:AlternateContent>
          </a:graphicData>
        </a:graphic>
      </p:graphicFrame>
      <p:graphicFrame>
        <p:nvGraphicFramePr>
          <p:cNvPr id="268291" name="Object 3"/>
          <p:cNvGraphicFramePr>
            <a:graphicFrameLocks noChangeAspect="1"/>
          </p:cNvGraphicFramePr>
          <p:nvPr>
            <p:extLst>
              <p:ext uri="{D42A27DB-BD31-4B8C-83A1-F6EECF244321}">
                <p14:modId xmlns:p14="http://schemas.microsoft.com/office/powerpoint/2010/main" val="2121514377"/>
              </p:ext>
            </p:extLst>
          </p:nvPr>
        </p:nvGraphicFramePr>
        <p:xfrm>
          <a:off x="467544" y="260648"/>
          <a:ext cx="4110720" cy="6597352"/>
        </p:xfrm>
        <a:graphic>
          <a:graphicData uri="http://schemas.openxmlformats.org/presentationml/2006/ole">
            <mc:AlternateContent xmlns:mc="http://schemas.openxmlformats.org/markup-compatibility/2006">
              <mc:Choice xmlns:v="urn:schemas-microsoft-com:vml" Requires="v">
                <p:oleObj spid="_x0000_s4136" name="CorelPhotoPaint.Image.9" r:id="rId6" imgW="2666667" imgH="4279365" progId="">
                  <p:embed/>
                </p:oleObj>
              </mc:Choice>
              <mc:Fallback>
                <p:oleObj name="CorelPhotoPaint.Image.9" r:id="rId6" imgW="2666667" imgH="427936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260648"/>
                        <a:ext cx="4110720" cy="6597352"/>
                      </a:xfrm>
                      <a:prstGeom prst="rect">
                        <a:avLst/>
                      </a:prstGeom>
                      <a:noFill/>
                      <a:ln>
                        <a:noFill/>
                      </a:ln>
                      <a:effectLst/>
                      <a:extLst/>
                    </p:spPr>
                  </p:pic>
                </p:oleObj>
              </mc:Fallback>
            </mc:AlternateContent>
          </a:graphicData>
        </a:graphic>
      </p:graphicFrame>
      <p:sp>
        <p:nvSpPr>
          <p:cNvPr id="4" name="TextBox 3"/>
          <p:cNvSpPr txBox="1"/>
          <p:nvPr/>
        </p:nvSpPr>
        <p:spPr>
          <a:xfrm>
            <a:off x="4741664" y="4960124"/>
            <a:ext cx="1126480" cy="461665"/>
          </a:xfrm>
          <a:prstGeom prst="rect">
            <a:avLst/>
          </a:prstGeom>
          <a:noFill/>
        </p:spPr>
        <p:txBody>
          <a:bodyPr wrap="none" rtlCol="0">
            <a:spAutoFit/>
          </a:bodyPr>
          <a:lstStyle/>
          <a:p>
            <a:r>
              <a:rPr lang="en-US" sz="2400" dirty="0">
                <a:solidFill>
                  <a:schemeClr val="bg1"/>
                </a:solidFill>
              </a:rPr>
              <a:t>15 days</a:t>
            </a:r>
          </a:p>
        </p:txBody>
      </p:sp>
    </p:spTree>
    <p:extLst>
      <p:ext uri="{BB962C8B-B14F-4D97-AF65-F5344CB8AC3E}">
        <p14:creationId xmlns:p14="http://schemas.microsoft.com/office/powerpoint/2010/main" val="99409189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DSC02359"/>
          <p:cNvPicPr>
            <a:picLocks noChangeAspect="1" noChangeArrowheads="1"/>
          </p:cNvPicPr>
          <p:nvPr/>
        </p:nvPicPr>
        <p:blipFill>
          <a:blip r:embed="rId3"/>
          <a:srcRect l="11111" t="8333" r="4445"/>
          <a:stretch>
            <a:fillRect/>
          </a:stretch>
        </p:blipFill>
        <p:spPr bwMode="auto">
          <a:xfrm>
            <a:off x="0" y="0"/>
            <a:ext cx="4736404" cy="6858000"/>
          </a:xfrm>
          <a:prstGeom prst="rect">
            <a:avLst/>
          </a:prstGeom>
          <a:noFill/>
          <a:ln w="28575">
            <a:noFill/>
            <a:miter lim="800000"/>
            <a:headEnd/>
            <a:tailEnd/>
          </a:ln>
        </p:spPr>
      </p:pic>
      <p:pic>
        <p:nvPicPr>
          <p:cNvPr id="270339" name="Picture 3" descr="DSC02360"/>
          <p:cNvPicPr>
            <a:picLocks noChangeAspect="1" noChangeArrowheads="1"/>
          </p:cNvPicPr>
          <p:nvPr/>
        </p:nvPicPr>
        <p:blipFill rotWithShape="1">
          <a:blip r:embed="rId4"/>
          <a:srcRect l="6111" t="11667" r="23092" b="8333"/>
          <a:stretch/>
        </p:blipFill>
        <p:spPr bwMode="auto">
          <a:xfrm>
            <a:off x="4592172" y="0"/>
            <a:ext cx="4551828" cy="6858000"/>
          </a:xfrm>
          <a:prstGeom prst="rect">
            <a:avLst/>
          </a:prstGeom>
          <a:noFill/>
          <a:ln w="28575">
            <a:noFill/>
            <a:miter lim="800000"/>
            <a:headEnd/>
            <a:tailEnd/>
          </a:ln>
        </p:spPr>
      </p:pic>
      <p:sp>
        <p:nvSpPr>
          <p:cNvPr id="4" name="TextBox 3"/>
          <p:cNvSpPr txBox="1"/>
          <p:nvPr/>
        </p:nvSpPr>
        <p:spPr>
          <a:xfrm>
            <a:off x="4293314" y="4929347"/>
            <a:ext cx="1451038" cy="461665"/>
          </a:xfrm>
          <a:prstGeom prst="rect">
            <a:avLst/>
          </a:prstGeom>
          <a:noFill/>
        </p:spPr>
        <p:txBody>
          <a:bodyPr wrap="none" rtlCol="0">
            <a:spAutoFit/>
          </a:bodyPr>
          <a:lstStyle/>
          <a:p>
            <a:r>
              <a:rPr lang="en-US" sz="2400" dirty="0"/>
              <a:t>2 months</a:t>
            </a:r>
          </a:p>
        </p:txBody>
      </p:sp>
    </p:spTree>
    <p:extLst>
      <p:ext uri="{BB962C8B-B14F-4D97-AF65-F5344CB8AC3E}">
        <p14:creationId xmlns:p14="http://schemas.microsoft.com/office/powerpoint/2010/main" val="3034031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DSC02361"/>
          <p:cNvPicPr>
            <a:picLocks noChangeAspect="1" noChangeArrowheads="1"/>
          </p:cNvPicPr>
          <p:nvPr/>
        </p:nvPicPr>
        <p:blipFill>
          <a:blip r:embed="rId3"/>
          <a:srcRect t="11940" b="10448"/>
          <a:stretch>
            <a:fillRect/>
          </a:stretch>
        </p:blipFill>
        <p:spPr bwMode="auto">
          <a:xfrm>
            <a:off x="1532656" y="29344"/>
            <a:ext cx="6135688" cy="3571875"/>
          </a:xfrm>
          <a:prstGeom prst="rect">
            <a:avLst/>
          </a:prstGeom>
          <a:noFill/>
          <a:ln w="28575">
            <a:noFill/>
            <a:miter lim="800000"/>
            <a:headEnd/>
            <a:tailEnd/>
          </a:ln>
        </p:spPr>
      </p:pic>
      <p:pic>
        <p:nvPicPr>
          <p:cNvPr id="272387" name="Picture 3" descr="DSC02362"/>
          <p:cNvPicPr>
            <a:picLocks noChangeAspect="1" noChangeArrowheads="1"/>
          </p:cNvPicPr>
          <p:nvPr/>
        </p:nvPicPr>
        <p:blipFill>
          <a:blip r:embed="rId4"/>
          <a:srcRect t="21890" b="18408"/>
          <a:stretch>
            <a:fillRect/>
          </a:stretch>
        </p:blipFill>
        <p:spPr bwMode="auto">
          <a:xfrm>
            <a:off x="1460202" y="3857898"/>
            <a:ext cx="6280150" cy="2811462"/>
          </a:xfrm>
          <a:prstGeom prst="rect">
            <a:avLst/>
          </a:prstGeom>
          <a:noFill/>
          <a:ln w="28575">
            <a:noFill/>
            <a:miter lim="800000"/>
            <a:headEnd/>
            <a:tailEnd/>
          </a:ln>
        </p:spPr>
      </p:pic>
    </p:spTree>
    <p:extLst>
      <p:ext uri="{BB962C8B-B14F-4D97-AF65-F5344CB8AC3E}">
        <p14:creationId xmlns:p14="http://schemas.microsoft.com/office/powerpoint/2010/main" val="127011721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1" descr="DSC_0598.JPG"/>
          <p:cNvPicPr>
            <a:picLocks noChangeAspect="1"/>
          </p:cNvPicPr>
          <p:nvPr/>
        </p:nvPicPr>
        <p:blipFill>
          <a:blip r:embed="rId2"/>
          <a:srcRect/>
          <a:stretch>
            <a:fillRect/>
          </a:stretch>
        </p:blipFill>
        <p:spPr bwMode="auto">
          <a:xfrm rot="-5400000">
            <a:off x="-975520" y="1399379"/>
            <a:ext cx="5900737" cy="3949700"/>
          </a:xfrm>
          <a:prstGeom prst="rect">
            <a:avLst/>
          </a:prstGeom>
          <a:noFill/>
          <a:ln w="9525">
            <a:noFill/>
            <a:miter lim="800000"/>
            <a:headEnd/>
            <a:tailEnd/>
          </a:ln>
        </p:spPr>
      </p:pic>
      <p:pic>
        <p:nvPicPr>
          <p:cNvPr id="274435" name="Picture 2" descr="DSC_0600.JPG"/>
          <p:cNvPicPr>
            <a:picLocks noChangeAspect="1"/>
          </p:cNvPicPr>
          <p:nvPr/>
        </p:nvPicPr>
        <p:blipFill>
          <a:blip r:embed="rId3"/>
          <a:srcRect t="11574" b="22839"/>
          <a:stretch>
            <a:fillRect/>
          </a:stretch>
        </p:blipFill>
        <p:spPr bwMode="auto">
          <a:xfrm rot="-5400000">
            <a:off x="4898232" y="2078830"/>
            <a:ext cx="5900737" cy="2590800"/>
          </a:xfrm>
          <a:prstGeom prst="rect">
            <a:avLst/>
          </a:prstGeom>
          <a:noFill/>
          <a:ln w="9525">
            <a:noFill/>
            <a:miter lim="800000"/>
            <a:headEnd/>
            <a:tailEnd/>
          </a:ln>
        </p:spPr>
      </p:pic>
      <p:pic>
        <p:nvPicPr>
          <p:cNvPr id="274436" name="Picture 3" descr="DSC_0599.JPG"/>
          <p:cNvPicPr>
            <a:picLocks noChangeAspect="1"/>
          </p:cNvPicPr>
          <p:nvPr/>
        </p:nvPicPr>
        <p:blipFill>
          <a:blip r:embed="rId4"/>
          <a:srcRect t="15433" b="15123"/>
          <a:stretch>
            <a:fillRect/>
          </a:stretch>
        </p:blipFill>
        <p:spPr bwMode="auto">
          <a:xfrm rot="-5400000">
            <a:off x="2231232" y="2002633"/>
            <a:ext cx="5900737" cy="2743200"/>
          </a:xfrm>
          <a:prstGeom prst="rect">
            <a:avLst/>
          </a:prstGeom>
          <a:noFill/>
          <a:ln w="9525">
            <a:noFill/>
            <a:miter lim="800000"/>
            <a:headEnd/>
            <a:tailEnd/>
          </a:ln>
        </p:spPr>
      </p:pic>
      <p:sp>
        <p:nvSpPr>
          <p:cNvPr id="5" name="Rectangle 4"/>
          <p:cNvSpPr/>
          <p:nvPr/>
        </p:nvSpPr>
        <p:spPr>
          <a:xfrm>
            <a:off x="3502476" y="745510"/>
            <a:ext cx="1194558" cy="461665"/>
          </a:xfrm>
          <a:prstGeom prst="rect">
            <a:avLst/>
          </a:prstGeom>
        </p:spPr>
        <p:txBody>
          <a:bodyPr wrap="none">
            <a:spAutoFit/>
          </a:bodyPr>
          <a:lstStyle/>
          <a:p>
            <a:r>
              <a:rPr lang="en-US" sz="2400" dirty="0">
                <a:solidFill>
                  <a:schemeClr val="bg1"/>
                </a:solidFill>
              </a:rPr>
              <a:t>8 years</a:t>
            </a:r>
          </a:p>
        </p:txBody>
      </p:sp>
    </p:spTree>
    <p:extLst>
      <p:ext uri="{BB962C8B-B14F-4D97-AF65-F5344CB8AC3E}">
        <p14:creationId xmlns:p14="http://schemas.microsoft.com/office/powerpoint/2010/main" val="1133566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340768"/>
            <a:ext cx="8064896" cy="210519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spAutoFit/>
          </a:bodyPr>
          <a:lstStyle/>
          <a:p>
            <a:pPr marL="342900" indent="-342900">
              <a:spcBef>
                <a:spcPct val="0"/>
              </a:spcBef>
              <a:spcAft>
                <a:spcPct val="0"/>
              </a:spcAft>
              <a:buFont typeface="Arial" panose="020B0604020202020204" pitchFamily="34" charset="0"/>
              <a:buChar char="•"/>
            </a:pPr>
            <a:r>
              <a:rPr lang="en-US" sz="2400" kern="1200" dirty="0">
                <a:latin typeface="Arial" panose="020B0604020202020204" pitchFamily="34" charset="0"/>
                <a:ea typeface="Osaka" pitchFamily="-32" charset="-128"/>
              </a:rPr>
              <a:t>Although outcome studies of lower extremity salvage have shown equivocal benefit for complex reconstruction versus amputation and prosthesis, it has long been believed that because of the complex mechanical and sensory functions of the hand, nearly any sensate function is preferable to a prosthesis</a:t>
            </a:r>
          </a:p>
        </p:txBody>
      </p:sp>
      <p:sp>
        <p:nvSpPr>
          <p:cNvPr id="5" name="Title 1"/>
          <p:cNvSpPr>
            <a:spLocks noGrp="1"/>
          </p:cNvSpPr>
          <p:nvPr>
            <p:ph type="title"/>
          </p:nvPr>
        </p:nvSpPr>
        <p:spPr>
          <a:xfrm>
            <a:off x="381000" y="531813"/>
            <a:ext cx="8382000" cy="736948"/>
          </a:xfrm>
        </p:spPr>
        <p:txBody>
          <a:bodyPr/>
          <a:lstStyle/>
          <a:p>
            <a:r>
              <a:rPr lang="en-US" sz="3600" dirty="0">
                <a:ea typeface="Arial" charset="0"/>
                <a:cs typeface="Arial" charset="0"/>
              </a:rPr>
              <a:t>Outcomes</a:t>
            </a:r>
            <a:br>
              <a:rPr lang="en-US" dirty="0">
                <a:ea typeface="Arial" charset="0"/>
                <a:cs typeface="Arial" charset="0"/>
              </a:rPr>
            </a:br>
            <a:r>
              <a:rPr lang="en-US" dirty="0">
                <a:ea typeface="Arial" charset="0"/>
                <a:cs typeface="Arial" charset="0"/>
              </a:rPr>
              <a:t>  </a:t>
            </a:r>
            <a:endParaRPr lang="en-US" dirty="0"/>
          </a:p>
        </p:txBody>
      </p:sp>
    </p:spTree>
    <p:extLst>
      <p:ext uri="{BB962C8B-B14F-4D97-AF65-F5344CB8AC3E}">
        <p14:creationId xmlns:p14="http://schemas.microsoft.com/office/powerpoint/2010/main" val="2347817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81000" y="1414073"/>
            <a:ext cx="8258241" cy="491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spAutoFit/>
          </a:bodyPr>
          <a:lstStyle>
            <a:lvl1pPr marL="342900" indent="-342900" eaLnBrk="1" hangingPunct="1">
              <a:lnSpc>
                <a:spcPct val="95000"/>
              </a:lnSpc>
              <a:buFont typeface="Arial" panose="020B0604020202020204" pitchFamily="34" charset="0"/>
              <a:buChar char="•"/>
              <a:defRPr sz="2400"/>
            </a:lvl1pPr>
            <a:lvl2pPr marL="270000" indent="-270000" eaLnBrk="1" hangingPunct="1">
              <a:lnSpc>
                <a:spcPct val="95000"/>
              </a:lnSpc>
              <a:spcBef>
                <a:spcPts val="600"/>
              </a:spcBef>
              <a:spcAft>
                <a:spcPts val="0"/>
              </a:spcAft>
              <a:buChar char="•"/>
              <a:defRPr baseline="0">
                <a:latin typeface="+mn-lt"/>
                <a:ea typeface="+mn-ea"/>
              </a:defRPr>
            </a:lvl2pPr>
            <a:lvl3pPr marL="541338" indent="-270000" eaLnBrk="1" hangingPunct="1">
              <a:lnSpc>
                <a:spcPct val="95000"/>
              </a:lnSpc>
              <a:spcBef>
                <a:spcPts val="0"/>
              </a:spcBef>
              <a:spcAft>
                <a:spcPts val="0"/>
              </a:spcAft>
              <a:buChar char="•"/>
              <a:defRPr>
                <a:latin typeface="+mn-lt"/>
                <a:ea typeface="+mn-ea"/>
              </a:defRPr>
            </a:lvl3pPr>
            <a:lvl4pPr marL="810000" indent="-270000" eaLnBrk="1" hangingPunct="1">
              <a:lnSpc>
                <a:spcPct val="95000"/>
              </a:lnSpc>
              <a:spcBef>
                <a:spcPts val="0"/>
              </a:spcBef>
              <a:spcAft>
                <a:spcPts val="0"/>
              </a:spcAft>
              <a:buFont typeface="Lucida Grande"/>
              <a:buChar char="–"/>
              <a:defRPr baseline="0">
                <a:latin typeface="+mn-lt"/>
                <a:ea typeface="+mn-ea"/>
              </a:defRPr>
            </a:lvl4pPr>
            <a:lvl5pPr marL="1080000" indent="-270000" eaLnBrk="1" hangingPunct="1">
              <a:lnSpc>
                <a:spcPct val="95000"/>
              </a:lnSpc>
              <a:spcBef>
                <a:spcPts val="0"/>
              </a:spcBef>
              <a:spcAft>
                <a:spcPts val="0"/>
              </a:spcAft>
              <a:buFont typeface="Lucida Grande"/>
              <a:buChar char="–"/>
              <a:defRPr baseline="0">
                <a:latin typeface="+mn-lt"/>
                <a:ea typeface="+mn-ea"/>
              </a:defRPr>
            </a:lvl5pPr>
            <a:lvl6pPr marL="2514600" indent="-228600" fontAlgn="base">
              <a:spcBef>
                <a:spcPct val="20000"/>
              </a:spcBef>
              <a:spcAft>
                <a:spcPct val="0"/>
              </a:spcAft>
              <a:buChar char="»"/>
              <a:defRPr>
                <a:latin typeface="+mn-lt"/>
                <a:ea typeface="+mn-ea"/>
              </a:defRPr>
            </a:lvl6pPr>
            <a:lvl7pPr marL="2971800" indent="-228600" fontAlgn="base">
              <a:spcBef>
                <a:spcPct val="20000"/>
              </a:spcBef>
              <a:spcAft>
                <a:spcPct val="0"/>
              </a:spcAft>
              <a:buChar char="»"/>
              <a:defRPr>
                <a:latin typeface="+mn-lt"/>
                <a:ea typeface="+mn-ea"/>
              </a:defRPr>
            </a:lvl7pPr>
            <a:lvl8pPr marL="3429000" indent="-228600" fontAlgn="base">
              <a:spcBef>
                <a:spcPct val="20000"/>
              </a:spcBef>
              <a:spcAft>
                <a:spcPct val="0"/>
              </a:spcAft>
              <a:buChar char="»"/>
              <a:defRPr>
                <a:latin typeface="+mn-lt"/>
                <a:ea typeface="+mn-ea"/>
              </a:defRPr>
            </a:lvl8pPr>
            <a:lvl9pPr marL="3886200" indent="-228600" fontAlgn="base">
              <a:spcBef>
                <a:spcPct val="20000"/>
              </a:spcBef>
              <a:spcAft>
                <a:spcPct val="0"/>
              </a:spcAft>
              <a:buChar char="»"/>
              <a:defRPr>
                <a:latin typeface="+mn-lt"/>
                <a:ea typeface="+mn-ea"/>
              </a:defRPr>
            </a:lvl9pPr>
          </a:lstStyle>
          <a:p>
            <a:r>
              <a:rPr lang="en-US" dirty="0"/>
              <a:t>Brown HC, Williams HB, </a:t>
            </a:r>
            <a:r>
              <a:rPr lang="en-US" dirty="0" err="1"/>
              <a:t>Woolhouse</a:t>
            </a:r>
            <a:r>
              <a:rPr lang="en-US" dirty="0"/>
              <a:t> FM. Principles of salvage in mutilating hand injuries.</a:t>
            </a:r>
            <a:r>
              <a:rPr lang="en-US" i="1" dirty="0"/>
              <a:t> J Trauma.</a:t>
            </a:r>
            <a:r>
              <a:rPr lang="en-US" dirty="0"/>
              <a:t> 1968 May;8:319</a:t>
            </a:r>
            <a:r>
              <a:rPr lang="en-US" dirty="0">
                <a:cs typeface="Arial" panose="020B0604020202020204" pitchFamily="34" charset="0"/>
              </a:rPr>
              <a:t>‒</a:t>
            </a:r>
            <a:r>
              <a:rPr lang="en-US" dirty="0"/>
              <a:t>332.</a:t>
            </a:r>
          </a:p>
          <a:p>
            <a:r>
              <a:rPr lang="en-US" dirty="0"/>
              <a:t>Bueno RA Jr , </a:t>
            </a:r>
            <a:r>
              <a:rPr lang="en-US" dirty="0" err="1"/>
              <a:t>Neumeister</a:t>
            </a:r>
            <a:r>
              <a:rPr lang="en-US" dirty="0"/>
              <a:t> MW. Outcomes after mutilating hand injuries: review of the literature and recommendations for assessment. </a:t>
            </a:r>
            <a:r>
              <a:rPr lang="en-US" i="1" dirty="0"/>
              <a:t>J Hand Clin</a:t>
            </a:r>
            <a:r>
              <a:rPr lang="en-US" dirty="0"/>
              <a:t>. 2003 Feb;19:193</a:t>
            </a:r>
            <a:r>
              <a:rPr lang="en-US" dirty="0">
                <a:cs typeface="Arial" panose="020B0604020202020204" pitchFamily="34" charset="0"/>
              </a:rPr>
              <a:t>‒</a:t>
            </a:r>
            <a:r>
              <a:rPr lang="en-US" dirty="0"/>
              <a:t>204.</a:t>
            </a:r>
          </a:p>
          <a:p>
            <a:r>
              <a:rPr lang="en-US" dirty="0"/>
              <a:t>Graham B, Adkins P, Tsai TM, et al. Major replantation versus revision amputation and prosthetic fitting in the upper extremity: a late functional outcomes study. </a:t>
            </a:r>
            <a:r>
              <a:rPr lang="en-US" i="1" dirty="0"/>
              <a:t>J Hand Surg Am</a:t>
            </a:r>
            <a:r>
              <a:rPr lang="en-US" dirty="0"/>
              <a:t>. 1998 Sep;23:783</a:t>
            </a:r>
            <a:r>
              <a:rPr lang="en-US" dirty="0">
                <a:cs typeface="Arial" panose="020B0604020202020204" pitchFamily="34" charset="0"/>
              </a:rPr>
              <a:t>‒</a:t>
            </a:r>
            <a:r>
              <a:rPr lang="en-US" dirty="0"/>
              <a:t>791.</a:t>
            </a:r>
          </a:p>
          <a:p>
            <a:r>
              <a:rPr lang="en-US" dirty="0"/>
              <a:t>Peacock K, Tsai TM. Comparison of functional results of replantation versus prosthesis in a patient with bilateral arm amputation. </a:t>
            </a:r>
            <a:r>
              <a:rPr lang="en-US" i="1" dirty="0"/>
              <a:t>Clin </a:t>
            </a:r>
            <a:r>
              <a:rPr lang="en-US" i="1" dirty="0" err="1"/>
              <a:t>Orthop</a:t>
            </a:r>
            <a:r>
              <a:rPr lang="en-US" i="1" dirty="0"/>
              <a:t>. </a:t>
            </a:r>
            <a:r>
              <a:rPr lang="en-US" dirty="0"/>
              <a:t>1987 Jan;(214):153</a:t>
            </a:r>
            <a:r>
              <a:rPr lang="en-US" dirty="0">
                <a:cs typeface="Arial" panose="020B0604020202020204" pitchFamily="34" charset="0"/>
              </a:rPr>
              <a:t>‒</a:t>
            </a:r>
            <a:r>
              <a:rPr lang="en-US" dirty="0"/>
              <a:t>159</a:t>
            </a:r>
          </a:p>
        </p:txBody>
      </p:sp>
      <p:sp>
        <p:nvSpPr>
          <p:cNvPr id="5" name="Title 1"/>
          <p:cNvSpPr>
            <a:spLocks noGrp="1"/>
          </p:cNvSpPr>
          <p:nvPr>
            <p:ph type="title"/>
          </p:nvPr>
        </p:nvSpPr>
        <p:spPr>
          <a:xfrm>
            <a:off x="381000" y="531813"/>
            <a:ext cx="8382000" cy="736948"/>
          </a:xfrm>
        </p:spPr>
        <p:txBody>
          <a:bodyPr/>
          <a:lstStyle/>
          <a:p>
            <a:r>
              <a:rPr lang="en-US" dirty="0">
                <a:ea typeface="Arial" charset="0"/>
                <a:cs typeface="Arial" charset="0"/>
              </a:rPr>
              <a:t>Outcomes</a:t>
            </a:r>
            <a:br>
              <a:rPr lang="en-US" dirty="0">
                <a:ea typeface="Arial" charset="0"/>
                <a:cs typeface="Arial" charset="0"/>
              </a:rPr>
            </a:br>
            <a:r>
              <a:rPr lang="en-US" dirty="0">
                <a:ea typeface="Arial" charset="0"/>
                <a:cs typeface="Arial" charset="0"/>
              </a:rPr>
              <a:t>  </a:t>
            </a:r>
            <a:endParaRPr lang="en-US" dirty="0"/>
          </a:p>
        </p:txBody>
      </p:sp>
    </p:spTree>
    <p:extLst>
      <p:ext uri="{BB962C8B-B14F-4D97-AF65-F5344CB8AC3E}">
        <p14:creationId xmlns:p14="http://schemas.microsoft.com/office/powerpoint/2010/main" val="1351898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251520" y="1700808"/>
            <a:ext cx="7786936" cy="3826768"/>
          </a:xfrm>
        </p:spPr>
        <p:txBody>
          <a:bodyPr>
            <a:noAutofit/>
          </a:bodyPr>
          <a:lstStyle/>
          <a:p>
            <a:pPr marL="342900" indent="-342900">
              <a:buFont typeface="Arial" panose="020B0604020202020204" pitchFamily="34" charset="0"/>
              <a:buChar char="•"/>
            </a:pPr>
            <a:r>
              <a:rPr lang="en-US" sz="2400" dirty="0">
                <a:ea typeface="Arial" charset="0"/>
                <a:cs typeface="Arial" charset="0"/>
              </a:rPr>
              <a:t>38-year-old m</a:t>
            </a:r>
            <a:r>
              <a:rPr lang="en-US" sz="2400" dirty="0"/>
              <a:t>etallurgical industry worker</a:t>
            </a:r>
          </a:p>
          <a:p>
            <a:pPr marL="342900" indent="-342900">
              <a:buFont typeface="Arial" panose="020B0604020202020204" pitchFamily="34" charset="0"/>
              <a:buChar char="•"/>
            </a:pPr>
            <a:r>
              <a:rPr lang="en-US" sz="2400" dirty="0">
                <a:ea typeface="Arial" charset="0"/>
                <a:cs typeface="Arial" charset="0"/>
              </a:rPr>
              <a:t>Sustained a crush injury to his dominant hand</a:t>
            </a:r>
          </a:p>
          <a:p>
            <a:pPr marL="342900" indent="-342900">
              <a:buFont typeface="Arial" panose="020B0604020202020204" pitchFamily="34" charset="0"/>
              <a:buChar char="•"/>
            </a:pPr>
            <a:r>
              <a:rPr lang="en-US" sz="2400" dirty="0">
                <a:ea typeface="Arial" charset="0"/>
                <a:cs typeface="Arial" charset="0"/>
              </a:rPr>
              <a:t>Injury while using a </a:t>
            </a:r>
            <a:r>
              <a:rPr lang="en-US" sz="2400" dirty="0" err="1">
                <a:ea typeface="Arial" charset="0"/>
                <a:cs typeface="Arial" charset="0"/>
              </a:rPr>
              <a:t>hydropneumatic</a:t>
            </a:r>
            <a:r>
              <a:rPr lang="en-US" sz="2400" dirty="0">
                <a:ea typeface="Arial" charset="0"/>
                <a:cs typeface="Arial" charset="0"/>
              </a:rPr>
              <a:t> press</a:t>
            </a:r>
          </a:p>
          <a:p>
            <a:pPr marL="342900" indent="-342900">
              <a:buFont typeface="Arial" panose="020B0604020202020204" pitchFamily="34" charset="0"/>
              <a:buChar char="•"/>
            </a:pPr>
            <a:r>
              <a:rPr lang="en-US" sz="2400" dirty="0">
                <a:ea typeface="Arial" charset="0"/>
                <a:cs typeface="Arial" charset="0"/>
              </a:rPr>
              <a:t>Patient was seen in the emergency room 1 hour after injury</a:t>
            </a:r>
          </a:p>
          <a:p>
            <a:endParaRPr lang="en-US" dirty="0">
              <a:latin typeface="Arial" charset="0"/>
              <a:ea typeface="Arial" charset="0"/>
              <a:cs typeface="Arial" charset="0"/>
            </a:endParaRPr>
          </a:p>
          <a:p>
            <a:pPr>
              <a:buNone/>
            </a:pPr>
            <a:r>
              <a:rPr lang="en-US" dirty="0">
                <a:latin typeface="Arial" charset="0"/>
                <a:ea typeface="Arial" charset="0"/>
                <a:cs typeface="Arial" charset="0"/>
              </a:rPr>
              <a:t> </a:t>
            </a:r>
          </a:p>
        </p:txBody>
      </p:sp>
      <p:sp>
        <p:nvSpPr>
          <p:cNvPr id="3" name="Title 1"/>
          <p:cNvSpPr>
            <a:spLocks noGrp="1"/>
          </p:cNvSpPr>
          <p:nvPr>
            <p:ph type="title"/>
          </p:nvPr>
        </p:nvSpPr>
        <p:spPr>
          <a:xfrm>
            <a:off x="539552" y="764703"/>
            <a:ext cx="8223448" cy="45290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r>
              <a:rPr lang="en-US" sz="3600" dirty="0">
                <a:ea typeface="ヒラギノ角ゴ Pro W6" charset="0"/>
                <a:cs typeface="ヒラギノ角ゴ Pro W6" charset="0"/>
              </a:rPr>
              <a:t>Case description</a:t>
            </a:r>
          </a:p>
        </p:txBody>
      </p:sp>
    </p:spTree>
    <p:extLst>
      <p:ext uri="{BB962C8B-B14F-4D97-AF65-F5344CB8AC3E}">
        <p14:creationId xmlns:p14="http://schemas.microsoft.com/office/powerpoint/2010/main" val="3864516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r>
              <a:rPr lang="en-US" sz="3600" dirty="0">
                <a:ea typeface="ヒラギノ角ゴ Pro W6" charset="0"/>
                <a:cs typeface="ヒラギノ角ゴ Pro W6" charset="0"/>
              </a:rPr>
              <a:t>Learning objectives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Evaluate injury and identify the anatomical structures exposed and damaged </a:t>
            </a:r>
          </a:p>
          <a:p>
            <a:pPr marL="342900" indent="-342900">
              <a:buFont typeface="Arial" panose="020B0604020202020204" pitchFamily="34" charset="0"/>
              <a:buChar char="•"/>
            </a:pPr>
            <a:r>
              <a:rPr lang="en-US" sz="2400" dirty="0"/>
              <a:t>Emphasize importance of the functional requirements of the patient </a:t>
            </a:r>
          </a:p>
          <a:p>
            <a:pPr marL="342900" indent="-342900">
              <a:buFont typeface="Arial" panose="020B0604020202020204" pitchFamily="34" charset="0"/>
              <a:buChar char="•"/>
            </a:pPr>
            <a:r>
              <a:rPr lang="en-US" sz="2400" dirty="0"/>
              <a:t>Explain usefulness and benefits of early microsurgical reconstruction (emergency free flaps) in this kind of injury based on the published evidence </a:t>
            </a:r>
          </a:p>
          <a:p>
            <a:pPr marL="342900" indent="-342900">
              <a:buFont typeface="Arial" panose="020B0604020202020204" pitchFamily="34" charset="0"/>
              <a:buChar char="•"/>
            </a:pPr>
            <a:r>
              <a:rPr lang="en-US" sz="2400" dirty="0"/>
              <a:t>Select in the reconstructive ladder of soft-tissue coverage the adequate procedure considering the injury presented </a:t>
            </a:r>
          </a:p>
          <a:p>
            <a:pPr>
              <a:buNone/>
            </a:pPr>
            <a:endParaRPr lang="en-US" dirty="0"/>
          </a:p>
          <a:p>
            <a:endParaRPr lang="en-US" dirty="0"/>
          </a:p>
        </p:txBody>
      </p:sp>
    </p:spTree>
    <p:extLst>
      <p:ext uri="{BB962C8B-B14F-4D97-AF65-F5344CB8AC3E}">
        <p14:creationId xmlns:p14="http://schemas.microsoft.com/office/powerpoint/2010/main" val="1036368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9" name="Picture 3" descr="DSC01942"/>
          <p:cNvPicPr>
            <a:picLocks noChangeAspect="1" noChangeArrowheads="1"/>
          </p:cNvPicPr>
          <p:nvPr/>
        </p:nvPicPr>
        <p:blipFill>
          <a:blip r:embed="rId4"/>
          <a:srcRect l="7620" t="7649" r="9377"/>
          <a:stretch>
            <a:fillRect/>
          </a:stretch>
        </p:blipFill>
        <p:spPr bwMode="auto">
          <a:xfrm>
            <a:off x="-141288" y="0"/>
            <a:ext cx="4641851" cy="6884988"/>
          </a:xfrm>
          <a:prstGeom prst="rect">
            <a:avLst/>
          </a:prstGeom>
          <a:noFill/>
          <a:ln w="28575">
            <a:noFill/>
            <a:miter lim="800000"/>
            <a:headEnd/>
            <a:tailEnd/>
          </a:ln>
        </p:spPr>
      </p:pic>
      <p:graphicFrame>
        <p:nvGraphicFramePr>
          <p:cNvPr id="260098" name="Object 2"/>
          <p:cNvGraphicFramePr>
            <a:graphicFrameLocks noChangeAspect="1"/>
          </p:cNvGraphicFramePr>
          <p:nvPr/>
        </p:nvGraphicFramePr>
        <p:xfrm>
          <a:off x="4478338" y="0"/>
          <a:ext cx="4767262" cy="6858000"/>
        </p:xfrm>
        <a:graphic>
          <a:graphicData uri="http://schemas.openxmlformats.org/presentationml/2006/ole">
            <mc:AlternateContent xmlns:mc="http://schemas.openxmlformats.org/markup-compatibility/2006">
              <mc:Choice xmlns:v="urn:schemas-microsoft-com:vml" Requires="v">
                <p:oleObj spid="_x0000_s2070" name="CorelPhotoPaint.Image.9" r:id="rId5" imgW="15238095" imgH="20317460" progId="">
                  <p:embed/>
                </p:oleObj>
              </mc:Choice>
              <mc:Fallback>
                <p:oleObj name="CorelPhotoPaint.Image.9" r:id="rId5" imgW="15238095" imgH="203174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2588" t="16493"/>
                      <a:stretch>
                        <a:fillRect/>
                      </a:stretch>
                    </p:blipFill>
                    <p:spPr bwMode="auto">
                      <a:xfrm>
                        <a:off x="4478338" y="0"/>
                        <a:ext cx="47672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49310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r>
              <a:rPr lang="en-US" sz="3600" dirty="0">
                <a:ea typeface="ヒラギノ角ゴ Pro W6" charset="0"/>
                <a:cs typeface="ヒラギノ角ゴ Pro W6" charset="0"/>
              </a:rPr>
              <a:t>Discuss (briefly)</a:t>
            </a:r>
          </a:p>
        </p:txBody>
      </p:sp>
      <p:sp>
        <p:nvSpPr>
          <p:cNvPr id="23555" name="Content Placeholder 3"/>
          <p:cNvSpPr>
            <a:spLocks noGrp="1"/>
          </p:cNvSpPr>
          <p:nvPr>
            <p:ph idx="1"/>
          </p:nvPr>
        </p:nvSpPr>
        <p:spPr>
          <a:xfrm>
            <a:off x="395536" y="1700808"/>
            <a:ext cx="8229600" cy="3617242"/>
          </a:xfrm>
        </p:spPr>
        <p:txBody>
          <a:bodyPr/>
          <a:lstStyle/>
          <a:p>
            <a:pPr marL="514350" indent="-514350">
              <a:buFont typeface="Times New Roman" charset="0"/>
              <a:buAutoNum type="arabicPeriod"/>
            </a:pPr>
            <a:r>
              <a:rPr lang="en-US" sz="2400" dirty="0">
                <a:solidFill>
                  <a:srgbClr val="000000"/>
                </a:solidFill>
                <a:latin typeface="Arial" charset="0"/>
                <a:ea typeface="Arial" charset="0"/>
                <a:cs typeface="Arial" charset="0"/>
              </a:rPr>
              <a:t>Describe the injury</a:t>
            </a:r>
          </a:p>
          <a:p>
            <a:pPr marL="514350" indent="-514350">
              <a:buFont typeface="Times New Roman" charset="0"/>
              <a:buAutoNum type="arabicPeriod"/>
            </a:pPr>
            <a:r>
              <a:rPr lang="en-US" sz="2400" dirty="0">
                <a:solidFill>
                  <a:srgbClr val="000000"/>
                </a:solidFill>
                <a:latin typeface="Arial" charset="0"/>
                <a:ea typeface="Arial" charset="0"/>
                <a:cs typeface="Arial" charset="0"/>
              </a:rPr>
              <a:t>Possible complications </a:t>
            </a:r>
          </a:p>
          <a:p>
            <a:pPr marL="514350" indent="-514350">
              <a:buFont typeface="Times New Roman" charset="0"/>
              <a:buAutoNum type="arabicPeriod"/>
            </a:pPr>
            <a:r>
              <a:rPr lang="en-US" sz="2400" dirty="0">
                <a:solidFill>
                  <a:srgbClr val="000000"/>
                </a:solidFill>
                <a:latin typeface="Arial" charset="0"/>
                <a:ea typeface="Arial" charset="0"/>
                <a:cs typeface="Arial" charset="0"/>
              </a:rPr>
              <a:t>Plan of immediate treatment</a:t>
            </a:r>
          </a:p>
          <a:p>
            <a:pPr marL="514350" indent="-514350">
              <a:buNone/>
            </a:pPr>
            <a:endParaRPr lang="en-US" sz="2400"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171528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2840" y="476672"/>
            <a:ext cx="8229600" cy="1143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r>
              <a:rPr lang="en-US" sz="3600" dirty="0">
                <a:ea typeface="ヒラギノ角ゴ Pro W6" charset="0"/>
                <a:cs typeface="ヒラギノ角ゴ Pro W6" charset="0"/>
              </a:rPr>
              <a:t>After two surgical debridement and revascularization of the thumb</a:t>
            </a:r>
          </a:p>
        </p:txBody>
      </p:sp>
    </p:spTree>
    <p:extLst>
      <p:ext uri="{BB962C8B-B14F-4D97-AF65-F5344CB8AC3E}">
        <p14:creationId xmlns:p14="http://schemas.microsoft.com/office/powerpoint/2010/main" val="4181378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SC01946"/>
          <p:cNvPicPr>
            <a:picLocks noChangeAspect="1" noChangeArrowheads="1"/>
          </p:cNvPicPr>
          <p:nvPr/>
        </p:nvPicPr>
        <p:blipFill>
          <a:blip r:embed="rId2"/>
          <a:srcRect l="17172" t="4861" b="3612"/>
          <a:stretch>
            <a:fillRect/>
          </a:stretch>
        </p:blipFill>
        <p:spPr bwMode="auto">
          <a:xfrm>
            <a:off x="-153988" y="0"/>
            <a:ext cx="4654551" cy="6858000"/>
          </a:xfrm>
          <a:prstGeom prst="rect">
            <a:avLst/>
          </a:prstGeom>
          <a:noFill/>
          <a:ln w="28575">
            <a:noFill/>
            <a:miter lim="800000"/>
            <a:headEnd/>
            <a:tailEnd/>
          </a:ln>
        </p:spPr>
      </p:pic>
      <p:pic>
        <p:nvPicPr>
          <p:cNvPr id="3" name="Picture 6" descr="DSC01945"/>
          <p:cNvPicPr>
            <a:picLocks noChangeAspect="1" noChangeArrowheads="1"/>
          </p:cNvPicPr>
          <p:nvPr/>
        </p:nvPicPr>
        <p:blipFill>
          <a:blip r:embed="rId3"/>
          <a:srcRect l="9721" t="12848" r="11896"/>
          <a:stretch>
            <a:fillRect/>
          </a:stretch>
        </p:blipFill>
        <p:spPr bwMode="auto">
          <a:xfrm>
            <a:off x="4500563" y="-26988"/>
            <a:ext cx="4643437" cy="6884988"/>
          </a:xfrm>
          <a:prstGeom prst="rect">
            <a:avLst/>
          </a:prstGeom>
          <a:noFill/>
          <a:ln w="28575">
            <a:noFill/>
            <a:miter lim="800000"/>
            <a:headEnd/>
            <a:tailEnd/>
          </a:ln>
        </p:spPr>
      </p:pic>
    </p:spTree>
    <p:extLst>
      <p:ext uri="{BB962C8B-B14F-4D97-AF65-F5344CB8AC3E}">
        <p14:creationId xmlns:p14="http://schemas.microsoft.com/office/powerpoint/2010/main" val="4228618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r>
              <a:rPr lang="en-US" sz="3600" dirty="0">
                <a:ea typeface="ヒラギノ角ゴ Pro W6" charset="0"/>
                <a:cs typeface="ヒラギノ角ゴ Pro W6" charset="0"/>
              </a:rPr>
              <a:t>Discuss</a:t>
            </a:r>
          </a:p>
        </p:txBody>
      </p:sp>
      <p:sp>
        <p:nvSpPr>
          <p:cNvPr id="23555" name="Content Placeholder 3"/>
          <p:cNvSpPr>
            <a:spLocks noGrp="1"/>
          </p:cNvSpPr>
          <p:nvPr>
            <p:ph idx="1"/>
          </p:nvPr>
        </p:nvSpPr>
        <p:spPr>
          <a:xfrm>
            <a:off x="533400" y="1615272"/>
            <a:ext cx="8229600" cy="4525962"/>
          </a:xfrm>
        </p:spPr>
        <p:txBody>
          <a:bodyPr>
            <a:normAutofit/>
          </a:bodyPr>
          <a:lstStyle/>
          <a:p>
            <a:pPr marL="514350" indent="-514350">
              <a:buFont typeface="Times New Roman" charset="0"/>
              <a:buAutoNum type="arabicPeriod"/>
            </a:pPr>
            <a:r>
              <a:rPr lang="en-US" sz="2400" dirty="0">
                <a:solidFill>
                  <a:srgbClr val="000000"/>
                </a:solidFill>
                <a:latin typeface="Arial" charset="0"/>
                <a:ea typeface="Arial" charset="0"/>
                <a:cs typeface="Arial" charset="0"/>
              </a:rPr>
              <a:t>Describe the present situation and patient requirements</a:t>
            </a:r>
          </a:p>
          <a:p>
            <a:pPr marL="514350" indent="-514350">
              <a:buFont typeface="Times New Roman" charset="0"/>
              <a:buAutoNum type="arabicPeriod"/>
            </a:pPr>
            <a:r>
              <a:rPr lang="en-US" sz="2400" dirty="0">
                <a:solidFill>
                  <a:srgbClr val="000000"/>
                </a:solidFill>
                <a:latin typeface="Arial" charset="0"/>
                <a:ea typeface="Arial" charset="0"/>
                <a:cs typeface="Arial" charset="0"/>
              </a:rPr>
              <a:t>The tiers and standardized applicability of the reconstructive ladder of soft-tissue injury</a:t>
            </a:r>
          </a:p>
          <a:p>
            <a:pPr marL="514350" indent="-514350">
              <a:buFont typeface="Times New Roman" charset="0"/>
              <a:buAutoNum type="arabicPeriod"/>
            </a:pPr>
            <a:r>
              <a:rPr lang="en-US" sz="2400" dirty="0">
                <a:solidFill>
                  <a:srgbClr val="000000"/>
                </a:solidFill>
                <a:latin typeface="Arial" charset="0"/>
                <a:ea typeface="Arial" charset="0"/>
                <a:cs typeface="Arial" charset="0"/>
              </a:rPr>
              <a:t>Plan of reconstruction</a:t>
            </a:r>
          </a:p>
          <a:p>
            <a:pPr marL="514350" indent="-514350">
              <a:buFont typeface="Times New Roman" charset="0"/>
              <a:buAutoNum type="arabicPeriod"/>
            </a:pPr>
            <a:r>
              <a:rPr lang="en-US" sz="2400" dirty="0">
                <a:solidFill>
                  <a:srgbClr val="000000"/>
                </a:solidFill>
                <a:latin typeface="Arial" charset="0"/>
                <a:ea typeface="Arial" charset="0"/>
                <a:cs typeface="Arial" charset="0"/>
              </a:rPr>
              <a:t>The question of complex reconstruction versus early  amputation and prosthesis</a:t>
            </a:r>
          </a:p>
          <a:p>
            <a:pPr marL="514350" indent="-514350">
              <a:buFont typeface="Times New Roman" charset="0"/>
              <a:buAutoNum type="arabicPeriod"/>
            </a:pPr>
            <a:r>
              <a:rPr lang="en-US" sz="2400" dirty="0">
                <a:solidFill>
                  <a:srgbClr val="000000"/>
                </a:solidFill>
                <a:latin typeface="Arial" charset="0"/>
                <a:ea typeface="Arial" charset="0"/>
                <a:cs typeface="Arial" charset="0"/>
              </a:rPr>
              <a:t>The question of early or late reconstruction</a:t>
            </a:r>
          </a:p>
          <a:p>
            <a:pPr marL="514350" indent="-514350">
              <a:buClr>
                <a:srgbClr val="FF0000"/>
              </a:buClr>
              <a:buFont typeface="Times New Roman" charset="0"/>
              <a:buAutoNum type="arabicPeriod"/>
            </a:pPr>
            <a:endParaRPr lang="en-US" dirty="0">
              <a:solidFill>
                <a:srgbClr val="000000"/>
              </a:solidFill>
              <a:latin typeface="Arial" charset="0"/>
              <a:ea typeface="Arial" charset="0"/>
              <a:cs typeface="Arial" charset="0"/>
            </a:endParaRPr>
          </a:p>
          <a:p>
            <a:pPr marL="514350" indent="-514350">
              <a:buClr>
                <a:srgbClr val="FF0000"/>
              </a:buClr>
              <a:buNone/>
            </a:pPr>
            <a:endParaRPr lang="en-US"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593094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gyptOrthopJ_2013_48_1_95_137111_4.jpg"/>
          <p:cNvPicPr>
            <a:picLocks noChangeAspect="1"/>
          </p:cNvPicPr>
          <p:nvPr/>
        </p:nvPicPr>
        <p:blipFill>
          <a:blip r:embed="rId2"/>
          <a:stretch>
            <a:fillRect/>
          </a:stretch>
        </p:blipFill>
        <p:spPr>
          <a:xfrm>
            <a:off x="2627784" y="1268760"/>
            <a:ext cx="4224390" cy="5133436"/>
          </a:xfrm>
          <a:prstGeom prst="rect">
            <a:avLst/>
          </a:prstGeom>
        </p:spPr>
      </p:pic>
      <p:sp>
        <p:nvSpPr>
          <p:cNvPr id="4" name="Title 3"/>
          <p:cNvSpPr>
            <a:spLocks noGrp="1"/>
          </p:cNvSpPr>
          <p:nvPr>
            <p:ph type="title"/>
          </p:nvPr>
        </p:nvSpPr>
        <p:spPr>
          <a:xfrm>
            <a:off x="395536" y="410102"/>
            <a:ext cx="8748464" cy="1143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r>
              <a:rPr lang="en-US" sz="3600" dirty="0">
                <a:ea typeface="ヒラギノ角ゴ Pro W6" charset="0"/>
                <a:cs typeface="ヒラギノ角ゴ Pro W6" charset="0"/>
              </a:rPr>
              <a:t>Reconstructive ladder of soft-tissue injury</a:t>
            </a:r>
            <a:br>
              <a:rPr lang="en-US" sz="3600" dirty="0">
                <a:ea typeface="ヒラギノ角ゴ Pro W6" charset="0"/>
                <a:cs typeface="ヒラギノ角ゴ Pro W6" charset="0"/>
              </a:rPr>
            </a:br>
            <a:endParaRPr lang="en-US" sz="3600" dirty="0">
              <a:ea typeface="ヒラギノ角ゴ Pro W6" charset="0"/>
              <a:cs typeface="ヒラギノ角ゴ Pro W6" charset="0"/>
            </a:endParaRPr>
          </a:p>
        </p:txBody>
      </p:sp>
    </p:spTree>
    <p:extLst>
      <p:ext uri="{BB962C8B-B14F-4D97-AF65-F5344CB8AC3E}">
        <p14:creationId xmlns:p14="http://schemas.microsoft.com/office/powerpoint/2010/main" val="3709816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4194" name="Object 2"/>
          <p:cNvGraphicFramePr>
            <a:graphicFrameLocks noChangeAspect="1"/>
          </p:cNvGraphicFramePr>
          <p:nvPr>
            <p:extLst>
              <p:ext uri="{D42A27DB-BD31-4B8C-83A1-F6EECF244321}">
                <p14:modId xmlns:p14="http://schemas.microsoft.com/office/powerpoint/2010/main" val="1529508211"/>
              </p:ext>
            </p:extLst>
          </p:nvPr>
        </p:nvGraphicFramePr>
        <p:xfrm>
          <a:off x="395536" y="332656"/>
          <a:ext cx="5724046" cy="2650673"/>
        </p:xfrm>
        <a:graphic>
          <a:graphicData uri="http://schemas.openxmlformats.org/presentationml/2006/ole">
            <mc:AlternateContent xmlns:mc="http://schemas.openxmlformats.org/markup-compatibility/2006">
              <mc:Choice xmlns:v="urn:schemas-microsoft-com:vml" Requires="v">
                <p:oleObj spid="_x0000_s3111" name="CorelPhotoPaint.Image.9" r:id="rId4" imgW="3174603" imgH="1320635" progId="">
                  <p:embed/>
                </p:oleObj>
              </mc:Choice>
              <mc:Fallback>
                <p:oleObj name="CorelPhotoPaint.Image.9" r:id="rId4" imgW="3174603" imgH="1320635" progId="">
                  <p:embed/>
                  <p:pic>
                    <p:nvPicPr>
                      <p:cNvPr id="0" name=""/>
                      <p:cNvPicPr>
                        <a:picLocks noChangeAspect="1" noChangeArrowheads="1"/>
                      </p:cNvPicPr>
                      <p:nvPr/>
                    </p:nvPicPr>
                    <p:blipFill>
                      <a:blip r:embed="rId5">
                        <a:lum bright="12000" contrast="18000"/>
                        <a:extLst>
                          <a:ext uri="{28A0092B-C50C-407E-A947-70E740481C1C}">
                            <a14:useLocalDpi xmlns:a14="http://schemas.microsoft.com/office/drawing/2010/main" val="0"/>
                          </a:ext>
                        </a:extLst>
                      </a:blip>
                      <a:srcRect r="10155"/>
                      <a:stretch>
                        <a:fillRect/>
                      </a:stretch>
                    </p:blipFill>
                    <p:spPr bwMode="auto">
                      <a:xfrm>
                        <a:off x="395536" y="332656"/>
                        <a:ext cx="5724046" cy="2650673"/>
                      </a:xfrm>
                      <a:prstGeom prst="rect">
                        <a:avLst/>
                      </a:prstGeom>
                      <a:noFill/>
                      <a:ln>
                        <a:noFill/>
                      </a:ln>
                      <a:effectLst/>
                    </p:spPr>
                  </p:pic>
                </p:oleObj>
              </mc:Fallback>
            </mc:AlternateContent>
          </a:graphicData>
        </a:graphic>
      </p:graphicFrame>
      <p:graphicFrame>
        <p:nvGraphicFramePr>
          <p:cNvPr id="264195" name="Object 3"/>
          <p:cNvGraphicFramePr>
            <a:graphicFrameLocks noChangeAspect="1"/>
          </p:cNvGraphicFramePr>
          <p:nvPr>
            <p:extLst>
              <p:ext uri="{D42A27DB-BD31-4B8C-83A1-F6EECF244321}">
                <p14:modId xmlns:p14="http://schemas.microsoft.com/office/powerpoint/2010/main" val="2646350838"/>
              </p:ext>
            </p:extLst>
          </p:nvPr>
        </p:nvGraphicFramePr>
        <p:xfrm>
          <a:off x="467544" y="3292290"/>
          <a:ext cx="5612064" cy="3331435"/>
        </p:xfrm>
        <a:graphic>
          <a:graphicData uri="http://schemas.openxmlformats.org/presentationml/2006/ole">
            <mc:AlternateContent xmlns:mc="http://schemas.openxmlformats.org/markup-compatibility/2006">
              <mc:Choice xmlns:v="urn:schemas-microsoft-com:vml" Requires="v">
                <p:oleObj spid="_x0000_s3112" name="CorelPhotoPaint.Image.10" r:id="rId6" imgW="13304762" imgH="7895238" progId="">
                  <p:embed/>
                </p:oleObj>
              </mc:Choice>
              <mc:Fallback>
                <p:oleObj name="CorelPhotoPaint.Image.10" r:id="rId6" imgW="13304762" imgH="7895238" progId="">
                  <p:embed/>
                  <p:pic>
                    <p:nvPicPr>
                      <p:cNvPr id="0" name=""/>
                      <p:cNvPicPr>
                        <a:picLocks noChangeAspect="1" noChangeArrowheads="1"/>
                      </p:cNvPicPr>
                      <p:nvPr/>
                    </p:nvPicPr>
                    <p:blipFill>
                      <a:blip r:embed="rId7">
                        <a:lum bright="12000" contrast="18000"/>
                        <a:extLst>
                          <a:ext uri="{28A0092B-C50C-407E-A947-70E740481C1C}">
                            <a14:useLocalDpi xmlns:a14="http://schemas.microsoft.com/office/drawing/2010/main" val="0"/>
                          </a:ext>
                        </a:extLst>
                      </a:blip>
                      <a:srcRect/>
                      <a:stretch>
                        <a:fillRect/>
                      </a:stretch>
                    </p:blipFill>
                    <p:spPr bwMode="auto">
                      <a:xfrm>
                        <a:off x="467544" y="3292290"/>
                        <a:ext cx="5612064" cy="3331435"/>
                      </a:xfrm>
                      <a:prstGeom prst="rect">
                        <a:avLst/>
                      </a:prstGeom>
                      <a:noFill/>
                      <a:ln>
                        <a:noFill/>
                      </a:ln>
                      <a:effectLst/>
                    </p:spPr>
                  </p:pic>
                </p:oleObj>
              </mc:Fallback>
            </mc:AlternateContent>
          </a:graphicData>
        </a:graphic>
      </p:graphicFrame>
      <p:sp>
        <p:nvSpPr>
          <p:cNvPr id="4" name="Rectangle 3"/>
          <p:cNvSpPr/>
          <p:nvPr/>
        </p:nvSpPr>
        <p:spPr>
          <a:xfrm>
            <a:off x="6156176" y="1057960"/>
            <a:ext cx="2808312" cy="1938992"/>
          </a:xfrm>
          <a:prstGeom prst="rect">
            <a:avLst/>
          </a:prstGeom>
        </p:spPr>
        <p:txBody>
          <a:bodyPr wrap="square">
            <a:spAutoFit/>
          </a:bodyPr>
          <a:lstStyle/>
          <a:p>
            <a:pPr marL="342900" indent="-342900">
              <a:buFont typeface="Arial" panose="020B0604020202020204" pitchFamily="34" charset="0"/>
              <a:buChar char="•"/>
            </a:pPr>
            <a:r>
              <a:rPr lang="en-US" sz="2400" dirty="0"/>
              <a:t>Radial forearm flap was elevated from the contralateral forearm</a:t>
            </a:r>
          </a:p>
        </p:txBody>
      </p:sp>
    </p:spTree>
    <p:extLst>
      <p:ext uri="{BB962C8B-B14F-4D97-AF65-F5344CB8AC3E}">
        <p14:creationId xmlns:p14="http://schemas.microsoft.com/office/powerpoint/2010/main" val="121193561"/>
      </p:ext>
    </p:extLst>
  </p:cSld>
  <p:clrMapOvr>
    <a:masterClrMapping/>
  </p:clrMapOvr>
</p:sld>
</file>

<file path=ppt/theme/theme1.xml><?xml version="1.0" encoding="utf-8"?>
<a:theme xmlns:a="http://schemas.openxmlformats.org/drawingml/2006/main" name="AOT_Da_Presentation_02">
  <a:themeElements>
    <a:clrScheme name="AO Foundation PPT Theme">
      <a:dk1>
        <a:sysClr val="windowText" lastClr="000000"/>
      </a:dk1>
      <a:lt1>
        <a:sysClr val="window" lastClr="FFFFFF"/>
      </a:lt1>
      <a:dk2>
        <a:srgbClr val="29529B"/>
      </a:dk2>
      <a:lt2>
        <a:srgbClr val="6E6455"/>
      </a:lt2>
      <a:accent1>
        <a:srgbClr val="6E6455"/>
      </a:accent1>
      <a:accent2>
        <a:srgbClr val="29529B"/>
      </a:accent2>
      <a:accent3>
        <a:srgbClr val="F59E33"/>
      </a:accent3>
      <a:accent4>
        <a:srgbClr val="E7344C"/>
      </a:accent4>
      <a:accent5>
        <a:srgbClr val="9E6BAB"/>
      </a:accent5>
      <a:accent6>
        <a:srgbClr val="64803D"/>
      </a:accent6>
      <a:hlink>
        <a:srgbClr val="000000"/>
      </a:hlink>
      <a:folHlink>
        <a:srgbClr val="1F49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00" b="0" i="0" u="none" strike="noStrike" cap="none" normalizeH="0" baseline="0">
            <a:ln>
              <a:noFill/>
            </a:ln>
            <a:solidFill>
              <a:srgbClr val="FFFFFF"/>
            </a:solidFill>
            <a:effectLst/>
            <a:latin typeface="Arial" charset="0"/>
            <a:ea typeface="Osaka" charset="0"/>
            <a:cs typeface="Osak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00" b="0" i="0" u="none" strike="noStrike" cap="none" normalizeH="0" baseline="0">
            <a:ln>
              <a:noFill/>
            </a:ln>
            <a:solidFill>
              <a:srgbClr val="FFFFFF"/>
            </a:solidFill>
            <a:effectLst/>
            <a:latin typeface="Arial" charset="0"/>
            <a:ea typeface="Osaka" charset="0"/>
            <a:cs typeface="Osaka" charset="0"/>
          </a:defRPr>
        </a:defPPr>
      </a:lstStyle>
    </a:lnDef>
  </a:objectDefaults>
  <a:extraClrSchemeLst>
    <a:extraClrScheme>
      <a:clrScheme name="Blank Presentation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
      <a:clrScheme name="Blank Presentation 2">
        <a:dk1>
          <a:srgbClr val="808080"/>
        </a:dk1>
        <a:lt1>
          <a:srgbClr val="FFFFFF"/>
        </a:lt1>
        <a:dk2>
          <a:srgbClr val="000000"/>
        </a:dk2>
        <a:lt2>
          <a:srgbClr val="FFFFFF"/>
        </a:lt2>
        <a:accent1>
          <a:srgbClr val="E5EBF6"/>
        </a:accent1>
        <a:accent2>
          <a:srgbClr val="0063AC"/>
        </a:accent2>
        <a:accent3>
          <a:srgbClr val="AAAAAA"/>
        </a:accent3>
        <a:accent4>
          <a:srgbClr val="DADADA"/>
        </a:accent4>
        <a:accent5>
          <a:srgbClr val="F0F3FA"/>
        </a:accent5>
        <a:accent6>
          <a:srgbClr val="00599B"/>
        </a:accent6>
        <a:hlink>
          <a:srgbClr val="B6C600"/>
        </a:hlink>
        <a:folHlink>
          <a:srgbClr val="F08A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svorlage AOTrauma V1.potx" id="{DC66649B-5F72-400B-9F11-42E8F7539ED5}" vid="{95791E9C-CFE9-4B32-942E-7EC957B531D8}"/>
    </a:ext>
  </a:extLst>
</a:theme>
</file>

<file path=ppt/theme/theme2.xml><?xml version="1.0" encoding="utf-8"?>
<a:theme xmlns:a="http://schemas.openxmlformats.org/drawingml/2006/main" name="Office Theme">
  <a:themeElements>
    <a:clrScheme name="AO">
      <a:dk1>
        <a:sysClr val="windowText" lastClr="000000"/>
      </a:dk1>
      <a:lt1>
        <a:sysClr val="window" lastClr="FFFFFF"/>
      </a:lt1>
      <a:dk2>
        <a:srgbClr val="29529B"/>
      </a:dk2>
      <a:lt2>
        <a:srgbClr val="6E6455"/>
      </a:lt2>
      <a:accent1>
        <a:srgbClr val="F59E33"/>
      </a:accent1>
      <a:accent2>
        <a:srgbClr val="E7344C"/>
      </a:accent2>
      <a:accent3>
        <a:srgbClr val="9E5D26"/>
      </a:accent3>
      <a:accent4>
        <a:srgbClr val="9E6BAB"/>
      </a:accent4>
      <a:accent5>
        <a:srgbClr val="558DAA"/>
      </a:accent5>
      <a:accent6>
        <a:srgbClr val="64803D"/>
      </a:accent6>
      <a:hlink>
        <a:srgbClr val="000000"/>
      </a:hlink>
      <a:folHlink>
        <a:srgbClr val="1F49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AO">
      <a:dk1>
        <a:sysClr val="windowText" lastClr="000000"/>
      </a:dk1>
      <a:lt1>
        <a:sysClr val="window" lastClr="FFFFFF"/>
      </a:lt1>
      <a:dk2>
        <a:srgbClr val="29529B"/>
      </a:dk2>
      <a:lt2>
        <a:srgbClr val="6E6455"/>
      </a:lt2>
      <a:accent1>
        <a:srgbClr val="F59E33"/>
      </a:accent1>
      <a:accent2>
        <a:srgbClr val="E7344C"/>
      </a:accent2>
      <a:accent3>
        <a:srgbClr val="9E5D26"/>
      </a:accent3>
      <a:accent4>
        <a:srgbClr val="9E6BAB"/>
      </a:accent4>
      <a:accent5>
        <a:srgbClr val="558DAA"/>
      </a:accent5>
      <a:accent6>
        <a:srgbClr val="64803D"/>
      </a:accent6>
      <a:hlink>
        <a:srgbClr val="000000"/>
      </a:hlink>
      <a:folHlink>
        <a:srgbClr val="1F49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AOT_Da_Presentation_02</Template>
  <TotalTime>0</TotalTime>
  <Words>379</Words>
  <Application>Microsoft Office PowerPoint</Application>
  <PresentationFormat>On-screen Show (4:3)</PresentationFormat>
  <Paragraphs>63</Paragraphs>
  <Slides>20</Slides>
  <Notes>10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30" baseType="lpstr">
      <vt:lpstr>ＭＳ Ｐゴシック</vt:lpstr>
      <vt:lpstr>ＭＳ Ｐゴシック</vt:lpstr>
      <vt:lpstr>Arial</vt:lpstr>
      <vt:lpstr>Lucida Grande</vt:lpstr>
      <vt:lpstr>Osaka</vt:lpstr>
      <vt:lpstr>Times New Roman</vt:lpstr>
      <vt:lpstr>ヒラギノ角ゴ Pro W6</vt:lpstr>
      <vt:lpstr>AOT_Da_Presentation_02</vt:lpstr>
      <vt:lpstr>CorelPhotoPaint.Image.9</vt:lpstr>
      <vt:lpstr>CorelPhotoPaint.Image.10</vt:lpstr>
      <vt:lpstr>AOTrauma Masters Course―Current Concepts</vt:lpstr>
      <vt:lpstr>Case description</vt:lpstr>
      <vt:lpstr>PowerPoint Presentation</vt:lpstr>
      <vt:lpstr>Discuss (briefly)</vt:lpstr>
      <vt:lpstr>After two surgical debridement and revascularization of the thumb</vt:lpstr>
      <vt:lpstr>PowerPoint Presentation</vt:lpstr>
      <vt:lpstr>Discuss</vt:lpstr>
      <vt:lpstr>Reconstructive ladder of soft-tissue injury </vt:lpstr>
      <vt:lpstr>PowerPoint Presentation</vt:lpstr>
      <vt:lpstr>PowerPoint Presentation</vt:lpstr>
      <vt:lpstr>PowerPoint Presentation</vt:lpstr>
      <vt:lpstr>Early microsurgical reconstruction of complex trauma of the extremities   </vt:lpstr>
      <vt:lpstr>Emergency free flap (publications)   </vt:lpstr>
      <vt:lpstr>PowerPoint Presentation</vt:lpstr>
      <vt:lpstr>PowerPoint Presentation</vt:lpstr>
      <vt:lpstr>PowerPoint Presentation</vt:lpstr>
      <vt:lpstr>PowerPoint Presentation</vt:lpstr>
      <vt:lpstr>Outcomes   </vt:lpstr>
      <vt:lpstr>Outcomes   </vt:lpstr>
      <vt:lpstr>Learning objectives</vt:lpstr>
    </vt:vector>
  </TitlesOfParts>
  <Company>AO Foundation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(Arial bold 34 pt)</dc:title>
  <dc:creator>MGLEESON</dc:creator>
  <cp:lastModifiedBy>Vidula Bhoyroo</cp:lastModifiedBy>
  <cp:revision>34</cp:revision>
  <cp:lastPrinted>1904-01-01T00:00:00Z</cp:lastPrinted>
  <dcterms:created xsi:type="dcterms:W3CDTF">2016-11-10T03:22:04Z</dcterms:created>
  <dcterms:modified xsi:type="dcterms:W3CDTF">2018-10-30T11:32:56Z</dcterms:modified>
</cp:coreProperties>
</file>