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9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39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4678"/>
  </p:normalViewPr>
  <p:slideViewPr>
    <p:cSldViewPr snapToGrid="0" snapToObjects="1">
      <p:cViewPr varScale="1">
        <p:scale>
          <a:sx n="96" d="100"/>
          <a:sy n="96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E0F3-DE97-5145-91D5-70B31632BE3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11ED-F834-8547-B0C4-97BAD15F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4760"/>
          <a:stretch>
            <a:fillRect/>
          </a:stretch>
        </p:blipFill>
        <p:spPr bwMode="auto">
          <a:xfrm>
            <a:off x="179388" y="857250"/>
            <a:ext cx="87804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427538" y="1700213"/>
            <a:ext cx="411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de-DE" altLang="de-DE" sz="2400">
              <a:solidFill>
                <a:srgbClr val="000000"/>
              </a:solidFill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193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0825"/>
            <a:ext cx="8277225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57388"/>
            <a:ext cx="8277225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31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B7F9DD-F10A-403A-AB48-A664679EAA9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98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381000"/>
            <a:ext cx="2068512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56313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5203B0-131F-43EA-8146-D34932ABB16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30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B880C6-424C-4E6B-833B-5CA4A4AF5C3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41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9DEE6A-5C30-44FE-9854-7BDC605FD76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27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A735BBC-D6CC-4A3C-BDC7-10DA15E7BD0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70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6B99365-9302-4F4E-A6A7-F1D294FDF98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28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DAF396-A8D7-4255-8953-B9AEE35574D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86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E4769B-52B0-406A-BA68-E03C43F6DB5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14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019AFA-A577-4C87-AF16-600B2B62785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045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E5EFD4-1A0E-4379-A4B6-BDCEDE48C51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0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7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CH" altLang="de-DE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024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05B16801-CBFB-4C4A-A3B3-428890E21A21}" type="slidenum">
              <a:rPr lang="de-CH">
                <a:ea typeface="ＭＳ Ｐゴシック" pitchFamily="34" charset="-128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CH">
              <a:ea typeface="ＭＳ Ｐゴシック" pitchFamily="34" charset="-128"/>
            </a:endParaRP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0825"/>
            <a:ext cx="82772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Textmasterformate durch Klicken bearbeiten</a:t>
            </a:r>
          </a:p>
          <a:p>
            <a:pPr lvl="1"/>
            <a:r>
              <a:rPr lang="en-US" altLang="de-DE"/>
              <a:t>2nd level</a:t>
            </a:r>
          </a:p>
          <a:p>
            <a:pPr lvl="2"/>
            <a:r>
              <a:rPr lang="en-US" altLang="de-DE"/>
              <a:t>3rd level</a:t>
            </a:r>
          </a:p>
          <a:p>
            <a:pPr lvl="3"/>
            <a:r>
              <a:rPr lang="en-US" altLang="de-DE"/>
              <a:t>4th level</a:t>
            </a:r>
          </a:p>
          <a:p>
            <a:pPr lvl="4"/>
            <a:r>
              <a:rPr lang="en-US" altLang="de-DE"/>
              <a:t>5th level</a:t>
            </a:r>
          </a:p>
        </p:txBody>
      </p:sp>
      <p:pic>
        <p:nvPicPr>
          <p:cNvPr id="2053" name="Picture 8" descr="AOT_LOGO_int_M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724400" y="6096000"/>
            <a:ext cx="3886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AOTrauma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Masters Course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—SDL</a:t>
            </a:r>
            <a:b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Infection course</a:t>
            </a:r>
          </a:p>
        </p:txBody>
      </p:sp>
      <p:sp>
        <p:nvSpPr>
          <p:cNvPr id="15364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75797"/>
            <a:ext cx="8277225" cy="468312"/>
          </a:xfrm>
        </p:spPr>
        <p:txBody>
          <a:bodyPr/>
          <a:lstStyle/>
          <a:p>
            <a:r>
              <a:rPr lang="en-US" altLang="de-DE" dirty="0"/>
              <a:t>Case 5</a:t>
            </a:r>
          </a:p>
        </p:txBody>
      </p:sp>
      <p:sp>
        <p:nvSpPr>
          <p:cNvPr id="15365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81000" y="1520825"/>
            <a:ext cx="8335915" cy="1698739"/>
          </a:xfrm>
        </p:spPr>
        <p:txBody>
          <a:bodyPr/>
          <a:lstStyle/>
          <a:p>
            <a:r>
              <a:rPr lang="en-US" altLang="de-DE" dirty="0">
                <a:cs typeface="Arial" charset="0"/>
              </a:rPr>
              <a:t>Case discussion</a:t>
            </a:r>
            <a:br>
              <a:rPr lang="en-US" altLang="de-DE" dirty="0">
                <a:cs typeface="Arial" charset="0"/>
              </a:rPr>
            </a:br>
            <a:r>
              <a:rPr lang="en-US" altLang="de-DE" dirty="0">
                <a:cs typeface="Arial" charset="0"/>
              </a:rPr>
              <a:t>Infection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7588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96DB-32A3-4F9F-A6CC-A4E9B90E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6 </a:t>
            </a:r>
            <a:r>
              <a:rPr lang="de-CH" dirty="0" err="1"/>
              <a:t>months</a:t>
            </a:r>
            <a:r>
              <a:rPr lang="de-CH" dirty="0"/>
              <a:t> </a:t>
            </a:r>
            <a:r>
              <a:rPr lang="de-CH" dirty="0" err="1"/>
              <a:t>postoperatively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5F292-DCF2-48FA-AE1D-D5DFA24F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bearing as tolerated</a:t>
            </a:r>
          </a:p>
          <a:p>
            <a:r>
              <a:rPr lang="en-US" dirty="0"/>
              <a:t>No pain</a:t>
            </a:r>
          </a:p>
          <a:p>
            <a:r>
              <a:rPr lang="en-US" dirty="0"/>
              <a:t>Able to walk two blocks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918B-611A-40C5-B6E4-B6E56D08F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38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06F-1FEB-4FA4-BF59-48780A32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7 </a:t>
            </a:r>
            <a:r>
              <a:rPr lang="de-CH" dirty="0" err="1"/>
              <a:t>months</a:t>
            </a:r>
            <a:r>
              <a:rPr lang="de-CH" dirty="0"/>
              <a:t> </a:t>
            </a:r>
            <a:r>
              <a:rPr lang="de-CH" dirty="0" err="1"/>
              <a:t>postoperatively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7CAD-37B3-439A-85B1-B4651959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0825"/>
            <a:ext cx="5236029" cy="4678363"/>
          </a:xfrm>
        </p:spPr>
        <p:txBody>
          <a:bodyPr/>
          <a:lstStyle/>
          <a:p>
            <a:r>
              <a:rPr lang="en-US" dirty="0"/>
              <a:t>Increasing pain</a:t>
            </a:r>
          </a:p>
          <a:p>
            <a:r>
              <a:rPr lang="en-US" dirty="0"/>
              <a:t>Cannot bear wait</a:t>
            </a:r>
          </a:p>
          <a:p>
            <a:r>
              <a:rPr lang="en-US" dirty="0"/>
              <a:t>Wound drainage</a:t>
            </a:r>
          </a:p>
          <a:p>
            <a:r>
              <a:rPr lang="en-US" dirty="0"/>
              <a:t>Computed tomographic scan shows abscess</a:t>
            </a:r>
          </a:p>
          <a:p>
            <a:r>
              <a:rPr lang="en-US" dirty="0"/>
              <a:t>Erythrocyte sedimentation rate: 50</a:t>
            </a:r>
          </a:p>
          <a:p>
            <a:r>
              <a:rPr lang="en-US" dirty="0"/>
              <a:t>C-reactive protein: 48</a:t>
            </a:r>
          </a:p>
          <a:p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DD535-7497-4A44-806D-259EF58F3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pic>
        <p:nvPicPr>
          <p:cNvPr id="5" name="Content Placeholder 4" descr="serimg00001.jpg">
            <a:extLst>
              <a:ext uri="{FF2B5EF4-FFF2-40B4-BE49-F238E27FC236}">
                <a16:creationId xmlns:a16="http://schemas.microsoft.com/office/drawing/2014/main" id="{ED467841-F787-490D-9944-BEBF102DF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t="7045" r="39252" b="33043"/>
          <a:stretch/>
        </p:blipFill>
        <p:spPr>
          <a:xfrm>
            <a:off x="5578666" y="921160"/>
            <a:ext cx="3231834" cy="54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FBFC-B2D1-457B-9C1A-65C2ADFC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Treatment plan?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E2C1F-336C-40BE-9534-F3037E089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pic>
        <p:nvPicPr>
          <p:cNvPr id="5" name="Content Placeholder 4" descr="serimg00001.jpg">
            <a:extLst>
              <a:ext uri="{FF2B5EF4-FFF2-40B4-BE49-F238E27FC236}">
                <a16:creationId xmlns:a16="http://schemas.microsoft.com/office/drawing/2014/main" id="{C0883883-B775-48B7-B83A-7EE54929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t="7045" r="39252" b="33043"/>
          <a:stretch/>
        </p:blipFill>
        <p:spPr bwMode="auto">
          <a:xfrm>
            <a:off x="460634" y="1161934"/>
            <a:ext cx="3105526" cy="52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44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3A93-105F-42B2-844B-684C644A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Infected</a:t>
            </a:r>
            <a:r>
              <a:rPr lang="de-CH" dirty="0"/>
              <a:t> </a:t>
            </a:r>
            <a:r>
              <a:rPr lang="de-CH" dirty="0" err="1"/>
              <a:t>nonunion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5BC3-474C-4B5C-969F-FB17647EB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to operating room </a:t>
            </a:r>
          </a:p>
          <a:p>
            <a:r>
              <a:rPr lang="en-US" dirty="0"/>
              <a:t>Hardware removal </a:t>
            </a:r>
          </a:p>
          <a:p>
            <a:r>
              <a:rPr lang="en-US" dirty="0"/>
              <a:t>Cultured</a:t>
            </a:r>
          </a:p>
          <a:p>
            <a:pPr lvl="1"/>
            <a:r>
              <a:rPr lang="en-US" sz="2800" i="1" dirty="0"/>
              <a:t>Enterococcus faecalis</a:t>
            </a:r>
          </a:p>
          <a:p>
            <a:r>
              <a:rPr lang="en-US" dirty="0"/>
              <a:t>Nonunion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0CE2D-4775-4CA4-8775-F45A5896B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703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7A44-EA65-4821-ADF8-D5A0E6E4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C458-18D7-4991-B890-EA7A0DC5A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Debridement and...</a:t>
            </a:r>
          </a:p>
          <a:p>
            <a:pPr lvl="1"/>
            <a:r>
              <a:rPr lang="en-US" sz="2800" dirty="0"/>
              <a:t>External fixation, delayed reconstruction</a:t>
            </a:r>
          </a:p>
          <a:p>
            <a:pPr lvl="2"/>
            <a:r>
              <a:rPr lang="en-US" sz="2800" dirty="0"/>
              <a:t>Ring?</a:t>
            </a:r>
          </a:p>
          <a:p>
            <a:pPr lvl="1"/>
            <a:r>
              <a:rPr lang="en-US" sz="2800" dirty="0"/>
              <a:t>Refixation</a:t>
            </a:r>
          </a:p>
          <a:p>
            <a:pPr lvl="1"/>
            <a:r>
              <a:rPr lang="en-US" sz="2800" dirty="0"/>
              <a:t>Splint</a:t>
            </a:r>
          </a:p>
          <a:p>
            <a:pPr lvl="1"/>
            <a:r>
              <a:rPr lang="en-US" sz="2800" dirty="0"/>
              <a:t>Amputation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8B57B-AE4A-4C62-995B-01A213979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433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5C3F-2460-414C-89E5-C7F567FD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9AF2-9F46-4BD4-96CA-0F2B8C96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99540-263D-45A8-BCA6-C5732BDD6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pic>
        <p:nvPicPr>
          <p:cNvPr id="5" name="Content Placeholder 4" descr="ser001img00001.jpg">
            <a:extLst>
              <a:ext uri="{FF2B5EF4-FFF2-40B4-BE49-F238E27FC236}">
                <a16:creationId xmlns:a16="http://schemas.microsoft.com/office/drawing/2014/main" id="{F0243438-B8FE-4D82-BB69-7CF56FEF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8" t="54550" r="45843" b="12121"/>
          <a:stretch/>
        </p:blipFill>
        <p:spPr bwMode="auto">
          <a:xfrm>
            <a:off x="381001" y="1099626"/>
            <a:ext cx="2951990" cy="53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 descr="ser001img00001.jpg">
            <a:extLst>
              <a:ext uri="{FF2B5EF4-FFF2-40B4-BE49-F238E27FC236}">
                <a16:creationId xmlns:a16="http://schemas.microsoft.com/office/drawing/2014/main" id="{49836B24-748D-47A7-AA6A-06E4C4D4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12138" r="44353" b="54344"/>
          <a:stretch/>
        </p:blipFill>
        <p:spPr>
          <a:xfrm>
            <a:off x="4465741" y="1163782"/>
            <a:ext cx="3287784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3C26-F722-422B-9D80-94C4EF15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Infected</a:t>
            </a:r>
            <a:r>
              <a:rPr lang="de-CH" dirty="0"/>
              <a:t> </a:t>
            </a:r>
            <a:r>
              <a:rPr lang="de-CH" dirty="0" err="1"/>
              <a:t>nonunion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24DF-74DC-466B-876F-F0F25207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Treatment plan at this point?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75BB5-D4B3-4DB9-A17C-55F9FBB1F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515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8F2-7715-4BAD-8054-154AA666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Infected</a:t>
            </a:r>
            <a:r>
              <a:rPr lang="de-CH" dirty="0"/>
              <a:t> </a:t>
            </a:r>
            <a:r>
              <a:rPr lang="de-CH" dirty="0" err="1"/>
              <a:t>nonunion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B164-21A5-4599-8ECA-2FE1B0CD8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requested amputation</a:t>
            </a:r>
          </a:p>
          <a:p>
            <a:r>
              <a:rPr lang="en-US" dirty="0"/>
              <a:t>Did not want to undergo multiple operations to eradicate infection and gain union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FB3D-AA33-4A11-BDC6-2CCC78870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1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04A0-8E59-4F08-8EC9-EDFF8CC7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Intraoperative </a:t>
            </a:r>
            <a:r>
              <a:rPr lang="de-CH" dirty="0" err="1"/>
              <a:t>images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7727D-20BD-4646-AC45-A8F5B10E2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D780-FE74-406C-9568-5891C0104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pic>
        <p:nvPicPr>
          <p:cNvPr id="5" name="Content Placeholder 3" descr="bka.jpg">
            <a:extLst>
              <a:ext uri="{FF2B5EF4-FFF2-40B4-BE49-F238E27FC236}">
                <a16:creationId xmlns:a16="http://schemas.microsoft.com/office/drawing/2014/main" id="{8A71FF0F-82D5-49F5-A7EB-C95DBAA5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t="29197" r="26770" b="7162"/>
          <a:stretch/>
        </p:blipFill>
        <p:spPr bwMode="auto">
          <a:xfrm>
            <a:off x="381001" y="1291954"/>
            <a:ext cx="2600432" cy="518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0656.JPG">
            <a:extLst>
              <a:ext uri="{FF2B5EF4-FFF2-40B4-BE49-F238E27FC236}">
                <a16:creationId xmlns:a16="http://schemas.microsoft.com/office/drawing/2014/main" id="{F7712555-45FC-48F3-9D9C-FE12AA2B0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27336" b="22305"/>
          <a:stretch/>
        </p:blipFill>
        <p:spPr>
          <a:xfrm>
            <a:off x="3268696" y="1295400"/>
            <a:ext cx="3720986" cy="51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1F74-9069-4294-90E4-C3B6F61A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Take-</a:t>
            </a:r>
            <a:r>
              <a:rPr lang="de-CH" dirty="0" err="1"/>
              <a:t>home</a:t>
            </a:r>
            <a:r>
              <a:rPr lang="de-CH" dirty="0"/>
              <a:t> </a:t>
            </a:r>
            <a:r>
              <a:rPr lang="de-CH" dirty="0" err="1"/>
              <a:t>messages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C65C-0A9C-451A-9528-5ED83B68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talk to your patients</a:t>
            </a:r>
          </a:p>
          <a:p>
            <a:r>
              <a:rPr lang="en-US" dirty="0"/>
              <a:t>Amputation is an answer to infected </a:t>
            </a:r>
            <a:r>
              <a:rPr lang="en-US" dirty="0" err="1"/>
              <a:t>nonunions</a:t>
            </a:r>
            <a:endParaRPr lang="en-US" dirty="0"/>
          </a:p>
          <a:p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528A4-EE8D-4893-BD1D-9D39E8F9C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42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9342-F862-4E87-B6D7-D0143BEF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Case </a:t>
            </a:r>
            <a:r>
              <a:rPr lang="de-CH" dirty="0" err="1"/>
              <a:t>description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D06F-CC23-4BE8-89B0-46A8574D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Retired 60-year-old patient</a:t>
            </a:r>
          </a:p>
          <a:p>
            <a:r>
              <a:rPr lang="en-US" dirty="0"/>
              <a:t>Fell down elevator shaft</a:t>
            </a:r>
          </a:p>
          <a:p>
            <a:r>
              <a:rPr lang="en-US" dirty="0"/>
              <a:t>Bilateral pilon fractures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D15BC-7A7A-485B-8DA6-FC90C5F3D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09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BCFA-0F28-4764-9573-F4272F5C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Injury</a:t>
            </a:r>
            <a:r>
              <a:rPr lang="de-CH" dirty="0"/>
              <a:t> </a:t>
            </a:r>
            <a:r>
              <a:rPr lang="de-CH" dirty="0" err="1"/>
              <a:t>imaging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51C9-8466-41CC-89B0-5BC9F385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1AE9-6CC7-463A-9E92-AD5B1F200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pic>
        <p:nvPicPr>
          <p:cNvPr id="5" name="Content Placeholder 4" descr="Right ap injury.jpg">
            <a:extLst>
              <a:ext uri="{FF2B5EF4-FFF2-40B4-BE49-F238E27FC236}">
                <a16:creationId xmlns:a16="http://schemas.microsoft.com/office/drawing/2014/main" id="{D64601B2-DBBB-450E-99B3-1CECAFC87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10912" r="23307" b="12953"/>
          <a:stretch/>
        </p:blipFill>
        <p:spPr bwMode="auto">
          <a:xfrm>
            <a:off x="381000" y="1008167"/>
            <a:ext cx="3316665" cy="53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Right lat injury.jpg">
            <a:extLst>
              <a:ext uri="{FF2B5EF4-FFF2-40B4-BE49-F238E27FC236}">
                <a16:creationId xmlns:a16="http://schemas.microsoft.com/office/drawing/2014/main" id="{16C40AE3-3B28-403D-B8B5-667675C00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9865" r="12437" b="20687"/>
          <a:stretch/>
        </p:blipFill>
        <p:spPr>
          <a:xfrm>
            <a:off x="4011881" y="1021278"/>
            <a:ext cx="3468840" cy="53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84A-61C4-43AB-8F3D-1EE6C0D9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B3C4-2747-48FA-8BB6-1318826B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A2840-EC4D-4BB9-8BC8-A36C1FE7F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5" name="Content Placeholder 5" descr="ct right.jpg">
            <a:extLst>
              <a:ext uri="{FF2B5EF4-FFF2-40B4-BE49-F238E27FC236}">
                <a16:creationId xmlns:a16="http://schemas.microsoft.com/office/drawing/2014/main" id="{84D0898D-9A3D-4DB6-A90A-31BFCEAF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31289" r="29142" b="25117"/>
          <a:stretch/>
        </p:blipFill>
        <p:spPr bwMode="auto">
          <a:xfrm>
            <a:off x="381000" y="1698624"/>
            <a:ext cx="3692206" cy="38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ct right 2.jpg">
            <a:extLst>
              <a:ext uri="{FF2B5EF4-FFF2-40B4-BE49-F238E27FC236}">
                <a16:creationId xmlns:a16="http://schemas.microsoft.com/office/drawing/2014/main" id="{12BA6606-8C81-4ADC-B8DC-5E35C99F5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29705" r="31798" b="21899"/>
          <a:stretch/>
        </p:blipFill>
        <p:spPr>
          <a:xfrm>
            <a:off x="4419599" y="1622425"/>
            <a:ext cx="3299361" cy="40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0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13A-65D5-4DD0-8868-E462E905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Postexternal</a:t>
            </a:r>
            <a:r>
              <a:rPr lang="de-CH" dirty="0"/>
              <a:t> </a:t>
            </a:r>
            <a:r>
              <a:rPr lang="de-CH" dirty="0" err="1"/>
              <a:t>fixator</a:t>
            </a:r>
            <a:br>
              <a:rPr lang="de-CH" dirty="0"/>
            </a:b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F0B1-53EA-4103-92FA-41A78619F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2FF0A-7A70-44C4-AD34-ECE88CE2F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pic>
        <p:nvPicPr>
          <p:cNvPr id="5" name="Content Placeholder 4" descr="fluoro right post fixator.jpg">
            <a:extLst>
              <a:ext uri="{FF2B5EF4-FFF2-40B4-BE49-F238E27FC236}">
                <a16:creationId xmlns:a16="http://schemas.microsoft.com/office/drawing/2014/main" id="{DA49B182-EEE1-4A9A-BA4F-CCA94980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5" t="4927" r="17254" b="52509"/>
          <a:stretch/>
        </p:blipFill>
        <p:spPr bwMode="auto">
          <a:xfrm>
            <a:off x="6476860" y="2387096"/>
            <a:ext cx="2286140" cy="39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fluoro right post fixator.jpg">
            <a:extLst>
              <a:ext uri="{FF2B5EF4-FFF2-40B4-BE49-F238E27FC236}">
                <a16:creationId xmlns:a16="http://schemas.microsoft.com/office/drawing/2014/main" id="{2E5B837C-6B52-470D-882A-0BD73C26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9" t="50463" r="24213" b="16378"/>
          <a:stretch/>
        </p:blipFill>
        <p:spPr>
          <a:xfrm>
            <a:off x="4649511" y="0"/>
            <a:ext cx="2312917" cy="4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419C-6499-4274-8968-A42F4F12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08D7-AB23-4152-B012-955A2B52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563F4-FFA8-4177-8B56-464518A93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5" name="Content Placeholder 4" descr="r post fix ct.bmp">
            <a:extLst>
              <a:ext uri="{FF2B5EF4-FFF2-40B4-BE49-F238E27FC236}">
                <a16:creationId xmlns:a16="http://schemas.microsoft.com/office/drawing/2014/main" id="{330FE805-65C1-4A1C-A798-C305BCCB0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30407" r="19322" b="26107"/>
          <a:stretch/>
        </p:blipFill>
        <p:spPr bwMode="auto">
          <a:xfrm>
            <a:off x="381000" y="1520825"/>
            <a:ext cx="3867540" cy="374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r post fix ct.jpg">
            <a:extLst>
              <a:ext uri="{FF2B5EF4-FFF2-40B4-BE49-F238E27FC236}">
                <a16:creationId xmlns:a16="http://schemas.microsoft.com/office/drawing/2014/main" id="{59835591-84E9-4890-89D8-6BC723CC8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11820" r="9972" b="23653"/>
          <a:stretch/>
        </p:blipFill>
        <p:spPr>
          <a:xfrm>
            <a:off x="4553341" y="1673225"/>
            <a:ext cx="4388214" cy="3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49D5-A3B5-4763-B791-5D6DD406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Intraoperative </a:t>
            </a:r>
            <a:r>
              <a:rPr lang="de-CH" dirty="0" err="1"/>
              <a:t>images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3C25-637F-49FA-9FE6-1CF52C80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46AD-F0C5-4922-B704-CEED13717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pic>
        <p:nvPicPr>
          <p:cNvPr id="5" name="Content Placeholder 4" descr="ser001img00001.jpg">
            <a:extLst>
              <a:ext uri="{FF2B5EF4-FFF2-40B4-BE49-F238E27FC236}">
                <a16:creationId xmlns:a16="http://schemas.microsoft.com/office/drawing/2014/main" id="{D5543586-0205-4814-A95B-3A1B1F57E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8" t="10635" r="34863" b="54049"/>
          <a:stretch/>
        </p:blipFill>
        <p:spPr bwMode="auto">
          <a:xfrm>
            <a:off x="381000" y="895980"/>
            <a:ext cx="2138421" cy="54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ser001img00002.jpg">
            <a:extLst>
              <a:ext uri="{FF2B5EF4-FFF2-40B4-BE49-F238E27FC236}">
                <a16:creationId xmlns:a16="http://schemas.microsoft.com/office/drawing/2014/main" id="{3DEC9959-2FA1-4B40-A14D-CE1B55160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8" t="53415" r="42373" b="8673"/>
          <a:stretch/>
        </p:blipFill>
        <p:spPr>
          <a:xfrm>
            <a:off x="5751383" y="934595"/>
            <a:ext cx="2435748" cy="5457433"/>
          </a:xfrm>
          <a:prstGeom prst="rect">
            <a:avLst/>
          </a:prstGeom>
        </p:spPr>
      </p:pic>
      <p:pic>
        <p:nvPicPr>
          <p:cNvPr id="7" name="Content Placeholder 5" descr="ser001img00002.jpg">
            <a:extLst>
              <a:ext uri="{FF2B5EF4-FFF2-40B4-BE49-F238E27FC236}">
                <a16:creationId xmlns:a16="http://schemas.microsoft.com/office/drawing/2014/main" id="{E16E0605-E5B5-471B-8B46-CD7C11905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9" t="8673" r="44469" b="48240"/>
          <a:stretch/>
        </p:blipFill>
        <p:spPr bwMode="auto">
          <a:xfrm>
            <a:off x="2888567" y="902704"/>
            <a:ext cx="2435748" cy="54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5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1914-DA72-47F0-B21C-DB7BA947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Postoperative </a:t>
            </a:r>
            <a:r>
              <a:rPr lang="de-CH" dirty="0" err="1"/>
              <a:t>images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F179-4265-45B9-992F-C65B1027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2D92-B375-4414-9C64-8E04569E5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pic>
        <p:nvPicPr>
          <p:cNvPr id="5" name="Content Placeholder 6" descr="DSC01073.JPG">
            <a:extLst>
              <a:ext uri="{FF2B5EF4-FFF2-40B4-BE49-F238E27FC236}">
                <a16:creationId xmlns:a16="http://schemas.microsoft.com/office/drawing/2014/main" id="{345FB7FC-5651-4D88-BEF5-CCCA116A0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3" t="9500" r="21629" b="15876"/>
          <a:stretch/>
        </p:blipFill>
        <p:spPr>
          <a:xfrm>
            <a:off x="3271212" y="1061291"/>
            <a:ext cx="2755141" cy="5482904"/>
          </a:xfrm>
          <a:prstGeom prst="rect">
            <a:avLst/>
          </a:prstGeom>
        </p:spPr>
      </p:pic>
      <p:pic>
        <p:nvPicPr>
          <p:cNvPr id="6" name="Content Placeholder 7" descr="DSC01074.JPG">
            <a:extLst>
              <a:ext uri="{FF2B5EF4-FFF2-40B4-BE49-F238E27FC236}">
                <a16:creationId xmlns:a16="http://schemas.microsoft.com/office/drawing/2014/main" id="{DE97EE76-7CBD-4EB3-A56B-85879D1D7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9500" r="21413" b="16444"/>
          <a:stretch/>
        </p:blipFill>
        <p:spPr bwMode="auto">
          <a:xfrm>
            <a:off x="380558" y="1061291"/>
            <a:ext cx="2355629" cy="54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3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EC1D-056D-4AF9-B066-78B53E5D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6 </a:t>
            </a:r>
            <a:r>
              <a:rPr lang="de-CH" dirty="0" err="1"/>
              <a:t>months</a:t>
            </a:r>
            <a:r>
              <a:rPr lang="de-CH" dirty="0"/>
              <a:t> </a:t>
            </a:r>
            <a:r>
              <a:rPr lang="de-CH" dirty="0" err="1"/>
              <a:t>postoperatively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6B530-E580-42A5-A345-5241BB26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45EFD-DA8D-4133-99ED-6D79639C6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880C6-424C-4E6B-833B-5CA4A4AF5C3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pic>
        <p:nvPicPr>
          <p:cNvPr id="5" name="Content Placeholder 7" descr="AP.jpg">
            <a:extLst>
              <a:ext uri="{FF2B5EF4-FFF2-40B4-BE49-F238E27FC236}">
                <a16:creationId xmlns:a16="http://schemas.microsoft.com/office/drawing/2014/main" id="{49350FAF-D6A4-4E48-B4FC-EBF9DB5F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5763" r="25451" b="21729"/>
          <a:stretch/>
        </p:blipFill>
        <p:spPr bwMode="auto">
          <a:xfrm>
            <a:off x="2899318" y="976688"/>
            <a:ext cx="2732664" cy="536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ORTISE.jpg">
            <a:extLst>
              <a:ext uri="{FF2B5EF4-FFF2-40B4-BE49-F238E27FC236}">
                <a16:creationId xmlns:a16="http://schemas.microsoft.com/office/drawing/2014/main" id="{A7E718E8-8D69-4760-ACAD-7A1B5A075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8" t="-2178" r="18087" b="29411"/>
          <a:stretch/>
        </p:blipFill>
        <p:spPr>
          <a:xfrm>
            <a:off x="381000" y="806161"/>
            <a:ext cx="2518318" cy="5533675"/>
          </a:xfrm>
          <a:prstGeom prst="rect">
            <a:avLst/>
          </a:prstGeom>
        </p:spPr>
      </p:pic>
      <p:pic>
        <p:nvPicPr>
          <p:cNvPr id="7" name="Content Placeholder 8" descr="LAT.jpg">
            <a:extLst>
              <a:ext uri="{FF2B5EF4-FFF2-40B4-BE49-F238E27FC236}">
                <a16:creationId xmlns:a16="http://schemas.microsoft.com/office/drawing/2014/main" id="{2B01DA41-9BB4-45D3-9AC3-F5FC1C32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r="26679" b="24328"/>
          <a:stretch/>
        </p:blipFill>
        <p:spPr>
          <a:xfrm>
            <a:off x="5633119" y="973777"/>
            <a:ext cx="2710784" cy="53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14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Presentation_AOTRAUMA_w</vt:lpstr>
      <vt:lpstr>Case discussion Infection</vt:lpstr>
      <vt:lpstr>Case description</vt:lpstr>
      <vt:lpstr>Injury imaging</vt:lpstr>
      <vt:lpstr>PowerPoint Presentation</vt:lpstr>
      <vt:lpstr>Postexternal fixator </vt:lpstr>
      <vt:lpstr>PowerPoint Presentation</vt:lpstr>
      <vt:lpstr>Intraoperative images</vt:lpstr>
      <vt:lpstr>Postoperative images</vt:lpstr>
      <vt:lpstr>6 months postoperatively</vt:lpstr>
      <vt:lpstr>6 months postoperatively</vt:lpstr>
      <vt:lpstr>7 months postoperatively</vt:lpstr>
      <vt:lpstr>Treatment plan?</vt:lpstr>
      <vt:lpstr>Infected nonunion</vt:lpstr>
      <vt:lpstr>Options</vt:lpstr>
      <vt:lpstr>PowerPoint Presentation</vt:lpstr>
      <vt:lpstr>Infected nonunion</vt:lpstr>
      <vt:lpstr>Infected nonunion</vt:lpstr>
      <vt:lpstr>Intraoperative images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Male，56，jump off a bus</dc:title>
  <dc:creator>klleunga</dc:creator>
  <cp:lastModifiedBy>Carl Lau</cp:lastModifiedBy>
  <cp:revision>28</cp:revision>
  <dcterms:created xsi:type="dcterms:W3CDTF">2018-09-16T00:48:53Z</dcterms:created>
  <dcterms:modified xsi:type="dcterms:W3CDTF">2018-11-07T14:20:32Z</dcterms:modified>
</cp:coreProperties>
</file>