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1" d="100"/>
          <a:sy n="91" d="100"/>
        </p:scale>
        <p:origin x="113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OT_BEAM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5" b="24760"/>
          <a:stretch>
            <a:fillRect/>
          </a:stretch>
        </p:blipFill>
        <p:spPr bwMode="auto">
          <a:xfrm>
            <a:off x="179388" y="857250"/>
            <a:ext cx="8780462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4427538" y="1700213"/>
            <a:ext cx="4114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latinLnBrk="0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de-DE" altLang="de-DE" sz="2400">
              <a:solidFill>
                <a:srgbClr val="000000"/>
              </a:solidFill>
            </a:endParaRPr>
          </a:p>
        </p:txBody>
      </p:sp>
      <p:pic>
        <p:nvPicPr>
          <p:cNvPr id="6" name="Picture 10" descr="AOT_LOGO_int_L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36538"/>
            <a:ext cx="251936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0825"/>
            <a:ext cx="8277225" cy="468313"/>
          </a:xfrm>
        </p:spPr>
        <p:txBody>
          <a:bodyPr/>
          <a:lstStyle>
            <a:lvl1pPr>
              <a:defRPr>
                <a:solidFill>
                  <a:srgbClr val="29529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957388"/>
            <a:ext cx="8277225" cy="468312"/>
          </a:xfrm>
        </p:spPr>
        <p:txBody>
          <a:bodyPr lIns="0" tIns="0" rIns="0" bIns="0"/>
          <a:lstStyle>
            <a:lvl1pPr marL="0" indent="0">
              <a:lnSpc>
                <a:spcPts val="3400"/>
              </a:lnSpc>
              <a:buFontTx/>
              <a:buNone/>
              <a:defRPr sz="3200">
                <a:solidFill>
                  <a:srgbClr val="808080"/>
                </a:solidFill>
              </a:defRPr>
            </a:lvl1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340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4B7F9DD-F10A-403A-AB48-A664679EAA9E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79158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381000"/>
            <a:ext cx="2068512" cy="58181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56313" cy="58181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75203B0-131F-43EA-8146-D34932ABB168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6203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9529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B880C6-424C-4E6B-833B-5CA4A4AF5C3F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155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79DEE6A-5C30-44FE-9854-7BDC605FD76A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8905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0825"/>
            <a:ext cx="4062413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20825"/>
            <a:ext cx="4062412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A735BBC-D6CC-4A3C-BDC7-10DA15E7BD00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20531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6B99365-9302-4F4E-A6A7-F1D294FDF98F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6642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7DAF396-A8D7-4255-8953-B9AEE35574D3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7814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9E4769B-52B0-406A-BA68-E03C43F6DB54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585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B019AFA-A577-4C87-AF16-600B2B627854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69890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1E5EFD4-1A0E-4379-A4B6-BDCEDE48C514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70861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277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  <a:endParaRPr lang="de-CH" altLang="de-DE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602413"/>
            <a:ext cx="2133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000000"/>
                </a:solidFill>
              </a:defRPr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fld id="{05B16801-CBFB-4C4A-A3B3-428890E21A21}" type="slidenum">
              <a:rPr lang="de-CH">
                <a:ea typeface="ＭＳ Ｐゴシック" pitchFamily="34" charset="-128"/>
              </a:rPr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CH">
              <a:ea typeface="ＭＳ Ｐゴシック" pitchFamily="34" charset="-128"/>
            </a:endParaRPr>
          </a:p>
        </p:txBody>
      </p:sp>
      <p:sp>
        <p:nvSpPr>
          <p:cNvPr id="2052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20825"/>
            <a:ext cx="827722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Textmasterformate durch Klicken bearbeiten</a:t>
            </a:r>
          </a:p>
          <a:p>
            <a:pPr lvl="1"/>
            <a:r>
              <a:rPr lang="en-US" altLang="de-DE"/>
              <a:t>2nd level</a:t>
            </a:r>
          </a:p>
          <a:p>
            <a:pPr lvl="2"/>
            <a:r>
              <a:rPr lang="en-US" altLang="de-DE"/>
              <a:t>3rd level</a:t>
            </a:r>
          </a:p>
          <a:p>
            <a:pPr lvl="3"/>
            <a:r>
              <a:rPr lang="en-US" altLang="de-DE"/>
              <a:t>4th level</a:t>
            </a:r>
          </a:p>
          <a:p>
            <a:pPr lvl="4"/>
            <a:r>
              <a:rPr lang="en-US" altLang="de-DE"/>
              <a:t>5th level</a:t>
            </a:r>
          </a:p>
        </p:txBody>
      </p:sp>
      <p:pic>
        <p:nvPicPr>
          <p:cNvPr id="2053" name="Picture 8" descr="AOT_LOGO_int_M_rg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77000"/>
            <a:ext cx="16176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90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9pPr>
    </p:titleStyle>
    <p:bodyStyle>
      <a:lvl1pPr marL="533400" indent="-5334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52500" indent="-428625" algn="l" rtl="0" fontAlgn="base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2pPr>
      <a:lvl3pPr marL="1371600" indent="-4095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52600" indent="-3619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09800" indent="-4635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81000" y="6096000"/>
            <a:ext cx="4192588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>
                <a:solidFill>
                  <a:srgbClr val="808080"/>
                </a:solidFill>
              </a:rPr>
              <a:t>Chang-</a:t>
            </a:r>
            <a:r>
              <a:rPr lang="en-US" altLang="de-DE" sz="1600" b="1" dirty="0" err="1">
                <a:solidFill>
                  <a:srgbClr val="808080"/>
                </a:solidFill>
              </a:rPr>
              <a:t>Wug</a:t>
            </a:r>
            <a:r>
              <a:rPr lang="en-US" altLang="de-DE" sz="1600" b="1" dirty="0">
                <a:solidFill>
                  <a:srgbClr val="808080"/>
                </a:solidFill>
              </a:rPr>
              <a:t> Oh</a:t>
            </a:r>
          </a:p>
          <a:p>
            <a:pPr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>
                <a:solidFill>
                  <a:srgbClr val="808080"/>
                </a:solidFill>
              </a:rPr>
              <a:t>South Korea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724400" y="6096000"/>
            <a:ext cx="38862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 err="1">
                <a:solidFill>
                  <a:srgbClr val="808080"/>
                </a:solidFill>
              </a:rPr>
              <a:t>AOTrauma</a:t>
            </a:r>
            <a:r>
              <a:rPr lang="en-US" altLang="de-DE" sz="1600" b="1" dirty="0">
                <a:solidFill>
                  <a:srgbClr val="808080"/>
                </a:solidFill>
              </a:rPr>
              <a:t> Masters Course</a:t>
            </a:r>
            <a:r>
              <a:rPr lang="en-US" sz="1600" b="1" dirty="0">
                <a:solidFill>
                  <a:srgbClr val="808080"/>
                </a:solidFill>
              </a:rPr>
              <a:t>—SDL</a:t>
            </a:r>
            <a:br>
              <a:rPr lang="en-US" altLang="de-DE" sz="1600" b="1">
                <a:solidFill>
                  <a:srgbClr val="808080"/>
                </a:solidFill>
              </a:rPr>
            </a:br>
            <a:r>
              <a:rPr lang="en-US" altLang="de-DE" sz="1600" b="1">
                <a:solidFill>
                  <a:srgbClr val="808080"/>
                </a:solidFill>
              </a:rPr>
              <a:t>Infection </a:t>
            </a:r>
            <a:r>
              <a:rPr lang="en-US" altLang="de-DE" sz="1600" b="1" dirty="0">
                <a:solidFill>
                  <a:srgbClr val="808080"/>
                </a:solidFill>
              </a:rPr>
              <a:t>course</a:t>
            </a:r>
          </a:p>
        </p:txBody>
      </p:sp>
      <p:sp>
        <p:nvSpPr>
          <p:cNvPr id="15364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528888"/>
            <a:ext cx="8277225" cy="468312"/>
          </a:xfrm>
        </p:spPr>
        <p:txBody>
          <a:bodyPr/>
          <a:lstStyle/>
          <a:p>
            <a:r>
              <a:rPr lang="en-US" altLang="de-DE" dirty="0"/>
              <a:t>Case</a:t>
            </a:r>
          </a:p>
        </p:txBody>
      </p:sp>
      <p:sp>
        <p:nvSpPr>
          <p:cNvPr id="15365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381000" y="1520825"/>
            <a:ext cx="8277225" cy="1958496"/>
          </a:xfrm>
        </p:spPr>
        <p:txBody>
          <a:bodyPr/>
          <a:lstStyle/>
          <a:p>
            <a:r>
              <a:rPr lang="en-US" altLang="de-DE" dirty="0">
                <a:cs typeface="Arial" charset="0"/>
              </a:rPr>
              <a:t>Case discussion</a:t>
            </a:r>
            <a:br>
              <a:rPr lang="en-US" altLang="de-DE" dirty="0">
                <a:cs typeface="Arial" charset="0"/>
              </a:rPr>
            </a:br>
            <a:r>
              <a:rPr lang="en-US" altLang="de-DE" dirty="0">
                <a:cs typeface="Arial" charset="0"/>
              </a:rPr>
              <a:t>Infection—infected nonunion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4220925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6F1F9-0A27-464D-A0B4-7FF8F04A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At 1 </a:t>
            </a:r>
            <a:r>
              <a:rPr lang="de-CH" dirty="0" err="1"/>
              <a:t>month</a:t>
            </a:r>
            <a:r>
              <a:rPr lang="de-CH" dirty="0"/>
              <a:t>   2 </a:t>
            </a:r>
            <a:r>
              <a:rPr lang="de-CH" dirty="0" err="1"/>
              <a:t>months</a:t>
            </a:r>
            <a:r>
              <a:rPr lang="de-CH" dirty="0"/>
              <a:t>	3 </a:t>
            </a:r>
            <a:r>
              <a:rPr lang="de-CH" dirty="0" err="1"/>
              <a:t>months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53024-C02E-4E6F-BF3F-EF6224B77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20F42-4FC7-4135-B8B8-34CDB33476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10</a:t>
            </a:fld>
            <a:endParaRPr lang="de-CH"/>
          </a:p>
        </p:txBody>
      </p:sp>
      <p:pic>
        <p:nvPicPr>
          <p:cNvPr id="5" name="Picture 2" descr="D:\오창욱 환자 data\Ilizarov-    골수염\Transport with plate\이희경 3183380-skin impingement\이희경140306-f Lt tibia2-1.jpg">
            <a:extLst>
              <a:ext uri="{FF2B5EF4-FFF2-40B4-BE49-F238E27FC236}">
                <a16:creationId xmlns:a16="http://schemas.microsoft.com/office/drawing/2014/main" id="{7E0BE3F5-79DB-4BAB-9DB5-DC2B6116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30968"/>
            <a:ext cx="2397810" cy="53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오창욱 환자 data\Ilizarov-    골수염\Transport with plate\이희경 3183380-skin impingement\이희경140110-f Lt tibia3-1.jpg">
            <a:extLst>
              <a:ext uri="{FF2B5EF4-FFF2-40B4-BE49-F238E27FC236}">
                <a16:creationId xmlns:a16="http://schemas.microsoft.com/office/drawing/2014/main" id="{0AD4EE6A-51A9-4759-84E8-51F1E0FC7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4" b="3736"/>
          <a:stretch/>
        </p:blipFill>
        <p:spPr bwMode="auto">
          <a:xfrm>
            <a:off x="381000" y="1124744"/>
            <a:ext cx="2341611" cy="53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오창욱 환자 data\Ilizarov-    골수염\Transport with plate\이희경 3183380-skin impingement\이희경140213-f Lt tibia3-1.jpg">
            <a:extLst>
              <a:ext uri="{FF2B5EF4-FFF2-40B4-BE49-F238E27FC236}">
                <a16:creationId xmlns:a16="http://schemas.microsoft.com/office/drawing/2014/main" id="{FE220CBC-3956-43E6-AFF5-961058D4F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" b="2444"/>
          <a:stretch/>
        </p:blipFill>
        <p:spPr bwMode="auto">
          <a:xfrm>
            <a:off x="2771800" y="1124744"/>
            <a:ext cx="2049146" cy="53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714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FA4DF-7606-4ECC-8123-9D1C493C1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FC821-4EB4-4107-8807-1D6CC5900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BC3C0-AEF9-44E3-B3EC-84FF46452F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11</a:t>
            </a:fld>
            <a:endParaRPr lang="de-CH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0B97911-9FD9-4232-AF17-FFCF2936D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23381"/>
            <a:ext cx="2073873" cy="308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C00B72C-6CC4-4D23-AE6A-DE7B023A7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77151" y="1006661"/>
            <a:ext cx="3205158" cy="200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C3A97D5-A05F-45E8-AC6D-6DEAF41E0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14930" y="2362535"/>
            <a:ext cx="5297495" cy="25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오창욱 환자 data\Ilizarov-    골수염\Transport with plate\이희경 3183380-skin impingement\이희경140306-f Lt tibia2-1.jpg">
            <a:extLst>
              <a:ext uri="{FF2B5EF4-FFF2-40B4-BE49-F238E27FC236}">
                <a16:creationId xmlns:a16="http://schemas.microsoft.com/office/drawing/2014/main" id="{0190848A-FBAA-4DD1-A62A-9B9238A06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" y="980349"/>
            <a:ext cx="2373277" cy="529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415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1182F-C9D0-477B-A8AB-D51946335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1E6B2-A1A0-4A99-96F3-E4120AAF1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FDB76-1228-4E6A-866D-8992DA3118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12</a:t>
            </a:fld>
            <a:endParaRPr lang="de-CH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601DF6A-89BD-4E43-B5A7-2DB5DA806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0" r="4763" b="14740"/>
          <a:stretch/>
        </p:blipFill>
        <p:spPr bwMode="auto">
          <a:xfrm rot="5400000">
            <a:off x="43206" y="1748271"/>
            <a:ext cx="3322295" cy="266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6221794-C8E1-4C22-93D8-35A5C6B72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1982362" y="2426211"/>
            <a:ext cx="5327455" cy="331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032D2C5-E512-44BC-8744-08F3D293D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r="9923"/>
          <a:stretch/>
        </p:blipFill>
        <p:spPr bwMode="auto">
          <a:xfrm rot="320332">
            <a:off x="5925445" y="2978382"/>
            <a:ext cx="2832178" cy="2911512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331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C0219-D4FC-43AA-BD19-FA54D5EA1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Screws at middle segment, bone graft, and external fixator removal</a:t>
            </a:r>
            <a:br>
              <a:rPr lang="ko-KR" altLang="en-US" dirty="0"/>
            </a:b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BEEED-7305-4CFA-A318-D19D5446F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1716" y="2420888"/>
            <a:ext cx="2870638" cy="1332111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/>
              <a:t>100 days/8.5 cm</a:t>
            </a:r>
          </a:p>
          <a:p>
            <a:pPr marL="0" indent="0">
              <a:buNone/>
            </a:pPr>
            <a:r>
              <a:rPr lang="en-US" altLang="ko-KR" dirty="0"/>
              <a:t>= 11.8 </a:t>
            </a:r>
            <a:endParaRPr lang="ko-KR" altLang="en-US" dirty="0"/>
          </a:p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FFB6D-FBE9-4FE3-999F-400E1DFD52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13</a:t>
            </a:fld>
            <a:endParaRPr lang="de-CH"/>
          </a:p>
        </p:txBody>
      </p:sp>
      <p:pic>
        <p:nvPicPr>
          <p:cNvPr id="5" name="Picture 2" descr="D:\오창욱 환자 data\Ilizarov-    골수염\Transport with plate\이희경 3183380-skin impingement\이희경140311-p Lt tibia3-1.jpg">
            <a:extLst>
              <a:ext uri="{FF2B5EF4-FFF2-40B4-BE49-F238E27FC236}">
                <a16:creationId xmlns:a16="http://schemas.microsoft.com/office/drawing/2014/main" id="{0156CA27-8D91-4E54-B84E-0FC957D3D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0"/>
          <a:stretch/>
        </p:blipFill>
        <p:spPr bwMode="auto">
          <a:xfrm>
            <a:off x="5371839" y="1412777"/>
            <a:ext cx="1717411" cy="498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오창욱 환자 data\Ilizarov-    골수염\Transport with plate\이희경 3183380-skin impingement\이희경140311-p Lt tibia0-1.jpg">
            <a:extLst>
              <a:ext uri="{FF2B5EF4-FFF2-40B4-BE49-F238E27FC236}">
                <a16:creationId xmlns:a16="http://schemas.microsoft.com/office/drawing/2014/main" id="{2C2082DF-6AC5-4F9B-A125-8AE7D01E6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"/>
          <a:stretch/>
        </p:blipFill>
        <p:spPr bwMode="auto">
          <a:xfrm>
            <a:off x="7149498" y="1412776"/>
            <a:ext cx="1670974" cy="498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7658B00-9690-46A8-8CAE-F0B9E252F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56507" y="2880539"/>
            <a:ext cx="4953174" cy="207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577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40139-DA9A-425A-A9C5-E28E05DF7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At 12 </a:t>
            </a:r>
            <a:r>
              <a:rPr lang="de-CH" dirty="0" err="1"/>
              <a:t>weeks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FFDD7-F54C-492E-9E07-28222B1E1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BEC14-0158-4722-BF02-BC3A2E7FD3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14</a:t>
            </a:fld>
            <a:endParaRPr lang="de-CH"/>
          </a:p>
        </p:txBody>
      </p:sp>
      <p:pic>
        <p:nvPicPr>
          <p:cNvPr id="5" name="Picture 4" descr="D:\오창욱 환자 data\Ilizarov-    골수염\Transport with plate\이희경 3183380-skin impingement\이희경 140620-f Lt tibia3-1.jpg">
            <a:extLst>
              <a:ext uri="{FF2B5EF4-FFF2-40B4-BE49-F238E27FC236}">
                <a16:creationId xmlns:a16="http://schemas.microsoft.com/office/drawing/2014/main" id="{18F91D5F-B981-4235-A717-B963971AA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6" t="6997" r="10082" b="6239"/>
          <a:stretch/>
        </p:blipFill>
        <p:spPr bwMode="auto">
          <a:xfrm>
            <a:off x="2263302" y="1124745"/>
            <a:ext cx="160498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오창욱 환자 data\Ilizarov-    골수염\Transport with plate\이희경 3183380-skin impingement\이희경 140620-f Lt tibia1-1.jpg">
            <a:extLst>
              <a:ext uri="{FF2B5EF4-FFF2-40B4-BE49-F238E27FC236}">
                <a16:creationId xmlns:a16="http://schemas.microsoft.com/office/drawing/2014/main" id="{801DE0F7-BFFF-481A-B7C1-05245B355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3843" r="6559" b="5999"/>
          <a:stretch/>
        </p:blipFill>
        <p:spPr bwMode="auto">
          <a:xfrm>
            <a:off x="391094" y="1108997"/>
            <a:ext cx="1777567" cy="520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A949955-4998-430B-B703-F22C47DF8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67289" y="2620847"/>
            <a:ext cx="5184574" cy="21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86BEBE2-D5B6-49D3-8B23-1A94C531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179" y="1124744"/>
            <a:ext cx="2311197" cy="518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554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53810-8D3D-450B-A0CA-D45E8122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977B1-AC2A-4303-A5E2-493F9D9ED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78555-F5EA-4B34-B556-960F9D5F5B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15</a:t>
            </a:fld>
            <a:endParaRPr lang="de-CH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D28D3DA-A4CF-434D-8F33-CBA3B3257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58" y="1365076"/>
            <a:ext cx="2683370" cy="495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3058818-DF1E-4997-9311-FDC194E90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067" y="1052736"/>
            <a:ext cx="2267792" cy="569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261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597D8-FB25-4999-9005-607B9E85C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At 9 </a:t>
            </a:r>
            <a:r>
              <a:rPr lang="de-CH" dirty="0" err="1"/>
              <a:t>months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449CC-1EF6-4240-9987-B67B50407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54D6A-C91B-476A-A6B1-A64551496E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16</a:t>
            </a:fld>
            <a:endParaRPr lang="de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7FEA1B-59E9-428C-837A-F608025A5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03" y="476672"/>
            <a:ext cx="2443049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G:\Oh CW data150101\Ilizarov-    골수염\Transport with plate\이희경 3183380-skin impingement\이희경141218-f Lt tibia3-1.jpg">
            <a:extLst>
              <a:ext uri="{FF2B5EF4-FFF2-40B4-BE49-F238E27FC236}">
                <a16:creationId xmlns:a16="http://schemas.microsoft.com/office/drawing/2014/main" id="{F80E3A4C-AB68-4D6E-A51B-01B1BA4A7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445" y="1254716"/>
            <a:ext cx="1903754" cy="521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Oh CW data150101\Ilizarov-    골수염\Transport with plate\이희경 3183380-skin impingement\이희경141218-f Lt tibia1-1.jpg">
            <a:extLst>
              <a:ext uri="{FF2B5EF4-FFF2-40B4-BE49-F238E27FC236}">
                <a16:creationId xmlns:a16="http://schemas.microsoft.com/office/drawing/2014/main" id="{1A6AFA0A-9565-48B9-9282-9C5500EC6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83" y="1242756"/>
            <a:ext cx="1903754" cy="521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G:\Oh CW data150101\Ilizarov-    골수염\Transport with plate\이희경 3183380-skin impingement\이희경141218-f gross21.JPG">
            <a:extLst>
              <a:ext uri="{FF2B5EF4-FFF2-40B4-BE49-F238E27FC236}">
                <a16:creationId xmlns:a16="http://schemas.microsoft.com/office/drawing/2014/main" id="{E292D79E-CBBA-498F-BD83-B9C7F9691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0" r="31176" b="5302"/>
          <a:stretch/>
        </p:blipFill>
        <p:spPr bwMode="auto">
          <a:xfrm>
            <a:off x="4407189" y="2867734"/>
            <a:ext cx="1951724" cy="358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Oh CW data150101\Ilizarov-    골수염\Transport with plate\이희경 3183380-skin impingement\이희경141218-f gross18.JPG">
            <a:extLst>
              <a:ext uri="{FF2B5EF4-FFF2-40B4-BE49-F238E27FC236}">
                <a16:creationId xmlns:a16="http://schemas.microsoft.com/office/drawing/2014/main" id="{9EA12391-79AE-4CE1-8FAD-D26CDB2D8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0" t="31111" r="25061" b="5228"/>
          <a:stretch/>
        </p:blipFill>
        <p:spPr bwMode="auto">
          <a:xfrm>
            <a:off x="6588224" y="2288348"/>
            <a:ext cx="2303513" cy="410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55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ABADE-0042-451E-A1A5-6D5EC9C1D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After 4 </a:t>
            </a:r>
            <a:r>
              <a:rPr lang="de-CH" dirty="0" err="1"/>
              <a:t>years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10A32-D2D2-45DB-8190-8B36B3428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91650-2B23-4FD6-92C5-88F295CAA8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17</a:t>
            </a:fld>
            <a:endParaRPr lang="de-CH"/>
          </a:p>
        </p:txBody>
      </p:sp>
      <p:pic>
        <p:nvPicPr>
          <p:cNvPr id="5" name="그림 5">
            <a:extLst>
              <a:ext uri="{FF2B5EF4-FFF2-40B4-BE49-F238E27FC236}">
                <a16:creationId xmlns:a16="http://schemas.microsoft.com/office/drawing/2014/main" id="{FA8605E5-2114-480A-A2B2-20665D535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1295400"/>
            <a:ext cx="1899414" cy="5000352"/>
          </a:xfrm>
          <a:prstGeom prst="rect">
            <a:avLst/>
          </a:prstGeom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EFBC2EE5-73EE-43B6-985E-EAA109CD8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88840"/>
            <a:ext cx="1434745" cy="5000352"/>
          </a:xfrm>
          <a:prstGeom prst="rect">
            <a:avLst/>
          </a:prstGeom>
        </p:spPr>
      </p:pic>
      <p:pic>
        <p:nvPicPr>
          <p:cNvPr id="7" name="그림 2">
            <a:extLst>
              <a:ext uri="{FF2B5EF4-FFF2-40B4-BE49-F238E27FC236}">
                <a16:creationId xmlns:a16="http://schemas.microsoft.com/office/drawing/2014/main" id="{05A8D1BA-8843-4EB7-82F7-72C369E5E9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9" r="5715"/>
          <a:stretch/>
        </p:blipFill>
        <p:spPr>
          <a:xfrm>
            <a:off x="381000" y="1295400"/>
            <a:ext cx="1440995" cy="5000352"/>
          </a:xfrm>
          <a:prstGeom prst="rect">
            <a:avLst/>
          </a:prstGeom>
        </p:spPr>
      </p:pic>
      <p:pic>
        <p:nvPicPr>
          <p:cNvPr id="8" name="이희경170919walk">
            <a:hlinkClick r:id="" action="ppaction://media"/>
            <a:extLst>
              <a:ext uri="{FF2B5EF4-FFF2-40B4-BE49-F238E27FC236}">
                <a16:creationId xmlns:a16="http://schemas.microsoft.com/office/drawing/2014/main" id="{3B7A025B-5D69-4E75-938B-29D1F71830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8975" t="24801" r="38804"/>
          <a:stretch/>
        </p:blipFill>
        <p:spPr>
          <a:xfrm>
            <a:off x="6757106" y="2492896"/>
            <a:ext cx="1847342" cy="3516539"/>
          </a:xfrm>
          <a:prstGeom prst="rect">
            <a:avLst/>
          </a:prstGeom>
        </p:spPr>
      </p:pic>
      <p:pic>
        <p:nvPicPr>
          <p:cNvPr id="9" name="그림 7">
            <a:extLst>
              <a:ext uri="{FF2B5EF4-FFF2-40B4-BE49-F238E27FC236}">
                <a16:creationId xmlns:a16="http://schemas.microsoft.com/office/drawing/2014/main" id="{3EC35929-775F-4692-9662-FB853C8AFD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38170" r="9838" b="31073"/>
          <a:stretch/>
        </p:blipFill>
        <p:spPr>
          <a:xfrm rot="16200000">
            <a:off x="1467998" y="3105413"/>
            <a:ext cx="4998197" cy="13824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163CE7-1CAF-4F04-97DD-F4C86A788173}"/>
              </a:ext>
            </a:extLst>
          </p:cNvPr>
          <p:cNvSpPr/>
          <p:nvPr/>
        </p:nvSpPr>
        <p:spPr bwMode="auto">
          <a:xfrm>
            <a:off x="7356741" y="2470498"/>
            <a:ext cx="648072" cy="419487"/>
          </a:xfrm>
          <a:prstGeom prst="rect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70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762FC-3765-4215-AA0D-015124C35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Case </a:t>
            </a:r>
            <a:r>
              <a:rPr lang="de-CH" dirty="0" err="1"/>
              <a:t>description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84D22-1B87-4D86-827D-241EDD9FC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7" y="908720"/>
            <a:ext cx="8367463" cy="4678363"/>
          </a:xfrm>
        </p:spPr>
        <p:txBody>
          <a:bodyPr/>
          <a:lstStyle/>
          <a:p>
            <a:r>
              <a:rPr lang="en-US" altLang="ko-KR" dirty="0"/>
              <a:t>A 54-year-old man</a:t>
            </a:r>
          </a:p>
          <a:p>
            <a:r>
              <a:rPr lang="en-US" altLang="ko-KR" dirty="0"/>
              <a:t>Discharge from the wound for 7 years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75A44-6413-4C70-BAC3-B89D5F3D70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2</a:t>
            </a:fld>
            <a:endParaRPr lang="de-CH"/>
          </a:p>
        </p:txBody>
      </p:sp>
      <p:pic>
        <p:nvPicPr>
          <p:cNvPr id="5" name="Picture 2" descr="D:\오창욱 환자 data\Ilizarov-    골수염\Transport with plate\이희경 3183380-skin impingement\이희경130826-i Lt tibia3-1.jpg">
            <a:extLst>
              <a:ext uri="{FF2B5EF4-FFF2-40B4-BE49-F238E27FC236}">
                <a16:creationId xmlns:a16="http://schemas.microsoft.com/office/drawing/2014/main" id="{7BE4312E-F0CA-4824-80C8-FC441AF7B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65" y="1974564"/>
            <a:ext cx="1802680" cy="484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오창욱 환자 data\Ilizarov-    골수염\Transport with plate\이희경 3183380-skin impingement\이희경130826-i Lt tibia0-1.jpg">
            <a:extLst>
              <a:ext uri="{FF2B5EF4-FFF2-40B4-BE49-F238E27FC236}">
                <a16:creationId xmlns:a16="http://schemas.microsoft.com/office/drawing/2014/main" id="{90891EFA-890E-4F23-AA42-0F16F3F5B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643" y="1974564"/>
            <a:ext cx="1655022" cy="484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A348F61-1488-44AF-9484-2FA61D8DC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74869" y="3439524"/>
            <a:ext cx="4842278" cy="192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43B37AF-DB6D-4D5B-A5AD-3716C57F6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4" t="21968" r="37477" b="26450"/>
          <a:stretch/>
        </p:blipFill>
        <p:spPr bwMode="auto">
          <a:xfrm rot="5400000">
            <a:off x="5685828" y="3199917"/>
            <a:ext cx="4176464" cy="222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08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1C895-9ADE-4F3D-92BB-DD41E1608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FD236-FCB9-4272-A22C-7431D0055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04D813-A607-4730-9A1C-147CF69B19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3</a:t>
            </a:fld>
            <a:endParaRPr lang="de-CH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F8220A5-3674-405D-9F7B-F3A4C1976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83" y="1295400"/>
            <a:ext cx="2087042" cy="527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오창욱 환자 data\Ilizarov-    골수염\Transport with plate\이희경 3183380-skin impingement\이희경130826-i Lt tibia0-1.jpg">
            <a:extLst>
              <a:ext uri="{FF2B5EF4-FFF2-40B4-BE49-F238E27FC236}">
                <a16:creationId xmlns:a16="http://schemas.microsoft.com/office/drawing/2014/main" id="{A3FDDFCC-2CDB-419E-BB2F-EAE602B68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82" y="1277753"/>
            <a:ext cx="1802658" cy="527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153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4870A-AE79-417D-93B0-AE9359173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Curettage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070E0-EADA-4146-B141-24A338F6E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40A5E-DFC3-427C-A30B-CF42105C8A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4D81FC7-3C56-4249-8541-AD7EAFCAB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10974" y="2127894"/>
            <a:ext cx="5192732" cy="3179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CE0B75A-F7C5-4970-88C4-557CD726E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47" y="3595378"/>
            <a:ext cx="1771185" cy="266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:\오창욱 환자 data\Ilizarov-    골수염\Transport with plate\이희경 3183380-skin impingement\이희경131001-P Lt tibia0-1.jpg">
            <a:extLst>
              <a:ext uri="{FF2B5EF4-FFF2-40B4-BE49-F238E27FC236}">
                <a16:creationId xmlns:a16="http://schemas.microsoft.com/office/drawing/2014/main" id="{58F9D1A8-AAEA-4D78-AEBA-3C75FBEA9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21384"/>
            <a:ext cx="1872208" cy="519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866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6AA5E-9D3A-492E-B818-22DD9AF0A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Reduction</a:t>
            </a:r>
            <a:r>
              <a:rPr lang="de-CH" dirty="0"/>
              <a:t>: 8.5 cm </a:t>
            </a:r>
            <a:r>
              <a:rPr lang="de-CH" dirty="0" err="1"/>
              <a:t>defect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BA4C5-7DB9-4EB6-9680-1B1AE67B6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C2BFB-5860-468B-8C7A-87FC1BAC21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5</a:t>
            </a:fld>
            <a:endParaRPr lang="de-CH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BE3360D-98ED-449C-B7AF-3F7C8BE1A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" t="18112" r="4507" b="17980"/>
          <a:stretch/>
        </p:blipFill>
        <p:spPr bwMode="auto">
          <a:xfrm rot="5400000">
            <a:off x="3287513" y="1663274"/>
            <a:ext cx="2623753" cy="105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:\오창욱 환자 data\Ilizarov-    골수염\Transport with plate\이희경 3183380-skin impingement\이희경131031-P Lt tibia0-1.jpg">
            <a:extLst>
              <a:ext uri="{FF2B5EF4-FFF2-40B4-BE49-F238E27FC236}">
                <a16:creationId xmlns:a16="http://schemas.microsoft.com/office/drawing/2014/main" id="{887AC6B4-B5E8-448C-8E82-5224B7A11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t="6493" r="5917" b="3440"/>
          <a:stretch/>
        </p:blipFill>
        <p:spPr bwMode="auto">
          <a:xfrm>
            <a:off x="7075693" y="1216481"/>
            <a:ext cx="168730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오창욱 환자 data\Ilizarov-    골수염\Transport with plate\이희경 3183380-skin impingement\이희경131017-IntraOP Carm7.jpg">
            <a:extLst>
              <a:ext uri="{FF2B5EF4-FFF2-40B4-BE49-F238E27FC236}">
                <a16:creationId xmlns:a16="http://schemas.microsoft.com/office/drawing/2014/main" id="{CF29A69B-595C-4335-898F-701024361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2520280" cy="252028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C1C62F5-00D5-4C1A-988A-103516243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9993" y="3818838"/>
            <a:ext cx="3332090" cy="260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CE470559-1F80-40D3-8BD8-F81F8CFD1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8664"/>
          <a:stretch/>
        </p:blipFill>
        <p:spPr bwMode="auto">
          <a:xfrm rot="16200000">
            <a:off x="3454684" y="3877730"/>
            <a:ext cx="3352600" cy="251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442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0ECF1-D8FE-4D3E-9994-3D8D0C0AA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Segmental</a:t>
            </a:r>
            <a:r>
              <a:rPr lang="ko-KR" altLang="en-US" dirty="0"/>
              <a:t> </a:t>
            </a:r>
            <a:r>
              <a:rPr lang="en-US" altLang="ko-KR" dirty="0"/>
              <a:t>defect: 8.5 cm</a:t>
            </a:r>
            <a:br>
              <a:rPr lang="ko-KR" altLang="en-US" dirty="0"/>
            </a:b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A8977-1F91-444A-B805-05D530DD7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 err="1"/>
              <a:t>Your</a:t>
            </a:r>
            <a:r>
              <a:rPr lang="de-CH" dirty="0"/>
              <a:t> </a:t>
            </a:r>
            <a:r>
              <a:rPr lang="de-CH" dirty="0" err="1"/>
              <a:t>method</a:t>
            </a:r>
            <a:r>
              <a:rPr lang="de-CH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F3074-65E2-4AEF-95FF-21FA3A891A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6</a:t>
            </a:fld>
            <a:endParaRPr lang="de-CH"/>
          </a:p>
        </p:txBody>
      </p:sp>
      <p:pic>
        <p:nvPicPr>
          <p:cNvPr id="5" name="Picture 7" descr="D:\오창욱 환자 data\Ilizarov-    골수염\Transport with plate\이희경 3183380-skin impingement\이희경131031-P Lt tibia0-1.jpg">
            <a:extLst>
              <a:ext uri="{FF2B5EF4-FFF2-40B4-BE49-F238E27FC236}">
                <a16:creationId xmlns:a16="http://schemas.microsoft.com/office/drawing/2014/main" id="{3156FE8D-EBD6-4417-8C27-F310170C6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t="6493" r="5917" b="3440"/>
          <a:stretch/>
        </p:blipFill>
        <p:spPr bwMode="auto">
          <a:xfrm>
            <a:off x="4567953" y="1196752"/>
            <a:ext cx="1785283" cy="533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4911B83-FE0E-44AB-AD00-BEBA8C602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t="17019" r="8664" b="20016"/>
          <a:stretch/>
        </p:blipFill>
        <p:spPr bwMode="auto">
          <a:xfrm rot="16200000">
            <a:off x="5338973" y="2631269"/>
            <a:ext cx="4999921" cy="2365494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직선 화살표 연결선 4">
            <a:extLst>
              <a:ext uri="{FF2B5EF4-FFF2-40B4-BE49-F238E27FC236}">
                <a16:creationId xmlns:a16="http://schemas.microsoft.com/office/drawing/2014/main" id="{D3947A62-7DD4-41EF-A994-BCF108532BC3}"/>
              </a:ext>
            </a:extLst>
          </p:cNvPr>
          <p:cNvCxnSpPr>
            <a:cxnSpLocks/>
          </p:cNvCxnSpPr>
          <p:nvPr/>
        </p:nvCxnSpPr>
        <p:spPr>
          <a:xfrm>
            <a:off x="4987053" y="3073616"/>
            <a:ext cx="0" cy="127248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274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4B633-19BD-408D-9691-83C3A814B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7983A-996B-4AB7-AC9B-FD3223864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5206D-AB6B-4DD2-872C-6C27A8E4B9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7</a:t>
            </a:fld>
            <a:endParaRPr lang="de-CH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A11E75F-91F6-40F9-BFC7-26E31B9CB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t="12182"/>
          <a:stretch/>
        </p:blipFill>
        <p:spPr bwMode="auto">
          <a:xfrm rot="5400000">
            <a:off x="-1193501" y="2729869"/>
            <a:ext cx="5398550" cy="218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C91B34C1-3811-446B-932F-73CD24302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1" t="32858" r="19776" b="35233"/>
          <a:stretch/>
        </p:blipFill>
        <p:spPr bwMode="auto">
          <a:xfrm rot="5400000">
            <a:off x="1366678" y="2617962"/>
            <a:ext cx="5398554" cy="241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:\오창욱 환자 data\Ilizarov-    골수염\Transport with plate\이희경 3183380-skin impingement\131204 C arm\이희경131204-intraOP C arm15.jpg">
            <a:extLst>
              <a:ext uri="{FF2B5EF4-FFF2-40B4-BE49-F238E27FC236}">
                <a16:creationId xmlns:a16="http://schemas.microsoft.com/office/drawing/2014/main" id="{1772B2EA-5002-422A-93E0-0A9EC78E1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5" b="9968"/>
          <a:stretch/>
        </p:blipFill>
        <p:spPr bwMode="auto">
          <a:xfrm rot="5400000">
            <a:off x="5063089" y="2314298"/>
            <a:ext cx="3090797" cy="230286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222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B4373-D3B0-4281-A043-013618353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3578A-1CB4-4010-99C8-2B1485491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C4642-F4F2-487B-B457-772BEA2E40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8</a:t>
            </a:fld>
            <a:endParaRPr lang="de-CH"/>
          </a:p>
        </p:txBody>
      </p:sp>
      <p:pic>
        <p:nvPicPr>
          <p:cNvPr id="5" name="Picture 2" descr="D:\오창욱 환자 data\Ilizarov-    골수염\Transport with plate\이희경 3183380-skin impingement\131204 C arm\이희경131204-intraOP C arm37.jpg">
            <a:extLst>
              <a:ext uri="{FF2B5EF4-FFF2-40B4-BE49-F238E27FC236}">
                <a16:creationId xmlns:a16="http://schemas.microsoft.com/office/drawing/2014/main" id="{43F7446B-2760-4C6B-AC83-6FA27142D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50" y="4192309"/>
            <a:ext cx="2494032" cy="24940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오창욱 환자 data\Ilizarov-    골수염\Transport with plate\이희경 3183380-skin impingement\131204 C arm\이희경131204-intraOP C arm34.jpg">
            <a:extLst>
              <a:ext uri="{FF2B5EF4-FFF2-40B4-BE49-F238E27FC236}">
                <a16:creationId xmlns:a16="http://schemas.microsoft.com/office/drawing/2014/main" id="{A64C3060-A270-4F1F-BF5B-7A841D847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92" y="978197"/>
            <a:ext cx="2494032" cy="24940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오창욱 환자 data\Ilizarov-    골수염\Transport with plate\이희경 3183380-skin impingement\131204 C arm\이희경131204-intraOP C arm36.jpg">
            <a:extLst>
              <a:ext uri="{FF2B5EF4-FFF2-40B4-BE49-F238E27FC236}">
                <a16:creationId xmlns:a16="http://schemas.microsoft.com/office/drawing/2014/main" id="{FF8296AB-90D9-4B5C-AF72-084FFF0D6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2" y="2464117"/>
            <a:ext cx="2494032" cy="24940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31034C3-5DB0-424A-8DD2-48309B41E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8"/>
          <a:stretch/>
        </p:blipFill>
        <p:spPr bwMode="auto">
          <a:xfrm rot="5400000">
            <a:off x="1844442" y="2473824"/>
            <a:ext cx="5832647" cy="284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37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7EFED-4DE2-469C-B342-11CA73CDB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Bone</a:t>
            </a:r>
            <a:r>
              <a:rPr lang="de-CH" dirty="0"/>
              <a:t> </a:t>
            </a:r>
            <a:r>
              <a:rPr lang="de-CH" dirty="0" err="1"/>
              <a:t>transport</a:t>
            </a:r>
            <a:r>
              <a:rPr lang="de-CH" dirty="0"/>
              <a:t> </a:t>
            </a:r>
            <a:r>
              <a:rPr lang="de-CH" dirty="0" err="1"/>
              <a:t>over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plate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0FA8C-10F9-4408-B25C-DA5D9E5A4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70C75-1E74-42AE-AE28-A6725589BA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880C6-424C-4E6B-833B-5CA4A4AF5C3F}" type="slidenum">
              <a:rPr lang="de-CH" smtClean="0"/>
              <a:pPr>
                <a:defRPr/>
              </a:pPr>
              <a:t>9</a:t>
            </a:fld>
            <a:endParaRPr lang="de-CH"/>
          </a:p>
        </p:txBody>
      </p:sp>
      <p:pic>
        <p:nvPicPr>
          <p:cNvPr id="5" name="Picture 5" descr="D:\오창욱 환자 data\Ilizarov-    골수염\Transport with plate\이희경 3183380-skin impingement\이희경131204-p Lt tibia3-1.jpg">
            <a:extLst>
              <a:ext uri="{FF2B5EF4-FFF2-40B4-BE49-F238E27FC236}">
                <a16:creationId xmlns:a16="http://schemas.microsoft.com/office/drawing/2014/main" id="{59D2F2FB-3D4D-4618-B6E6-483B73C05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 t="4858" r="4822" b="2250"/>
          <a:stretch/>
        </p:blipFill>
        <p:spPr bwMode="auto">
          <a:xfrm>
            <a:off x="374258" y="1309478"/>
            <a:ext cx="1751876" cy="519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:\오창욱 환자 data\Ilizarov-    골수염\Transport with plate\이희경 3183380-skin impingement\이희경131204-p Lt tibia0-1.jpg">
            <a:extLst>
              <a:ext uri="{FF2B5EF4-FFF2-40B4-BE49-F238E27FC236}">
                <a16:creationId xmlns:a16="http://schemas.microsoft.com/office/drawing/2014/main" id="{3CD64CA6-91AF-4898-A096-184370575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7" t="9365" r="10237" b="2635"/>
          <a:stretch/>
        </p:blipFill>
        <p:spPr bwMode="auto">
          <a:xfrm>
            <a:off x="2126379" y="1308310"/>
            <a:ext cx="2003781" cy="517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3925725-8611-4F42-AEC5-37BAD474F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7357" y="2777995"/>
            <a:ext cx="5191218" cy="222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394604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AOTRAUMA_w">
  <a:themeElements>
    <a:clrScheme name="AO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O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O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</Words>
  <Application>Microsoft Office PowerPoint</Application>
  <PresentationFormat>On-screen Show (4:3)</PresentationFormat>
  <Paragraphs>36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ＭＳ Ｐゴシック</vt:lpstr>
      <vt:lpstr>Arial</vt:lpstr>
      <vt:lpstr>Presentation_AOTRAUMA_w</vt:lpstr>
      <vt:lpstr>Case discussion Infection—infected nonunion</vt:lpstr>
      <vt:lpstr>Case description</vt:lpstr>
      <vt:lpstr>PowerPoint Presentation</vt:lpstr>
      <vt:lpstr>Curettage</vt:lpstr>
      <vt:lpstr>Reduction: 8.5 cm defect</vt:lpstr>
      <vt:lpstr>Segmental defect: 8.5 cm </vt:lpstr>
      <vt:lpstr>PowerPoint Presentation</vt:lpstr>
      <vt:lpstr>PowerPoint Presentation</vt:lpstr>
      <vt:lpstr>Bone transport over the plate</vt:lpstr>
      <vt:lpstr>At 1 month   2 months 3 months</vt:lpstr>
      <vt:lpstr>PowerPoint Presentation</vt:lpstr>
      <vt:lpstr>PowerPoint Presentation</vt:lpstr>
      <vt:lpstr>Screws at middle segment, bone graft, and external fixator removal </vt:lpstr>
      <vt:lpstr>At 12 weeks</vt:lpstr>
      <vt:lpstr>PowerPoint Presentation</vt:lpstr>
      <vt:lpstr>At 9 months</vt:lpstr>
      <vt:lpstr>After 4 years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oh</dc:creator>
  <cp:lastModifiedBy>Carl Lau</cp:lastModifiedBy>
  <cp:revision>20</cp:revision>
  <dcterms:created xsi:type="dcterms:W3CDTF">2014-12-12T06:44:01Z</dcterms:created>
  <dcterms:modified xsi:type="dcterms:W3CDTF">2018-11-07T15:16:55Z</dcterms:modified>
</cp:coreProperties>
</file>