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70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2" autoAdjust="0"/>
  </p:normalViewPr>
  <p:slideViewPr>
    <p:cSldViewPr snapToGrid="0" showGuides="1">
      <p:cViewPr varScale="1">
        <p:scale>
          <a:sx n="91" d="100"/>
          <a:sy n="91" d="100"/>
        </p:scale>
        <p:origin x="1075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E7751-F21A-4C4B-8B6C-723942A3BD0A}" type="datetimeFigureOut">
              <a:rPr lang="ko-KR" altLang="en-US" smtClean="0"/>
              <a:t>2018-11-07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E8F95-6897-415C-A651-DBE95DF01C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071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5" b="24760"/>
          <a:stretch>
            <a:fillRect/>
          </a:stretch>
        </p:blipFill>
        <p:spPr bwMode="auto">
          <a:xfrm>
            <a:off x="179388" y="857250"/>
            <a:ext cx="87804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427538" y="1700213"/>
            <a:ext cx="4114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latinLnBrk="0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de-DE" altLang="de-DE" sz="2400">
              <a:solidFill>
                <a:srgbClr val="000000"/>
              </a:solidFill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193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57388"/>
            <a:ext cx="8277225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505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4B7F9DD-F10A-403A-AB48-A664679EAA9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412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381000"/>
            <a:ext cx="2068512" cy="5818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56313" cy="5818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75203B0-131F-43EA-8146-D34932ABB168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498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B880C6-424C-4E6B-833B-5CA4A4AF5C3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346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79DEE6A-5C30-44FE-9854-7BDC605FD76A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893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082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2082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A735BBC-D6CC-4A3C-BDC7-10DA15E7BD00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513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6B99365-9302-4F4E-A6A7-F1D294FDF98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628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7DAF396-A8D7-4255-8953-B9AEE35574D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4859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E4769B-52B0-406A-BA68-E03C43F6DB5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457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019AFA-A577-4C87-AF16-600B2B62785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218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1E5EFD4-1A0E-4379-A4B6-BDCEDE48C51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049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  <a:endParaRPr lang="de-CH" altLang="de-DE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602413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000000"/>
                </a:solidFill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fld id="{05B16801-CBFB-4C4A-A3B3-428890E21A21}" type="slidenum">
              <a:rPr lang="de-CH">
                <a:ea typeface="ＭＳ Ｐゴシック" pitchFamily="34" charset="-128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CH">
              <a:ea typeface="ＭＳ Ｐゴシック" pitchFamily="34" charset="-128"/>
            </a:endParaRPr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0825"/>
            <a:ext cx="82772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Textmasterformate durch Klicken bearbeiten</a:t>
            </a:r>
          </a:p>
          <a:p>
            <a:pPr lvl="1"/>
            <a:r>
              <a:rPr lang="en-US" altLang="de-DE"/>
              <a:t>2nd level</a:t>
            </a:r>
          </a:p>
          <a:p>
            <a:pPr lvl="2"/>
            <a:r>
              <a:rPr lang="en-US" altLang="de-DE"/>
              <a:t>3rd level</a:t>
            </a:r>
          </a:p>
          <a:p>
            <a:pPr lvl="3"/>
            <a:r>
              <a:rPr lang="en-US" altLang="de-DE"/>
              <a:t>4th level</a:t>
            </a:r>
          </a:p>
          <a:p>
            <a:pPr lvl="4"/>
            <a:r>
              <a:rPr lang="en-US" altLang="de-DE"/>
              <a:t>5th level</a:t>
            </a:r>
          </a:p>
        </p:txBody>
      </p:sp>
      <p:pic>
        <p:nvPicPr>
          <p:cNvPr id="2053" name="Picture 8" descr="AOT_LOGO_int_M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6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fontAlgn="base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5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6096000"/>
            <a:ext cx="419258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>
                <a:solidFill>
                  <a:srgbClr val="808080"/>
                </a:solidFill>
              </a:rPr>
              <a:t>Chang-</a:t>
            </a:r>
            <a:r>
              <a:rPr lang="en-US" altLang="de-DE" sz="1600" b="1" dirty="0" err="1">
                <a:solidFill>
                  <a:srgbClr val="808080"/>
                </a:solidFill>
              </a:rPr>
              <a:t>Wug</a:t>
            </a:r>
            <a:r>
              <a:rPr lang="en-US" altLang="de-DE" sz="1600" b="1" dirty="0">
                <a:solidFill>
                  <a:srgbClr val="808080"/>
                </a:solidFill>
              </a:rPr>
              <a:t> Oh</a:t>
            </a:r>
          </a:p>
          <a:p>
            <a:pPr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>
                <a:solidFill>
                  <a:srgbClr val="808080"/>
                </a:solidFill>
              </a:rPr>
              <a:t>South Korea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724400" y="6096000"/>
            <a:ext cx="38862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err="1">
                <a:solidFill>
                  <a:srgbClr val="808080"/>
                </a:solidFill>
              </a:rPr>
              <a:t>AOTrauma</a:t>
            </a:r>
            <a:r>
              <a:rPr lang="en-US" altLang="de-DE" sz="1600" b="1" dirty="0">
                <a:solidFill>
                  <a:srgbClr val="808080"/>
                </a:solidFill>
              </a:rPr>
              <a:t> Masters Course</a:t>
            </a:r>
            <a:r>
              <a:rPr lang="en-US" sz="1600" b="1" dirty="0">
                <a:solidFill>
                  <a:srgbClr val="808080"/>
                </a:solidFill>
              </a:rPr>
              <a:t>—SDL</a:t>
            </a:r>
            <a:br>
              <a:rPr lang="en-US" altLang="de-DE" sz="1600" b="1">
                <a:solidFill>
                  <a:srgbClr val="808080"/>
                </a:solidFill>
              </a:rPr>
            </a:br>
            <a:r>
              <a:rPr lang="en-US" altLang="de-DE" sz="1600" b="1">
                <a:solidFill>
                  <a:srgbClr val="808080"/>
                </a:solidFill>
              </a:rPr>
              <a:t>Infection </a:t>
            </a:r>
            <a:r>
              <a:rPr lang="en-US" altLang="de-DE" sz="1600" b="1" dirty="0">
                <a:solidFill>
                  <a:srgbClr val="808080"/>
                </a:solidFill>
              </a:rPr>
              <a:t>course</a:t>
            </a:r>
          </a:p>
        </p:txBody>
      </p:sp>
      <p:sp>
        <p:nvSpPr>
          <p:cNvPr id="15364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528888"/>
            <a:ext cx="8277225" cy="468312"/>
          </a:xfrm>
        </p:spPr>
        <p:txBody>
          <a:bodyPr/>
          <a:lstStyle/>
          <a:p>
            <a:r>
              <a:rPr lang="en-US" altLang="de-DE" dirty="0"/>
              <a:t>Case</a:t>
            </a:r>
          </a:p>
        </p:txBody>
      </p:sp>
      <p:sp>
        <p:nvSpPr>
          <p:cNvPr id="15365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1958496"/>
          </a:xfrm>
        </p:spPr>
        <p:txBody>
          <a:bodyPr/>
          <a:lstStyle/>
          <a:p>
            <a:r>
              <a:rPr lang="en-US" altLang="de-DE" dirty="0">
                <a:cs typeface="Arial" charset="0"/>
              </a:rPr>
              <a:t>Case discussion</a:t>
            </a:r>
            <a:br>
              <a:rPr lang="en-US" altLang="de-DE" dirty="0">
                <a:cs typeface="Arial" charset="0"/>
              </a:rPr>
            </a:br>
            <a:r>
              <a:rPr lang="en-US" altLang="de-DE" dirty="0">
                <a:cs typeface="Arial" charset="0"/>
              </a:rPr>
              <a:t>Infection—infected nonunion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555767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80FDC-A1CB-4FE2-A79B-23CAB5ED0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337" y="305634"/>
            <a:ext cx="3878179" cy="914400"/>
          </a:xfrm>
        </p:spPr>
        <p:txBody>
          <a:bodyPr/>
          <a:lstStyle/>
          <a:p>
            <a:r>
              <a:rPr lang="de-CH" sz="2800" b="0" dirty="0">
                <a:solidFill>
                  <a:schemeClr val="tx1"/>
                </a:solidFill>
              </a:rPr>
              <a:t>Additional medial </a:t>
            </a:r>
            <a:r>
              <a:rPr lang="de-CH" sz="2800" b="0" dirty="0" err="1">
                <a:solidFill>
                  <a:schemeClr val="tx1"/>
                </a:solidFill>
              </a:rPr>
              <a:t>plate</a:t>
            </a:r>
            <a:endParaRPr lang="de-CH" sz="2800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12E73-6E80-4C1C-A22E-22C61D4A0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15125"/>
            <a:ext cx="2259932" cy="674938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Lateral </a:t>
            </a:r>
            <a:r>
              <a:rPr lang="de-CH" dirty="0" err="1"/>
              <a:t>plate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DD9AE-100D-4375-898C-64BA3B549E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C752E7A8-4106-4859-AEBA-9CF251875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r="15728"/>
          <a:stretch/>
        </p:blipFill>
        <p:spPr>
          <a:xfrm>
            <a:off x="0" y="2006217"/>
            <a:ext cx="2525753" cy="39617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7D5C4B85-D715-4ABE-9438-1D88AD29F6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7" t="19932" r="29308" b="41993"/>
          <a:stretch/>
        </p:blipFill>
        <p:spPr>
          <a:xfrm rot="5400000">
            <a:off x="1541216" y="2807030"/>
            <a:ext cx="4071321" cy="25049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39190F24-C29D-4B4C-A81B-41F9744BE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t="36371" r="24654" b="35285"/>
          <a:stretch/>
        </p:blipFill>
        <p:spPr>
          <a:xfrm rot="16200000">
            <a:off x="2885200" y="2717063"/>
            <a:ext cx="5779698" cy="2049538"/>
          </a:xfrm>
          <a:prstGeom prst="rect">
            <a:avLst/>
          </a:prstGeom>
        </p:spPr>
      </p:pic>
      <p:pic>
        <p:nvPicPr>
          <p:cNvPr id="8" name="그림 4">
            <a:extLst>
              <a:ext uri="{FF2B5EF4-FFF2-40B4-BE49-F238E27FC236}">
                <a16:creationId xmlns:a16="http://schemas.microsoft.com/office/drawing/2014/main" id="{00C38F40-0BF1-40A9-964E-A6F2916037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7" r="21901"/>
          <a:stretch/>
        </p:blipFill>
        <p:spPr>
          <a:xfrm>
            <a:off x="6550325" y="1140719"/>
            <a:ext cx="2593675" cy="51561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7770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73B4-0E55-4930-86EC-9502908D7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6B900-D63A-4022-ACBD-8A4A76CA3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44788"/>
            <a:ext cx="3180348" cy="4678363"/>
          </a:xfrm>
        </p:spPr>
        <p:txBody>
          <a:bodyPr/>
          <a:lstStyle/>
          <a:p>
            <a:pPr marL="0" indent="0">
              <a:buNone/>
            </a:pPr>
            <a:r>
              <a:rPr lang="de-CH" dirty="0" err="1"/>
              <a:t>Autogenous</a:t>
            </a:r>
            <a:r>
              <a:rPr lang="de-CH" dirty="0"/>
              <a:t> </a:t>
            </a:r>
            <a:r>
              <a:rPr lang="de-CH" dirty="0" err="1"/>
              <a:t>iliac</a:t>
            </a:r>
            <a:r>
              <a:rPr lang="de-CH" dirty="0"/>
              <a:t> </a:t>
            </a:r>
            <a:r>
              <a:rPr lang="de-CH" dirty="0" err="1"/>
              <a:t>bone</a:t>
            </a:r>
            <a:r>
              <a:rPr lang="de-CH" dirty="0"/>
              <a:t> graft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20CC4-39C8-4201-B8B9-4C419AD42B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953064BC-E3E2-4314-B1D2-48FCD01A23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74" t="22286" r="32872" b="32112"/>
          <a:stretch/>
        </p:blipFill>
        <p:spPr>
          <a:xfrm rot="5400000">
            <a:off x="-333399" y="2504482"/>
            <a:ext cx="4209589" cy="278079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20A7A09F-FAA0-4B68-9603-D6E2746304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00" t="35852" r="41698" b="31930"/>
          <a:stretch/>
        </p:blipFill>
        <p:spPr>
          <a:xfrm rot="5400000">
            <a:off x="3313157" y="837906"/>
            <a:ext cx="3110243" cy="2733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2EE9106F-E05D-4734-A69C-AE6B3F344F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4" t="39867" r="34088" b="34624"/>
          <a:stretch/>
        </p:blipFill>
        <p:spPr>
          <a:xfrm rot="5400000">
            <a:off x="5212009" y="2508704"/>
            <a:ext cx="4986825" cy="25500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그림 4">
            <a:extLst>
              <a:ext uri="{FF2B5EF4-FFF2-40B4-BE49-F238E27FC236}">
                <a16:creationId xmlns:a16="http://schemas.microsoft.com/office/drawing/2014/main" id="{E6C3FA4D-8E00-4AB6-8397-50AF7922ED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9" t="1106" r="9003" b="29754"/>
          <a:stretch/>
        </p:blipFill>
        <p:spPr>
          <a:xfrm>
            <a:off x="3728051" y="3741483"/>
            <a:ext cx="2418721" cy="302026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0423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E655-0741-41A1-BD5D-01F04B3D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Postoperative </a:t>
            </a:r>
            <a:r>
              <a:rPr lang="de-CH" dirty="0" err="1"/>
              <a:t>images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D25B4-D0A3-4B2F-9E23-F1479C3CB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BE6B4-B7A0-4E0E-9F8B-2FC93FA2E1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C41B50FB-0D1C-46C0-86BD-B0F8E9468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92" y="1191125"/>
            <a:ext cx="1873558" cy="5357497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99A073B5-6DD1-48A8-A681-B91183A41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91125"/>
            <a:ext cx="1873558" cy="5357497"/>
          </a:xfrm>
          <a:prstGeom prst="rect">
            <a:avLst/>
          </a:prstGeom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C53FDCAB-4B02-4020-9647-0556D9FF81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3" t="36466" r="16792" b="30278"/>
          <a:stretch/>
        </p:blipFill>
        <p:spPr>
          <a:xfrm rot="16200000">
            <a:off x="2618729" y="2838233"/>
            <a:ext cx="5357497" cy="206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06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1040-7151-4EF0-AE56-70C50CC11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3709737" cy="533400"/>
          </a:xfrm>
        </p:spPr>
        <p:txBody>
          <a:bodyPr/>
          <a:lstStyle/>
          <a:p>
            <a:r>
              <a:rPr lang="de-CH" dirty="0"/>
              <a:t>At 3 </a:t>
            </a:r>
            <a:r>
              <a:rPr lang="de-CH" dirty="0" err="1"/>
              <a:t>months</a:t>
            </a:r>
            <a:r>
              <a:rPr lang="de-CH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32F36-99F6-4BF2-9AA9-34C5B78E7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78E8C-EB4F-4AF7-A31E-DC0A2C6AFD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6D6D089C-0A3E-4A0C-9A3C-6CD038FD5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80" y="1367754"/>
            <a:ext cx="1719819" cy="5109245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4A9D90BC-F521-40CD-83F5-27CE9FF32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67754"/>
            <a:ext cx="1601319" cy="5109245"/>
          </a:xfrm>
          <a:prstGeom prst="rect">
            <a:avLst/>
          </a:prstGeom>
        </p:spPr>
      </p:pic>
      <p:pic>
        <p:nvPicPr>
          <p:cNvPr id="7" name="그림 4">
            <a:extLst>
              <a:ext uri="{FF2B5EF4-FFF2-40B4-BE49-F238E27FC236}">
                <a16:creationId xmlns:a16="http://schemas.microsoft.com/office/drawing/2014/main" id="{80712A20-5B1D-4141-AC6A-CFCA4995A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38051" r="16185" b="36037"/>
          <a:stretch/>
        </p:blipFill>
        <p:spPr>
          <a:xfrm rot="16200000">
            <a:off x="2439015" y="3133393"/>
            <a:ext cx="5109245" cy="1577968"/>
          </a:xfrm>
          <a:prstGeom prst="rect">
            <a:avLst/>
          </a:prstGeom>
        </p:spPr>
      </p:pic>
      <p:pic>
        <p:nvPicPr>
          <p:cNvPr id="8" name="그림 6">
            <a:extLst>
              <a:ext uri="{FF2B5EF4-FFF2-40B4-BE49-F238E27FC236}">
                <a16:creationId xmlns:a16="http://schemas.microsoft.com/office/drawing/2014/main" id="{A332F506-B465-4B02-B109-71BCD8296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933" y="1367754"/>
            <a:ext cx="2752964" cy="4404742"/>
          </a:xfrm>
          <a:prstGeom prst="rect">
            <a:avLst/>
          </a:prstGeom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BDEB1782-F48D-4B1A-B807-2578CCE27728}"/>
              </a:ext>
            </a:extLst>
          </p:cNvPr>
          <p:cNvCxnSpPr>
            <a:cxnSpLocks/>
          </p:cNvCxnSpPr>
          <p:nvPr/>
        </p:nvCxnSpPr>
        <p:spPr>
          <a:xfrm>
            <a:off x="5908521" y="1972750"/>
            <a:ext cx="442823" cy="8166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290FB8B9-F6AD-4D4A-84C7-75A060CDEA6D}"/>
              </a:ext>
            </a:extLst>
          </p:cNvPr>
          <p:cNvSpPr txBox="1">
            <a:spLocks/>
          </p:cNvSpPr>
          <p:nvPr/>
        </p:nvSpPr>
        <p:spPr bwMode="auto">
          <a:xfrm>
            <a:off x="4746458" y="381000"/>
            <a:ext cx="42431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29529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9pPr>
          </a:lstStyle>
          <a:p>
            <a:pPr latinLnBrk="0"/>
            <a:r>
              <a:rPr lang="de-CH" kern="0" dirty="0" err="1"/>
              <a:t>Fracture</a:t>
            </a:r>
            <a:r>
              <a:rPr lang="de-CH" kern="0" dirty="0"/>
              <a:t> </a:t>
            </a:r>
            <a:r>
              <a:rPr lang="de-CH" kern="0" dirty="0" err="1"/>
              <a:t>of</a:t>
            </a:r>
            <a:r>
              <a:rPr lang="de-CH" kern="0" dirty="0"/>
              <a:t> </a:t>
            </a:r>
            <a:r>
              <a:rPr lang="de-CH" kern="0" dirty="0" err="1"/>
              <a:t>donor</a:t>
            </a:r>
            <a:r>
              <a:rPr lang="de-CH" kern="0" dirty="0"/>
              <a:t> </a:t>
            </a:r>
            <a:r>
              <a:rPr lang="de-CH" kern="0" dirty="0" err="1"/>
              <a:t>site</a:t>
            </a:r>
            <a:endParaRPr lang="de-CH" kern="0" dirty="0"/>
          </a:p>
        </p:txBody>
      </p:sp>
    </p:spTree>
    <p:extLst>
      <p:ext uri="{BB962C8B-B14F-4D97-AF65-F5344CB8AC3E}">
        <p14:creationId xmlns:p14="http://schemas.microsoft.com/office/powerpoint/2010/main" val="11347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F1166-BFC2-4959-9497-B1B5095A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After 1.5 </a:t>
            </a:r>
            <a:r>
              <a:rPr lang="de-CH" dirty="0" err="1"/>
              <a:t>years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92963-A108-4558-A3A1-8ACA59431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3F18C-AF4F-4C83-B55C-6238198BE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  <p:pic>
        <p:nvPicPr>
          <p:cNvPr id="7" name="그림 5">
            <a:extLst>
              <a:ext uri="{FF2B5EF4-FFF2-40B4-BE49-F238E27FC236}">
                <a16:creationId xmlns:a16="http://schemas.microsoft.com/office/drawing/2014/main" id="{29437F20-75FC-43B1-B22C-EECB60F0C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53"/>
          <a:stretch/>
        </p:blipFill>
        <p:spPr>
          <a:xfrm>
            <a:off x="6629401" y="394189"/>
            <a:ext cx="2390366" cy="5960836"/>
          </a:xfrm>
          <a:prstGeom prst="rect">
            <a:avLst/>
          </a:prstGeom>
        </p:spPr>
      </p:pic>
      <p:pic>
        <p:nvPicPr>
          <p:cNvPr id="9" name="그림 7">
            <a:extLst>
              <a:ext uri="{FF2B5EF4-FFF2-40B4-BE49-F238E27FC236}">
                <a16:creationId xmlns:a16="http://schemas.microsoft.com/office/drawing/2014/main" id="{4C0D4B98-823F-448A-8868-0D434421E0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43651" r="16592" b="4779"/>
          <a:stretch/>
        </p:blipFill>
        <p:spPr>
          <a:xfrm>
            <a:off x="3458705" y="1117600"/>
            <a:ext cx="2827797" cy="1525436"/>
          </a:xfrm>
          <a:prstGeom prst="rect">
            <a:avLst/>
          </a:prstGeom>
        </p:spPr>
      </p:pic>
      <p:pic>
        <p:nvPicPr>
          <p:cNvPr id="10" name="그림 1">
            <a:extLst>
              <a:ext uri="{FF2B5EF4-FFF2-40B4-BE49-F238E27FC236}">
                <a16:creationId xmlns:a16="http://schemas.microsoft.com/office/drawing/2014/main" id="{D7D819BB-04DF-4621-9276-33869DAAE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r="6562"/>
          <a:stretch/>
        </p:blipFill>
        <p:spPr>
          <a:xfrm>
            <a:off x="381000" y="1113886"/>
            <a:ext cx="1533074" cy="5462385"/>
          </a:xfrm>
          <a:prstGeom prst="rect">
            <a:avLst/>
          </a:prstGeom>
        </p:spPr>
      </p:pic>
      <p:pic>
        <p:nvPicPr>
          <p:cNvPr id="11" name="그림 2">
            <a:extLst>
              <a:ext uri="{FF2B5EF4-FFF2-40B4-BE49-F238E27FC236}">
                <a16:creationId xmlns:a16="http://schemas.microsoft.com/office/drawing/2014/main" id="{54D308DA-2F6F-4BE6-B2E1-EC7E0337EB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r="12602"/>
          <a:stretch/>
        </p:blipFill>
        <p:spPr>
          <a:xfrm>
            <a:off x="1948253" y="1113887"/>
            <a:ext cx="1378479" cy="5462384"/>
          </a:xfrm>
          <a:prstGeom prst="rect">
            <a:avLst/>
          </a:prstGeom>
        </p:spPr>
      </p:pic>
      <p:pic>
        <p:nvPicPr>
          <p:cNvPr id="12" name="그림 6">
            <a:extLst>
              <a:ext uri="{FF2B5EF4-FFF2-40B4-BE49-F238E27FC236}">
                <a16:creationId xmlns:a16="http://schemas.microsoft.com/office/drawing/2014/main" id="{758DCDE9-0094-48ED-90B5-4C75F82CC3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0" t="16434" r="6667" b="25601"/>
          <a:stretch/>
        </p:blipFill>
        <p:spPr>
          <a:xfrm rot="5400000">
            <a:off x="2981037" y="3261545"/>
            <a:ext cx="3792394" cy="283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36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4FC5-FA05-4503-BE7A-D21AAEFA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Before</a:t>
            </a:r>
            <a:r>
              <a:rPr lang="de-CH" dirty="0"/>
              <a:t>		After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BE681-3800-41EF-99BC-A003DE6BA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D2272-6C2F-44CE-B587-8413A62602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  <p:pic>
        <p:nvPicPr>
          <p:cNvPr id="5" name="송류규 1806walk">
            <a:hlinkClick r:id="" action="ppaction://media"/>
            <a:extLst>
              <a:ext uri="{FF2B5EF4-FFF2-40B4-BE49-F238E27FC236}">
                <a16:creationId xmlns:a16="http://schemas.microsoft.com/office/drawing/2014/main" id="{582508C6-4F2E-4A57-9EC1-5B39FBE39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963" t="22313" r="35334"/>
          <a:stretch/>
        </p:blipFill>
        <p:spPr>
          <a:xfrm>
            <a:off x="5468552" y="259125"/>
            <a:ext cx="3675448" cy="5797549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658DAE08-575F-4B9C-ACC1-37FA38981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14425"/>
            <a:ext cx="2419350" cy="4629150"/>
          </a:xfrm>
          <a:prstGeom prst="rect">
            <a:avLst/>
          </a:prstGeom>
        </p:spPr>
      </p:pic>
      <p:pic>
        <p:nvPicPr>
          <p:cNvPr id="7" name="그림 5">
            <a:extLst>
              <a:ext uri="{FF2B5EF4-FFF2-40B4-BE49-F238E27FC236}">
                <a16:creationId xmlns:a16="http://schemas.microsoft.com/office/drawing/2014/main" id="{53C22268-5997-4F53-BBFF-18D8E44BD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333" y="1117600"/>
            <a:ext cx="2419350" cy="46291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A90364-B5C7-4F48-A423-C133C5D1885E}"/>
              </a:ext>
            </a:extLst>
          </p:cNvPr>
          <p:cNvSpPr/>
          <p:nvPr/>
        </p:nvSpPr>
        <p:spPr bwMode="auto">
          <a:xfrm>
            <a:off x="6974926" y="259125"/>
            <a:ext cx="813985" cy="1036275"/>
          </a:xfrm>
          <a:prstGeom prst="rect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2CC03-87AB-4A7E-8721-B61ABF6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0B71C-A69C-4428-BFCB-8C47C5467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65" y="864879"/>
            <a:ext cx="9093868" cy="1231444"/>
          </a:xfrm>
        </p:spPr>
        <p:txBody>
          <a:bodyPr/>
          <a:lstStyle/>
          <a:p>
            <a:r>
              <a:rPr lang="en-US" altLang="ko-KR" dirty="0"/>
              <a:t>A 45-year-old man</a:t>
            </a:r>
          </a:p>
          <a:p>
            <a:r>
              <a:rPr lang="en-US" altLang="ko-KR" dirty="0"/>
              <a:t>Several operations after tibial fractures (4 years ago)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DD614-3A62-4D91-B08B-C478C4569D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C9149319-1239-4477-A787-1BC12239E6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6825" r="40503" b="4316"/>
          <a:stretch/>
        </p:blipFill>
        <p:spPr>
          <a:xfrm>
            <a:off x="492044" y="1991234"/>
            <a:ext cx="1543867" cy="4625801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BEA52826-7519-4302-9C7E-4099F9566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8" t="24775" r="42457"/>
          <a:stretch/>
        </p:blipFill>
        <p:spPr>
          <a:xfrm>
            <a:off x="2035911" y="1991234"/>
            <a:ext cx="1621592" cy="4625801"/>
          </a:xfrm>
          <a:prstGeom prst="rect">
            <a:avLst/>
          </a:prstGeom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97631B48-2BCB-469B-83E1-04DC54E444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8" t="4243" r="42578" b="4919"/>
          <a:stretch/>
        </p:blipFill>
        <p:spPr>
          <a:xfrm>
            <a:off x="3657503" y="1991234"/>
            <a:ext cx="1538630" cy="4625801"/>
          </a:xfrm>
          <a:prstGeom prst="rect">
            <a:avLst/>
          </a:prstGeom>
        </p:spPr>
      </p:pic>
      <p:pic>
        <p:nvPicPr>
          <p:cNvPr id="8" name="그림 4">
            <a:extLst>
              <a:ext uri="{FF2B5EF4-FFF2-40B4-BE49-F238E27FC236}">
                <a16:creationId xmlns:a16="http://schemas.microsoft.com/office/drawing/2014/main" id="{37A9A479-D599-4C91-8108-DC65B70159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6" t="4725" r="40981" b="33055"/>
          <a:stretch/>
        </p:blipFill>
        <p:spPr>
          <a:xfrm>
            <a:off x="5196133" y="1991234"/>
            <a:ext cx="2110466" cy="46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7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0F7-01FB-4E51-BBB5-B2735F653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C867F-AC59-424E-BE71-7671A6C35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593C4-6641-49B5-9B04-4EFA5A6133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BC6C45AF-C7BD-4C38-ACD9-9AEEDE8FC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08" y="1308572"/>
            <a:ext cx="1653840" cy="5133663"/>
          </a:xfrm>
          <a:prstGeom prst="rect">
            <a:avLst/>
          </a:prstGeom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11EDE43F-03C0-416D-B4D5-8C0D1BCD7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1" y="1312885"/>
            <a:ext cx="1749081" cy="5133665"/>
          </a:xfrm>
          <a:prstGeom prst="rect">
            <a:avLst/>
          </a:prstGeom>
        </p:spPr>
      </p:pic>
      <p:pic>
        <p:nvPicPr>
          <p:cNvPr id="7" name="그림 4">
            <a:extLst>
              <a:ext uri="{FF2B5EF4-FFF2-40B4-BE49-F238E27FC236}">
                <a16:creationId xmlns:a16="http://schemas.microsoft.com/office/drawing/2014/main" id="{5E7BC384-97AF-44CA-9D4F-3E6DBD6FF5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9" t="47296" r="54276" b="20252"/>
          <a:stretch/>
        </p:blipFill>
        <p:spPr>
          <a:xfrm>
            <a:off x="4217421" y="1308572"/>
            <a:ext cx="1936732" cy="5133665"/>
          </a:xfrm>
          <a:prstGeom prst="rect">
            <a:avLst/>
          </a:prstGeom>
        </p:spPr>
      </p:pic>
      <p:pic>
        <p:nvPicPr>
          <p:cNvPr id="8" name="그림 6">
            <a:extLst>
              <a:ext uri="{FF2B5EF4-FFF2-40B4-BE49-F238E27FC236}">
                <a16:creationId xmlns:a16="http://schemas.microsoft.com/office/drawing/2014/main" id="{A56D9069-A97D-4CEB-A3D6-5D69B6076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2415" y="556504"/>
            <a:ext cx="2643175" cy="5836272"/>
          </a:xfrm>
          <a:prstGeom prst="rect">
            <a:avLst/>
          </a:prstGeom>
        </p:spPr>
      </p:pic>
      <p:pic>
        <p:nvPicPr>
          <p:cNvPr id="9" name="송류규 1702 i-walk">
            <a:hlinkClick r:id="" action="ppaction://media"/>
            <a:extLst>
              <a:ext uri="{FF2B5EF4-FFF2-40B4-BE49-F238E27FC236}">
                <a16:creationId xmlns:a16="http://schemas.microsoft.com/office/drawing/2014/main" id="{CC6A0829-D9F5-4DD7-A200-7A5EF3194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5723" t="29064" r="35472"/>
          <a:stretch/>
        </p:blipFill>
        <p:spPr>
          <a:xfrm>
            <a:off x="6649693" y="348579"/>
            <a:ext cx="2181486" cy="302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6F3-F3DC-4B20-B551-200BD752D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Intermittent</a:t>
            </a:r>
            <a:r>
              <a:rPr lang="de-CH" dirty="0"/>
              <a:t> </a:t>
            </a:r>
            <a:r>
              <a:rPr lang="de-CH" dirty="0" err="1"/>
              <a:t>wound</a:t>
            </a:r>
            <a:r>
              <a:rPr lang="de-CH" dirty="0"/>
              <a:t> </a:t>
            </a:r>
            <a:r>
              <a:rPr lang="de-CH" dirty="0" err="1"/>
              <a:t>discharge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E313E-9FAA-4890-A330-DCA78B113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5C826-6530-4B12-9C33-8A973C6A8B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  <p:pic>
        <p:nvPicPr>
          <p:cNvPr id="5" name="그림 14">
            <a:extLst>
              <a:ext uri="{FF2B5EF4-FFF2-40B4-BE49-F238E27FC236}">
                <a16:creationId xmlns:a16="http://schemas.microsoft.com/office/drawing/2014/main" id="{2C3FB0A0-51B6-4FF9-B43E-FB52563E1A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2" t="47547" r="31384" b="8847"/>
          <a:stretch/>
        </p:blipFill>
        <p:spPr>
          <a:xfrm>
            <a:off x="4718759" y="1155169"/>
            <a:ext cx="3458203" cy="5242756"/>
          </a:xfrm>
          <a:prstGeom prst="rect">
            <a:avLst/>
          </a:prstGeom>
        </p:spPr>
      </p:pic>
      <p:pic>
        <p:nvPicPr>
          <p:cNvPr id="6" name="그림 3">
            <a:extLst>
              <a:ext uri="{FF2B5EF4-FFF2-40B4-BE49-F238E27FC236}">
                <a16:creationId xmlns:a16="http://schemas.microsoft.com/office/drawing/2014/main" id="{C619E45D-33BA-4EF4-89C1-03C426E00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1157787"/>
            <a:ext cx="2021444" cy="5240138"/>
          </a:xfrm>
          <a:prstGeom prst="rect">
            <a:avLst/>
          </a:prstGeom>
        </p:spPr>
      </p:pic>
      <p:cxnSp>
        <p:nvCxnSpPr>
          <p:cNvPr id="7" name="직선 화살표 연결선 5">
            <a:extLst>
              <a:ext uri="{FF2B5EF4-FFF2-40B4-BE49-F238E27FC236}">
                <a16:creationId xmlns:a16="http://schemas.microsoft.com/office/drawing/2014/main" id="{D7795F88-54B8-4BE7-912A-F0FE40431A69}"/>
              </a:ext>
            </a:extLst>
          </p:cNvPr>
          <p:cNvCxnSpPr>
            <a:cxnSpLocks/>
          </p:cNvCxnSpPr>
          <p:nvPr/>
        </p:nvCxnSpPr>
        <p:spPr>
          <a:xfrm flipH="1">
            <a:off x="2057556" y="3077855"/>
            <a:ext cx="28755" cy="1322717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FE810AFA-73B3-48B1-86AC-AA12C1137756}"/>
              </a:ext>
            </a:extLst>
          </p:cNvPr>
          <p:cNvCxnSpPr>
            <a:cxnSpLocks/>
          </p:cNvCxnSpPr>
          <p:nvPr/>
        </p:nvCxnSpPr>
        <p:spPr>
          <a:xfrm>
            <a:off x="475557" y="3447176"/>
            <a:ext cx="557975" cy="66135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10">
            <a:extLst>
              <a:ext uri="{FF2B5EF4-FFF2-40B4-BE49-F238E27FC236}">
                <a16:creationId xmlns:a16="http://schemas.microsoft.com/office/drawing/2014/main" id="{0196ED68-4B61-459A-BAE2-625558F00108}"/>
              </a:ext>
            </a:extLst>
          </p:cNvPr>
          <p:cNvCxnSpPr>
            <a:cxnSpLocks/>
          </p:cNvCxnSpPr>
          <p:nvPr/>
        </p:nvCxnSpPr>
        <p:spPr>
          <a:xfrm flipH="1">
            <a:off x="1756712" y="2006735"/>
            <a:ext cx="1003405" cy="595222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12">
            <a:extLst>
              <a:ext uri="{FF2B5EF4-FFF2-40B4-BE49-F238E27FC236}">
                <a16:creationId xmlns:a16="http://schemas.microsoft.com/office/drawing/2014/main" id="{B4AB8646-1157-44D1-A79C-A890EDA3CD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8" t="55881" r="63241" b="27898"/>
          <a:stretch/>
        </p:blipFill>
        <p:spPr>
          <a:xfrm>
            <a:off x="2671685" y="1157787"/>
            <a:ext cx="1689402" cy="524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57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30014-CA8E-45D8-B1BC-FE99440CB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What’s</a:t>
            </a:r>
            <a:r>
              <a:rPr lang="de-CH" dirty="0"/>
              <a:t> </a:t>
            </a:r>
            <a:r>
              <a:rPr lang="de-CH" dirty="0" err="1"/>
              <a:t>next</a:t>
            </a:r>
            <a:r>
              <a:rPr lang="de-CH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2FD9F-943D-43DC-A51A-1F6AF7CDE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47018"/>
            <a:ext cx="8277225" cy="4678363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3279D-ADDF-42E3-9899-37EB508160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  <p:pic>
        <p:nvPicPr>
          <p:cNvPr id="5" name="그림 2">
            <a:extLst>
              <a:ext uri="{FF2B5EF4-FFF2-40B4-BE49-F238E27FC236}">
                <a16:creationId xmlns:a16="http://schemas.microsoft.com/office/drawing/2014/main" id="{5E045DA8-6F81-4387-A0A0-279C9896C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1" y="1024080"/>
            <a:ext cx="1857854" cy="5452920"/>
          </a:xfrm>
          <a:prstGeom prst="rect">
            <a:avLst/>
          </a:prstGeom>
        </p:spPr>
      </p:pic>
      <p:pic>
        <p:nvPicPr>
          <p:cNvPr id="6" name="그림 3">
            <a:extLst>
              <a:ext uri="{FF2B5EF4-FFF2-40B4-BE49-F238E27FC236}">
                <a16:creationId xmlns:a16="http://schemas.microsoft.com/office/drawing/2014/main" id="{06E02F2A-9AB9-4865-84F6-6C9F24BFE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8" t="57952" r="63241" b="27898"/>
          <a:stretch/>
        </p:blipFill>
        <p:spPr>
          <a:xfrm>
            <a:off x="2279984" y="1024080"/>
            <a:ext cx="2015289" cy="545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60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585C3-83AB-4120-A9E5-BE279162C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Exploration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nail</a:t>
            </a:r>
            <a:r>
              <a:rPr lang="de-CH" dirty="0"/>
              <a:t> </a:t>
            </a:r>
            <a:r>
              <a:rPr lang="de-CH" dirty="0" err="1"/>
              <a:t>removal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AA54A-541C-47A9-A9FC-F465B91BE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7494" y="1314153"/>
            <a:ext cx="2861734" cy="583591"/>
          </a:xfrm>
        </p:spPr>
        <p:txBody>
          <a:bodyPr/>
          <a:lstStyle/>
          <a:p>
            <a:pPr marL="0" indent="0">
              <a:buNone/>
            </a:pPr>
            <a:r>
              <a:rPr lang="de-CH" dirty="0" err="1"/>
              <a:t>Dirty</a:t>
            </a:r>
            <a:r>
              <a:rPr lang="de-CH" dirty="0"/>
              <a:t> </a:t>
            </a:r>
            <a:r>
              <a:rPr lang="de-CH" dirty="0" err="1"/>
              <a:t>granulation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3A786-AD51-4317-B82F-4F141799E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F7A3811-FE40-4240-A898-ED0E3F073D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28" t="41973" r="36415" b="28931"/>
          <a:stretch/>
        </p:blipFill>
        <p:spPr>
          <a:xfrm rot="5400000">
            <a:off x="5016578" y="2852606"/>
            <a:ext cx="4278704" cy="286173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" name="직선 화살표 연결선 8">
            <a:extLst>
              <a:ext uri="{FF2B5EF4-FFF2-40B4-BE49-F238E27FC236}">
                <a16:creationId xmlns:a16="http://schemas.microsoft.com/office/drawing/2014/main" id="{F15ED949-9988-4545-AFFE-50501EA54B82}"/>
              </a:ext>
            </a:extLst>
          </p:cNvPr>
          <p:cNvCxnSpPr/>
          <p:nvPr/>
        </p:nvCxnSpPr>
        <p:spPr>
          <a:xfrm flipH="1">
            <a:off x="7461984" y="1833571"/>
            <a:ext cx="715858" cy="253904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1">
            <a:extLst>
              <a:ext uri="{FF2B5EF4-FFF2-40B4-BE49-F238E27FC236}">
                <a16:creationId xmlns:a16="http://schemas.microsoft.com/office/drawing/2014/main" id="{4D598CF5-6E07-4731-B2B6-51249AEB07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9" t="28884" r="28553" b="21210"/>
          <a:stretch/>
        </p:blipFill>
        <p:spPr>
          <a:xfrm rot="5400000">
            <a:off x="-908288" y="2354979"/>
            <a:ext cx="5352011" cy="2783676"/>
          </a:xfrm>
          <a:prstGeom prst="rect">
            <a:avLst/>
          </a:prstGeom>
        </p:spPr>
      </p:pic>
      <p:pic>
        <p:nvPicPr>
          <p:cNvPr id="9" name="그림 3">
            <a:extLst>
              <a:ext uri="{FF2B5EF4-FFF2-40B4-BE49-F238E27FC236}">
                <a16:creationId xmlns:a16="http://schemas.microsoft.com/office/drawing/2014/main" id="{FA5E01BC-215F-431C-8342-E4749EDDE6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9" t="33216" r="27358" b="22340"/>
          <a:stretch/>
        </p:blipFill>
        <p:spPr>
          <a:xfrm rot="5400000">
            <a:off x="2156604" y="2926248"/>
            <a:ext cx="4278702" cy="271444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06738F68-502A-4671-906F-48718902070B}"/>
              </a:ext>
            </a:extLst>
          </p:cNvPr>
          <p:cNvCxnSpPr/>
          <p:nvPr/>
        </p:nvCxnSpPr>
        <p:spPr>
          <a:xfrm flipH="1">
            <a:off x="4508873" y="1937088"/>
            <a:ext cx="672727" cy="149524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791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EB72-CF91-4D61-BC6F-76F89B3B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Resect</a:t>
            </a:r>
            <a:r>
              <a:rPr lang="de-CH" dirty="0"/>
              <a:t> 3 cm and </a:t>
            </a:r>
            <a:r>
              <a:rPr lang="de-CH" dirty="0" err="1"/>
              <a:t>cement</a:t>
            </a:r>
            <a:r>
              <a:rPr lang="de-CH" dirty="0"/>
              <a:t> block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1F957-BED9-4903-B0D2-EA11A8CD7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D0F8D-C334-4339-80A8-E94088E834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0A528E64-4B90-4071-931E-9BEF291A57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t="12123" r="14340" b="24223"/>
          <a:stretch/>
        </p:blipFill>
        <p:spPr>
          <a:xfrm rot="5400000">
            <a:off x="1221901" y="2142874"/>
            <a:ext cx="4595805" cy="277637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그림 3">
            <a:extLst>
              <a:ext uri="{FF2B5EF4-FFF2-40B4-BE49-F238E27FC236}">
                <a16:creationId xmlns:a16="http://schemas.microsoft.com/office/drawing/2014/main" id="{C1C83A9A-089C-429E-B105-A176023D2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0" r="10181" b="1803"/>
          <a:stretch/>
        </p:blipFill>
        <p:spPr>
          <a:xfrm>
            <a:off x="381000" y="938463"/>
            <a:ext cx="1750616" cy="5592118"/>
          </a:xfrm>
          <a:prstGeom prst="rect">
            <a:avLst/>
          </a:prstGeom>
        </p:spPr>
      </p:pic>
      <p:pic>
        <p:nvPicPr>
          <p:cNvPr id="7" name="그림 5">
            <a:extLst>
              <a:ext uri="{FF2B5EF4-FFF2-40B4-BE49-F238E27FC236}">
                <a16:creationId xmlns:a16="http://schemas.microsoft.com/office/drawing/2014/main" id="{46E5C738-F822-43E6-9983-E4DEE6B3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51" t="11037" b="10401"/>
          <a:stretch/>
        </p:blipFill>
        <p:spPr>
          <a:xfrm>
            <a:off x="4649759" y="1233159"/>
            <a:ext cx="3013228" cy="45958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35927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8F9E-91F7-4BCD-A28E-DBF03FF51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At 4 weeks normalized lab, no growth of previous S/C</a:t>
            </a:r>
            <a:br>
              <a:rPr lang="ko-KR" altLang="en-US" dirty="0"/>
            </a:b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E0924-46C6-4147-90D5-956F533E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err="1"/>
              <a:t>Your</a:t>
            </a:r>
            <a:r>
              <a:rPr lang="de-CH" dirty="0"/>
              <a:t> </a:t>
            </a:r>
            <a:r>
              <a:rPr lang="de-CH" dirty="0" err="1"/>
              <a:t>treatment</a:t>
            </a:r>
            <a:r>
              <a:rPr lang="de-CH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5FF4A-710B-41A2-A01E-A486F40AB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  <p:pic>
        <p:nvPicPr>
          <p:cNvPr id="5" name="그림 6">
            <a:extLst>
              <a:ext uri="{FF2B5EF4-FFF2-40B4-BE49-F238E27FC236}">
                <a16:creationId xmlns:a16="http://schemas.microsoft.com/office/drawing/2014/main" id="{F397FFFC-A1D1-45A7-9BFC-317FE4C3CB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4" t="39489" r="27925" b="29522"/>
          <a:stretch/>
        </p:blipFill>
        <p:spPr>
          <a:xfrm rot="5400000">
            <a:off x="5423091" y="2873888"/>
            <a:ext cx="5121955" cy="1974149"/>
          </a:xfrm>
          <a:prstGeom prst="rect">
            <a:avLst/>
          </a:prstGeom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109385D2-0B10-42D5-9F76-3E4B5D2370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r="13510"/>
          <a:stretch/>
        </p:blipFill>
        <p:spPr>
          <a:xfrm>
            <a:off x="3442531" y="1295400"/>
            <a:ext cx="1511614" cy="5086281"/>
          </a:xfrm>
          <a:prstGeom prst="rect">
            <a:avLst/>
          </a:prstGeom>
        </p:spPr>
      </p:pic>
      <p:pic>
        <p:nvPicPr>
          <p:cNvPr id="7" name="그림 4">
            <a:extLst>
              <a:ext uri="{FF2B5EF4-FFF2-40B4-BE49-F238E27FC236}">
                <a16:creationId xmlns:a16="http://schemas.microsoft.com/office/drawing/2014/main" id="{0548A6FF-BC33-4081-A9E6-4A3DCF8E1F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8" t="11260" r="33601" b="3798"/>
          <a:stretch/>
        </p:blipFill>
        <p:spPr>
          <a:xfrm>
            <a:off x="5020507" y="1299983"/>
            <a:ext cx="2011009" cy="51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9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E1BBC-0F2D-49AE-B7D7-49411E9C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502" y="585541"/>
            <a:ext cx="4359442" cy="596733"/>
          </a:xfrm>
        </p:spPr>
        <p:txBody>
          <a:bodyPr/>
          <a:lstStyle/>
          <a:p>
            <a:r>
              <a:rPr lang="de-CH" sz="2800" b="0" dirty="0" err="1">
                <a:solidFill>
                  <a:schemeClr val="tx1"/>
                </a:solidFill>
              </a:rPr>
              <a:t>Correct</a:t>
            </a:r>
            <a:r>
              <a:rPr lang="de-CH" sz="2800" b="0" dirty="0">
                <a:solidFill>
                  <a:schemeClr val="tx1"/>
                </a:solidFill>
              </a:rPr>
              <a:t> </a:t>
            </a:r>
            <a:r>
              <a:rPr lang="de-CH" sz="2800" b="0" dirty="0" err="1">
                <a:solidFill>
                  <a:schemeClr val="tx1"/>
                </a:solidFill>
              </a:rPr>
              <a:t>the</a:t>
            </a:r>
            <a:r>
              <a:rPr lang="de-CH" sz="2800" b="0" dirty="0">
                <a:solidFill>
                  <a:schemeClr val="tx1"/>
                </a:solidFill>
              </a:rPr>
              <a:t> </a:t>
            </a:r>
            <a:r>
              <a:rPr lang="de-CH" sz="2800" b="0" dirty="0" err="1">
                <a:solidFill>
                  <a:schemeClr val="tx1"/>
                </a:solidFill>
              </a:rPr>
              <a:t>deformity</a:t>
            </a:r>
            <a:endParaRPr lang="de-CH" sz="2800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7F014-3891-4553-AB3C-A3152B25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858" y="941091"/>
            <a:ext cx="2675021" cy="596733"/>
          </a:xfrm>
        </p:spPr>
        <p:txBody>
          <a:bodyPr/>
          <a:lstStyle/>
          <a:p>
            <a:pPr marL="0" indent="0">
              <a:buNone/>
            </a:pPr>
            <a:r>
              <a:rPr lang="de-CH" dirty="0" err="1"/>
              <a:t>Good</a:t>
            </a:r>
            <a:r>
              <a:rPr lang="de-CH" dirty="0"/>
              <a:t> </a:t>
            </a:r>
            <a:r>
              <a:rPr lang="de-CH" dirty="0" err="1"/>
              <a:t>induced</a:t>
            </a:r>
            <a:r>
              <a:rPr lang="de-CH" dirty="0"/>
              <a:t> </a:t>
            </a:r>
            <a:r>
              <a:rPr lang="de-CH" dirty="0" err="1"/>
              <a:t>membrane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DA6B9-F13E-4FEC-9C71-A68B8E9B06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75DF11C9-27F6-4CB3-9212-312A62002E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7" t="36906" r="31055" b="36159"/>
          <a:stretch/>
        </p:blipFill>
        <p:spPr>
          <a:xfrm rot="5400000">
            <a:off x="-677459" y="3147122"/>
            <a:ext cx="4468667" cy="219108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그림 2">
            <a:extLst>
              <a:ext uri="{FF2B5EF4-FFF2-40B4-BE49-F238E27FC236}">
                <a16:creationId xmlns:a16="http://schemas.microsoft.com/office/drawing/2014/main" id="{8C875561-D05A-4E4C-BC96-E1182EA2A3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98" t="40812" r="30755" b="33395"/>
          <a:stretch/>
        </p:blipFill>
        <p:spPr>
          <a:xfrm rot="5400000">
            <a:off x="1817918" y="2701734"/>
            <a:ext cx="5076651" cy="2321482"/>
          </a:xfrm>
          <a:prstGeom prst="rect">
            <a:avLst/>
          </a:prstGeom>
        </p:spPr>
      </p:pic>
      <p:pic>
        <p:nvPicPr>
          <p:cNvPr id="7" name="그림 3">
            <a:extLst>
              <a:ext uri="{FF2B5EF4-FFF2-40B4-BE49-F238E27FC236}">
                <a16:creationId xmlns:a16="http://schemas.microsoft.com/office/drawing/2014/main" id="{AA0C8829-1005-4ECB-B141-2B036C09F0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4" t="2070" r="8542" b="3038"/>
          <a:stretch/>
        </p:blipFill>
        <p:spPr>
          <a:xfrm>
            <a:off x="5710610" y="1324148"/>
            <a:ext cx="2972060" cy="507665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7009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103</Words>
  <Application>Microsoft Office PowerPoint</Application>
  <PresentationFormat>On-screen Show (4:3)</PresentationFormat>
  <Paragraphs>39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맑은 고딕</vt:lpstr>
      <vt:lpstr>ＭＳ Ｐゴシック</vt:lpstr>
      <vt:lpstr>Arial</vt:lpstr>
      <vt:lpstr>Presentation_AOTRAUMA_w</vt:lpstr>
      <vt:lpstr>Case discussion Infection—infected nonunion</vt:lpstr>
      <vt:lpstr>Case description</vt:lpstr>
      <vt:lpstr>PowerPoint Presentation</vt:lpstr>
      <vt:lpstr>Intermittent wound discharge</vt:lpstr>
      <vt:lpstr>What’s next?</vt:lpstr>
      <vt:lpstr>Exploration with nail removal</vt:lpstr>
      <vt:lpstr>Resect 3 cm and cement block</vt:lpstr>
      <vt:lpstr>At 4 weeks normalized lab, no growth of previous S/C </vt:lpstr>
      <vt:lpstr>Correct the deformity</vt:lpstr>
      <vt:lpstr>Additional medial plate</vt:lpstr>
      <vt:lpstr>PowerPoint Presentation</vt:lpstr>
      <vt:lpstr>Postoperative images</vt:lpstr>
      <vt:lpstr>At 3 months  </vt:lpstr>
      <vt:lpstr>After 1.5 years</vt:lpstr>
      <vt:lpstr>Before  After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Changwug Oh</dc:creator>
  <cp:lastModifiedBy>Carl Lau</cp:lastModifiedBy>
  <cp:revision>22</cp:revision>
  <dcterms:created xsi:type="dcterms:W3CDTF">2017-12-02T00:07:51Z</dcterms:created>
  <dcterms:modified xsi:type="dcterms:W3CDTF">2018-11-07T15:15:14Z</dcterms:modified>
</cp:coreProperties>
</file>