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2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2" autoAdjust="0"/>
  </p:normalViewPr>
  <p:slideViewPr>
    <p:cSldViewPr snapToGrid="0" showGuides="1">
      <p:cViewPr varScale="1">
        <p:scale>
          <a:sx n="91" d="100"/>
          <a:sy n="91" d="100"/>
        </p:scale>
        <p:origin x="1075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b="24760"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latinLnBrk="0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de-DE" altLang="de-DE" sz="2400">
              <a:solidFill>
                <a:srgbClr val="000000"/>
              </a:solidFill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476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B7F9DD-F10A-403A-AB48-A664679EAA9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523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75203B0-131F-43EA-8146-D34932ABB16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998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B880C6-424C-4E6B-833B-5CA4A4AF5C3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111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79DEE6A-5C30-44FE-9854-7BDC605FD76A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102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A735BBC-D6CC-4A3C-BDC7-10DA15E7BD0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551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6B99365-9302-4F4E-A6A7-F1D294FDF98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564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7DAF396-A8D7-4255-8953-B9AEE35574D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23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E4769B-52B0-406A-BA68-E03C43F6DB5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735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019AFA-A577-4C87-AF16-600B2B62785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2954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1E5EFD4-1A0E-4379-A4B6-BDCEDE48C51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826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  <a:endParaRPr lang="de-CH" altLang="de-DE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000000"/>
                </a:solidFill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fld id="{05B16801-CBFB-4C4A-A3B3-428890E21A21}" type="slidenum">
              <a:rPr lang="de-CH">
                <a:ea typeface="ＭＳ Ｐゴシック" pitchFamily="34" charset="-128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ea typeface="ＭＳ Ｐゴシック" pitchFamily="34" charset="-128"/>
            </a:endParaRP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Textmasterformate durch Klicken bearbeiten</a:t>
            </a:r>
          </a:p>
          <a:p>
            <a:pPr lvl="1"/>
            <a:r>
              <a:rPr lang="en-US" altLang="de-DE"/>
              <a:t>2nd level</a:t>
            </a:r>
          </a:p>
          <a:p>
            <a:pPr lvl="2"/>
            <a:r>
              <a:rPr lang="en-US" altLang="de-DE"/>
              <a:t>3rd level</a:t>
            </a:r>
          </a:p>
          <a:p>
            <a:pPr lvl="3"/>
            <a:r>
              <a:rPr lang="en-US" altLang="de-DE"/>
              <a:t>4th level</a:t>
            </a:r>
          </a:p>
          <a:p>
            <a:pPr lvl="4"/>
            <a:r>
              <a:rPr lang="en-US" altLang="de-DE"/>
              <a:t>5th level</a:t>
            </a:r>
          </a:p>
        </p:txBody>
      </p:sp>
      <p:pic>
        <p:nvPicPr>
          <p:cNvPr id="2053" name="Picture 8" descr="AOT_LOGO_int_M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67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fontAlgn="base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6096000"/>
            <a:ext cx="41925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>
                <a:solidFill>
                  <a:srgbClr val="808080"/>
                </a:solidFill>
              </a:rPr>
              <a:t>Chang-</a:t>
            </a:r>
            <a:r>
              <a:rPr lang="en-US" altLang="de-DE" sz="1600" b="1" dirty="0" err="1">
                <a:solidFill>
                  <a:srgbClr val="808080"/>
                </a:solidFill>
              </a:rPr>
              <a:t>Wug</a:t>
            </a:r>
            <a:r>
              <a:rPr lang="en-US" altLang="de-DE" sz="1600" b="1" dirty="0">
                <a:solidFill>
                  <a:srgbClr val="808080"/>
                </a:solidFill>
              </a:rPr>
              <a:t> Oh</a:t>
            </a:r>
          </a:p>
          <a:p>
            <a:pPr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>
                <a:solidFill>
                  <a:srgbClr val="808080"/>
                </a:solidFill>
              </a:rPr>
              <a:t>South Korea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724400" y="6096000"/>
            <a:ext cx="38862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err="1">
                <a:solidFill>
                  <a:srgbClr val="808080"/>
                </a:solidFill>
              </a:rPr>
              <a:t>AOTrauma</a:t>
            </a:r>
            <a:r>
              <a:rPr lang="en-US" altLang="de-DE" sz="1600" b="1" dirty="0">
                <a:solidFill>
                  <a:srgbClr val="808080"/>
                </a:solidFill>
              </a:rPr>
              <a:t> Masters Course</a:t>
            </a:r>
            <a:r>
              <a:rPr lang="en-US" sz="1600" b="1" dirty="0">
                <a:solidFill>
                  <a:srgbClr val="808080"/>
                </a:solidFill>
              </a:rPr>
              <a:t>—SDL</a:t>
            </a:r>
            <a:br>
              <a:rPr lang="en-US" altLang="de-DE" sz="1600" b="1">
                <a:solidFill>
                  <a:srgbClr val="808080"/>
                </a:solidFill>
              </a:rPr>
            </a:br>
            <a:r>
              <a:rPr lang="en-US" altLang="de-DE" sz="1600" b="1">
                <a:solidFill>
                  <a:srgbClr val="808080"/>
                </a:solidFill>
              </a:rPr>
              <a:t>Infection </a:t>
            </a:r>
            <a:r>
              <a:rPr lang="en-US" altLang="de-DE" sz="1600" b="1" dirty="0">
                <a:solidFill>
                  <a:srgbClr val="808080"/>
                </a:solidFill>
              </a:rPr>
              <a:t>course</a:t>
            </a:r>
          </a:p>
        </p:txBody>
      </p:sp>
      <p:sp>
        <p:nvSpPr>
          <p:cNvPr id="15364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528888"/>
            <a:ext cx="8277225" cy="468312"/>
          </a:xfrm>
        </p:spPr>
        <p:txBody>
          <a:bodyPr/>
          <a:lstStyle/>
          <a:p>
            <a:r>
              <a:rPr lang="en-US" altLang="de-DE" dirty="0"/>
              <a:t>Case</a:t>
            </a:r>
          </a:p>
        </p:txBody>
      </p:sp>
      <p:sp>
        <p:nvSpPr>
          <p:cNvPr id="15365" name="Rectangle 1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de-DE" dirty="0">
                <a:cs typeface="Arial" charset="0"/>
              </a:rPr>
              <a:t>Case discussion</a:t>
            </a:r>
            <a:br>
              <a:rPr lang="en-US" altLang="de-DE" dirty="0">
                <a:cs typeface="Arial" charset="0"/>
              </a:rPr>
            </a:br>
            <a:r>
              <a:rPr lang="en-US" altLang="de-DE" dirty="0">
                <a:cs typeface="Arial" charset="0"/>
              </a:rPr>
              <a:t>Infection—</a:t>
            </a:r>
            <a:r>
              <a:rPr lang="en-US" altLang="ko-KR" dirty="0">
                <a:cs typeface="Arial" charset="0"/>
              </a:rPr>
              <a:t>open</a:t>
            </a:r>
            <a:r>
              <a:rPr lang="ko-KR" altLang="en-US" dirty="0">
                <a:cs typeface="Arial" charset="0"/>
              </a:rPr>
              <a:t> </a:t>
            </a:r>
            <a:r>
              <a:rPr lang="en-US" altLang="ko-KR" dirty="0">
                <a:cs typeface="Arial" charset="0"/>
              </a:rPr>
              <a:t>tibial fracture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741236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12401-D801-4A32-98FB-ED3286816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Day 80: </a:t>
            </a:r>
            <a:r>
              <a:rPr lang="de-CH" dirty="0" err="1"/>
              <a:t>osteomyelitis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43E7E-7E6D-4585-8B50-AEC28A01E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20825"/>
            <a:ext cx="3902242" cy="4678363"/>
          </a:xfrm>
        </p:spPr>
        <p:txBody>
          <a:bodyPr/>
          <a:lstStyle/>
          <a:p>
            <a:pPr marL="0" indent="0">
              <a:buNone/>
            </a:pPr>
            <a:r>
              <a:rPr lang="de-CH" dirty="0" err="1"/>
              <a:t>Your</a:t>
            </a:r>
            <a:r>
              <a:rPr lang="de-CH" dirty="0"/>
              <a:t> </a:t>
            </a:r>
            <a:r>
              <a:rPr lang="de-CH" dirty="0" err="1"/>
              <a:t>treatment</a:t>
            </a:r>
            <a:r>
              <a:rPr lang="de-CH" dirty="0"/>
              <a:t>?</a:t>
            </a:r>
          </a:p>
          <a:p>
            <a:pPr marL="0" indent="0">
              <a:buNone/>
            </a:pPr>
            <a:r>
              <a:rPr lang="de-CH" b="1" dirty="0" err="1"/>
              <a:t>Infection</a:t>
            </a:r>
            <a:r>
              <a:rPr lang="de-CH" dirty="0"/>
              <a:t> </a:t>
            </a:r>
            <a:r>
              <a:rPr lang="de-CH" b="1" dirty="0" err="1"/>
              <a:t>eradication</a:t>
            </a:r>
            <a:endParaRPr lang="de-CH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A4DAA-A894-40E4-9A6B-0B648BBCB6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  <p:pic>
        <p:nvPicPr>
          <p:cNvPr id="5" name="그림 2">
            <a:extLst>
              <a:ext uri="{FF2B5EF4-FFF2-40B4-BE49-F238E27FC236}">
                <a16:creationId xmlns:a16="http://schemas.microsoft.com/office/drawing/2014/main" id="{31BB0D5F-2094-42EE-AA47-BD95AF9C0B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96" y="1124952"/>
            <a:ext cx="1796370" cy="5285874"/>
          </a:xfrm>
          <a:prstGeom prst="rect">
            <a:avLst/>
          </a:prstGeom>
        </p:spPr>
      </p:pic>
      <p:pic>
        <p:nvPicPr>
          <p:cNvPr id="6" name="그림 8">
            <a:extLst>
              <a:ext uri="{FF2B5EF4-FFF2-40B4-BE49-F238E27FC236}">
                <a16:creationId xmlns:a16="http://schemas.microsoft.com/office/drawing/2014/main" id="{09122775-90CD-409F-8507-627208F3D9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 b="16059"/>
          <a:stretch/>
        </p:blipFill>
        <p:spPr>
          <a:xfrm rot="16200000">
            <a:off x="2864282" y="2275210"/>
            <a:ext cx="5285874" cy="29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A822-875C-4F14-8EC1-ED54CD94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39F8C-70EF-4DB5-9EC1-972C272B9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E9DFB-005B-4F28-A52B-0C6518210D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  <p:pic>
        <p:nvPicPr>
          <p:cNvPr id="5" name="그림 6">
            <a:extLst>
              <a:ext uri="{FF2B5EF4-FFF2-40B4-BE49-F238E27FC236}">
                <a16:creationId xmlns:a16="http://schemas.microsoft.com/office/drawing/2014/main" id="{B2810872-FB25-4C91-A653-4B86826FF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42348" r="49309" b="40881"/>
          <a:stretch/>
        </p:blipFill>
        <p:spPr>
          <a:xfrm rot="5400000">
            <a:off x="2400626" y="1875534"/>
            <a:ext cx="3980703" cy="2464833"/>
          </a:xfrm>
          <a:prstGeom prst="rect">
            <a:avLst/>
          </a:prstGeom>
        </p:spPr>
      </p:pic>
      <p:pic>
        <p:nvPicPr>
          <p:cNvPr id="6" name="그림 4">
            <a:extLst>
              <a:ext uri="{FF2B5EF4-FFF2-40B4-BE49-F238E27FC236}">
                <a16:creationId xmlns:a16="http://schemas.microsoft.com/office/drawing/2014/main" id="{A816B7BC-3553-4CA9-A702-66B1EB2597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r="39330" b="12102"/>
          <a:stretch/>
        </p:blipFill>
        <p:spPr>
          <a:xfrm>
            <a:off x="5150162" y="1588257"/>
            <a:ext cx="2000935" cy="322329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그림 8">
            <a:extLst>
              <a:ext uri="{FF2B5EF4-FFF2-40B4-BE49-F238E27FC236}">
                <a16:creationId xmlns:a16="http://schemas.microsoft.com/office/drawing/2014/main" id="{E679F9B0-481B-4BE9-823D-900BD34B0F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20377" r="8679" b="25283"/>
          <a:stretch/>
        </p:blipFill>
        <p:spPr>
          <a:xfrm rot="5400000">
            <a:off x="6155453" y="2151869"/>
            <a:ext cx="3980703" cy="1948260"/>
          </a:xfrm>
          <a:prstGeom prst="rect">
            <a:avLst/>
          </a:prstGeom>
        </p:spPr>
      </p:pic>
      <p:pic>
        <p:nvPicPr>
          <p:cNvPr id="8" name="그림 5">
            <a:extLst>
              <a:ext uri="{FF2B5EF4-FFF2-40B4-BE49-F238E27FC236}">
                <a16:creationId xmlns:a16="http://schemas.microsoft.com/office/drawing/2014/main" id="{C8AADAEF-1291-4D13-8906-3399D7161C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16855" b="3732"/>
          <a:stretch/>
        </p:blipFill>
        <p:spPr>
          <a:xfrm rot="5400000">
            <a:off x="-363209" y="1811622"/>
            <a:ext cx="3980702" cy="2592657"/>
          </a:xfrm>
          <a:prstGeom prst="rect">
            <a:avLst/>
          </a:prstGeom>
        </p:spPr>
      </p:pic>
      <p:pic>
        <p:nvPicPr>
          <p:cNvPr id="9" name="그림 7">
            <a:extLst>
              <a:ext uri="{FF2B5EF4-FFF2-40B4-BE49-F238E27FC236}">
                <a16:creationId xmlns:a16="http://schemas.microsoft.com/office/drawing/2014/main" id="{473C0C6F-070D-46EA-B33D-7E711C1027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36981" r="28931" b="35849"/>
          <a:stretch/>
        </p:blipFill>
        <p:spPr>
          <a:xfrm rot="5400000">
            <a:off x="1584374" y="4810582"/>
            <a:ext cx="2869788" cy="122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AC84-8476-4FCA-BF05-2C93ABD8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8570495" cy="914400"/>
          </a:xfrm>
        </p:spPr>
        <p:txBody>
          <a:bodyPr/>
          <a:lstStyle/>
          <a:p>
            <a:r>
              <a:rPr lang="de-CH" dirty="0" err="1"/>
              <a:t>Resect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dead</a:t>
            </a:r>
            <a:r>
              <a:rPr lang="de-CH" dirty="0"/>
              <a:t> </a:t>
            </a:r>
            <a:r>
              <a:rPr lang="de-CH" dirty="0" err="1"/>
              <a:t>bone</a:t>
            </a:r>
            <a:r>
              <a:rPr lang="de-CH" dirty="0"/>
              <a:t> and </a:t>
            </a:r>
            <a:r>
              <a:rPr lang="de-CH" dirty="0" err="1"/>
              <a:t>debridement</a:t>
            </a:r>
            <a:r>
              <a:rPr lang="de-CH" dirty="0"/>
              <a:t> (x4)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81CF5-93DF-4716-862D-2FB773A61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E153D-0241-428A-8149-CB796AFD8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7B7CF69D-FA48-466B-90FF-E312AE44B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4091"/>
            <a:ext cx="1757220" cy="5375511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852E17BF-7E91-430D-AA35-4A00BCA72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9065" y="1144094"/>
            <a:ext cx="1678787" cy="5375508"/>
          </a:xfrm>
          <a:prstGeom prst="rect">
            <a:avLst/>
          </a:prstGeom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7F3AFC7B-BB90-4F69-986B-915F6E503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8071" r="14466" b="32076"/>
          <a:stretch/>
        </p:blipFill>
        <p:spPr>
          <a:xfrm rot="16200000">
            <a:off x="2630621" y="2809580"/>
            <a:ext cx="5375510" cy="204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3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8DA3A-BB86-45D7-A17D-3F50A45E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Normalized</a:t>
            </a:r>
            <a:r>
              <a:rPr lang="de-CH" dirty="0"/>
              <a:t> </a:t>
            </a:r>
            <a:r>
              <a:rPr lang="de-CH" dirty="0" err="1"/>
              <a:t>infection</a:t>
            </a:r>
            <a:r>
              <a:rPr lang="de-CH" dirty="0"/>
              <a:t> lab</a:t>
            </a:r>
            <a:br>
              <a:rPr lang="de-CH" dirty="0"/>
            </a:b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2A918-2181-479F-8ABA-AA6E174AC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20825"/>
            <a:ext cx="3364832" cy="4678363"/>
          </a:xfrm>
        </p:spPr>
        <p:txBody>
          <a:bodyPr/>
          <a:lstStyle/>
          <a:p>
            <a:pPr marL="0" indent="0">
              <a:buNone/>
            </a:pPr>
            <a:r>
              <a:rPr lang="de-CH" dirty="0" err="1"/>
              <a:t>Your</a:t>
            </a:r>
            <a:r>
              <a:rPr lang="de-CH" dirty="0"/>
              <a:t> </a:t>
            </a:r>
            <a:r>
              <a:rPr lang="de-CH" dirty="0" err="1"/>
              <a:t>treatment</a:t>
            </a:r>
            <a:r>
              <a:rPr lang="de-CH" dirty="0"/>
              <a:t>?</a:t>
            </a:r>
          </a:p>
          <a:p>
            <a:endParaRPr lang="de-CH" dirty="0"/>
          </a:p>
          <a:p>
            <a:r>
              <a:rPr lang="de-CH" dirty="0"/>
              <a:t>Soft </a:t>
            </a:r>
            <a:r>
              <a:rPr lang="de-CH" dirty="0" err="1"/>
              <a:t>tissue</a:t>
            </a:r>
            <a:r>
              <a:rPr lang="de-CH" dirty="0"/>
              <a:t>		</a:t>
            </a:r>
          </a:p>
          <a:p>
            <a:r>
              <a:rPr lang="de-CH" dirty="0" err="1"/>
              <a:t>Bone</a:t>
            </a:r>
            <a:r>
              <a:rPr lang="de-CH" dirty="0"/>
              <a:t> 				</a:t>
            </a:r>
          </a:p>
          <a:p>
            <a:r>
              <a:rPr lang="de-CH" dirty="0" err="1"/>
              <a:t>Stabilization</a:t>
            </a:r>
            <a:r>
              <a:rPr lang="de-CH" dirty="0"/>
              <a:t>	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C4474-EA45-4A3E-96BC-502A0A8421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47918B68-D989-49CE-AF4B-B96D46E276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 t="35220" r="13836" b="33585"/>
          <a:stretch/>
        </p:blipFill>
        <p:spPr>
          <a:xfrm rot="16200000">
            <a:off x="3570255" y="2772393"/>
            <a:ext cx="5459502" cy="1803673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F1BAD586-EAF0-4C41-BECF-B14EE7F9F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881" y="944479"/>
            <a:ext cx="1541804" cy="5459502"/>
          </a:xfrm>
          <a:prstGeom prst="rect">
            <a:avLst/>
          </a:prstGeom>
        </p:spPr>
      </p:pic>
      <p:cxnSp>
        <p:nvCxnSpPr>
          <p:cNvPr id="7" name="직선 화살표 연결선 11">
            <a:extLst>
              <a:ext uri="{FF2B5EF4-FFF2-40B4-BE49-F238E27FC236}">
                <a16:creationId xmlns:a16="http://schemas.microsoft.com/office/drawing/2014/main" id="{8A2014DF-8073-4F60-9A9C-AB2AF4EBD26B}"/>
              </a:ext>
            </a:extLst>
          </p:cNvPr>
          <p:cNvCxnSpPr>
            <a:cxnSpLocks/>
          </p:cNvCxnSpPr>
          <p:nvPr/>
        </p:nvCxnSpPr>
        <p:spPr>
          <a:xfrm>
            <a:off x="7589279" y="3296653"/>
            <a:ext cx="1" cy="870209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BE91B9-D265-4476-8E83-22B95D534330}"/>
              </a:ext>
            </a:extLst>
          </p:cNvPr>
          <p:cNvSpPr txBox="1">
            <a:spLocks/>
          </p:cNvSpPr>
          <p:nvPr/>
        </p:nvSpPr>
        <p:spPr bwMode="auto">
          <a:xfrm>
            <a:off x="3804560" y="2489914"/>
            <a:ext cx="1534880" cy="62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latinLnBrk="0">
              <a:buNone/>
            </a:pPr>
            <a:r>
              <a:rPr lang="de-CH" kern="0" dirty="0"/>
              <a:t>??		</a:t>
            </a:r>
          </a:p>
          <a:p>
            <a:pPr marL="0" indent="0" latinLnBrk="0">
              <a:buNone/>
            </a:pPr>
            <a:r>
              <a:rPr lang="de-CH" kern="0" dirty="0"/>
              <a:t>		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E0D55C-2B39-4500-8077-63F0F27ECC67}"/>
              </a:ext>
            </a:extLst>
          </p:cNvPr>
          <p:cNvSpPr txBox="1"/>
          <p:nvPr/>
        </p:nvSpPr>
        <p:spPr>
          <a:xfrm>
            <a:off x="5524838" y="3083636"/>
            <a:ext cx="565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ko-KR" altLang="en-US" sz="60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8996306-BF6E-4014-9E31-915DBEA49109}"/>
              </a:ext>
            </a:extLst>
          </p:cNvPr>
          <p:cNvSpPr txBox="1">
            <a:spLocks/>
          </p:cNvSpPr>
          <p:nvPr/>
        </p:nvSpPr>
        <p:spPr bwMode="auto">
          <a:xfrm>
            <a:off x="3804560" y="3476879"/>
            <a:ext cx="1534880" cy="62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latinLnBrk="0">
              <a:buNone/>
            </a:pPr>
            <a:r>
              <a:rPr lang="de-CH" kern="0" dirty="0"/>
              <a:t>Yes		</a:t>
            </a:r>
          </a:p>
          <a:p>
            <a:pPr marL="0" indent="0" latinLnBrk="0">
              <a:buNone/>
            </a:pPr>
            <a:r>
              <a:rPr lang="de-CH" kern="0" dirty="0"/>
              <a:t>			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9A3734A-8F3C-4CA9-96B7-90B41AD03A05}"/>
              </a:ext>
            </a:extLst>
          </p:cNvPr>
          <p:cNvSpPr txBox="1">
            <a:spLocks/>
          </p:cNvSpPr>
          <p:nvPr/>
        </p:nvSpPr>
        <p:spPr bwMode="auto">
          <a:xfrm>
            <a:off x="3762270" y="4463844"/>
            <a:ext cx="1534880" cy="62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latinLnBrk="0">
              <a:buNone/>
            </a:pPr>
            <a:r>
              <a:rPr lang="de-CH" kern="0" dirty="0"/>
              <a:t>Yes		</a:t>
            </a:r>
          </a:p>
          <a:p>
            <a:pPr marL="0" indent="0" latinLnBrk="0">
              <a:buNone/>
            </a:pPr>
            <a:r>
              <a:rPr lang="de-CH" kern="0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96285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AC84-8476-4FCA-BF05-2C93ABD8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8570495" cy="914400"/>
          </a:xfrm>
        </p:spPr>
        <p:txBody>
          <a:bodyPr/>
          <a:lstStyle/>
          <a:p>
            <a:r>
              <a:rPr lang="de-CH" dirty="0" err="1"/>
              <a:t>Bone</a:t>
            </a:r>
            <a:r>
              <a:rPr lang="de-CH" dirty="0"/>
              <a:t> </a:t>
            </a:r>
            <a:r>
              <a:rPr lang="de-CH" dirty="0" err="1"/>
              <a:t>transport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plate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81CF5-93DF-4716-862D-2FB773A61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E153D-0241-428A-8149-CB796AFD8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880C6-424C-4E6B-833B-5CA4A4AF5C3F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그림 1">
            <a:extLst>
              <a:ext uri="{FF2B5EF4-FFF2-40B4-BE49-F238E27FC236}">
                <a16:creationId xmlns:a16="http://schemas.microsoft.com/office/drawing/2014/main" id="{9D21E7A2-B295-4F21-9896-029EA4A68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91128"/>
            <a:ext cx="1707618" cy="5285872"/>
          </a:xfrm>
          <a:prstGeom prst="rect">
            <a:avLst/>
          </a:prstGeom>
        </p:spPr>
      </p:pic>
      <p:pic>
        <p:nvPicPr>
          <p:cNvPr id="9" name="그림 2">
            <a:extLst>
              <a:ext uri="{FF2B5EF4-FFF2-40B4-BE49-F238E27FC236}">
                <a16:creationId xmlns:a16="http://schemas.microsoft.com/office/drawing/2014/main" id="{E0E8C982-BD93-4356-87A2-F87F661F04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5" t="26499" r="20502" b="36101"/>
          <a:stretch/>
        </p:blipFill>
        <p:spPr>
          <a:xfrm rot="16200000">
            <a:off x="802560" y="2638576"/>
            <a:ext cx="5285871" cy="23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65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59EF-A86D-48A0-BAEB-CDCA78E9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C1620-CBF0-4759-8B53-DAEA1BC50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6D925-3DBE-4C58-917D-8309712233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  <p:pic>
        <p:nvPicPr>
          <p:cNvPr id="5" name="그림 10">
            <a:extLst>
              <a:ext uri="{FF2B5EF4-FFF2-40B4-BE49-F238E27FC236}">
                <a16:creationId xmlns:a16="http://schemas.microsoft.com/office/drawing/2014/main" id="{1A6D99B0-9D3F-4E3E-A8F1-8B4DA59353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60" y="967936"/>
            <a:ext cx="1743526" cy="5414323"/>
          </a:xfrm>
          <a:prstGeom prst="rect">
            <a:avLst/>
          </a:prstGeom>
        </p:spPr>
      </p:pic>
      <p:cxnSp>
        <p:nvCxnSpPr>
          <p:cNvPr id="6" name="직선 화살표 연결선 8">
            <a:extLst>
              <a:ext uri="{FF2B5EF4-FFF2-40B4-BE49-F238E27FC236}">
                <a16:creationId xmlns:a16="http://schemas.microsoft.com/office/drawing/2014/main" id="{9CB99869-B4BD-4862-A199-92EE567DA447}"/>
              </a:ext>
            </a:extLst>
          </p:cNvPr>
          <p:cNvCxnSpPr>
            <a:cxnSpLocks/>
          </p:cNvCxnSpPr>
          <p:nvPr/>
        </p:nvCxnSpPr>
        <p:spPr>
          <a:xfrm>
            <a:off x="4943128" y="2665852"/>
            <a:ext cx="1737" cy="76314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12">
            <a:extLst>
              <a:ext uri="{FF2B5EF4-FFF2-40B4-BE49-F238E27FC236}">
                <a16:creationId xmlns:a16="http://schemas.microsoft.com/office/drawing/2014/main" id="{F5B65422-F4C8-4BBF-AF6D-F6B9E8905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28671" r="19434" b="27108"/>
          <a:stretch/>
        </p:blipFill>
        <p:spPr>
          <a:xfrm rot="5400000">
            <a:off x="5046404" y="2438277"/>
            <a:ext cx="5414323" cy="2493773"/>
          </a:xfrm>
          <a:prstGeom prst="rect">
            <a:avLst/>
          </a:prstGeom>
        </p:spPr>
      </p:pic>
      <p:pic>
        <p:nvPicPr>
          <p:cNvPr id="9" name="그림 3">
            <a:extLst>
              <a:ext uri="{FF2B5EF4-FFF2-40B4-BE49-F238E27FC236}">
                <a16:creationId xmlns:a16="http://schemas.microsoft.com/office/drawing/2014/main" id="{C5A9997C-EDEA-42F8-867C-24C87C068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78004"/>
            <a:ext cx="1859956" cy="5414320"/>
          </a:xfrm>
          <a:prstGeom prst="rect">
            <a:avLst/>
          </a:prstGeom>
        </p:spPr>
      </p:pic>
      <p:cxnSp>
        <p:nvCxnSpPr>
          <p:cNvPr id="10" name="직선 화살표 연결선 5">
            <a:extLst>
              <a:ext uri="{FF2B5EF4-FFF2-40B4-BE49-F238E27FC236}">
                <a16:creationId xmlns:a16="http://schemas.microsoft.com/office/drawing/2014/main" id="{46F0E46A-7BC7-464E-A912-04D5F1E278D1}"/>
              </a:ext>
            </a:extLst>
          </p:cNvPr>
          <p:cNvCxnSpPr>
            <a:cxnSpLocks/>
          </p:cNvCxnSpPr>
          <p:nvPr/>
        </p:nvCxnSpPr>
        <p:spPr>
          <a:xfrm flipH="1">
            <a:off x="868834" y="2439746"/>
            <a:ext cx="10807" cy="30421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">
            <a:extLst>
              <a:ext uri="{FF2B5EF4-FFF2-40B4-BE49-F238E27FC236}">
                <a16:creationId xmlns:a16="http://schemas.microsoft.com/office/drawing/2014/main" id="{D3725205-59E7-479B-87D2-8B568544A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16" y="992605"/>
            <a:ext cx="1859956" cy="5453656"/>
          </a:xfrm>
          <a:prstGeom prst="rect">
            <a:avLst/>
          </a:prstGeom>
        </p:spPr>
      </p:pic>
      <p:cxnSp>
        <p:nvCxnSpPr>
          <p:cNvPr id="14" name="직선 화살표 연결선 6">
            <a:extLst>
              <a:ext uri="{FF2B5EF4-FFF2-40B4-BE49-F238E27FC236}">
                <a16:creationId xmlns:a16="http://schemas.microsoft.com/office/drawing/2014/main" id="{5C847D2D-4CB2-4DD3-95BD-97EDD823296A}"/>
              </a:ext>
            </a:extLst>
          </p:cNvPr>
          <p:cNvCxnSpPr>
            <a:cxnSpLocks/>
          </p:cNvCxnSpPr>
          <p:nvPr/>
        </p:nvCxnSpPr>
        <p:spPr>
          <a:xfrm flipH="1">
            <a:off x="2841914" y="2509440"/>
            <a:ext cx="2634" cy="44579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1">
            <a:extLst>
              <a:ext uri="{FF2B5EF4-FFF2-40B4-BE49-F238E27FC236}">
                <a16:creationId xmlns:a16="http://schemas.microsoft.com/office/drawing/2014/main" id="{99083E23-3EB1-45D8-9049-BAB61EA750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55" y="986479"/>
            <a:ext cx="1846541" cy="54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8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AC84-8476-4FCA-BF05-2C93ABD8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8570495" cy="914400"/>
          </a:xfrm>
        </p:spPr>
        <p:txBody>
          <a:bodyPr/>
          <a:lstStyle/>
          <a:p>
            <a:r>
              <a:rPr lang="de-CH" dirty="0" err="1"/>
              <a:t>Screwing</a:t>
            </a:r>
            <a:r>
              <a:rPr lang="de-CH" dirty="0"/>
              <a:t> and </a:t>
            </a:r>
            <a:r>
              <a:rPr lang="de-CH" dirty="0" err="1"/>
              <a:t>docking</a:t>
            </a:r>
            <a:r>
              <a:rPr lang="de-CH" dirty="0"/>
              <a:t> </a:t>
            </a:r>
            <a:r>
              <a:rPr lang="de-CH" dirty="0" err="1"/>
              <a:t>site</a:t>
            </a:r>
            <a:r>
              <a:rPr lang="de-CH" dirty="0"/>
              <a:t> </a:t>
            </a:r>
            <a:r>
              <a:rPr lang="de-CH" dirty="0" err="1"/>
              <a:t>bone</a:t>
            </a:r>
            <a:r>
              <a:rPr lang="de-CH" dirty="0"/>
              <a:t> graft and external </a:t>
            </a:r>
            <a:r>
              <a:rPr lang="de-CH" dirty="0" err="1"/>
              <a:t>fixator</a:t>
            </a:r>
            <a:r>
              <a:rPr lang="de-CH" dirty="0"/>
              <a:t> </a:t>
            </a:r>
            <a:r>
              <a:rPr lang="de-CH" dirty="0" err="1"/>
              <a:t>removal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81CF5-93DF-4716-862D-2FB773A61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E153D-0241-428A-8149-CB796AFD8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880C6-424C-4E6B-833B-5CA4A4AF5C3F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그림 2">
            <a:extLst>
              <a:ext uri="{FF2B5EF4-FFF2-40B4-BE49-F238E27FC236}">
                <a16:creationId xmlns:a16="http://schemas.microsoft.com/office/drawing/2014/main" id="{1BB1FBA1-3137-4851-BD8F-7142E97D8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37" y="1384923"/>
            <a:ext cx="1577314" cy="4987724"/>
          </a:xfrm>
          <a:prstGeom prst="rect">
            <a:avLst/>
          </a:prstGeom>
        </p:spPr>
      </p:pic>
      <p:pic>
        <p:nvPicPr>
          <p:cNvPr id="10" name="그림 3">
            <a:extLst>
              <a:ext uri="{FF2B5EF4-FFF2-40B4-BE49-F238E27FC236}">
                <a16:creationId xmlns:a16="http://schemas.microsoft.com/office/drawing/2014/main" id="{DC58FF84-B718-4736-B78C-A73851CCF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7" t="35110" r="37044" b="34210"/>
          <a:stretch/>
        </p:blipFill>
        <p:spPr>
          <a:xfrm rot="16200000">
            <a:off x="2149689" y="1514531"/>
            <a:ext cx="2973930" cy="2535668"/>
          </a:xfrm>
          <a:prstGeom prst="rect">
            <a:avLst/>
          </a:prstGeom>
        </p:spPr>
      </p:pic>
      <p:pic>
        <p:nvPicPr>
          <p:cNvPr id="11" name="그림 4">
            <a:extLst>
              <a:ext uri="{FF2B5EF4-FFF2-40B4-BE49-F238E27FC236}">
                <a16:creationId xmlns:a16="http://schemas.microsoft.com/office/drawing/2014/main" id="{6B957677-7658-404F-99B5-D05E12DDA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t="18377" r="19690"/>
          <a:stretch/>
        </p:blipFill>
        <p:spPr>
          <a:xfrm>
            <a:off x="2664102" y="4156257"/>
            <a:ext cx="2133600" cy="26850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그림 5">
            <a:extLst>
              <a:ext uri="{FF2B5EF4-FFF2-40B4-BE49-F238E27FC236}">
                <a16:creationId xmlns:a16="http://schemas.microsoft.com/office/drawing/2014/main" id="{350E8148-DF09-441A-B9E9-C9F51452F7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59" y="1384923"/>
            <a:ext cx="1666505" cy="49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0D56-1829-4B73-B311-0C721D5C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 </a:t>
            </a:r>
            <a:r>
              <a:rPr lang="de-CH" dirty="0" err="1"/>
              <a:t>months</a:t>
            </a:r>
            <a:r>
              <a:rPr lang="de-CH" dirty="0"/>
              <a:t> </a:t>
            </a:r>
            <a:r>
              <a:rPr lang="de-CH" dirty="0" err="1"/>
              <a:t>later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9329-6E0C-469E-A606-1738388F5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FF606-7489-4E39-80BF-71BDEF594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AF8621E9-9373-48F3-BC27-3282F73292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8733"/>
            <a:ext cx="1751249" cy="5249742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A5CD5023-9035-4E4A-8E67-7E87F3DC6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27260"/>
            <a:ext cx="1680081" cy="5249740"/>
          </a:xfrm>
          <a:prstGeom prst="rect">
            <a:avLst/>
          </a:prstGeom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DC67988C-BCD2-4775-BF93-7626C4A075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7" t="33500" r="6352" b="29854"/>
          <a:stretch/>
        </p:blipFill>
        <p:spPr>
          <a:xfrm rot="16200000">
            <a:off x="2460105" y="2943311"/>
            <a:ext cx="5249740" cy="1780587"/>
          </a:xfrm>
          <a:prstGeom prst="rect">
            <a:avLst/>
          </a:prstGeom>
        </p:spPr>
      </p:pic>
      <p:pic>
        <p:nvPicPr>
          <p:cNvPr id="8" name="그림 4">
            <a:extLst>
              <a:ext uri="{FF2B5EF4-FFF2-40B4-BE49-F238E27FC236}">
                <a16:creationId xmlns:a16="http://schemas.microsoft.com/office/drawing/2014/main" id="{93DF7051-8EC8-427B-B38D-D3E2CDEAA9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b="19443"/>
          <a:stretch/>
        </p:blipFill>
        <p:spPr>
          <a:xfrm rot="5400000">
            <a:off x="4549742" y="2843170"/>
            <a:ext cx="5249742" cy="201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38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6D742-38CC-4ABD-AFAD-38771DC72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8654716" cy="914400"/>
          </a:xfrm>
        </p:spPr>
        <p:txBody>
          <a:bodyPr/>
          <a:lstStyle/>
          <a:p>
            <a:r>
              <a:rPr lang="de-CH" dirty="0"/>
              <a:t>5 </a:t>
            </a:r>
            <a:r>
              <a:rPr lang="de-CH" dirty="0" err="1"/>
              <a:t>months</a:t>
            </a:r>
            <a:r>
              <a:rPr lang="de-CH" dirty="0"/>
              <a:t> </a:t>
            </a:r>
            <a:r>
              <a:rPr lang="de-CH" dirty="0" err="1"/>
              <a:t>later</a:t>
            </a:r>
            <a:r>
              <a:rPr lang="de-CH" dirty="0"/>
              <a:t>, </a:t>
            </a:r>
            <a:r>
              <a:rPr lang="de-CH" dirty="0" err="1"/>
              <a:t>nonuinon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docking</a:t>
            </a:r>
            <a:r>
              <a:rPr lang="de-CH" dirty="0"/>
              <a:t> </a:t>
            </a:r>
            <a:r>
              <a:rPr lang="de-CH" dirty="0" err="1"/>
              <a:t>site</a:t>
            </a:r>
            <a:r>
              <a:rPr lang="de-CH" dirty="0"/>
              <a:t>, </a:t>
            </a:r>
            <a:r>
              <a:rPr lang="de-CH" dirty="0" err="1"/>
              <a:t>redness</a:t>
            </a:r>
            <a:r>
              <a:rPr lang="de-CH" dirty="0"/>
              <a:t>/</a:t>
            </a:r>
            <a:r>
              <a:rPr lang="de-CH" dirty="0" err="1"/>
              <a:t>heat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4694D-9C61-45D1-958B-5FE52C150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6C34C-732E-42E2-A61D-D2566234B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89DED4D9-2387-4ACF-9F15-1A005A576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47" y="1352851"/>
            <a:ext cx="1692662" cy="5124149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54E1201A-2000-4ECF-9896-C1AA494A9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52849"/>
            <a:ext cx="1576256" cy="5124151"/>
          </a:xfrm>
          <a:prstGeom prst="rect">
            <a:avLst/>
          </a:prstGeom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0000940E-3157-4F1E-A410-638EF64F61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33591" r="25368" b="31244"/>
          <a:stretch/>
        </p:blipFill>
        <p:spPr>
          <a:xfrm>
            <a:off x="6669164" y="1314267"/>
            <a:ext cx="2247182" cy="4443866"/>
          </a:xfrm>
          <a:prstGeom prst="rect">
            <a:avLst/>
          </a:prstGeom>
        </p:spPr>
      </p:pic>
      <p:pic>
        <p:nvPicPr>
          <p:cNvPr id="8" name="그림 4">
            <a:extLst>
              <a:ext uri="{FF2B5EF4-FFF2-40B4-BE49-F238E27FC236}">
                <a16:creationId xmlns:a16="http://schemas.microsoft.com/office/drawing/2014/main" id="{60CB5341-56E6-46F4-A48F-24BB50630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2" b="25401"/>
          <a:stretch/>
        </p:blipFill>
        <p:spPr>
          <a:xfrm rot="16200000">
            <a:off x="2654886" y="2946892"/>
            <a:ext cx="5124150" cy="1936059"/>
          </a:xfrm>
          <a:prstGeom prst="rect">
            <a:avLst/>
          </a:prstGeom>
        </p:spPr>
      </p:pic>
      <p:sp>
        <p:nvSpPr>
          <p:cNvPr id="9" name="아래쪽 화살표 6">
            <a:extLst>
              <a:ext uri="{FF2B5EF4-FFF2-40B4-BE49-F238E27FC236}">
                <a16:creationId xmlns:a16="http://schemas.microsoft.com/office/drawing/2014/main" id="{CC52B389-EB0D-4DEB-BD8F-88A81407663E}"/>
              </a:ext>
            </a:extLst>
          </p:cNvPr>
          <p:cNvSpPr/>
          <p:nvPr/>
        </p:nvSpPr>
        <p:spPr>
          <a:xfrm rot="18223685">
            <a:off x="3814004" y="3002296"/>
            <a:ext cx="694204" cy="971755"/>
          </a:xfrm>
          <a:prstGeom prst="downArrow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아래쪽 화살표 7">
            <a:extLst>
              <a:ext uri="{FF2B5EF4-FFF2-40B4-BE49-F238E27FC236}">
                <a16:creationId xmlns:a16="http://schemas.microsoft.com/office/drawing/2014/main" id="{8FB39683-DE10-4478-BC8A-D42FA753641F}"/>
              </a:ext>
            </a:extLst>
          </p:cNvPr>
          <p:cNvSpPr/>
          <p:nvPr/>
        </p:nvSpPr>
        <p:spPr>
          <a:xfrm rot="18223685">
            <a:off x="6287240" y="3635772"/>
            <a:ext cx="694204" cy="971755"/>
          </a:xfrm>
          <a:prstGeom prst="downArrow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968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32D1-0AA2-455F-A5E9-3B712DBF2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Removal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plate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D7686-C1B2-40B1-AAD1-8563CE1F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C229D-F27F-4AAA-A1D7-FCD01E8320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AA57752E-44F3-4720-9D35-BACF4630C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12921"/>
            <a:ext cx="1730215" cy="5364079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4AA66C56-A277-4486-B1D0-F5578DC02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49" y="1112921"/>
            <a:ext cx="1715501" cy="5364079"/>
          </a:xfrm>
          <a:prstGeom prst="rect">
            <a:avLst/>
          </a:prstGeom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1E01B909-05F6-4171-9A55-5A624D2C5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 t="31700" r="11635" b="18965"/>
          <a:stretch/>
        </p:blipFill>
        <p:spPr>
          <a:xfrm rot="16200000" flipH="1">
            <a:off x="2616473" y="2530397"/>
            <a:ext cx="5364079" cy="25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76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45AF0-5D16-47D1-80D4-5A93F9C6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34F7C-ED85-49F9-80FA-6981F126F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0825"/>
            <a:ext cx="8277225" cy="4678363"/>
          </a:xfrm>
        </p:spPr>
        <p:txBody>
          <a:bodyPr/>
          <a:lstStyle/>
          <a:p>
            <a:r>
              <a:rPr lang="en-US" altLang="ko-KR" dirty="0">
                <a:ea typeface="Tahoma" panose="020B0604030504040204" pitchFamily="34" charset="0"/>
                <a:cs typeface="Tahoma" panose="020B0604030504040204" pitchFamily="34" charset="0"/>
              </a:rPr>
              <a:t>12-year-old boy</a:t>
            </a:r>
          </a:p>
          <a:p>
            <a:r>
              <a:rPr lang="en-US" altLang="ko-KR" dirty="0">
                <a:ea typeface="Tahoma" panose="020B0604030504040204" pitchFamily="34" charset="0"/>
                <a:cs typeface="Tahoma" panose="020B0604030504040204" pitchFamily="34" charset="0"/>
              </a:rPr>
              <a:t>Motorbike injury</a:t>
            </a:r>
          </a:p>
          <a:p>
            <a:r>
              <a:rPr lang="en-US" altLang="ko-KR" dirty="0">
                <a:ea typeface="Tahoma" panose="020B0604030504040204" pitchFamily="34" charset="0"/>
                <a:cs typeface="Tahoma" panose="020B0604030504040204" pitchFamily="34" charset="0"/>
              </a:rPr>
              <a:t>Arrived at emergency department 2 hours after injury</a:t>
            </a:r>
          </a:p>
          <a:p>
            <a:r>
              <a:rPr lang="en-US" altLang="ko-KR" dirty="0">
                <a:ea typeface="Tahoma" panose="020B0604030504040204" pitchFamily="34" charset="0"/>
                <a:cs typeface="Tahoma" panose="020B0604030504040204" pitchFamily="34" charset="0"/>
              </a:rPr>
              <a:t>Tibial open fracture </a:t>
            </a:r>
            <a:r>
              <a:rPr lang="en-US" altLang="ko-KR" dirty="0" err="1">
                <a:ea typeface="Tahoma" panose="020B0604030504040204" pitchFamily="34" charset="0"/>
                <a:cs typeface="Tahoma" panose="020B0604030504040204" pitchFamily="34" charset="0"/>
              </a:rPr>
              <a:t>IIIb</a:t>
            </a:r>
            <a:endParaRPr lang="en-US" altLang="ko-KR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dirty="0">
                <a:ea typeface="Tahoma" panose="020B0604030504040204" pitchFamily="34" charset="0"/>
                <a:cs typeface="Tahoma" panose="020B0604030504040204" pitchFamily="34" charset="0"/>
              </a:rPr>
              <a:t>Neurovascular status intact</a:t>
            </a:r>
          </a:p>
          <a:p>
            <a:r>
              <a:rPr lang="en-US" altLang="ko-KR" dirty="0">
                <a:ea typeface="Tahoma" panose="020B0604030504040204" pitchFamily="34" charset="0"/>
                <a:cs typeface="Tahoma" panose="020B0604030504040204" pitchFamily="34" charset="0"/>
              </a:rPr>
              <a:t>No other injuries</a:t>
            </a:r>
            <a:endParaRPr lang="ko-KR" alt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6FA69-14DB-4FDE-99CF-B46A0DB7F4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2538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8D14-7475-43EC-8BB6-44CD7E54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Bone</a:t>
            </a:r>
            <a:r>
              <a:rPr lang="de-CH" dirty="0"/>
              <a:t> graft and </a:t>
            </a:r>
            <a:r>
              <a:rPr lang="de-CH" dirty="0" err="1"/>
              <a:t>plating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E95FE-7F16-4E64-96AD-D7102A8C8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1254C-79D4-45F2-8570-F168BDE44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ACFCA1E3-D252-40EE-AB20-4F5AB557C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44" y="1295400"/>
            <a:ext cx="1460194" cy="5181600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BDDD54AA-A50C-4990-91BA-6CF747416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1460194" cy="5181600"/>
          </a:xfrm>
          <a:prstGeom prst="rect">
            <a:avLst/>
          </a:prstGeom>
        </p:spPr>
      </p:pic>
      <p:pic>
        <p:nvPicPr>
          <p:cNvPr id="7" name="그림 4">
            <a:extLst>
              <a:ext uri="{FF2B5EF4-FFF2-40B4-BE49-F238E27FC236}">
                <a16:creationId xmlns:a16="http://schemas.microsoft.com/office/drawing/2014/main" id="{A75CEAB6-97B1-4F87-ACE9-EFF3D04DBF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6" t="44579" r="30378" b="28718"/>
          <a:stretch/>
        </p:blipFill>
        <p:spPr>
          <a:xfrm rot="16200000">
            <a:off x="2109961" y="2910757"/>
            <a:ext cx="5181600" cy="195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2B12-65C5-42F5-AB75-5D49DC33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77" y="381000"/>
            <a:ext cx="9015663" cy="914400"/>
          </a:xfrm>
        </p:spPr>
        <p:txBody>
          <a:bodyPr/>
          <a:lstStyle/>
          <a:p>
            <a:r>
              <a:rPr lang="de-CH" sz="2800" dirty="0" err="1"/>
              <a:t>Another</a:t>
            </a:r>
            <a:r>
              <a:rPr lang="de-CH" sz="2800" dirty="0"/>
              <a:t> 5 </a:t>
            </a:r>
            <a:r>
              <a:rPr lang="de-CH" sz="2800" dirty="0" err="1"/>
              <a:t>months</a:t>
            </a:r>
            <a:r>
              <a:rPr lang="de-CH" sz="2800" dirty="0"/>
              <a:t>, still </a:t>
            </a:r>
            <a:r>
              <a:rPr lang="de-CH" sz="2800" dirty="0" err="1"/>
              <a:t>nonunion</a:t>
            </a:r>
            <a:r>
              <a:rPr lang="de-CH" sz="2800" dirty="0"/>
              <a:t>, </a:t>
            </a:r>
            <a:r>
              <a:rPr lang="de-CH" sz="2800" dirty="0" err="1"/>
              <a:t>infection</a:t>
            </a:r>
            <a:r>
              <a:rPr lang="de-CH" sz="2800" dirty="0"/>
              <a:t> </a:t>
            </a:r>
            <a:r>
              <a:rPr lang="de-CH" sz="2800" dirty="0" err="1"/>
              <a:t>remains</a:t>
            </a:r>
            <a:r>
              <a:rPr lang="de-CH" sz="2800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E755C-A64C-479B-AC38-939110E7D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B9D73-A42A-4D39-8793-936712A1BB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3A526842-0FEE-469D-91A3-0D26ABF27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295397"/>
            <a:ext cx="1727200" cy="5181603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E3440219-2F5B-4CDF-A873-73CFA9773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53" y="1295397"/>
            <a:ext cx="1727200" cy="5181603"/>
          </a:xfrm>
          <a:prstGeom prst="rect">
            <a:avLst/>
          </a:prstGeom>
        </p:spPr>
      </p:pic>
      <p:pic>
        <p:nvPicPr>
          <p:cNvPr id="7" name="그림 4">
            <a:extLst>
              <a:ext uri="{FF2B5EF4-FFF2-40B4-BE49-F238E27FC236}">
                <a16:creationId xmlns:a16="http://schemas.microsoft.com/office/drawing/2014/main" id="{4E3E0287-1963-4A97-9A24-99E5FD3D26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8" b="9874"/>
          <a:stretch/>
        </p:blipFill>
        <p:spPr>
          <a:xfrm rot="16200000">
            <a:off x="3014625" y="2489867"/>
            <a:ext cx="4802039" cy="2413100"/>
          </a:xfrm>
          <a:prstGeom prst="rect">
            <a:avLst/>
          </a:prstGeom>
        </p:spPr>
      </p:pic>
      <p:pic>
        <p:nvPicPr>
          <p:cNvPr id="8" name="그림 5">
            <a:extLst>
              <a:ext uri="{FF2B5EF4-FFF2-40B4-BE49-F238E27FC236}">
                <a16:creationId xmlns:a16="http://schemas.microsoft.com/office/drawing/2014/main" id="{C4BCDD27-D10D-49AC-B6B7-F307211AA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5" t="37473" r="27925" b="32428"/>
          <a:stretch/>
        </p:blipFill>
        <p:spPr>
          <a:xfrm>
            <a:off x="6778251" y="1295399"/>
            <a:ext cx="2377089" cy="48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3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BE6F-1B0E-43FC-952B-F50E10388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Resect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infected</a:t>
            </a:r>
            <a:r>
              <a:rPr lang="de-CH" dirty="0"/>
              <a:t> </a:t>
            </a:r>
            <a:r>
              <a:rPr lang="de-CH" dirty="0" err="1"/>
              <a:t>bone</a:t>
            </a:r>
            <a:r>
              <a:rPr lang="de-CH" dirty="0"/>
              <a:t> (3.5 cm)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A0475-6EC9-4782-9B8B-384392041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E11F2-1C4B-4950-B384-58CD6ECC33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22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6F125218-019D-4086-919D-3D1224F404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t="30470" r="12767"/>
          <a:stretch/>
        </p:blipFill>
        <p:spPr>
          <a:xfrm rot="16200000">
            <a:off x="-557633" y="2234033"/>
            <a:ext cx="5019136" cy="3141870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4A52391A-F647-4942-A62A-2D3510216B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 t="38566" r="43176" b="34351"/>
          <a:stretch/>
        </p:blipFill>
        <p:spPr>
          <a:xfrm rot="5400000">
            <a:off x="3169577" y="2613814"/>
            <a:ext cx="2700069" cy="1962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그림 5">
            <a:extLst>
              <a:ext uri="{FF2B5EF4-FFF2-40B4-BE49-F238E27FC236}">
                <a16:creationId xmlns:a16="http://schemas.microsoft.com/office/drawing/2014/main" id="{B5DA443E-C1BF-4581-A29E-3E4219FC9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401" y="1239934"/>
            <a:ext cx="2541151" cy="51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6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965ED-F9F7-4DC2-8663-447D79A64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4124825" cy="914400"/>
          </a:xfrm>
        </p:spPr>
        <p:txBody>
          <a:bodyPr/>
          <a:lstStyle/>
          <a:p>
            <a:r>
              <a:rPr lang="de-CH" dirty="0" err="1"/>
              <a:t>Incomplete</a:t>
            </a:r>
            <a:r>
              <a:rPr lang="de-CH" dirty="0"/>
              <a:t> </a:t>
            </a:r>
            <a:r>
              <a:rPr lang="de-CH" dirty="0" err="1"/>
              <a:t>resection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infected</a:t>
            </a:r>
            <a:r>
              <a:rPr lang="de-CH" dirty="0"/>
              <a:t> </a:t>
            </a:r>
            <a:r>
              <a:rPr lang="de-CH" dirty="0" err="1"/>
              <a:t>bone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7AE6-A292-4EEB-BC8D-3B967C495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59FC7-CADD-4514-9DB1-EB3CAC2062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23</a:t>
            </a:fld>
            <a:endParaRPr lang="de-CH"/>
          </a:p>
        </p:txBody>
      </p:sp>
      <p:pic>
        <p:nvPicPr>
          <p:cNvPr id="5" name="그림 10">
            <a:extLst>
              <a:ext uri="{FF2B5EF4-FFF2-40B4-BE49-F238E27FC236}">
                <a16:creationId xmlns:a16="http://schemas.microsoft.com/office/drawing/2014/main" id="{9BA08548-040B-41A8-91A4-B8A637A9C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7" y="1232865"/>
            <a:ext cx="1717591" cy="525428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7C5B26E-67FA-43D0-94B9-4D33993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310" y="1302543"/>
            <a:ext cx="2533650" cy="5114925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E8DC10D7-E151-4DC3-8B96-BB76A43549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91" r="15996"/>
          <a:stretch/>
        </p:blipFill>
        <p:spPr>
          <a:xfrm>
            <a:off x="1946241" y="1410666"/>
            <a:ext cx="2087362" cy="5065190"/>
          </a:xfrm>
          <a:prstGeom prst="rect">
            <a:avLst/>
          </a:prstGeom>
        </p:spPr>
      </p:pic>
      <p:pic>
        <p:nvPicPr>
          <p:cNvPr id="8" name="그림 4">
            <a:extLst>
              <a:ext uri="{FF2B5EF4-FFF2-40B4-BE49-F238E27FC236}">
                <a16:creationId xmlns:a16="http://schemas.microsoft.com/office/drawing/2014/main" id="{6BD3C256-C193-4214-B31A-F3934EF20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83" r="6797" b="32046"/>
          <a:stretch/>
        </p:blipFill>
        <p:spPr>
          <a:xfrm>
            <a:off x="3995976" y="1410666"/>
            <a:ext cx="2429376" cy="5063079"/>
          </a:xfrm>
          <a:prstGeom prst="rect">
            <a:avLst/>
          </a:prstGeom>
        </p:spPr>
      </p:pic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98C91941-37D5-4F47-B76A-B2CF3D96EA5E}"/>
              </a:ext>
            </a:extLst>
          </p:cNvPr>
          <p:cNvSpPr/>
          <p:nvPr/>
        </p:nvSpPr>
        <p:spPr>
          <a:xfrm>
            <a:off x="4098275" y="3639704"/>
            <a:ext cx="2035834" cy="1817298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모서리가 둥근 직사각형 13">
            <a:extLst>
              <a:ext uri="{FF2B5EF4-FFF2-40B4-BE49-F238E27FC236}">
                <a16:creationId xmlns:a16="http://schemas.microsoft.com/office/drawing/2014/main" id="{6B964A32-BD0B-46D9-BD90-669FE37D03A0}"/>
              </a:ext>
            </a:extLst>
          </p:cNvPr>
          <p:cNvSpPr/>
          <p:nvPr/>
        </p:nvSpPr>
        <p:spPr>
          <a:xfrm>
            <a:off x="2125826" y="3639704"/>
            <a:ext cx="1728192" cy="1817298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아래쪽 화살표 15">
            <a:extLst>
              <a:ext uri="{FF2B5EF4-FFF2-40B4-BE49-F238E27FC236}">
                <a16:creationId xmlns:a16="http://schemas.microsoft.com/office/drawing/2014/main" id="{9E18DF5F-2DB1-4A29-B317-540306B5054D}"/>
              </a:ext>
            </a:extLst>
          </p:cNvPr>
          <p:cNvSpPr/>
          <p:nvPr/>
        </p:nvSpPr>
        <p:spPr>
          <a:xfrm rot="14602499">
            <a:off x="383673" y="3389654"/>
            <a:ext cx="373641" cy="497960"/>
          </a:xfrm>
          <a:prstGeom prst="downArrow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18DBCBA-A05A-4B7E-BBFA-B8DEEFB6DB8F}"/>
              </a:ext>
            </a:extLst>
          </p:cNvPr>
          <p:cNvSpPr txBox="1">
            <a:spLocks/>
          </p:cNvSpPr>
          <p:nvPr/>
        </p:nvSpPr>
        <p:spPr bwMode="auto">
          <a:xfrm>
            <a:off x="4789633" y="357981"/>
            <a:ext cx="433077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29529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9pPr>
          </a:lstStyle>
          <a:p>
            <a:pPr latinLnBrk="0"/>
            <a:r>
              <a:rPr lang="de-CH" kern="0" dirty="0"/>
              <a:t>        Back </a:t>
            </a:r>
            <a:r>
              <a:rPr lang="de-CH" kern="0" dirty="0" err="1"/>
              <a:t>to</a:t>
            </a:r>
            <a:r>
              <a:rPr lang="de-CH" kern="0" dirty="0"/>
              <a:t> </a:t>
            </a:r>
            <a:r>
              <a:rPr lang="de-CH" kern="0" dirty="0" err="1"/>
              <a:t>the</a:t>
            </a:r>
            <a:r>
              <a:rPr lang="de-CH" kern="0" dirty="0"/>
              <a:t> </a:t>
            </a:r>
            <a:r>
              <a:rPr lang="de-CH" kern="0" dirty="0" err="1"/>
              <a:t>past</a:t>
            </a:r>
            <a:endParaRPr lang="de-CH" kern="0" dirty="0"/>
          </a:p>
        </p:txBody>
      </p:sp>
      <p:sp>
        <p:nvSpPr>
          <p:cNvPr id="13" name="아래쪽 화살표 14">
            <a:extLst>
              <a:ext uri="{FF2B5EF4-FFF2-40B4-BE49-F238E27FC236}">
                <a16:creationId xmlns:a16="http://schemas.microsoft.com/office/drawing/2014/main" id="{B7FDC5FD-570B-4085-B097-924F43400DCD}"/>
              </a:ext>
            </a:extLst>
          </p:cNvPr>
          <p:cNvSpPr/>
          <p:nvPr/>
        </p:nvSpPr>
        <p:spPr>
          <a:xfrm rot="5400000">
            <a:off x="4893469" y="163091"/>
            <a:ext cx="581827" cy="789500"/>
          </a:xfrm>
          <a:prstGeom prst="downArrow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6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E343-B2BC-4C5D-B54A-40697E53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CH" dirty="0" err="1"/>
              <a:t>Bone</a:t>
            </a:r>
            <a:r>
              <a:rPr lang="de-CH" dirty="0"/>
              <a:t> </a:t>
            </a:r>
            <a:r>
              <a:rPr lang="de-CH" dirty="0" err="1"/>
              <a:t>transport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plate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1C4C6-2041-43CC-AAD9-AED5FBA9B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33399-EBF4-4D20-9C1F-1D3066C5A3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24</a:t>
            </a:fld>
            <a:endParaRPr lang="de-CH"/>
          </a:p>
        </p:txBody>
      </p:sp>
      <p:grpSp>
        <p:nvGrpSpPr>
          <p:cNvPr id="5" name="그룹 5">
            <a:extLst>
              <a:ext uri="{FF2B5EF4-FFF2-40B4-BE49-F238E27FC236}">
                <a16:creationId xmlns:a16="http://schemas.microsoft.com/office/drawing/2014/main" id="{CEC97E66-9113-4AA4-ACB2-1CC107849D5C}"/>
              </a:ext>
            </a:extLst>
          </p:cNvPr>
          <p:cNvGrpSpPr/>
          <p:nvPr/>
        </p:nvGrpSpPr>
        <p:grpSpPr>
          <a:xfrm>
            <a:off x="2351202" y="1295399"/>
            <a:ext cx="1871435" cy="5271195"/>
            <a:chOff x="2971516" y="-1367288"/>
            <a:chExt cx="3797059" cy="8978662"/>
          </a:xfrm>
        </p:grpSpPr>
        <p:pic>
          <p:nvPicPr>
            <p:cNvPr id="6" name="그림 2">
              <a:extLst>
                <a:ext uri="{FF2B5EF4-FFF2-40B4-BE49-F238E27FC236}">
                  <a16:creationId xmlns:a16="http://schemas.microsoft.com/office/drawing/2014/main" id="{A85D2E07-5D44-421E-81D0-87EDBAED5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516" y="-1367288"/>
              <a:ext cx="3429000" cy="3429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그림 3">
              <a:extLst>
                <a:ext uri="{FF2B5EF4-FFF2-40B4-BE49-F238E27FC236}">
                  <a16:creationId xmlns:a16="http://schemas.microsoft.com/office/drawing/2014/main" id="{A9CF55A6-DFDD-427C-AB3E-0518A65D6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575" y="4182374"/>
              <a:ext cx="3429000" cy="3429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그림 4">
              <a:extLst>
                <a:ext uri="{FF2B5EF4-FFF2-40B4-BE49-F238E27FC236}">
                  <a16:creationId xmlns:a16="http://schemas.microsoft.com/office/drawing/2014/main" id="{7B0060AC-6247-4A04-BF58-C57EC9EEB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772" y="1220637"/>
              <a:ext cx="3429000" cy="3429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9" name="그림 1">
            <a:extLst>
              <a:ext uri="{FF2B5EF4-FFF2-40B4-BE49-F238E27FC236}">
                <a16:creationId xmlns:a16="http://schemas.microsoft.com/office/drawing/2014/main" id="{DDDE3D77-1698-4BC0-936A-62F2FBC96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2" t="24978" r="21572" b="34210"/>
          <a:stretch/>
        </p:blipFill>
        <p:spPr>
          <a:xfrm rot="16200000">
            <a:off x="-681871" y="2319765"/>
            <a:ext cx="4175141" cy="2061267"/>
          </a:xfrm>
          <a:prstGeom prst="rect">
            <a:avLst/>
          </a:prstGeom>
        </p:spPr>
      </p:pic>
      <p:pic>
        <p:nvPicPr>
          <p:cNvPr id="10" name="그림 7">
            <a:extLst>
              <a:ext uri="{FF2B5EF4-FFF2-40B4-BE49-F238E27FC236}">
                <a16:creationId xmlns:a16="http://schemas.microsoft.com/office/drawing/2014/main" id="{D7E59E0B-E11B-4B7B-86F1-BD2F4A68F2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36435" r="30189" b="14987"/>
          <a:stretch/>
        </p:blipFill>
        <p:spPr>
          <a:xfrm rot="5400000">
            <a:off x="3096298" y="2550962"/>
            <a:ext cx="5082395" cy="2571270"/>
          </a:xfrm>
          <a:prstGeom prst="rect">
            <a:avLst/>
          </a:prstGeom>
        </p:spPr>
      </p:pic>
      <p:pic>
        <p:nvPicPr>
          <p:cNvPr id="11" name="그림 6">
            <a:extLst>
              <a:ext uri="{FF2B5EF4-FFF2-40B4-BE49-F238E27FC236}">
                <a16:creationId xmlns:a16="http://schemas.microsoft.com/office/drawing/2014/main" id="{78829627-E721-403A-B826-31E329A032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26" y="1295399"/>
            <a:ext cx="1675935" cy="50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7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C1A4-689B-4F55-BBE5-0D63630EA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Second </a:t>
            </a:r>
            <a:r>
              <a:rPr lang="de-CH" dirty="0" err="1"/>
              <a:t>operation</a:t>
            </a:r>
            <a:r>
              <a:rPr lang="de-CH" dirty="0"/>
              <a:t>: </a:t>
            </a:r>
            <a:r>
              <a:rPr lang="de-CH" dirty="0" err="1"/>
              <a:t>screws</a:t>
            </a:r>
            <a:r>
              <a:rPr lang="de-CH" dirty="0"/>
              <a:t> at </a:t>
            </a:r>
            <a:r>
              <a:rPr lang="de-CH" dirty="0" err="1"/>
              <a:t>middle</a:t>
            </a:r>
            <a:r>
              <a:rPr lang="de-CH" dirty="0"/>
              <a:t> </a:t>
            </a:r>
            <a:r>
              <a:rPr lang="de-CH" dirty="0" err="1"/>
              <a:t>segment</a:t>
            </a:r>
            <a:r>
              <a:rPr lang="de-CH" dirty="0"/>
              <a:t> and </a:t>
            </a:r>
            <a:r>
              <a:rPr lang="de-CH" dirty="0" err="1"/>
              <a:t>bone</a:t>
            </a:r>
            <a:r>
              <a:rPr lang="de-CH" dirty="0"/>
              <a:t> graft at </a:t>
            </a:r>
            <a:r>
              <a:rPr lang="de-CH" dirty="0" err="1"/>
              <a:t>docking</a:t>
            </a:r>
            <a:r>
              <a:rPr lang="de-CH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7466E-3858-4684-A0A2-1CAA5DA77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AFFF2-3AB4-4266-AFB5-39F6E15A3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25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87B20FA4-6242-4A44-AAD3-0F7236448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325194"/>
            <a:ext cx="1557347" cy="5075606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2CF99FCB-AAD1-4320-92AC-22749A777F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t="17015" r="30318" b="30922"/>
          <a:stretch/>
        </p:blipFill>
        <p:spPr>
          <a:xfrm rot="16200000">
            <a:off x="1592208" y="2697403"/>
            <a:ext cx="4057231" cy="29354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FDE79F04-7D09-4AEB-AF9D-FFC029FFF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34" y="1325192"/>
            <a:ext cx="1645419" cy="5075607"/>
          </a:xfrm>
          <a:prstGeom prst="rect">
            <a:avLst/>
          </a:prstGeom>
        </p:spPr>
      </p:pic>
      <p:pic>
        <p:nvPicPr>
          <p:cNvPr id="8" name="그림 4">
            <a:extLst>
              <a:ext uri="{FF2B5EF4-FFF2-40B4-BE49-F238E27FC236}">
                <a16:creationId xmlns:a16="http://schemas.microsoft.com/office/drawing/2014/main" id="{D0EB9A64-E207-4387-801B-62491F4C49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1" t="35921" r="28211" b="40325"/>
          <a:stretch/>
        </p:blipFill>
        <p:spPr>
          <a:xfrm rot="16200000">
            <a:off x="5302795" y="2818270"/>
            <a:ext cx="5075612" cy="208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2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14D10-9FC4-4996-93C7-68E236AE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 </a:t>
            </a:r>
            <a:r>
              <a:rPr lang="de-CH" dirty="0" err="1"/>
              <a:t>year</a:t>
            </a:r>
            <a:r>
              <a:rPr lang="de-CH" dirty="0"/>
              <a:t> </a:t>
            </a:r>
            <a:r>
              <a:rPr lang="de-CH" dirty="0" err="1"/>
              <a:t>later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4573D-E77A-4DA0-8DD0-DDA725FE1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FD77B-6C3A-4864-A8A1-00F8A82E6D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26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DF922DD3-5451-4A8C-BCBC-D8446165C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64" y="1191125"/>
            <a:ext cx="1586958" cy="5218225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A2B6EC77-2191-4212-BAD2-233A0FEB2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2" y="1191125"/>
            <a:ext cx="1586958" cy="5218225"/>
          </a:xfrm>
          <a:prstGeom prst="rect">
            <a:avLst/>
          </a:prstGeom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A6265FAD-3EC7-40CC-AD5F-39F5F7ED03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t="35395" r="11363" b="31591"/>
          <a:stretch/>
        </p:blipFill>
        <p:spPr>
          <a:xfrm rot="16200000">
            <a:off x="2126401" y="2934386"/>
            <a:ext cx="5218225" cy="1731703"/>
          </a:xfrm>
          <a:prstGeom prst="rect">
            <a:avLst/>
          </a:prstGeom>
        </p:spPr>
      </p:pic>
      <p:pic>
        <p:nvPicPr>
          <p:cNvPr id="8" name="그림 4">
            <a:extLst>
              <a:ext uri="{FF2B5EF4-FFF2-40B4-BE49-F238E27FC236}">
                <a16:creationId xmlns:a16="http://schemas.microsoft.com/office/drawing/2014/main" id="{0A8E5390-9C6D-4229-9480-FB0581BAE7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4" t="5634" r="18403" b="11522"/>
          <a:stretch/>
        </p:blipFill>
        <p:spPr>
          <a:xfrm>
            <a:off x="5724089" y="3514883"/>
            <a:ext cx="3254115" cy="28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92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8BAE3-616E-42BB-AA5E-071DDDF0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Preoperative</a:t>
            </a:r>
            <a:r>
              <a:rPr lang="de-CH" dirty="0"/>
              <a:t> </a:t>
            </a:r>
            <a:r>
              <a:rPr lang="de-CH" dirty="0" err="1"/>
              <a:t>images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8FFCD-DC12-408B-AF34-C38166906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187A3-5203-49F6-A895-E0B544660E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  <p:pic>
        <p:nvPicPr>
          <p:cNvPr id="5" name="그림 3">
            <a:extLst>
              <a:ext uri="{FF2B5EF4-FFF2-40B4-BE49-F238E27FC236}">
                <a16:creationId xmlns:a16="http://schemas.microsoft.com/office/drawing/2014/main" id="{9A9F83AB-8006-4DD1-8414-85AD99E07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478" y="1388135"/>
            <a:ext cx="1706511" cy="5011947"/>
          </a:xfrm>
          <a:prstGeom prst="rect">
            <a:avLst/>
          </a:prstGeom>
        </p:spPr>
      </p:pic>
      <p:pic>
        <p:nvPicPr>
          <p:cNvPr id="6" name="그림 4">
            <a:extLst>
              <a:ext uri="{FF2B5EF4-FFF2-40B4-BE49-F238E27FC236}">
                <a16:creationId xmlns:a16="http://schemas.microsoft.com/office/drawing/2014/main" id="{7BE3B9D8-5940-40E3-8DAE-52BFC4459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89572"/>
            <a:ext cx="1726874" cy="5011947"/>
          </a:xfrm>
          <a:prstGeom prst="rect">
            <a:avLst/>
          </a:prstGeom>
        </p:spPr>
      </p:pic>
      <p:pic>
        <p:nvPicPr>
          <p:cNvPr id="7" name="그림 5">
            <a:extLst>
              <a:ext uri="{FF2B5EF4-FFF2-40B4-BE49-F238E27FC236}">
                <a16:creationId xmlns:a16="http://schemas.microsoft.com/office/drawing/2014/main" id="{8F3D6464-DC1F-460C-B446-AEB234EAE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t="27254" r="12768" b="35765"/>
          <a:stretch/>
        </p:blipFill>
        <p:spPr>
          <a:xfrm rot="5400000">
            <a:off x="2757587" y="2978505"/>
            <a:ext cx="5011946" cy="183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9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662A4-1A2D-4A86-B00E-9DC961A82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Day 0: </a:t>
            </a:r>
            <a:r>
              <a:rPr lang="de-CH" dirty="0" err="1"/>
              <a:t>debridement</a:t>
            </a:r>
            <a:r>
              <a:rPr lang="de-CH" dirty="0"/>
              <a:t> and negative </a:t>
            </a:r>
            <a:r>
              <a:rPr lang="de-CH" dirty="0" err="1"/>
              <a:t>pressure</a:t>
            </a:r>
            <a:r>
              <a:rPr lang="de-CH" dirty="0"/>
              <a:t> </a:t>
            </a:r>
            <a:r>
              <a:rPr lang="de-CH" dirty="0" err="1"/>
              <a:t>wound</a:t>
            </a:r>
            <a:r>
              <a:rPr lang="de-CH" dirty="0"/>
              <a:t> </a:t>
            </a:r>
            <a:r>
              <a:rPr lang="de-CH" dirty="0" err="1"/>
              <a:t>therapy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BFF3F-06FB-49F0-AE47-B10F769E3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90514-D3F6-4577-A5C1-BBDD734C0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B6E5FA98-B433-494D-99A1-2BD880215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3265" y="1311444"/>
            <a:ext cx="1655518" cy="5104189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D893813F-F428-4FDF-9FFA-F7D5D1772E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/>
          <a:stretch/>
        </p:blipFill>
        <p:spPr>
          <a:xfrm>
            <a:off x="381000" y="1311444"/>
            <a:ext cx="1526958" cy="5104189"/>
          </a:xfrm>
          <a:prstGeom prst="rect">
            <a:avLst/>
          </a:prstGeom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77554BB5-102F-4D22-9FC1-5D14F325E6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2" t="29016" r="20818" b="33920"/>
          <a:stretch/>
        </p:blipFill>
        <p:spPr>
          <a:xfrm rot="5400000">
            <a:off x="2692459" y="2568449"/>
            <a:ext cx="5104188" cy="2590185"/>
          </a:xfrm>
          <a:prstGeom prst="rect">
            <a:avLst/>
          </a:prstGeom>
        </p:spPr>
      </p:pic>
      <p:pic>
        <p:nvPicPr>
          <p:cNvPr id="8" name="그림 4">
            <a:extLst>
              <a:ext uri="{FF2B5EF4-FFF2-40B4-BE49-F238E27FC236}">
                <a16:creationId xmlns:a16="http://schemas.microsoft.com/office/drawing/2014/main" id="{E193E562-8EBB-4C95-A774-C91B50FF00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23313" r="17987" b="37610"/>
          <a:stretch/>
        </p:blipFill>
        <p:spPr>
          <a:xfrm rot="5400000">
            <a:off x="5329350" y="2671879"/>
            <a:ext cx="5104189" cy="23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80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BD1D-A404-42E0-9707-53BF9135B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Day 4		Day 15		  Day 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8AEF6-2831-404D-A5D4-3DD68F435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59884-52B5-410C-B93E-B3573AD8F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7E5E5C31-7989-4242-8B83-49C0BBD782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10859"/>
          <a:stretch/>
        </p:blipFill>
        <p:spPr>
          <a:xfrm rot="5400000">
            <a:off x="-892215" y="2558586"/>
            <a:ext cx="5112154" cy="2565723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BDA35697-5C28-4B63-B2CD-991E95349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6016" r="4340" b="26960"/>
          <a:stretch/>
        </p:blipFill>
        <p:spPr>
          <a:xfrm rot="5400000">
            <a:off x="1959723" y="2437212"/>
            <a:ext cx="5112157" cy="2828533"/>
          </a:xfrm>
          <a:prstGeom prst="rect">
            <a:avLst/>
          </a:prstGeom>
        </p:spPr>
      </p:pic>
      <p:pic>
        <p:nvPicPr>
          <p:cNvPr id="7" name="그림 5">
            <a:extLst>
              <a:ext uri="{FF2B5EF4-FFF2-40B4-BE49-F238E27FC236}">
                <a16:creationId xmlns:a16="http://schemas.microsoft.com/office/drawing/2014/main" id="{42A94678-9AC1-475D-9D19-EC87189DDD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b="31672"/>
          <a:stretch/>
        </p:blipFill>
        <p:spPr>
          <a:xfrm rot="16200000">
            <a:off x="4738068" y="2647922"/>
            <a:ext cx="5112156" cy="24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38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1B92-33FF-4F2E-B481-94F013F43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Day 40: </a:t>
            </a:r>
            <a:r>
              <a:rPr lang="de-CH" dirty="0" err="1"/>
              <a:t>skin</a:t>
            </a:r>
            <a:r>
              <a:rPr lang="de-CH" dirty="0"/>
              <a:t> graft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2A8B3-B675-4F21-8FDA-D3F58B91E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3665A-2FFC-4A16-86E0-7E3D730744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8A01C8FF-A7E3-4AB8-8233-2B437E06FD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5" b="13459"/>
          <a:stretch/>
        </p:blipFill>
        <p:spPr>
          <a:xfrm rot="5400000">
            <a:off x="-995251" y="2672510"/>
            <a:ext cx="5279226" cy="2526724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9FD3A101-3408-445E-93B3-B31287480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36" y="1295400"/>
            <a:ext cx="1694455" cy="5269875"/>
          </a:xfrm>
          <a:prstGeom prst="rect">
            <a:avLst/>
          </a:prstGeom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2B6FBC97-109E-4DB1-9418-A5454D348D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98" y="1295400"/>
            <a:ext cx="1810484" cy="52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82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5E660-718F-4D97-A472-A15E8204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Day 55: </a:t>
            </a:r>
            <a:r>
              <a:rPr lang="de-CH" dirty="0" err="1"/>
              <a:t>localized</a:t>
            </a:r>
            <a:r>
              <a:rPr lang="de-CH" dirty="0"/>
              <a:t> (?) </a:t>
            </a:r>
            <a:r>
              <a:rPr lang="de-CH" dirty="0" err="1"/>
              <a:t>infection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E8F84-2D95-461D-B0A5-5F5AF1738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1A416-2716-4D4C-A57B-806DB5C258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595CF3F8-C7B5-41B8-BD02-E2A8D15F1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86" y="990600"/>
            <a:ext cx="1796764" cy="5605733"/>
          </a:xfrm>
          <a:prstGeom prst="rect">
            <a:avLst/>
          </a:prstGeom>
        </p:spPr>
      </p:pic>
      <p:pic>
        <p:nvPicPr>
          <p:cNvPr id="6" name="그림 3">
            <a:extLst>
              <a:ext uri="{FF2B5EF4-FFF2-40B4-BE49-F238E27FC236}">
                <a16:creationId xmlns:a16="http://schemas.microsoft.com/office/drawing/2014/main" id="{84CB3B88-B746-413D-B779-4DA99FCD56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3" r="13333" b="25786"/>
          <a:stretch/>
        </p:blipFill>
        <p:spPr>
          <a:xfrm rot="5400000">
            <a:off x="-1094627" y="2485598"/>
            <a:ext cx="5605736" cy="2615739"/>
          </a:xfrm>
          <a:prstGeom prst="rect">
            <a:avLst/>
          </a:prstGeom>
        </p:spPr>
      </p:pic>
      <p:pic>
        <p:nvPicPr>
          <p:cNvPr id="7" name="그림 4">
            <a:extLst>
              <a:ext uri="{FF2B5EF4-FFF2-40B4-BE49-F238E27FC236}">
                <a16:creationId xmlns:a16="http://schemas.microsoft.com/office/drawing/2014/main" id="{AADAF56C-0E04-480B-8808-90A65A6C5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t="22493" r="21727" b="32874"/>
          <a:stretch/>
        </p:blipFill>
        <p:spPr>
          <a:xfrm>
            <a:off x="5179153" y="990600"/>
            <a:ext cx="2231549" cy="5486400"/>
          </a:xfrm>
          <a:prstGeom prst="rect">
            <a:avLst/>
          </a:prstGeom>
        </p:spPr>
      </p:pic>
      <p:cxnSp>
        <p:nvCxnSpPr>
          <p:cNvPr id="8" name="직선 화살표 연결선 6">
            <a:extLst>
              <a:ext uri="{FF2B5EF4-FFF2-40B4-BE49-F238E27FC236}">
                <a16:creationId xmlns:a16="http://schemas.microsoft.com/office/drawing/2014/main" id="{E52F22D8-F3A2-4593-8769-76CCB9CD4A7C}"/>
              </a:ext>
            </a:extLst>
          </p:cNvPr>
          <p:cNvCxnSpPr/>
          <p:nvPr/>
        </p:nvCxnSpPr>
        <p:spPr>
          <a:xfrm>
            <a:off x="5223613" y="1869057"/>
            <a:ext cx="425570" cy="49458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D7D70BC0-2CB3-4439-88FF-730A4931DDEB}"/>
              </a:ext>
            </a:extLst>
          </p:cNvPr>
          <p:cNvCxnSpPr/>
          <p:nvPr/>
        </p:nvCxnSpPr>
        <p:spPr>
          <a:xfrm>
            <a:off x="5179153" y="5057955"/>
            <a:ext cx="425570" cy="49458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6377CB6E-1475-4383-BBC9-B1337BDCA17B}"/>
              </a:ext>
            </a:extLst>
          </p:cNvPr>
          <p:cNvCxnSpPr/>
          <p:nvPr/>
        </p:nvCxnSpPr>
        <p:spPr>
          <a:xfrm flipH="1">
            <a:off x="6698730" y="1808672"/>
            <a:ext cx="493344" cy="554966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자유형 11">
            <a:extLst>
              <a:ext uri="{FF2B5EF4-FFF2-40B4-BE49-F238E27FC236}">
                <a16:creationId xmlns:a16="http://schemas.microsoft.com/office/drawing/2014/main" id="{DC5C4517-6088-4385-93EB-CA46EA6730DC}"/>
              </a:ext>
            </a:extLst>
          </p:cNvPr>
          <p:cNvSpPr/>
          <p:nvPr/>
        </p:nvSpPr>
        <p:spPr>
          <a:xfrm>
            <a:off x="1025923" y="1713781"/>
            <a:ext cx="1231490" cy="4347566"/>
          </a:xfrm>
          <a:custGeom>
            <a:avLst/>
            <a:gdLst>
              <a:gd name="connsiteX0" fmla="*/ 299310 w 1231490"/>
              <a:gd name="connsiteY0" fmla="*/ 356559 h 4347566"/>
              <a:gd name="connsiteX1" fmla="*/ 299310 w 1231490"/>
              <a:gd name="connsiteY1" fmla="*/ 356559 h 4347566"/>
              <a:gd name="connsiteX2" fmla="*/ 282057 w 1231490"/>
              <a:gd name="connsiteY2" fmla="*/ 402566 h 4347566"/>
              <a:gd name="connsiteX3" fmla="*/ 259054 w 1231490"/>
              <a:gd name="connsiteY3" fmla="*/ 437072 h 4347566"/>
              <a:gd name="connsiteX4" fmla="*/ 253303 w 1231490"/>
              <a:gd name="connsiteY4" fmla="*/ 454325 h 4347566"/>
              <a:gd name="connsiteX5" fmla="*/ 247552 w 1231490"/>
              <a:gd name="connsiteY5" fmla="*/ 477328 h 4347566"/>
              <a:gd name="connsiteX6" fmla="*/ 236050 w 1231490"/>
              <a:gd name="connsiteY6" fmla="*/ 494581 h 4347566"/>
              <a:gd name="connsiteX7" fmla="*/ 224548 w 1231490"/>
              <a:gd name="connsiteY7" fmla="*/ 534838 h 4347566"/>
              <a:gd name="connsiteX8" fmla="*/ 218797 w 1231490"/>
              <a:gd name="connsiteY8" fmla="*/ 552091 h 4347566"/>
              <a:gd name="connsiteX9" fmla="*/ 201544 w 1231490"/>
              <a:gd name="connsiteY9" fmla="*/ 632604 h 4347566"/>
              <a:gd name="connsiteX10" fmla="*/ 190042 w 1231490"/>
              <a:gd name="connsiteY10" fmla="*/ 672861 h 4347566"/>
              <a:gd name="connsiteX11" fmla="*/ 184291 w 1231490"/>
              <a:gd name="connsiteY11" fmla="*/ 690113 h 4347566"/>
              <a:gd name="connsiteX12" fmla="*/ 178540 w 1231490"/>
              <a:gd name="connsiteY12" fmla="*/ 718868 h 4347566"/>
              <a:gd name="connsiteX13" fmla="*/ 172790 w 1231490"/>
              <a:gd name="connsiteY13" fmla="*/ 736121 h 4347566"/>
              <a:gd name="connsiteX14" fmla="*/ 167039 w 1231490"/>
              <a:gd name="connsiteY14" fmla="*/ 764876 h 4347566"/>
              <a:gd name="connsiteX15" fmla="*/ 155537 w 1231490"/>
              <a:gd name="connsiteY15" fmla="*/ 782128 h 4347566"/>
              <a:gd name="connsiteX16" fmla="*/ 138284 w 1231490"/>
              <a:gd name="connsiteY16" fmla="*/ 822385 h 4347566"/>
              <a:gd name="connsiteX17" fmla="*/ 126782 w 1231490"/>
              <a:gd name="connsiteY17" fmla="*/ 856891 h 4347566"/>
              <a:gd name="connsiteX18" fmla="*/ 115280 w 1231490"/>
              <a:gd name="connsiteY18" fmla="*/ 897147 h 4347566"/>
              <a:gd name="connsiteX19" fmla="*/ 109529 w 1231490"/>
              <a:gd name="connsiteY19" fmla="*/ 914400 h 4347566"/>
              <a:gd name="connsiteX20" fmla="*/ 103778 w 1231490"/>
              <a:gd name="connsiteY20" fmla="*/ 937404 h 4347566"/>
              <a:gd name="connsiteX21" fmla="*/ 92276 w 1231490"/>
              <a:gd name="connsiteY21" fmla="*/ 954657 h 4347566"/>
              <a:gd name="connsiteX22" fmla="*/ 80774 w 1231490"/>
              <a:gd name="connsiteY22" fmla="*/ 989162 h 4347566"/>
              <a:gd name="connsiteX23" fmla="*/ 63522 w 1231490"/>
              <a:gd name="connsiteY23" fmla="*/ 1040921 h 4347566"/>
              <a:gd name="connsiteX24" fmla="*/ 57771 w 1231490"/>
              <a:gd name="connsiteY24" fmla="*/ 1058174 h 4347566"/>
              <a:gd name="connsiteX25" fmla="*/ 46269 w 1231490"/>
              <a:gd name="connsiteY25" fmla="*/ 1081177 h 4347566"/>
              <a:gd name="connsiteX26" fmla="*/ 40518 w 1231490"/>
              <a:gd name="connsiteY26" fmla="*/ 1115683 h 4347566"/>
              <a:gd name="connsiteX27" fmla="*/ 34767 w 1231490"/>
              <a:gd name="connsiteY27" fmla="*/ 1138687 h 4347566"/>
              <a:gd name="connsiteX28" fmla="*/ 29016 w 1231490"/>
              <a:gd name="connsiteY28" fmla="*/ 1414732 h 4347566"/>
              <a:gd name="connsiteX29" fmla="*/ 23265 w 1231490"/>
              <a:gd name="connsiteY29" fmla="*/ 1518249 h 4347566"/>
              <a:gd name="connsiteX30" fmla="*/ 11763 w 1231490"/>
              <a:gd name="connsiteY30" fmla="*/ 1621766 h 4347566"/>
              <a:gd name="connsiteX31" fmla="*/ 6012 w 1231490"/>
              <a:gd name="connsiteY31" fmla="*/ 2110596 h 4347566"/>
              <a:gd name="connsiteX32" fmla="*/ 11763 w 1231490"/>
              <a:gd name="connsiteY32" fmla="*/ 2145102 h 4347566"/>
              <a:gd name="connsiteX33" fmla="*/ 23265 w 1231490"/>
              <a:gd name="connsiteY33" fmla="*/ 2237117 h 4347566"/>
              <a:gd name="connsiteX34" fmla="*/ 40518 w 1231490"/>
              <a:gd name="connsiteY34" fmla="*/ 2346385 h 4347566"/>
              <a:gd name="connsiteX35" fmla="*/ 52020 w 1231490"/>
              <a:gd name="connsiteY35" fmla="*/ 2380891 h 4347566"/>
              <a:gd name="connsiteX36" fmla="*/ 63522 w 1231490"/>
              <a:gd name="connsiteY36" fmla="*/ 2438400 h 4347566"/>
              <a:gd name="connsiteX37" fmla="*/ 80774 w 1231490"/>
              <a:gd name="connsiteY37" fmla="*/ 2582174 h 4347566"/>
              <a:gd name="connsiteX38" fmla="*/ 86525 w 1231490"/>
              <a:gd name="connsiteY38" fmla="*/ 2628181 h 4347566"/>
              <a:gd name="connsiteX39" fmla="*/ 98027 w 1231490"/>
              <a:gd name="connsiteY39" fmla="*/ 2662687 h 4347566"/>
              <a:gd name="connsiteX40" fmla="*/ 115280 w 1231490"/>
              <a:gd name="connsiteY40" fmla="*/ 2737449 h 4347566"/>
              <a:gd name="connsiteX41" fmla="*/ 121031 w 1231490"/>
              <a:gd name="connsiteY41" fmla="*/ 2760453 h 4347566"/>
              <a:gd name="connsiteX42" fmla="*/ 132533 w 1231490"/>
              <a:gd name="connsiteY42" fmla="*/ 2783457 h 4347566"/>
              <a:gd name="connsiteX43" fmla="*/ 138284 w 1231490"/>
              <a:gd name="connsiteY43" fmla="*/ 2806461 h 4347566"/>
              <a:gd name="connsiteX44" fmla="*/ 144035 w 1231490"/>
              <a:gd name="connsiteY44" fmla="*/ 2823713 h 4347566"/>
              <a:gd name="connsiteX45" fmla="*/ 155537 w 1231490"/>
              <a:gd name="connsiteY45" fmla="*/ 2886974 h 4347566"/>
              <a:gd name="connsiteX46" fmla="*/ 161288 w 1231490"/>
              <a:gd name="connsiteY46" fmla="*/ 2904227 h 4347566"/>
              <a:gd name="connsiteX47" fmla="*/ 172790 w 1231490"/>
              <a:gd name="connsiteY47" fmla="*/ 2950234 h 4347566"/>
              <a:gd name="connsiteX48" fmla="*/ 184291 w 1231490"/>
              <a:gd name="connsiteY48" fmla="*/ 3024996 h 4347566"/>
              <a:gd name="connsiteX49" fmla="*/ 190042 w 1231490"/>
              <a:gd name="connsiteY49" fmla="*/ 3042249 h 4347566"/>
              <a:gd name="connsiteX50" fmla="*/ 201544 w 1231490"/>
              <a:gd name="connsiteY50" fmla="*/ 3128513 h 4347566"/>
              <a:gd name="connsiteX51" fmla="*/ 207295 w 1231490"/>
              <a:gd name="connsiteY51" fmla="*/ 3145766 h 4347566"/>
              <a:gd name="connsiteX52" fmla="*/ 224548 w 1231490"/>
              <a:gd name="connsiteY52" fmla="*/ 3191774 h 4347566"/>
              <a:gd name="connsiteX53" fmla="*/ 230299 w 1231490"/>
              <a:gd name="connsiteY53" fmla="*/ 3214777 h 4347566"/>
              <a:gd name="connsiteX54" fmla="*/ 236050 w 1231490"/>
              <a:gd name="connsiteY54" fmla="*/ 3232030 h 4347566"/>
              <a:gd name="connsiteX55" fmla="*/ 247552 w 1231490"/>
              <a:gd name="connsiteY55" fmla="*/ 3295291 h 4347566"/>
              <a:gd name="connsiteX56" fmla="*/ 264805 w 1231490"/>
              <a:gd name="connsiteY56" fmla="*/ 3364302 h 4347566"/>
              <a:gd name="connsiteX57" fmla="*/ 270556 w 1231490"/>
              <a:gd name="connsiteY57" fmla="*/ 3398808 h 4347566"/>
              <a:gd name="connsiteX58" fmla="*/ 282057 w 1231490"/>
              <a:gd name="connsiteY58" fmla="*/ 3433313 h 4347566"/>
              <a:gd name="connsiteX59" fmla="*/ 287808 w 1231490"/>
              <a:gd name="connsiteY59" fmla="*/ 3473570 h 4347566"/>
              <a:gd name="connsiteX60" fmla="*/ 293559 w 1231490"/>
              <a:gd name="connsiteY60" fmla="*/ 3502325 h 4347566"/>
              <a:gd name="connsiteX61" fmla="*/ 299310 w 1231490"/>
              <a:gd name="connsiteY61" fmla="*/ 3565585 h 4347566"/>
              <a:gd name="connsiteX62" fmla="*/ 305061 w 1231490"/>
              <a:gd name="connsiteY62" fmla="*/ 3605842 h 4347566"/>
              <a:gd name="connsiteX63" fmla="*/ 316563 w 1231490"/>
              <a:gd name="connsiteY63" fmla="*/ 3715110 h 4347566"/>
              <a:gd name="connsiteX64" fmla="*/ 322314 w 1231490"/>
              <a:gd name="connsiteY64" fmla="*/ 3939396 h 4347566"/>
              <a:gd name="connsiteX65" fmla="*/ 339567 w 1231490"/>
              <a:gd name="connsiteY65" fmla="*/ 4019910 h 4347566"/>
              <a:gd name="connsiteX66" fmla="*/ 345318 w 1231490"/>
              <a:gd name="connsiteY66" fmla="*/ 4037162 h 4347566"/>
              <a:gd name="connsiteX67" fmla="*/ 351069 w 1231490"/>
              <a:gd name="connsiteY67" fmla="*/ 4054415 h 4347566"/>
              <a:gd name="connsiteX68" fmla="*/ 368322 w 1231490"/>
              <a:gd name="connsiteY68" fmla="*/ 4088921 h 4347566"/>
              <a:gd name="connsiteX69" fmla="*/ 379824 w 1231490"/>
              <a:gd name="connsiteY69" fmla="*/ 4111925 h 4347566"/>
              <a:gd name="connsiteX70" fmla="*/ 402827 w 1231490"/>
              <a:gd name="connsiteY70" fmla="*/ 4157932 h 4347566"/>
              <a:gd name="connsiteX71" fmla="*/ 425831 w 1231490"/>
              <a:gd name="connsiteY71" fmla="*/ 4198189 h 4347566"/>
              <a:gd name="connsiteX72" fmla="*/ 443084 w 1231490"/>
              <a:gd name="connsiteY72" fmla="*/ 4209691 h 4347566"/>
              <a:gd name="connsiteX73" fmla="*/ 448835 w 1231490"/>
              <a:gd name="connsiteY73" fmla="*/ 4226944 h 4347566"/>
              <a:gd name="connsiteX74" fmla="*/ 454586 w 1231490"/>
              <a:gd name="connsiteY74" fmla="*/ 4249947 h 4347566"/>
              <a:gd name="connsiteX75" fmla="*/ 494842 w 1231490"/>
              <a:gd name="connsiteY75" fmla="*/ 4295955 h 4347566"/>
              <a:gd name="connsiteX76" fmla="*/ 506344 w 1231490"/>
              <a:gd name="connsiteY76" fmla="*/ 4313208 h 4347566"/>
              <a:gd name="connsiteX77" fmla="*/ 598359 w 1231490"/>
              <a:gd name="connsiteY77" fmla="*/ 4330461 h 4347566"/>
              <a:gd name="connsiteX78" fmla="*/ 638616 w 1231490"/>
              <a:gd name="connsiteY78" fmla="*/ 4341962 h 4347566"/>
              <a:gd name="connsiteX79" fmla="*/ 857152 w 1231490"/>
              <a:gd name="connsiteY79" fmla="*/ 4330461 h 4347566"/>
              <a:gd name="connsiteX80" fmla="*/ 874405 w 1231490"/>
              <a:gd name="connsiteY80" fmla="*/ 4313208 h 4347566"/>
              <a:gd name="connsiteX81" fmla="*/ 891657 w 1231490"/>
              <a:gd name="connsiteY81" fmla="*/ 4255698 h 4347566"/>
              <a:gd name="connsiteX82" fmla="*/ 897408 w 1231490"/>
              <a:gd name="connsiteY82" fmla="*/ 4215442 h 4347566"/>
              <a:gd name="connsiteX83" fmla="*/ 891657 w 1231490"/>
              <a:gd name="connsiteY83" fmla="*/ 4008408 h 4347566"/>
              <a:gd name="connsiteX84" fmla="*/ 885907 w 1231490"/>
              <a:gd name="connsiteY84" fmla="*/ 3939396 h 4347566"/>
              <a:gd name="connsiteX85" fmla="*/ 880156 w 1231490"/>
              <a:gd name="connsiteY85" fmla="*/ 3628845 h 4347566"/>
              <a:gd name="connsiteX86" fmla="*/ 885907 w 1231490"/>
              <a:gd name="connsiteY86" fmla="*/ 3295291 h 4347566"/>
              <a:gd name="connsiteX87" fmla="*/ 891657 w 1231490"/>
              <a:gd name="connsiteY87" fmla="*/ 3220528 h 4347566"/>
              <a:gd name="connsiteX88" fmla="*/ 903159 w 1231490"/>
              <a:gd name="connsiteY88" fmla="*/ 3140015 h 4347566"/>
              <a:gd name="connsiteX89" fmla="*/ 914661 w 1231490"/>
              <a:gd name="connsiteY89" fmla="*/ 3117011 h 4347566"/>
              <a:gd name="connsiteX90" fmla="*/ 931914 w 1231490"/>
              <a:gd name="connsiteY90" fmla="*/ 2984740 h 4347566"/>
              <a:gd name="connsiteX91" fmla="*/ 937665 w 1231490"/>
              <a:gd name="connsiteY91" fmla="*/ 2967487 h 4347566"/>
              <a:gd name="connsiteX92" fmla="*/ 943416 w 1231490"/>
              <a:gd name="connsiteY92" fmla="*/ 2927230 h 4347566"/>
              <a:gd name="connsiteX93" fmla="*/ 972171 w 1231490"/>
              <a:gd name="connsiteY93" fmla="*/ 2846717 h 4347566"/>
              <a:gd name="connsiteX94" fmla="*/ 983673 w 1231490"/>
              <a:gd name="connsiteY94" fmla="*/ 2760453 h 4347566"/>
              <a:gd name="connsiteX95" fmla="*/ 995174 w 1231490"/>
              <a:gd name="connsiteY95" fmla="*/ 2708694 h 4347566"/>
              <a:gd name="connsiteX96" fmla="*/ 1000925 w 1231490"/>
              <a:gd name="connsiteY96" fmla="*/ 2662687 h 4347566"/>
              <a:gd name="connsiteX97" fmla="*/ 1012427 w 1231490"/>
              <a:gd name="connsiteY97" fmla="*/ 2639683 h 4347566"/>
              <a:gd name="connsiteX98" fmla="*/ 1018178 w 1231490"/>
              <a:gd name="connsiteY98" fmla="*/ 2616679 h 4347566"/>
              <a:gd name="connsiteX99" fmla="*/ 1023929 w 1231490"/>
              <a:gd name="connsiteY99" fmla="*/ 2553419 h 4347566"/>
              <a:gd name="connsiteX100" fmla="*/ 1035431 w 1231490"/>
              <a:gd name="connsiteY100" fmla="*/ 2507411 h 4347566"/>
              <a:gd name="connsiteX101" fmla="*/ 1052684 w 1231490"/>
              <a:gd name="connsiteY101" fmla="*/ 2455653 h 4347566"/>
              <a:gd name="connsiteX102" fmla="*/ 1064186 w 1231490"/>
              <a:gd name="connsiteY102" fmla="*/ 2369389 h 4347566"/>
              <a:gd name="connsiteX103" fmla="*/ 1075688 w 1231490"/>
              <a:gd name="connsiteY103" fmla="*/ 2265872 h 4347566"/>
              <a:gd name="connsiteX104" fmla="*/ 1087190 w 1231490"/>
              <a:gd name="connsiteY104" fmla="*/ 2219864 h 4347566"/>
              <a:gd name="connsiteX105" fmla="*/ 1104442 w 1231490"/>
              <a:gd name="connsiteY105" fmla="*/ 2156604 h 4347566"/>
              <a:gd name="connsiteX106" fmla="*/ 1110193 w 1231490"/>
              <a:gd name="connsiteY106" fmla="*/ 2099094 h 4347566"/>
              <a:gd name="connsiteX107" fmla="*/ 1121695 w 1231490"/>
              <a:gd name="connsiteY107" fmla="*/ 2012830 h 4347566"/>
              <a:gd name="connsiteX108" fmla="*/ 1127446 w 1231490"/>
              <a:gd name="connsiteY108" fmla="*/ 1961072 h 4347566"/>
              <a:gd name="connsiteX109" fmla="*/ 1144699 w 1231490"/>
              <a:gd name="connsiteY109" fmla="*/ 1909313 h 4347566"/>
              <a:gd name="connsiteX110" fmla="*/ 1150450 w 1231490"/>
              <a:gd name="connsiteY110" fmla="*/ 1863306 h 4347566"/>
              <a:gd name="connsiteX111" fmla="*/ 1161952 w 1231490"/>
              <a:gd name="connsiteY111" fmla="*/ 1765540 h 4347566"/>
              <a:gd name="connsiteX112" fmla="*/ 1167703 w 1231490"/>
              <a:gd name="connsiteY112" fmla="*/ 1725283 h 4347566"/>
              <a:gd name="connsiteX113" fmla="*/ 1179205 w 1231490"/>
              <a:gd name="connsiteY113" fmla="*/ 1702279 h 4347566"/>
              <a:gd name="connsiteX114" fmla="*/ 1184956 w 1231490"/>
              <a:gd name="connsiteY114" fmla="*/ 1679276 h 4347566"/>
              <a:gd name="connsiteX115" fmla="*/ 1190707 w 1231490"/>
              <a:gd name="connsiteY115" fmla="*/ 1581510 h 4347566"/>
              <a:gd name="connsiteX116" fmla="*/ 1196457 w 1231490"/>
              <a:gd name="connsiteY116" fmla="*/ 1535502 h 4347566"/>
              <a:gd name="connsiteX117" fmla="*/ 1202208 w 1231490"/>
              <a:gd name="connsiteY117" fmla="*/ 1443487 h 4347566"/>
              <a:gd name="connsiteX118" fmla="*/ 1213710 w 1231490"/>
              <a:gd name="connsiteY118" fmla="*/ 1368725 h 4347566"/>
              <a:gd name="connsiteX119" fmla="*/ 1219461 w 1231490"/>
              <a:gd name="connsiteY119" fmla="*/ 1305464 h 4347566"/>
              <a:gd name="connsiteX120" fmla="*/ 1230963 w 1231490"/>
              <a:gd name="connsiteY120" fmla="*/ 1207698 h 4347566"/>
              <a:gd name="connsiteX121" fmla="*/ 1225212 w 1231490"/>
              <a:gd name="connsiteY121" fmla="*/ 793630 h 4347566"/>
              <a:gd name="connsiteX122" fmla="*/ 1190707 w 1231490"/>
              <a:gd name="connsiteY122" fmla="*/ 701615 h 4347566"/>
              <a:gd name="connsiteX123" fmla="*/ 1184956 w 1231490"/>
              <a:gd name="connsiteY123" fmla="*/ 684362 h 4347566"/>
              <a:gd name="connsiteX124" fmla="*/ 1115944 w 1231490"/>
              <a:gd name="connsiteY124" fmla="*/ 563593 h 4347566"/>
              <a:gd name="connsiteX125" fmla="*/ 1081439 w 1231490"/>
              <a:gd name="connsiteY125" fmla="*/ 540589 h 4347566"/>
              <a:gd name="connsiteX126" fmla="*/ 1029680 w 1231490"/>
              <a:gd name="connsiteY126" fmla="*/ 471577 h 4347566"/>
              <a:gd name="connsiteX127" fmla="*/ 1006676 w 1231490"/>
              <a:gd name="connsiteY127" fmla="*/ 448574 h 4347566"/>
              <a:gd name="connsiteX128" fmla="*/ 931914 w 1231490"/>
              <a:gd name="connsiteY128" fmla="*/ 385313 h 4347566"/>
              <a:gd name="connsiteX129" fmla="*/ 891657 w 1231490"/>
              <a:gd name="connsiteY129" fmla="*/ 333555 h 4347566"/>
              <a:gd name="connsiteX130" fmla="*/ 868654 w 1231490"/>
              <a:gd name="connsiteY130" fmla="*/ 304800 h 4347566"/>
              <a:gd name="connsiteX131" fmla="*/ 851401 w 1231490"/>
              <a:gd name="connsiteY131" fmla="*/ 287547 h 4347566"/>
              <a:gd name="connsiteX132" fmla="*/ 839899 w 1231490"/>
              <a:gd name="connsiteY132" fmla="*/ 264544 h 4347566"/>
              <a:gd name="connsiteX133" fmla="*/ 822646 w 1231490"/>
              <a:gd name="connsiteY133" fmla="*/ 241540 h 4347566"/>
              <a:gd name="connsiteX134" fmla="*/ 811144 w 1231490"/>
              <a:gd name="connsiteY134" fmla="*/ 218536 h 4347566"/>
              <a:gd name="connsiteX135" fmla="*/ 776639 w 1231490"/>
              <a:gd name="connsiteY135" fmla="*/ 184030 h 4347566"/>
              <a:gd name="connsiteX136" fmla="*/ 759386 w 1231490"/>
              <a:gd name="connsiteY136" fmla="*/ 149525 h 4347566"/>
              <a:gd name="connsiteX137" fmla="*/ 730631 w 1231490"/>
              <a:gd name="connsiteY137" fmla="*/ 115019 h 4347566"/>
              <a:gd name="connsiteX138" fmla="*/ 719129 w 1231490"/>
              <a:gd name="connsiteY138" fmla="*/ 97766 h 4347566"/>
              <a:gd name="connsiteX139" fmla="*/ 713378 w 1231490"/>
              <a:gd name="connsiteY139" fmla="*/ 74762 h 4347566"/>
              <a:gd name="connsiteX140" fmla="*/ 678873 w 1231490"/>
              <a:gd name="connsiteY140" fmla="*/ 51759 h 4347566"/>
              <a:gd name="connsiteX141" fmla="*/ 655869 w 1231490"/>
              <a:gd name="connsiteY141" fmla="*/ 40257 h 4347566"/>
              <a:gd name="connsiteX142" fmla="*/ 644367 w 1231490"/>
              <a:gd name="connsiteY142" fmla="*/ 23004 h 4347566"/>
              <a:gd name="connsiteX143" fmla="*/ 609861 w 1231490"/>
              <a:gd name="connsiteY143" fmla="*/ 17253 h 4347566"/>
              <a:gd name="connsiteX144" fmla="*/ 569605 w 1231490"/>
              <a:gd name="connsiteY144" fmla="*/ 11502 h 4347566"/>
              <a:gd name="connsiteX145" fmla="*/ 540850 w 1231490"/>
              <a:gd name="connsiteY145" fmla="*/ 5751 h 4347566"/>
              <a:gd name="connsiteX146" fmla="*/ 483340 w 1231490"/>
              <a:gd name="connsiteY146" fmla="*/ 0 h 4347566"/>
              <a:gd name="connsiteX147" fmla="*/ 368322 w 1231490"/>
              <a:gd name="connsiteY147" fmla="*/ 5751 h 4347566"/>
              <a:gd name="connsiteX148" fmla="*/ 345318 w 1231490"/>
              <a:gd name="connsiteY148" fmla="*/ 17253 h 4347566"/>
              <a:gd name="connsiteX149" fmla="*/ 322314 w 1231490"/>
              <a:gd name="connsiteY149" fmla="*/ 46008 h 4347566"/>
              <a:gd name="connsiteX150" fmla="*/ 299310 w 1231490"/>
              <a:gd name="connsiteY150" fmla="*/ 92015 h 4347566"/>
              <a:gd name="connsiteX151" fmla="*/ 282057 w 1231490"/>
              <a:gd name="connsiteY151" fmla="*/ 143774 h 4347566"/>
              <a:gd name="connsiteX152" fmla="*/ 270556 w 1231490"/>
              <a:gd name="connsiteY152" fmla="*/ 166777 h 4347566"/>
              <a:gd name="connsiteX153" fmla="*/ 264805 w 1231490"/>
              <a:gd name="connsiteY153" fmla="*/ 184030 h 4347566"/>
              <a:gd name="connsiteX154" fmla="*/ 253303 w 1231490"/>
              <a:gd name="connsiteY154" fmla="*/ 224287 h 4347566"/>
              <a:gd name="connsiteX155" fmla="*/ 276307 w 1231490"/>
              <a:gd name="connsiteY155" fmla="*/ 322053 h 4347566"/>
              <a:gd name="connsiteX156" fmla="*/ 299310 w 1231490"/>
              <a:gd name="connsiteY156" fmla="*/ 356559 h 434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31490" h="4347566">
                <a:moveTo>
                  <a:pt x="299310" y="356559"/>
                </a:moveTo>
                <a:lnTo>
                  <a:pt x="299310" y="356559"/>
                </a:lnTo>
                <a:cubicBezTo>
                  <a:pt x="293559" y="371895"/>
                  <a:pt x="289382" y="387917"/>
                  <a:pt x="282057" y="402566"/>
                </a:cubicBezTo>
                <a:cubicBezTo>
                  <a:pt x="275875" y="414930"/>
                  <a:pt x="263425" y="423958"/>
                  <a:pt x="259054" y="437072"/>
                </a:cubicBezTo>
                <a:cubicBezTo>
                  <a:pt x="257137" y="442823"/>
                  <a:pt x="254968" y="448496"/>
                  <a:pt x="253303" y="454325"/>
                </a:cubicBezTo>
                <a:cubicBezTo>
                  <a:pt x="251132" y="461925"/>
                  <a:pt x="250665" y="470063"/>
                  <a:pt x="247552" y="477328"/>
                </a:cubicBezTo>
                <a:cubicBezTo>
                  <a:pt x="244829" y="483681"/>
                  <a:pt x="239141" y="488399"/>
                  <a:pt x="236050" y="494581"/>
                </a:cubicBezTo>
                <a:cubicBezTo>
                  <a:pt x="231454" y="503774"/>
                  <a:pt x="227005" y="526239"/>
                  <a:pt x="224548" y="534838"/>
                </a:cubicBezTo>
                <a:cubicBezTo>
                  <a:pt x="222883" y="540667"/>
                  <a:pt x="220160" y="546184"/>
                  <a:pt x="218797" y="552091"/>
                </a:cubicBezTo>
                <a:cubicBezTo>
                  <a:pt x="205669" y="608978"/>
                  <a:pt x="212067" y="594019"/>
                  <a:pt x="201544" y="632604"/>
                </a:cubicBezTo>
                <a:cubicBezTo>
                  <a:pt x="197872" y="646068"/>
                  <a:pt x="194052" y="659494"/>
                  <a:pt x="190042" y="672861"/>
                </a:cubicBezTo>
                <a:cubicBezTo>
                  <a:pt x="188300" y="678667"/>
                  <a:pt x="185761" y="684232"/>
                  <a:pt x="184291" y="690113"/>
                </a:cubicBezTo>
                <a:cubicBezTo>
                  <a:pt x="181920" y="699596"/>
                  <a:pt x="180911" y="709385"/>
                  <a:pt x="178540" y="718868"/>
                </a:cubicBezTo>
                <a:cubicBezTo>
                  <a:pt x="177070" y="724749"/>
                  <a:pt x="174260" y="730240"/>
                  <a:pt x="172790" y="736121"/>
                </a:cubicBezTo>
                <a:cubicBezTo>
                  <a:pt x="170419" y="745604"/>
                  <a:pt x="170471" y="755724"/>
                  <a:pt x="167039" y="764876"/>
                </a:cubicBezTo>
                <a:cubicBezTo>
                  <a:pt x="164612" y="771347"/>
                  <a:pt x="159371" y="776377"/>
                  <a:pt x="155537" y="782128"/>
                </a:cubicBezTo>
                <a:cubicBezTo>
                  <a:pt x="140324" y="842980"/>
                  <a:pt x="160979" y="771322"/>
                  <a:pt x="138284" y="822385"/>
                </a:cubicBezTo>
                <a:cubicBezTo>
                  <a:pt x="133360" y="833464"/>
                  <a:pt x="130616" y="845389"/>
                  <a:pt x="126782" y="856891"/>
                </a:cubicBezTo>
                <a:cubicBezTo>
                  <a:pt x="112993" y="898258"/>
                  <a:pt x="129723" y="846599"/>
                  <a:pt x="115280" y="897147"/>
                </a:cubicBezTo>
                <a:cubicBezTo>
                  <a:pt x="113615" y="902976"/>
                  <a:pt x="111194" y="908571"/>
                  <a:pt x="109529" y="914400"/>
                </a:cubicBezTo>
                <a:cubicBezTo>
                  <a:pt x="107358" y="922000"/>
                  <a:pt x="106892" y="930139"/>
                  <a:pt x="103778" y="937404"/>
                </a:cubicBezTo>
                <a:cubicBezTo>
                  <a:pt x="101055" y="943757"/>
                  <a:pt x="95083" y="948341"/>
                  <a:pt x="92276" y="954657"/>
                </a:cubicBezTo>
                <a:cubicBezTo>
                  <a:pt x="87352" y="965736"/>
                  <a:pt x="84608" y="977660"/>
                  <a:pt x="80774" y="989162"/>
                </a:cubicBezTo>
                <a:lnTo>
                  <a:pt x="63522" y="1040921"/>
                </a:lnTo>
                <a:cubicBezTo>
                  <a:pt x="61605" y="1046672"/>
                  <a:pt x="60482" y="1052752"/>
                  <a:pt x="57771" y="1058174"/>
                </a:cubicBezTo>
                <a:lnTo>
                  <a:pt x="46269" y="1081177"/>
                </a:lnTo>
                <a:cubicBezTo>
                  <a:pt x="44352" y="1092679"/>
                  <a:pt x="42805" y="1104249"/>
                  <a:pt x="40518" y="1115683"/>
                </a:cubicBezTo>
                <a:cubicBezTo>
                  <a:pt x="38968" y="1123434"/>
                  <a:pt x="35071" y="1130789"/>
                  <a:pt x="34767" y="1138687"/>
                </a:cubicBezTo>
                <a:cubicBezTo>
                  <a:pt x="31230" y="1230654"/>
                  <a:pt x="31804" y="1322739"/>
                  <a:pt x="29016" y="1414732"/>
                </a:cubicBezTo>
                <a:cubicBezTo>
                  <a:pt x="27969" y="1449275"/>
                  <a:pt x="26135" y="1483810"/>
                  <a:pt x="23265" y="1518249"/>
                </a:cubicBezTo>
                <a:cubicBezTo>
                  <a:pt x="20382" y="1552847"/>
                  <a:pt x="11763" y="1621766"/>
                  <a:pt x="11763" y="1621766"/>
                </a:cubicBezTo>
                <a:cubicBezTo>
                  <a:pt x="182" y="1882337"/>
                  <a:pt x="-4852" y="1860724"/>
                  <a:pt x="6012" y="2110596"/>
                </a:cubicBezTo>
                <a:cubicBezTo>
                  <a:pt x="6519" y="2122246"/>
                  <a:pt x="10187" y="2133548"/>
                  <a:pt x="11763" y="2145102"/>
                </a:cubicBezTo>
                <a:cubicBezTo>
                  <a:pt x="15939" y="2175729"/>
                  <a:pt x="19431" y="2206445"/>
                  <a:pt x="23265" y="2237117"/>
                </a:cubicBezTo>
                <a:cubicBezTo>
                  <a:pt x="28245" y="2276959"/>
                  <a:pt x="31006" y="2305961"/>
                  <a:pt x="40518" y="2346385"/>
                </a:cubicBezTo>
                <a:cubicBezTo>
                  <a:pt x="43295" y="2358187"/>
                  <a:pt x="49642" y="2369002"/>
                  <a:pt x="52020" y="2380891"/>
                </a:cubicBezTo>
                <a:lnTo>
                  <a:pt x="63522" y="2438400"/>
                </a:lnTo>
                <a:cubicBezTo>
                  <a:pt x="72822" y="2559302"/>
                  <a:pt x="63522" y="2467152"/>
                  <a:pt x="80774" y="2582174"/>
                </a:cubicBezTo>
                <a:cubicBezTo>
                  <a:pt x="83066" y="2597458"/>
                  <a:pt x="83287" y="2613069"/>
                  <a:pt x="86525" y="2628181"/>
                </a:cubicBezTo>
                <a:cubicBezTo>
                  <a:pt x="89065" y="2640036"/>
                  <a:pt x="95649" y="2650798"/>
                  <a:pt x="98027" y="2662687"/>
                </a:cubicBezTo>
                <a:cubicBezTo>
                  <a:pt x="123546" y="2790280"/>
                  <a:pt x="99369" y="2681761"/>
                  <a:pt x="115280" y="2737449"/>
                </a:cubicBezTo>
                <a:cubicBezTo>
                  <a:pt x="117451" y="2745049"/>
                  <a:pt x="118256" y="2753052"/>
                  <a:pt x="121031" y="2760453"/>
                </a:cubicBezTo>
                <a:cubicBezTo>
                  <a:pt x="124041" y="2768480"/>
                  <a:pt x="129523" y="2775430"/>
                  <a:pt x="132533" y="2783457"/>
                </a:cubicBezTo>
                <a:cubicBezTo>
                  <a:pt x="135308" y="2790858"/>
                  <a:pt x="136113" y="2798861"/>
                  <a:pt x="138284" y="2806461"/>
                </a:cubicBezTo>
                <a:cubicBezTo>
                  <a:pt x="139949" y="2812290"/>
                  <a:pt x="142118" y="2817962"/>
                  <a:pt x="144035" y="2823713"/>
                </a:cubicBezTo>
                <a:cubicBezTo>
                  <a:pt x="146599" y="2839095"/>
                  <a:pt x="151518" y="2870898"/>
                  <a:pt x="155537" y="2886974"/>
                </a:cubicBezTo>
                <a:cubicBezTo>
                  <a:pt x="157007" y="2892855"/>
                  <a:pt x="159693" y="2898379"/>
                  <a:pt x="161288" y="2904227"/>
                </a:cubicBezTo>
                <a:cubicBezTo>
                  <a:pt x="165447" y="2919478"/>
                  <a:pt x="169690" y="2934733"/>
                  <a:pt x="172790" y="2950234"/>
                </a:cubicBezTo>
                <a:cubicBezTo>
                  <a:pt x="181970" y="2996136"/>
                  <a:pt x="174779" y="2982194"/>
                  <a:pt x="184291" y="3024996"/>
                </a:cubicBezTo>
                <a:cubicBezTo>
                  <a:pt x="185606" y="3030914"/>
                  <a:pt x="188125" y="3036498"/>
                  <a:pt x="190042" y="3042249"/>
                </a:cubicBezTo>
                <a:cubicBezTo>
                  <a:pt x="191442" y="3053447"/>
                  <a:pt x="198898" y="3115283"/>
                  <a:pt x="201544" y="3128513"/>
                </a:cubicBezTo>
                <a:cubicBezTo>
                  <a:pt x="202733" y="3134457"/>
                  <a:pt x="205166" y="3140090"/>
                  <a:pt x="207295" y="3145766"/>
                </a:cubicBezTo>
                <a:cubicBezTo>
                  <a:pt x="214588" y="3165215"/>
                  <a:pt x="219326" y="3173497"/>
                  <a:pt x="224548" y="3191774"/>
                </a:cubicBezTo>
                <a:cubicBezTo>
                  <a:pt x="226719" y="3199374"/>
                  <a:pt x="228128" y="3207177"/>
                  <a:pt x="230299" y="3214777"/>
                </a:cubicBezTo>
                <a:cubicBezTo>
                  <a:pt x="231964" y="3220606"/>
                  <a:pt x="234580" y="3226149"/>
                  <a:pt x="236050" y="3232030"/>
                </a:cubicBezTo>
                <a:cubicBezTo>
                  <a:pt x="240785" y="3250972"/>
                  <a:pt x="244134" y="3276490"/>
                  <a:pt x="247552" y="3295291"/>
                </a:cubicBezTo>
                <a:cubicBezTo>
                  <a:pt x="259499" y="3361001"/>
                  <a:pt x="245678" y="3281420"/>
                  <a:pt x="264805" y="3364302"/>
                </a:cubicBezTo>
                <a:cubicBezTo>
                  <a:pt x="267427" y="3375664"/>
                  <a:pt x="267728" y="3387495"/>
                  <a:pt x="270556" y="3398808"/>
                </a:cubicBezTo>
                <a:cubicBezTo>
                  <a:pt x="273496" y="3410570"/>
                  <a:pt x="282057" y="3433313"/>
                  <a:pt x="282057" y="3433313"/>
                </a:cubicBezTo>
                <a:cubicBezTo>
                  <a:pt x="283974" y="3446732"/>
                  <a:pt x="285580" y="3460199"/>
                  <a:pt x="287808" y="3473570"/>
                </a:cubicBezTo>
                <a:cubicBezTo>
                  <a:pt x="289415" y="3483212"/>
                  <a:pt x="292347" y="3492626"/>
                  <a:pt x="293559" y="3502325"/>
                </a:cubicBezTo>
                <a:cubicBezTo>
                  <a:pt x="296185" y="3523335"/>
                  <a:pt x="296972" y="3544541"/>
                  <a:pt x="299310" y="3565585"/>
                </a:cubicBezTo>
                <a:cubicBezTo>
                  <a:pt x="300807" y="3579057"/>
                  <a:pt x="303507" y="3592376"/>
                  <a:pt x="305061" y="3605842"/>
                </a:cubicBezTo>
                <a:cubicBezTo>
                  <a:pt x="309259" y="3642225"/>
                  <a:pt x="312729" y="3678687"/>
                  <a:pt x="316563" y="3715110"/>
                </a:cubicBezTo>
                <a:cubicBezTo>
                  <a:pt x="318480" y="3789872"/>
                  <a:pt x="319134" y="3864677"/>
                  <a:pt x="322314" y="3939396"/>
                </a:cubicBezTo>
                <a:cubicBezTo>
                  <a:pt x="324083" y="3980978"/>
                  <a:pt x="327481" y="3983652"/>
                  <a:pt x="339567" y="4019910"/>
                </a:cubicBezTo>
                <a:lnTo>
                  <a:pt x="345318" y="4037162"/>
                </a:lnTo>
                <a:cubicBezTo>
                  <a:pt x="347235" y="4042913"/>
                  <a:pt x="347706" y="4049371"/>
                  <a:pt x="351069" y="4054415"/>
                </a:cubicBezTo>
                <a:cubicBezTo>
                  <a:pt x="373173" y="4087571"/>
                  <a:pt x="354036" y="4055587"/>
                  <a:pt x="368322" y="4088921"/>
                </a:cubicBezTo>
                <a:cubicBezTo>
                  <a:pt x="371699" y="4096801"/>
                  <a:pt x="376342" y="4104091"/>
                  <a:pt x="379824" y="4111925"/>
                </a:cubicBezTo>
                <a:cubicBezTo>
                  <a:pt x="413791" y="4188353"/>
                  <a:pt x="372275" y="4104466"/>
                  <a:pt x="402827" y="4157932"/>
                </a:cubicBezTo>
                <a:cubicBezTo>
                  <a:pt x="408841" y="4168457"/>
                  <a:pt x="416490" y="4188848"/>
                  <a:pt x="425831" y="4198189"/>
                </a:cubicBezTo>
                <a:cubicBezTo>
                  <a:pt x="430718" y="4203076"/>
                  <a:pt x="437333" y="4205857"/>
                  <a:pt x="443084" y="4209691"/>
                </a:cubicBezTo>
                <a:cubicBezTo>
                  <a:pt x="445001" y="4215442"/>
                  <a:pt x="447170" y="4221115"/>
                  <a:pt x="448835" y="4226944"/>
                </a:cubicBezTo>
                <a:cubicBezTo>
                  <a:pt x="451006" y="4234544"/>
                  <a:pt x="451051" y="4242878"/>
                  <a:pt x="454586" y="4249947"/>
                </a:cubicBezTo>
                <a:cubicBezTo>
                  <a:pt x="471360" y="4283494"/>
                  <a:pt x="471120" y="4280139"/>
                  <a:pt x="494842" y="4295955"/>
                </a:cubicBezTo>
                <a:cubicBezTo>
                  <a:pt x="498676" y="4301706"/>
                  <a:pt x="500483" y="4309545"/>
                  <a:pt x="506344" y="4313208"/>
                </a:cubicBezTo>
                <a:cubicBezTo>
                  <a:pt x="529803" y="4327870"/>
                  <a:pt x="575381" y="4328163"/>
                  <a:pt x="598359" y="4330461"/>
                </a:cubicBezTo>
                <a:cubicBezTo>
                  <a:pt x="611778" y="4334295"/>
                  <a:pt x="624664" y="4341630"/>
                  <a:pt x="638616" y="4341962"/>
                </a:cubicBezTo>
                <a:cubicBezTo>
                  <a:pt x="815545" y="4346174"/>
                  <a:pt x="778967" y="4356518"/>
                  <a:pt x="857152" y="4330461"/>
                </a:cubicBezTo>
                <a:cubicBezTo>
                  <a:pt x="862903" y="4324710"/>
                  <a:pt x="869678" y="4319826"/>
                  <a:pt x="874405" y="4313208"/>
                </a:cubicBezTo>
                <a:cubicBezTo>
                  <a:pt x="888640" y="4293279"/>
                  <a:pt x="887874" y="4280292"/>
                  <a:pt x="891657" y="4255698"/>
                </a:cubicBezTo>
                <a:cubicBezTo>
                  <a:pt x="893718" y="4242301"/>
                  <a:pt x="895491" y="4228861"/>
                  <a:pt x="897408" y="4215442"/>
                </a:cubicBezTo>
                <a:cubicBezTo>
                  <a:pt x="895491" y="4146431"/>
                  <a:pt x="894531" y="4077386"/>
                  <a:pt x="891657" y="4008408"/>
                </a:cubicBezTo>
                <a:cubicBezTo>
                  <a:pt x="890696" y="3985344"/>
                  <a:pt x="886606" y="3962469"/>
                  <a:pt x="885907" y="3939396"/>
                </a:cubicBezTo>
                <a:cubicBezTo>
                  <a:pt x="882771" y="3835909"/>
                  <a:pt x="882073" y="3732362"/>
                  <a:pt x="880156" y="3628845"/>
                </a:cubicBezTo>
                <a:cubicBezTo>
                  <a:pt x="882073" y="3517660"/>
                  <a:pt x="882776" y="3406448"/>
                  <a:pt x="885907" y="3295291"/>
                </a:cubicBezTo>
                <a:cubicBezTo>
                  <a:pt x="886611" y="3270306"/>
                  <a:pt x="889394" y="3245420"/>
                  <a:pt x="891657" y="3220528"/>
                </a:cubicBezTo>
                <a:cubicBezTo>
                  <a:pt x="892715" y="3208890"/>
                  <a:pt x="897254" y="3157729"/>
                  <a:pt x="903159" y="3140015"/>
                </a:cubicBezTo>
                <a:cubicBezTo>
                  <a:pt x="905870" y="3131882"/>
                  <a:pt x="910827" y="3124679"/>
                  <a:pt x="914661" y="3117011"/>
                </a:cubicBezTo>
                <a:cubicBezTo>
                  <a:pt x="918321" y="3084073"/>
                  <a:pt x="921866" y="3024932"/>
                  <a:pt x="931914" y="2984740"/>
                </a:cubicBezTo>
                <a:cubicBezTo>
                  <a:pt x="933384" y="2978859"/>
                  <a:pt x="935748" y="2973238"/>
                  <a:pt x="937665" y="2967487"/>
                </a:cubicBezTo>
                <a:cubicBezTo>
                  <a:pt x="939582" y="2954068"/>
                  <a:pt x="940576" y="2940484"/>
                  <a:pt x="943416" y="2927230"/>
                </a:cubicBezTo>
                <a:cubicBezTo>
                  <a:pt x="951172" y="2891036"/>
                  <a:pt x="957535" y="2880867"/>
                  <a:pt x="972171" y="2846717"/>
                </a:cubicBezTo>
                <a:cubicBezTo>
                  <a:pt x="976587" y="2811392"/>
                  <a:pt x="978382" y="2794843"/>
                  <a:pt x="983673" y="2760453"/>
                </a:cubicBezTo>
                <a:cubicBezTo>
                  <a:pt x="989456" y="2722860"/>
                  <a:pt x="986238" y="2735506"/>
                  <a:pt x="995174" y="2708694"/>
                </a:cubicBezTo>
                <a:cubicBezTo>
                  <a:pt x="997091" y="2693358"/>
                  <a:pt x="997177" y="2677681"/>
                  <a:pt x="1000925" y="2662687"/>
                </a:cubicBezTo>
                <a:cubicBezTo>
                  <a:pt x="1003004" y="2654370"/>
                  <a:pt x="1009417" y="2647710"/>
                  <a:pt x="1012427" y="2639683"/>
                </a:cubicBezTo>
                <a:cubicBezTo>
                  <a:pt x="1015202" y="2632282"/>
                  <a:pt x="1016261" y="2624347"/>
                  <a:pt x="1018178" y="2616679"/>
                </a:cubicBezTo>
                <a:cubicBezTo>
                  <a:pt x="1020095" y="2595592"/>
                  <a:pt x="1021303" y="2574429"/>
                  <a:pt x="1023929" y="2553419"/>
                </a:cubicBezTo>
                <a:cubicBezTo>
                  <a:pt x="1031031" y="2496607"/>
                  <a:pt x="1026489" y="2547651"/>
                  <a:pt x="1035431" y="2507411"/>
                </a:cubicBezTo>
                <a:cubicBezTo>
                  <a:pt x="1045762" y="2460923"/>
                  <a:pt x="1032673" y="2485670"/>
                  <a:pt x="1052684" y="2455653"/>
                </a:cubicBezTo>
                <a:cubicBezTo>
                  <a:pt x="1056518" y="2426898"/>
                  <a:pt x="1060695" y="2398187"/>
                  <a:pt x="1064186" y="2369389"/>
                </a:cubicBezTo>
                <a:cubicBezTo>
                  <a:pt x="1068364" y="2334923"/>
                  <a:pt x="1064709" y="2298808"/>
                  <a:pt x="1075688" y="2265872"/>
                </a:cubicBezTo>
                <a:cubicBezTo>
                  <a:pt x="1088833" y="2226437"/>
                  <a:pt x="1073312" y="2275378"/>
                  <a:pt x="1087190" y="2219864"/>
                </a:cubicBezTo>
                <a:cubicBezTo>
                  <a:pt x="1092491" y="2198660"/>
                  <a:pt x="1098691" y="2177691"/>
                  <a:pt x="1104442" y="2156604"/>
                </a:cubicBezTo>
                <a:cubicBezTo>
                  <a:pt x="1106359" y="2137434"/>
                  <a:pt x="1108065" y="2118242"/>
                  <a:pt x="1110193" y="2099094"/>
                </a:cubicBezTo>
                <a:cubicBezTo>
                  <a:pt x="1119241" y="2017667"/>
                  <a:pt x="1112342" y="2087656"/>
                  <a:pt x="1121695" y="2012830"/>
                </a:cubicBezTo>
                <a:cubicBezTo>
                  <a:pt x="1123848" y="1995605"/>
                  <a:pt x="1123680" y="1978017"/>
                  <a:pt x="1127446" y="1961072"/>
                </a:cubicBezTo>
                <a:cubicBezTo>
                  <a:pt x="1131391" y="1943319"/>
                  <a:pt x="1144699" y="1909313"/>
                  <a:pt x="1144699" y="1909313"/>
                </a:cubicBezTo>
                <a:cubicBezTo>
                  <a:pt x="1146616" y="1893977"/>
                  <a:pt x="1148644" y="1878655"/>
                  <a:pt x="1150450" y="1863306"/>
                </a:cubicBezTo>
                <a:cubicBezTo>
                  <a:pt x="1157199" y="1805940"/>
                  <a:pt x="1154679" y="1820088"/>
                  <a:pt x="1161952" y="1765540"/>
                </a:cubicBezTo>
                <a:cubicBezTo>
                  <a:pt x="1163744" y="1752104"/>
                  <a:pt x="1164136" y="1738361"/>
                  <a:pt x="1167703" y="1725283"/>
                </a:cubicBezTo>
                <a:cubicBezTo>
                  <a:pt x="1169959" y="1717012"/>
                  <a:pt x="1176195" y="1710306"/>
                  <a:pt x="1179205" y="1702279"/>
                </a:cubicBezTo>
                <a:cubicBezTo>
                  <a:pt x="1181980" y="1694879"/>
                  <a:pt x="1183039" y="1686944"/>
                  <a:pt x="1184956" y="1679276"/>
                </a:cubicBezTo>
                <a:cubicBezTo>
                  <a:pt x="1186873" y="1646687"/>
                  <a:pt x="1188104" y="1614051"/>
                  <a:pt x="1190707" y="1581510"/>
                </a:cubicBezTo>
                <a:cubicBezTo>
                  <a:pt x="1191939" y="1566104"/>
                  <a:pt x="1195174" y="1550904"/>
                  <a:pt x="1196457" y="1535502"/>
                </a:cubicBezTo>
                <a:cubicBezTo>
                  <a:pt x="1199009" y="1504877"/>
                  <a:pt x="1199046" y="1474055"/>
                  <a:pt x="1202208" y="1443487"/>
                </a:cubicBezTo>
                <a:cubicBezTo>
                  <a:pt x="1204803" y="1418407"/>
                  <a:pt x="1210583" y="1393744"/>
                  <a:pt x="1213710" y="1368725"/>
                </a:cubicBezTo>
                <a:cubicBezTo>
                  <a:pt x="1216336" y="1347715"/>
                  <a:pt x="1217354" y="1326533"/>
                  <a:pt x="1219461" y="1305464"/>
                </a:cubicBezTo>
                <a:cubicBezTo>
                  <a:pt x="1223189" y="1268180"/>
                  <a:pt x="1226379" y="1244367"/>
                  <a:pt x="1230963" y="1207698"/>
                </a:cubicBezTo>
                <a:cubicBezTo>
                  <a:pt x="1229046" y="1069675"/>
                  <a:pt x="1236157" y="931231"/>
                  <a:pt x="1225212" y="793630"/>
                </a:cubicBezTo>
                <a:cubicBezTo>
                  <a:pt x="1222615" y="760976"/>
                  <a:pt x="1201066" y="732691"/>
                  <a:pt x="1190707" y="701615"/>
                </a:cubicBezTo>
                <a:cubicBezTo>
                  <a:pt x="1188790" y="695864"/>
                  <a:pt x="1187465" y="689881"/>
                  <a:pt x="1184956" y="684362"/>
                </a:cubicBezTo>
                <a:cubicBezTo>
                  <a:pt x="1173713" y="659629"/>
                  <a:pt x="1128533" y="571986"/>
                  <a:pt x="1115944" y="563593"/>
                </a:cubicBezTo>
                <a:lnTo>
                  <a:pt x="1081439" y="540589"/>
                </a:lnTo>
                <a:cubicBezTo>
                  <a:pt x="1065890" y="518820"/>
                  <a:pt x="1047845" y="492013"/>
                  <a:pt x="1029680" y="471577"/>
                </a:cubicBezTo>
                <a:cubicBezTo>
                  <a:pt x="1022476" y="463472"/>
                  <a:pt x="1015351" y="455080"/>
                  <a:pt x="1006676" y="448574"/>
                </a:cubicBezTo>
                <a:cubicBezTo>
                  <a:pt x="951767" y="407392"/>
                  <a:pt x="1018433" y="496549"/>
                  <a:pt x="931914" y="385313"/>
                </a:cubicBezTo>
                <a:lnTo>
                  <a:pt x="891657" y="333555"/>
                </a:lnTo>
                <a:cubicBezTo>
                  <a:pt x="884074" y="323903"/>
                  <a:pt x="877333" y="313479"/>
                  <a:pt x="868654" y="304800"/>
                </a:cubicBezTo>
                <a:cubicBezTo>
                  <a:pt x="862903" y="299049"/>
                  <a:pt x="856128" y="294165"/>
                  <a:pt x="851401" y="287547"/>
                </a:cubicBezTo>
                <a:cubicBezTo>
                  <a:pt x="846418" y="280571"/>
                  <a:pt x="844443" y="271814"/>
                  <a:pt x="839899" y="264544"/>
                </a:cubicBezTo>
                <a:cubicBezTo>
                  <a:pt x="834819" y="256416"/>
                  <a:pt x="827726" y="249668"/>
                  <a:pt x="822646" y="241540"/>
                </a:cubicBezTo>
                <a:cubicBezTo>
                  <a:pt x="818102" y="234270"/>
                  <a:pt x="816499" y="225231"/>
                  <a:pt x="811144" y="218536"/>
                </a:cubicBezTo>
                <a:cubicBezTo>
                  <a:pt x="800983" y="205834"/>
                  <a:pt x="785662" y="197564"/>
                  <a:pt x="776639" y="184030"/>
                </a:cubicBezTo>
                <a:cubicBezTo>
                  <a:pt x="743675" y="134584"/>
                  <a:pt x="783196" y="197145"/>
                  <a:pt x="759386" y="149525"/>
                </a:cubicBezTo>
                <a:cubicBezTo>
                  <a:pt x="748676" y="128106"/>
                  <a:pt x="746531" y="134098"/>
                  <a:pt x="730631" y="115019"/>
                </a:cubicBezTo>
                <a:cubicBezTo>
                  <a:pt x="726206" y="109709"/>
                  <a:pt x="722963" y="103517"/>
                  <a:pt x="719129" y="97766"/>
                </a:cubicBezTo>
                <a:cubicBezTo>
                  <a:pt x="717212" y="90098"/>
                  <a:pt x="717300" y="81625"/>
                  <a:pt x="713378" y="74762"/>
                </a:cubicBezTo>
                <a:cubicBezTo>
                  <a:pt x="701650" y="54239"/>
                  <a:pt x="696527" y="59325"/>
                  <a:pt x="678873" y="51759"/>
                </a:cubicBezTo>
                <a:cubicBezTo>
                  <a:pt x="670993" y="48382"/>
                  <a:pt x="663537" y="44091"/>
                  <a:pt x="655869" y="40257"/>
                </a:cubicBezTo>
                <a:cubicBezTo>
                  <a:pt x="652035" y="34506"/>
                  <a:pt x="650549" y="26095"/>
                  <a:pt x="644367" y="23004"/>
                </a:cubicBezTo>
                <a:cubicBezTo>
                  <a:pt x="633937" y="17789"/>
                  <a:pt x="621386" y="19026"/>
                  <a:pt x="609861" y="17253"/>
                </a:cubicBezTo>
                <a:cubicBezTo>
                  <a:pt x="596464" y="15192"/>
                  <a:pt x="582975" y="13730"/>
                  <a:pt x="569605" y="11502"/>
                </a:cubicBezTo>
                <a:cubicBezTo>
                  <a:pt x="559963" y="9895"/>
                  <a:pt x="550539" y="7043"/>
                  <a:pt x="540850" y="5751"/>
                </a:cubicBezTo>
                <a:cubicBezTo>
                  <a:pt x="521753" y="3205"/>
                  <a:pt x="502510" y="1917"/>
                  <a:pt x="483340" y="0"/>
                </a:cubicBezTo>
                <a:cubicBezTo>
                  <a:pt x="445001" y="1917"/>
                  <a:pt x="406413" y="990"/>
                  <a:pt x="368322" y="5751"/>
                </a:cubicBezTo>
                <a:cubicBezTo>
                  <a:pt x="359815" y="6814"/>
                  <a:pt x="351380" y="11191"/>
                  <a:pt x="345318" y="17253"/>
                </a:cubicBezTo>
                <a:cubicBezTo>
                  <a:pt x="289761" y="72810"/>
                  <a:pt x="398906" y="-5054"/>
                  <a:pt x="322314" y="46008"/>
                </a:cubicBezTo>
                <a:cubicBezTo>
                  <a:pt x="307707" y="119039"/>
                  <a:pt x="329516" y="37644"/>
                  <a:pt x="299310" y="92015"/>
                </a:cubicBezTo>
                <a:cubicBezTo>
                  <a:pt x="270570" y="143747"/>
                  <a:pt x="299303" y="109281"/>
                  <a:pt x="282057" y="143774"/>
                </a:cubicBezTo>
                <a:cubicBezTo>
                  <a:pt x="278223" y="151442"/>
                  <a:pt x="273933" y="158897"/>
                  <a:pt x="270556" y="166777"/>
                </a:cubicBezTo>
                <a:cubicBezTo>
                  <a:pt x="268168" y="172349"/>
                  <a:pt x="266547" y="178224"/>
                  <a:pt x="264805" y="184030"/>
                </a:cubicBezTo>
                <a:cubicBezTo>
                  <a:pt x="260795" y="197397"/>
                  <a:pt x="257137" y="210868"/>
                  <a:pt x="253303" y="224287"/>
                </a:cubicBezTo>
                <a:cubicBezTo>
                  <a:pt x="257538" y="287811"/>
                  <a:pt x="235549" y="301673"/>
                  <a:pt x="276307" y="322053"/>
                </a:cubicBezTo>
                <a:cubicBezTo>
                  <a:pt x="278021" y="322910"/>
                  <a:pt x="295476" y="350808"/>
                  <a:pt x="299310" y="356559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870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FE980-FA8D-4E33-A502-5593ED71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Irrigation and </a:t>
            </a:r>
            <a:r>
              <a:rPr lang="de-CH" dirty="0" err="1"/>
              <a:t>drainage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56073-9061-47E3-91DF-B238BEC19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A1B03-B57B-4D79-A62F-07BEFE4E2E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81971264-00D5-4F3F-B4A8-E65E709055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11655" b="17233"/>
          <a:stretch/>
        </p:blipFill>
        <p:spPr>
          <a:xfrm rot="5400000">
            <a:off x="-741032" y="2355295"/>
            <a:ext cx="5244520" cy="2998889"/>
          </a:xfrm>
          <a:prstGeom prst="rect">
            <a:avLst/>
          </a:prstGeom>
        </p:spPr>
      </p:pic>
      <p:pic>
        <p:nvPicPr>
          <p:cNvPr id="6" name="그림 4">
            <a:extLst>
              <a:ext uri="{FF2B5EF4-FFF2-40B4-BE49-F238E27FC236}">
                <a16:creationId xmlns:a16="http://schemas.microsoft.com/office/drawing/2014/main" id="{23775130-148A-4DF5-91D6-C67F692A6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 t="15346" b="16226"/>
          <a:stretch/>
        </p:blipFill>
        <p:spPr>
          <a:xfrm rot="16200000">
            <a:off x="2638065" y="2227542"/>
            <a:ext cx="5244520" cy="325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95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0E7B-27E1-47DA-B4D4-7B275D35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Day 80: </a:t>
            </a:r>
            <a:r>
              <a:rPr lang="de-CH" dirty="0" err="1"/>
              <a:t>osteomyelitis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15BBF-89DF-472C-A333-07283FBE0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03674-FD51-4F0B-9535-1C2E64829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  <p:pic>
        <p:nvPicPr>
          <p:cNvPr id="5" name="그림 2">
            <a:extLst>
              <a:ext uri="{FF2B5EF4-FFF2-40B4-BE49-F238E27FC236}">
                <a16:creationId xmlns:a16="http://schemas.microsoft.com/office/drawing/2014/main" id="{DB1ABD8A-79ED-441C-8A9B-BC9B0A66C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95" y="880223"/>
            <a:ext cx="1944649" cy="5722189"/>
          </a:xfrm>
          <a:prstGeom prst="rect">
            <a:avLst/>
          </a:prstGeom>
        </p:spPr>
      </p:pic>
      <p:pic>
        <p:nvPicPr>
          <p:cNvPr id="6" name="그림 3">
            <a:extLst>
              <a:ext uri="{FF2B5EF4-FFF2-40B4-BE49-F238E27FC236}">
                <a16:creationId xmlns:a16="http://schemas.microsoft.com/office/drawing/2014/main" id="{EE53B542-2FFF-4B04-B7FD-3F9F7032F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2" t="29598" r="25732" b="31909"/>
          <a:stretch/>
        </p:blipFill>
        <p:spPr>
          <a:xfrm>
            <a:off x="5545347" y="880223"/>
            <a:ext cx="2264491" cy="5256362"/>
          </a:xfrm>
          <a:prstGeom prst="rect">
            <a:avLst/>
          </a:prstGeom>
        </p:spPr>
      </p:pic>
      <p:cxnSp>
        <p:nvCxnSpPr>
          <p:cNvPr id="7" name="직선 화살표 연결선 4">
            <a:extLst>
              <a:ext uri="{FF2B5EF4-FFF2-40B4-BE49-F238E27FC236}">
                <a16:creationId xmlns:a16="http://schemas.microsoft.com/office/drawing/2014/main" id="{87006D2C-2380-40A5-9869-06CAA9752BC4}"/>
              </a:ext>
            </a:extLst>
          </p:cNvPr>
          <p:cNvCxnSpPr/>
          <p:nvPr/>
        </p:nvCxnSpPr>
        <p:spPr>
          <a:xfrm>
            <a:off x="5841377" y="1536096"/>
            <a:ext cx="425570" cy="4945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5">
            <a:extLst>
              <a:ext uri="{FF2B5EF4-FFF2-40B4-BE49-F238E27FC236}">
                <a16:creationId xmlns:a16="http://schemas.microsoft.com/office/drawing/2014/main" id="{B66F696D-3020-4148-ABFA-51484DC997D5}"/>
              </a:ext>
            </a:extLst>
          </p:cNvPr>
          <p:cNvCxnSpPr/>
          <p:nvPr/>
        </p:nvCxnSpPr>
        <p:spPr>
          <a:xfrm>
            <a:off x="5841377" y="3965869"/>
            <a:ext cx="425570" cy="4945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6">
            <a:extLst>
              <a:ext uri="{FF2B5EF4-FFF2-40B4-BE49-F238E27FC236}">
                <a16:creationId xmlns:a16="http://schemas.microsoft.com/office/drawing/2014/main" id="{30826DF3-8F8D-4784-9DC0-3235CFC40170}"/>
              </a:ext>
            </a:extLst>
          </p:cNvPr>
          <p:cNvCxnSpPr/>
          <p:nvPr/>
        </p:nvCxnSpPr>
        <p:spPr>
          <a:xfrm>
            <a:off x="5614359" y="2623024"/>
            <a:ext cx="652588" cy="4140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8">
            <a:extLst>
              <a:ext uri="{FF2B5EF4-FFF2-40B4-BE49-F238E27FC236}">
                <a16:creationId xmlns:a16="http://schemas.microsoft.com/office/drawing/2014/main" id="{A613A15A-C352-4633-B777-A9C8C22968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 b="16059"/>
          <a:stretch/>
        </p:blipFill>
        <p:spPr>
          <a:xfrm rot="16200000">
            <a:off x="-864205" y="2125429"/>
            <a:ext cx="5722189" cy="323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623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205</Words>
  <Application>Microsoft Office PowerPoint</Application>
  <PresentationFormat>On-screen Show (4:3)</PresentationFormat>
  <Paragraphs>74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ＭＳ Ｐゴシック</vt:lpstr>
      <vt:lpstr>Arial</vt:lpstr>
      <vt:lpstr>Tahoma</vt:lpstr>
      <vt:lpstr>Presentation_AOTRAUMA_w</vt:lpstr>
      <vt:lpstr>Case discussion Infection—open tibial fracture</vt:lpstr>
      <vt:lpstr>Case description</vt:lpstr>
      <vt:lpstr>Preoperative images</vt:lpstr>
      <vt:lpstr>Day 0: debridement and negative pressure wound therapy</vt:lpstr>
      <vt:lpstr>Day 4  Day 15    Day 30</vt:lpstr>
      <vt:lpstr>Day 40: skin graft</vt:lpstr>
      <vt:lpstr>Day 55: localized (?) infection</vt:lpstr>
      <vt:lpstr>Irrigation and drainage</vt:lpstr>
      <vt:lpstr>Day 80: osteomyelitis</vt:lpstr>
      <vt:lpstr>Day 80: osteomyelitis</vt:lpstr>
      <vt:lpstr>PowerPoint Presentation</vt:lpstr>
      <vt:lpstr>Resect the dead bone and debridement (x4)</vt:lpstr>
      <vt:lpstr>Normalized infection lab </vt:lpstr>
      <vt:lpstr>Bone transport with plate</vt:lpstr>
      <vt:lpstr>PowerPoint Presentation</vt:lpstr>
      <vt:lpstr>Screwing and docking site bone graft and external fixator removal</vt:lpstr>
      <vt:lpstr>2 months later</vt:lpstr>
      <vt:lpstr>5 months later, nonuinon of docking site, redness/heat</vt:lpstr>
      <vt:lpstr>Removal of plate</vt:lpstr>
      <vt:lpstr>Bone graft and plating</vt:lpstr>
      <vt:lpstr>Another 5 months, still nonunion, infection remains? </vt:lpstr>
      <vt:lpstr>Resect the infected bone (3.5 cm)</vt:lpstr>
      <vt:lpstr>Incomplete resection of infected bone</vt:lpstr>
      <vt:lpstr>Bone transport with plate</vt:lpstr>
      <vt:lpstr>Second operation: screws at middle segment and bone graft at docking </vt:lpstr>
      <vt:lpstr>1 year later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Changwug Oh</dc:creator>
  <cp:lastModifiedBy>Carl Lau</cp:lastModifiedBy>
  <cp:revision>34</cp:revision>
  <dcterms:created xsi:type="dcterms:W3CDTF">2017-11-19T16:10:41Z</dcterms:created>
  <dcterms:modified xsi:type="dcterms:W3CDTF">2018-11-07T15:12:36Z</dcterms:modified>
</cp:coreProperties>
</file>