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81"/>
  </p:notesMasterIdLst>
  <p:sldIdLst>
    <p:sldId id="564" r:id="rId2"/>
    <p:sldId id="612" r:id="rId3"/>
    <p:sldId id="565" r:id="rId4"/>
    <p:sldId id="566" r:id="rId5"/>
    <p:sldId id="482" r:id="rId6"/>
    <p:sldId id="567" r:id="rId7"/>
    <p:sldId id="485" r:id="rId8"/>
    <p:sldId id="568" r:id="rId9"/>
    <p:sldId id="569" r:id="rId10"/>
    <p:sldId id="570" r:id="rId11"/>
    <p:sldId id="571" r:id="rId12"/>
    <p:sldId id="572" r:id="rId13"/>
    <p:sldId id="611" r:id="rId14"/>
    <p:sldId id="573" r:id="rId15"/>
    <p:sldId id="574" r:id="rId16"/>
    <p:sldId id="575" r:id="rId17"/>
    <p:sldId id="576" r:id="rId18"/>
    <p:sldId id="577" r:id="rId19"/>
    <p:sldId id="578" r:id="rId20"/>
    <p:sldId id="610" r:id="rId21"/>
    <p:sldId id="579" r:id="rId22"/>
    <p:sldId id="580" r:id="rId23"/>
    <p:sldId id="540" r:id="rId24"/>
    <p:sldId id="541" r:id="rId25"/>
    <p:sldId id="581" r:id="rId26"/>
    <p:sldId id="582" r:id="rId27"/>
    <p:sldId id="544" r:id="rId28"/>
    <p:sldId id="545" r:id="rId29"/>
    <p:sldId id="546" r:id="rId30"/>
    <p:sldId id="609" r:id="rId31"/>
    <p:sldId id="500" r:id="rId32"/>
    <p:sldId id="501" r:id="rId33"/>
    <p:sldId id="502" r:id="rId34"/>
    <p:sldId id="503" r:id="rId35"/>
    <p:sldId id="504" r:id="rId36"/>
    <p:sldId id="505" r:id="rId37"/>
    <p:sldId id="506" r:id="rId38"/>
    <p:sldId id="608" r:id="rId39"/>
    <p:sldId id="583" r:id="rId40"/>
    <p:sldId id="560" r:id="rId41"/>
    <p:sldId id="561" r:id="rId42"/>
    <p:sldId id="562" r:id="rId43"/>
    <p:sldId id="563" r:id="rId44"/>
    <p:sldId id="508" r:id="rId45"/>
    <p:sldId id="607" r:id="rId46"/>
    <p:sldId id="292" r:id="rId47"/>
    <p:sldId id="293" r:id="rId48"/>
    <p:sldId id="400" r:id="rId49"/>
    <p:sldId id="585" r:id="rId50"/>
    <p:sldId id="584" r:id="rId51"/>
    <p:sldId id="294" r:id="rId52"/>
    <p:sldId id="401" r:id="rId53"/>
    <p:sldId id="295" r:id="rId54"/>
    <p:sldId id="296" r:id="rId55"/>
    <p:sldId id="402" r:id="rId56"/>
    <p:sldId id="586" r:id="rId57"/>
    <p:sldId id="587" r:id="rId58"/>
    <p:sldId id="588" r:id="rId59"/>
    <p:sldId id="606" r:id="rId60"/>
    <p:sldId id="589" r:id="rId61"/>
    <p:sldId id="550" r:id="rId62"/>
    <p:sldId id="551" r:id="rId63"/>
    <p:sldId id="552" r:id="rId64"/>
    <p:sldId id="590" r:id="rId65"/>
    <p:sldId id="591" r:id="rId66"/>
    <p:sldId id="592" r:id="rId67"/>
    <p:sldId id="593" r:id="rId68"/>
    <p:sldId id="594" r:id="rId69"/>
    <p:sldId id="605" r:id="rId70"/>
    <p:sldId id="595" r:id="rId71"/>
    <p:sldId id="596" r:id="rId72"/>
    <p:sldId id="597" r:id="rId73"/>
    <p:sldId id="598" r:id="rId74"/>
    <p:sldId id="599" r:id="rId75"/>
    <p:sldId id="600" r:id="rId76"/>
    <p:sldId id="601" r:id="rId77"/>
    <p:sldId id="602" r:id="rId78"/>
    <p:sldId id="603" r:id="rId79"/>
    <p:sldId id="604" r:id="rId80"/>
  </p:sldIdLst>
  <p:sldSz cx="9144000" cy="6858000" type="screen4x3"/>
  <p:notesSz cx="7099300" cy="10234613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cca Reichmuth" initials="JR" lastIdx="10" clrIdx="0">
    <p:extLst>
      <p:ext uri="{19B8F6BF-5375-455C-9EA6-DF929625EA0E}">
        <p15:presenceInfo xmlns:p15="http://schemas.microsoft.com/office/powerpoint/2012/main" userId="Jecca Reichmu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A6D"/>
    <a:srgbClr val="E3A785"/>
    <a:srgbClr val="080808"/>
    <a:srgbClr val="29529B"/>
    <a:srgbClr val="CC0000"/>
    <a:srgbClr val="DDDDDD"/>
    <a:srgbClr val="B2B2B2"/>
    <a:srgbClr val="4D4D4D"/>
    <a:srgbClr val="808080"/>
    <a:srgbClr val="0E2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5" autoAdjust="0"/>
    <p:restoredTop sz="92308" autoAdjust="0"/>
  </p:normalViewPr>
  <p:slideViewPr>
    <p:cSldViewPr>
      <p:cViewPr varScale="1">
        <p:scale>
          <a:sx n="88" d="100"/>
          <a:sy n="88" d="100"/>
        </p:scale>
        <p:origin x="802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1T09:51:34.625" idx="5">
    <p:pos x="-779" y="4176"/>
    <p:text>In the Notes: is it a reconstruction plate?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edit Master text styles</a:t>
            </a:r>
          </a:p>
          <a:p>
            <a:pPr lvl="1"/>
            <a:r>
              <a:rPr lang="de-CH" noProof="0"/>
              <a:t>Second level</a:t>
            </a:r>
          </a:p>
          <a:p>
            <a:pPr lvl="2"/>
            <a:r>
              <a:rPr lang="de-CH" noProof="0"/>
              <a:t>Third level</a:t>
            </a:r>
          </a:p>
          <a:p>
            <a:pPr lvl="3"/>
            <a:r>
              <a:rPr lang="de-CH" noProof="0"/>
              <a:t>Fourth level</a:t>
            </a:r>
          </a:p>
          <a:p>
            <a:pPr lvl="4"/>
            <a:r>
              <a:rPr lang="de-CH" noProof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endParaRPr lang="de-DE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4EFF11A7-EA4C-B041-AB99-612BD839F67A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5535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3337" cy="383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Fixation sufficient</a:t>
            </a:r>
          </a:p>
          <a:p>
            <a:r>
              <a:rPr lang="en-US" dirty="0"/>
              <a:t>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268246A-D3C6-6349-A7ED-32403E3DC957}" type="slidenum">
              <a:rPr lang="de-CH" smtClean="0"/>
              <a:pPr>
                <a:defRPr/>
              </a:pPr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2933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1810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8671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16038221-52FB-AB4B-A966-5604E14BD269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44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93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84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90600" eaLnBrk="0" hangingPunct="0"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5543B1B-8ED4-B34A-8709-C7D30C46D9AA}" type="slidenum">
              <a:rPr lang="de-CH" sz="1300"/>
              <a:pPr eaLnBrk="1" hangingPunct="1"/>
              <a:t>46</a:t>
            </a:fld>
            <a:endParaRPr lang="de-CH" sz="13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9765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Risks of nonoperative treatment </a:t>
            </a:r>
            <a:r>
              <a:rPr lang="de-CH" dirty="0" err="1"/>
              <a:t>continued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7487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802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8034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6532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1639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0333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0206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487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05389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0418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78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737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F11A7-EA4C-B041-AB99-612BD839F67A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902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0D6AB6E9-F38F-0345-8618-46AD33146250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31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49680" rIns="99000" bIns="496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  <a:defRPr/>
            </a:pPr>
            <a:fld id="{12623D2B-694A-E947-993C-FD74B83FEAD3}" type="slidenum">
              <a:rPr lang="de-CH" altLang="sk-SK" sz="1300" smtClean="0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31</a:t>
            </a:fld>
            <a:endParaRPr lang="de-CH" altLang="sk-SK" sz="1300">
              <a:latin typeface="Arial" charset="0"/>
            </a:endParaRP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sk-SK">
              <a:latin typeface="Arial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936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AC8D85D0-7333-AC42-B71F-FC01F391C333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32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Dispalced midshaft frx</a:t>
            </a:r>
          </a:p>
        </p:txBody>
      </p:sp>
      <p:sp>
        <p:nvSpPr>
          <p:cNvPr id="76805" name="Text Box 3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49680" rIns="99000" bIns="496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  <a:defRPr/>
            </a:pPr>
            <a:fld id="{CCF4AA9B-86E9-454E-B3FE-7B1F106488A3}" type="slidenum">
              <a:rPr lang="de-CH" altLang="sk-SK" sz="1300" smtClean="0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32</a:t>
            </a:fld>
            <a:endParaRPr lang="de-CH" altLang="sk-SK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3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7AFE4D2F-3ED6-ED4A-B691-7CD5667B576F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34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171450" indent="-171450">
              <a:spcBef>
                <a:spcPts val="450"/>
              </a:spcBef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CH" altLang="sk-SK" dirty="0">
                <a:highlight>
                  <a:srgbClr val="FFFF00"/>
                </a:highlight>
                <a:latin typeface="Arial" charset="0"/>
                <a:ea typeface="Lucida Sans Unicode" charset="0"/>
                <a:cs typeface="Lucida Sans Unicode" charset="0"/>
              </a:rPr>
              <a:t>R</a:t>
            </a:r>
            <a:r>
              <a:rPr lang="sk-SK" altLang="sk-SK" dirty="0">
                <a:highlight>
                  <a:srgbClr val="FFFF00"/>
                </a:highlight>
                <a:latin typeface="Arial" charset="0"/>
                <a:ea typeface="Lucida Sans Unicode" charset="0"/>
                <a:cs typeface="Lucida Sans Unicode" charset="0"/>
              </a:rPr>
              <a:t>econstructive </a:t>
            </a: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plate 3</a:t>
            </a:r>
            <a:r>
              <a:rPr lang="de-CH" altLang="sk-SK" dirty="0">
                <a:latin typeface="Arial" charset="0"/>
                <a:ea typeface="Lucida Sans Unicode" charset="0"/>
                <a:cs typeface="Lucida Sans Unicode" charset="0"/>
              </a:rPr>
              <a:t>.</a:t>
            </a: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5</a:t>
            </a:r>
            <a:r>
              <a:rPr lang="de-CH" altLang="sk-SK" dirty="0">
                <a:latin typeface="Arial" charset="0"/>
                <a:ea typeface="Lucida Sans Unicode" charset="0"/>
                <a:cs typeface="Lucida Sans Unicode" charset="0"/>
              </a:rPr>
              <a:t> </a:t>
            </a: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synthes</a:t>
            </a:r>
          </a:p>
          <a:p>
            <a:pPr marL="171450" indent="-171450">
              <a:spcBef>
                <a:spcPts val="450"/>
              </a:spcBef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Neutralisation/protective plate for 2</a:t>
            </a:r>
            <a:r>
              <a:rPr lang="de-CH" altLang="sk-SK" dirty="0">
                <a:latin typeface="Arial" charset="0"/>
                <a:ea typeface="Lucida Sans Unicode" charset="0"/>
                <a:cs typeface="Lucida Sans Unicode" charset="0"/>
              </a:rPr>
              <a:t> </a:t>
            </a: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lag screws</a:t>
            </a:r>
          </a:p>
          <a:p>
            <a:pPr marL="171450" indent="-171450">
              <a:spcBef>
                <a:spcPts val="450"/>
              </a:spcBef>
              <a:buClrTx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sk-SK" altLang="sk-SK" dirty="0">
                <a:latin typeface="Arial" charset="0"/>
                <a:ea typeface="Lucida Sans Unicode" charset="0"/>
                <a:cs typeface="Lucida Sans Unicode" charset="0"/>
              </a:rPr>
              <a:t>Bridging is better option in comminuted fractures</a:t>
            </a:r>
          </a:p>
        </p:txBody>
      </p:sp>
      <p:sp>
        <p:nvSpPr>
          <p:cNvPr id="78853" name="Text Box 3"/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9000" tIns="49680" rIns="99000" bIns="496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  <a:defRPr/>
            </a:pPr>
            <a:fld id="{E79CAE8A-2255-B14B-A787-376B0BF5385E}" type="slidenum">
              <a:rPr lang="de-CH" altLang="sk-SK" sz="1300" smtClean="0">
                <a:latin typeface="Arial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  <a:defRPr/>
              </a:pPr>
              <a:t>34</a:t>
            </a:fld>
            <a:endParaRPr lang="de-CH" altLang="sk-SK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46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56877E39-2C2A-3E46-9D05-396BAF8027A1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35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64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A175A5A6-B81A-F04E-B1AF-6512EE45C907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36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081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extLs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  <a:defRPr/>
            </a:pPr>
            <a:fld id="{63739A35-45F8-8644-A785-265D3A328F3E}" type="slidenum">
              <a:rPr lang="de-CH" altLang="sk-SK" sz="1300">
                <a:ea typeface="ＭＳ Ｐゴシック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  <a:defRPr/>
              </a:pPr>
              <a:t>37</a:t>
            </a:fld>
            <a:endParaRPr lang="de-CH" altLang="sk-SK" sz="1300">
              <a:ea typeface="ＭＳ Ｐゴシック" charset="-128"/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 altLang="sk-SK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0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OT_BEAM_bl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9388"/>
            <a:ext cx="8780462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OT_LOGO_int_L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6538"/>
            <a:ext cx="25844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9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81000" y="1517650"/>
            <a:ext cx="7899400" cy="685800"/>
          </a:xfrm>
        </p:spPr>
        <p:txBody>
          <a:bodyPr/>
          <a:lstStyle>
            <a:lvl1pPr>
              <a:defRPr>
                <a:ea typeface="ヒラギノ角ゴ Pro W6" pitchFamily="-32" charset="-128"/>
              </a:defRPr>
            </a:lvl1pPr>
          </a:lstStyle>
          <a:p>
            <a:r>
              <a:rPr lang="en-US" dirty="0"/>
              <a:t>Discussion group 1: </a:t>
            </a:r>
            <a:br>
              <a:rPr lang="en-US" dirty="0"/>
            </a:br>
            <a:r>
              <a:rPr lang="en-US" dirty="0"/>
              <a:t>Clavicle, scapula, and floating shoulder</a:t>
            </a:r>
            <a:endParaRPr lang="en-US" altLang="ja-JP" dirty="0"/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208213"/>
            <a:ext cx="7899400" cy="685800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 Box 21"/>
          <p:cNvSpPr txBox="1">
            <a:spLocks noChangeArrowheads="1"/>
          </p:cNvSpPr>
          <p:nvPr userDrawn="1"/>
        </p:nvSpPr>
        <p:spPr bwMode="auto">
          <a:xfrm>
            <a:off x="3563938" y="5892855"/>
            <a:ext cx="51990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AOTrauma Master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s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c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ourse                                                 Upper </a:t>
            </a:r>
            <a:r>
              <a:rPr kumimoji="1" lang="de-CH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e</a:t>
            </a:r>
            <a:r>
              <a:rPr kumimoji="1" lang="cs-CZ" altLang="ko-KR" sz="2400" dirty="0">
                <a:solidFill>
                  <a:srgbClr val="29529B"/>
                </a:solidFill>
                <a:latin typeface="Arial" charset="0"/>
                <a:ea typeface="Gulim" charset="-127"/>
                <a:cs typeface="Gulim" charset="-127"/>
              </a:rPr>
              <a:t>xtremity</a:t>
            </a:r>
            <a:endParaRPr lang="en-US" altLang="en-US" sz="2400" dirty="0">
              <a:solidFill>
                <a:srgbClr val="29529B"/>
              </a:solidFill>
              <a:ea typeface="Osaka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457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2044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9713" y="531813"/>
            <a:ext cx="2068512" cy="5481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1813"/>
            <a:ext cx="6056313" cy="54816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6244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7" y="179389"/>
            <a:ext cx="8780463" cy="64643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4419600" y="6172202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66486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65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07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17650"/>
            <a:ext cx="4062413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17650"/>
            <a:ext cx="4062412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91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4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948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35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600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55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add text</a:t>
            </a:r>
          </a:p>
          <a:p>
            <a:pPr lvl="1"/>
            <a:r>
              <a:rPr lang="en-US" altLang="ja-JP"/>
              <a:t>Second level text</a:t>
            </a:r>
          </a:p>
        </p:txBody>
      </p:sp>
      <p:pic>
        <p:nvPicPr>
          <p:cNvPr id="1028" name="Picture 8" descr="AOT_LOGO_int_M_rg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6477000"/>
            <a:ext cx="16176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7B3D-8624-4C20-83CB-46A9A6DA30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Discussion group</a:t>
            </a:r>
            <a:r>
              <a:rPr lang="cs-CZ" altLang="en-US" dirty="0"/>
              <a:t>s</a:t>
            </a:r>
            <a:r>
              <a:rPr lang="de-CH" altLang="en-US" dirty="0"/>
              <a:t>:</a:t>
            </a:r>
            <a:br>
              <a:rPr lang="cs-CZ" altLang="en-US" dirty="0"/>
            </a:br>
            <a:r>
              <a:rPr lang="cs-CZ" altLang="en-US" dirty="0"/>
              <a:t>Complications in clavicular fracture treatment</a:t>
            </a:r>
            <a:br>
              <a:rPr lang="cs-CZ" alt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6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D717-66A9-4614-98ED-13D5C61B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After </a:t>
            </a:r>
            <a:r>
              <a:rPr lang="de-CH" dirty="0" err="1"/>
              <a:t>revision</a:t>
            </a:r>
            <a:endParaRPr lang="en-US" dirty="0"/>
          </a:p>
        </p:txBody>
      </p:sp>
      <p:pic>
        <p:nvPicPr>
          <p:cNvPr id="4" name="Picture 3" descr="macias 3_1">
            <a:extLst>
              <a:ext uri="{FF2B5EF4-FFF2-40B4-BE49-F238E27FC236}">
                <a16:creationId xmlns:a16="http://schemas.microsoft.com/office/drawing/2014/main" id="{C8D05F00-8FDD-4DC5-B674-81BF9A2A6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3619" r="11880" b="10732"/>
          <a:stretch>
            <a:fillRect/>
          </a:stretch>
        </p:blipFill>
        <p:spPr bwMode="auto">
          <a:xfrm>
            <a:off x="1104153" y="1184835"/>
            <a:ext cx="5449047" cy="515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20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984C-C5DF-4B3B-BF69-D2353C21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After </a:t>
            </a:r>
            <a:r>
              <a:rPr lang="de-CH" dirty="0" err="1"/>
              <a:t>revision</a:t>
            </a:r>
            <a:r>
              <a:rPr lang="de-CH" dirty="0"/>
              <a:t>, 3 </a:t>
            </a:r>
            <a:r>
              <a:rPr lang="de-CH" dirty="0" err="1"/>
              <a:t>months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A1B0F6-8F93-451F-8B63-7F6A62FE9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 descr="macias 4 _1">
            <a:extLst>
              <a:ext uri="{FF2B5EF4-FFF2-40B4-BE49-F238E27FC236}">
                <a16:creationId xmlns:a16="http://schemas.microsoft.com/office/drawing/2014/main" id="{07378728-8AF1-4B21-996A-DD3EC22F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2" b="31389"/>
          <a:stretch>
            <a:fillRect/>
          </a:stretch>
        </p:blipFill>
        <p:spPr bwMode="auto">
          <a:xfrm>
            <a:off x="381000" y="1517650"/>
            <a:ext cx="83820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263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C735-14CC-407E-901B-FA975436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19C2C-BF32-417A-A12B-3488B5829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Plate post clavicle osteotomy for vascular access is a good idea</a:t>
            </a:r>
          </a:p>
          <a:p>
            <a:r>
              <a:rPr lang="en-US" sz="2400" dirty="0"/>
              <a:t>Need strong implant</a:t>
            </a:r>
          </a:p>
          <a:p>
            <a:r>
              <a:rPr lang="en-US" sz="2400" dirty="0"/>
              <a:t>Reconstruction plates 2.7 or 3.5 are not strong enough for most male patients</a:t>
            </a:r>
          </a:p>
          <a:p>
            <a:r>
              <a:rPr lang="en-US" sz="2400" dirty="0"/>
              <a:t>Revision with a thicker implant, plus or minus bone graft, when indicated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4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74B3-9471-4E34-B910-FE39BF64B5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23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46BD-5031-4904-83E2-5DCCB2182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94F82-1FA9-49F8-A8FD-57BBCA952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20-year-old man</a:t>
            </a:r>
          </a:p>
          <a:p>
            <a:r>
              <a:rPr lang="en-US" sz="2400" dirty="0"/>
              <a:t>Fell while playing soccer</a:t>
            </a:r>
          </a:p>
          <a:p>
            <a:r>
              <a:rPr lang="en-US" sz="2400" dirty="0"/>
              <a:t>Landed on dominant right shoulder</a:t>
            </a:r>
          </a:p>
          <a:p>
            <a:r>
              <a:rPr lang="en-US" sz="2400" dirty="0"/>
              <a:t>Pain in right clavicle</a:t>
            </a:r>
          </a:p>
          <a:p>
            <a:r>
              <a:rPr lang="en-US" sz="2400" dirty="0"/>
              <a:t>Isolated, closed injury</a:t>
            </a:r>
          </a:p>
          <a:p>
            <a:r>
              <a:rPr lang="en-US" sz="2400" dirty="0"/>
              <a:t>Neurovascularly intact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C3B307-6B78-4B58-87CA-1A30E5E476F6}"/>
              </a:ext>
            </a:extLst>
          </p:cNvPr>
          <p:cNvSpPr txBox="1">
            <a:spLocks/>
          </p:cNvSpPr>
          <p:nvPr/>
        </p:nvSpPr>
        <p:spPr bwMode="auto">
          <a:xfrm>
            <a:off x="380999" y="5340350"/>
            <a:ext cx="8277225" cy="673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CH" b="1" kern="0" dirty="0"/>
              <a:t>Day 0</a:t>
            </a:r>
            <a:endParaRPr lang="en-US" b="1" kern="0" dirty="0"/>
          </a:p>
        </p:txBody>
      </p:sp>
    </p:spTree>
    <p:extLst>
      <p:ext uri="{BB962C8B-B14F-4D97-AF65-F5344CB8AC3E}">
        <p14:creationId xmlns:p14="http://schemas.microsoft.com/office/powerpoint/2010/main" val="277091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477D0-8F61-412E-89E5-C70520179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Initial x-</a:t>
            </a:r>
            <a:r>
              <a:rPr lang="de-CH" dirty="0" err="1"/>
              <a:t>rays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5CB2E-2B0D-4F49-94F2-67841D799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r>
              <a:rPr lang="de-CH" b="1" dirty="0"/>
              <a:t>Day 0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6FC7A8D-6326-46EA-99C1-0021D367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17650"/>
            <a:ext cx="4378325" cy="308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1021FB2-A647-4DCA-9FC3-4090709D2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004"/>
          <a:stretch/>
        </p:blipFill>
        <p:spPr bwMode="auto">
          <a:xfrm>
            <a:off x="4759325" y="1517650"/>
            <a:ext cx="3940635" cy="3089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0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0121-47A8-4885-9859-C21BA8B7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Operating </a:t>
            </a:r>
            <a:r>
              <a:rPr lang="de-CH" dirty="0" err="1"/>
              <a:t>room</a:t>
            </a:r>
            <a:r>
              <a:rPr lang="de-CH" dirty="0"/>
              <a:t> </a:t>
            </a:r>
            <a:r>
              <a:rPr lang="de-CH" dirty="0" err="1"/>
              <a:t>views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8434A-1D9F-4F33-A196-758CE9B14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r>
              <a:rPr lang="de-CH" b="1" dirty="0"/>
              <a:t>Day 3</a:t>
            </a:r>
            <a:endParaRPr lang="en-US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E180D00-D5A7-4B2A-B3EC-78D7AD6B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75" y="1517650"/>
            <a:ext cx="3730625" cy="37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B85BDB4-D858-4F8F-91E4-90A3804BB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513400"/>
            <a:ext cx="3810000" cy="37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468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422AE-8E75-4719-89EB-403EC79B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Follow-</a:t>
            </a:r>
            <a:r>
              <a:rPr lang="de-CH" dirty="0" err="1"/>
              <a:t>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423D8-E6C6-4358-8B89-956DF4C84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r>
              <a:rPr lang="de-CH" b="1" dirty="0" err="1"/>
              <a:t>Month</a:t>
            </a:r>
            <a:r>
              <a:rPr lang="de-CH" b="1" dirty="0"/>
              <a:t> 2</a:t>
            </a:r>
            <a:endParaRPr lang="en-US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BC05B9-676C-4455-84C9-11FA85749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179" y="1481400"/>
            <a:ext cx="5788025" cy="294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061FFE2-DC89-4FB3-9B7B-9AE4260B1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122658"/>
            <a:ext cx="5788025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7FFCC2-7B78-4AB9-8CA9-90F149E0BEDA}"/>
              </a:ext>
            </a:extLst>
          </p:cNvPr>
          <p:cNvSpPr/>
          <p:nvPr/>
        </p:nvSpPr>
        <p:spPr bwMode="auto">
          <a:xfrm>
            <a:off x="1143000" y="1633492"/>
            <a:ext cx="457200" cy="27150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955D7-2468-452A-8DBF-0B55CE70B62D}"/>
              </a:ext>
            </a:extLst>
          </p:cNvPr>
          <p:cNvSpPr/>
          <p:nvPr/>
        </p:nvSpPr>
        <p:spPr bwMode="auto">
          <a:xfrm>
            <a:off x="3581400" y="3293246"/>
            <a:ext cx="457200" cy="27150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049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569DE-2E22-4F2D-99A1-AFA8B5E67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83E9088-049D-4236-B2FF-A8B87524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9380" y="4685623"/>
            <a:ext cx="3048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1AD79D5-3D18-49BF-92B0-FA2565AB9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9380" y="2564324"/>
            <a:ext cx="2828399" cy="2121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D08EF26-C730-4121-A238-F4C534334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9381" y="531813"/>
            <a:ext cx="2828400" cy="212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51B61BD-F0A5-4113-98A8-36E59BE7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781" y="1517650"/>
            <a:ext cx="337185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7E4BCA6-CF12-4378-A373-25E43243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0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0E6A-080A-4A77-B320-735C6A0D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55518-DECC-439A-B1FC-507FC85AD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Displaced clavicle fractures may benefit from reduction and stable fixation</a:t>
            </a:r>
          </a:p>
          <a:p>
            <a:r>
              <a:rPr lang="en-US" sz="2400" dirty="0"/>
              <a:t>Alternatives to open reduction and plating may have an evolving role in 2018</a:t>
            </a:r>
          </a:p>
          <a:p>
            <a:r>
              <a:rPr lang="en-US" sz="2400" dirty="0"/>
              <a:t>Flexible intramedullary nail is interesting concept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844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DE57-F7FF-4A2B-B0AF-5B06E702E6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62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BB9D0-2446-42F9-B37D-2D6226D11D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3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A2BAA-90E9-4928-8B7E-BF72BC2272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30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4C911-DD90-4533-839C-7452082A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597F-BC5B-4B6F-9480-9C1F0D69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49-year-old woman</a:t>
            </a:r>
          </a:p>
          <a:p>
            <a:r>
              <a:rPr lang="en-US" sz="2400" dirty="0"/>
              <a:t>Simple fall</a:t>
            </a:r>
          </a:p>
          <a:p>
            <a:r>
              <a:rPr lang="en-US" sz="2400" dirty="0" err="1"/>
              <a:t>Monotrauma</a:t>
            </a:r>
            <a:endParaRPr lang="en-US" sz="2400" dirty="0"/>
          </a:p>
          <a:p>
            <a:r>
              <a:rPr lang="en-US" sz="2400" dirty="0"/>
              <a:t>Nondominant hand</a:t>
            </a:r>
          </a:p>
          <a:p>
            <a:r>
              <a:rPr lang="en-US" sz="2400" dirty="0"/>
              <a:t>Administrative work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DB099D7-E118-4603-B462-282BE6EA250E}"/>
              </a:ext>
            </a:extLst>
          </p:cNvPr>
          <p:cNvGrpSpPr/>
          <p:nvPr/>
        </p:nvGrpSpPr>
        <p:grpSpPr>
          <a:xfrm>
            <a:off x="3679399" y="1517650"/>
            <a:ext cx="4953000" cy="3296568"/>
            <a:chOff x="3429000" y="1371600"/>
            <a:chExt cx="4953000" cy="32965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6D5C19-8F89-40B1-8A13-500ECA70E7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079"/>
            <a:stretch/>
          </p:blipFill>
          <p:spPr>
            <a:xfrm>
              <a:off x="3429000" y="1371600"/>
              <a:ext cx="4953000" cy="329656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50C169C-6F1D-42E0-A1F9-8F5D212FB510}"/>
                </a:ext>
              </a:extLst>
            </p:cNvPr>
            <p:cNvSpPr/>
            <p:nvPr/>
          </p:nvSpPr>
          <p:spPr bwMode="auto">
            <a:xfrm>
              <a:off x="7341026" y="1371600"/>
              <a:ext cx="1040974" cy="1074737"/>
            </a:xfrm>
            <a:prstGeom prst="rect">
              <a:avLst/>
            </a:prstGeom>
            <a:solidFill>
              <a:srgbClr val="0808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532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27D2-9335-4F89-9D08-929A34956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One</a:t>
            </a:r>
            <a:r>
              <a:rPr lang="de-CH" dirty="0"/>
              <a:t> </a:t>
            </a:r>
            <a:r>
              <a:rPr lang="de-CH" dirty="0" err="1"/>
              <a:t>week</a:t>
            </a:r>
            <a:r>
              <a:rPr lang="de-CH" dirty="0"/>
              <a:t> </a:t>
            </a:r>
            <a:r>
              <a:rPr lang="de-CH" dirty="0" err="1"/>
              <a:t>later</a:t>
            </a:r>
            <a:r>
              <a:rPr lang="de-CH" dirty="0"/>
              <a:t>, </a:t>
            </a:r>
            <a:r>
              <a:rPr lang="de-CH" dirty="0" err="1"/>
              <a:t>figure</a:t>
            </a:r>
            <a:r>
              <a:rPr lang="de-CH" dirty="0"/>
              <a:t> </a:t>
            </a:r>
            <a:r>
              <a:rPr lang="de-CH" dirty="0" err="1"/>
              <a:t>eight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5C4690-F73A-48D5-890C-E4C7494F14C7}"/>
              </a:ext>
            </a:extLst>
          </p:cNvPr>
          <p:cNvGrpSpPr/>
          <p:nvPr/>
        </p:nvGrpSpPr>
        <p:grpSpPr>
          <a:xfrm>
            <a:off x="1044362" y="1544528"/>
            <a:ext cx="6651838" cy="4495800"/>
            <a:chOff x="1044362" y="1544528"/>
            <a:chExt cx="6651838" cy="4495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829A08-152C-45C1-A295-65CAA7F3C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105" r="4047"/>
            <a:stretch/>
          </p:blipFill>
          <p:spPr>
            <a:xfrm>
              <a:off x="1044362" y="1544528"/>
              <a:ext cx="6651838" cy="44958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DEB32A-7627-4C06-8049-D363FA192A57}"/>
                </a:ext>
              </a:extLst>
            </p:cNvPr>
            <p:cNvSpPr/>
            <p:nvPr/>
          </p:nvSpPr>
          <p:spPr bwMode="auto">
            <a:xfrm>
              <a:off x="6553200" y="1544528"/>
              <a:ext cx="1143000" cy="11986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355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81"/>
          <a:stretch/>
        </p:blipFill>
        <p:spPr>
          <a:xfrm>
            <a:off x="1981200" y="1517650"/>
            <a:ext cx="5772152" cy="450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70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49" r="16120"/>
          <a:stretch/>
        </p:blipFill>
        <p:spPr>
          <a:xfrm>
            <a:off x="366944" y="1752600"/>
            <a:ext cx="7405456" cy="43013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Postoperative, 6 months</a:t>
            </a:r>
          </a:p>
        </p:txBody>
      </p:sp>
    </p:spTree>
    <p:extLst>
      <p:ext uri="{BB962C8B-B14F-4D97-AF65-F5344CB8AC3E}">
        <p14:creationId xmlns:p14="http://schemas.microsoft.com/office/powerpoint/2010/main" val="184240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4DF3-7D30-4EDC-A734-4A458FA2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Postoperative, 1 </a:t>
            </a:r>
            <a:r>
              <a:rPr lang="de-CH" dirty="0" err="1"/>
              <a:t>year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8EF7E-FBDC-437A-90BD-5B1984BD1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632"/>
          <a:stretch/>
        </p:blipFill>
        <p:spPr>
          <a:xfrm>
            <a:off x="2094272" y="1118393"/>
            <a:ext cx="4975448" cy="3014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F68BE-362F-4C48-AFF4-0CF28B40D7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32" r="23939"/>
          <a:stretch/>
        </p:blipFill>
        <p:spPr>
          <a:xfrm>
            <a:off x="2094272" y="3733800"/>
            <a:ext cx="4955456" cy="27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18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54A7-F54E-4E41-A199-EFC09689C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After 1.5 </a:t>
            </a:r>
            <a:r>
              <a:rPr lang="de-CH" dirty="0" err="1"/>
              <a:t>years</a:t>
            </a:r>
            <a:r>
              <a:rPr lang="de-CH" dirty="0"/>
              <a:t>, </a:t>
            </a:r>
            <a:r>
              <a:rPr lang="de-CH" dirty="0" err="1"/>
              <a:t>remove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plate</a:t>
            </a:r>
            <a:r>
              <a:rPr lang="de-CH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D48CD-1D92-4507-9C75-8D44244FF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3A7050-A5EC-4B93-BC46-1514782B5615}"/>
              </a:ext>
            </a:extLst>
          </p:cNvPr>
          <p:cNvGrpSpPr/>
          <p:nvPr/>
        </p:nvGrpSpPr>
        <p:grpSpPr>
          <a:xfrm>
            <a:off x="380999" y="1515293"/>
            <a:ext cx="8277226" cy="3689291"/>
            <a:chOff x="380999" y="1515293"/>
            <a:chExt cx="8277226" cy="36892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FD612D-4D23-4993-A3DC-991116FD2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673" r="6432"/>
            <a:stretch/>
          </p:blipFill>
          <p:spPr>
            <a:xfrm>
              <a:off x="380999" y="1515293"/>
              <a:ext cx="8277225" cy="368929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92F7A6-A2FF-4189-8558-6DFD94BA9028}"/>
                </a:ext>
              </a:extLst>
            </p:cNvPr>
            <p:cNvSpPr/>
            <p:nvPr/>
          </p:nvSpPr>
          <p:spPr bwMode="auto">
            <a:xfrm>
              <a:off x="7467600" y="1517650"/>
              <a:ext cx="1190625" cy="130175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8560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589"/>
          <a:stretch/>
        </p:blipFill>
        <p:spPr>
          <a:xfrm>
            <a:off x="1447800" y="1517650"/>
            <a:ext cx="6248400" cy="45565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month later </a:t>
            </a:r>
          </a:p>
        </p:txBody>
      </p:sp>
    </p:spTree>
    <p:extLst>
      <p:ext uri="{BB962C8B-B14F-4D97-AF65-F5344CB8AC3E}">
        <p14:creationId xmlns:p14="http://schemas.microsoft.com/office/powerpoint/2010/main" val="620644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85B0F-F167-4927-ADEE-2669C725C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470"/>
          <a:stretch/>
        </p:blipFill>
        <p:spPr>
          <a:xfrm>
            <a:off x="380999" y="1517650"/>
            <a:ext cx="8283963" cy="43497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One year later</a:t>
            </a:r>
          </a:p>
        </p:txBody>
      </p:sp>
    </p:spTree>
    <p:extLst>
      <p:ext uri="{BB962C8B-B14F-4D97-AF65-F5344CB8AC3E}">
        <p14:creationId xmlns:p14="http://schemas.microsoft.com/office/powerpoint/2010/main" val="845937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 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2400" dirty="0"/>
              <a:t>No pain is not always ready to play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Risks of implant removal</a:t>
            </a:r>
            <a:r>
              <a:rPr lang="de-CH" sz="2400" dirty="0"/>
              <a:t>—</a:t>
            </a:r>
            <a:r>
              <a:rPr lang="en-US" sz="2400" dirty="0"/>
              <a:t>plates  </a:t>
            </a:r>
          </a:p>
          <a:p>
            <a:pPr>
              <a:buFont typeface="Arial" charset="0"/>
              <a:buChar char="•"/>
            </a:pPr>
            <a:r>
              <a:rPr lang="en-US" sz="2400" dirty="0"/>
              <a:t>It is not obligatory to remove implant 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A3883E-DEE8-49E1-91E0-5132F71D6FC9}"/>
              </a:ext>
            </a:extLst>
          </p:cNvPr>
          <p:cNvGrpSpPr/>
          <p:nvPr/>
        </p:nvGrpSpPr>
        <p:grpSpPr>
          <a:xfrm>
            <a:off x="381000" y="2893103"/>
            <a:ext cx="4953000" cy="3120347"/>
            <a:chOff x="3352800" y="3200400"/>
            <a:chExt cx="4572000" cy="28803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0448"/>
            <a:stretch/>
          </p:blipFill>
          <p:spPr>
            <a:xfrm>
              <a:off x="3352800" y="3200400"/>
              <a:ext cx="4572000" cy="2880320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AD481C8-ABA4-4B3A-8CF5-EDE0AD9F91D0}"/>
                </a:ext>
              </a:extLst>
            </p:cNvPr>
            <p:cNvSpPr/>
            <p:nvPr/>
          </p:nvSpPr>
          <p:spPr bwMode="auto">
            <a:xfrm>
              <a:off x="7086599" y="3200400"/>
              <a:ext cx="838201" cy="1066800"/>
            </a:xfrm>
            <a:prstGeom prst="rect">
              <a:avLst/>
            </a:prstGeom>
            <a:solidFill>
              <a:srgbClr val="0808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978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1C19-5F4A-473F-B1E8-A50A2DFA3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54B49-E503-4017-9DB5-0AE9B78A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Police officer with gun shot wound to chest</a:t>
            </a:r>
          </a:p>
          <a:p>
            <a:r>
              <a:rPr lang="en-US" dirty="0"/>
              <a:t>Open clavicle fracture</a:t>
            </a:r>
          </a:p>
          <a:p>
            <a:r>
              <a:rPr lang="en-US" dirty="0"/>
              <a:t>Minimally displaced</a:t>
            </a:r>
          </a:p>
          <a:p>
            <a:r>
              <a:rPr lang="en-US" dirty="0"/>
              <a:t>Associated with subclavian artery injury</a:t>
            </a:r>
          </a:p>
          <a:p>
            <a:r>
              <a:rPr lang="en-US" dirty="0"/>
              <a:t>Vascular surgery needs access</a:t>
            </a:r>
          </a:p>
          <a:p>
            <a:r>
              <a:rPr lang="en-US" dirty="0"/>
              <a:t>Does it need open reduction and internal fixation (ORIF)?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96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2E7EE-8CCD-4305-9CC9-DFA7ED4B2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60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B864-8715-4799-A899-503BBBEB8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2</a:t>
            </a:r>
            <a:r>
              <a:rPr lang="sk-SK" altLang="sk-SK" sz="2400" dirty="0"/>
              <a:t>4</a:t>
            </a:r>
            <a:r>
              <a:rPr lang="en-US" altLang="sk-SK" sz="2400" dirty="0"/>
              <a:t>-year-old man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sk-SK" altLang="sk-SK" sz="2400" dirty="0"/>
              <a:t>Fall </a:t>
            </a:r>
            <a:r>
              <a:rPr lang="de-CH" altLang="sk-SK" sz="2400" dirty="0"/>
              <a:t>in</a:t>
            </a:r>
            <a:r>
              <a:rPr lang="sk-SK" altLang="sk-SK" sz="2400" dirty="0"/>
              <a:t> soccer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Landed on </a:t>
            </a:r>
            <a:r>
              <a:rPr lang="sk-SK" altLang="sk-SK" sz="2400" dirty="0"/>
              <a:t>left </a:t>
            </a:r>
            <a:r>
              <a:rPr lang="en-US" altLang="sk-SK" sz="2400" dirty="0"/>
              <a:t>dominant shoulder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Pain in left clavicle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Isolated, closed injury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Neurovascularly intact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F947E-767C-48E3-86C1-61F090B3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7F925E-B602-463F-AAB7-08635687AC62}"/>
              </a:ext>
            </a:extLst>
          </p:cNvPr>
          <p:cNvSpPr txBox="1">
            <a:spLocks/>
          </p:cNvSpPr>
          <p:nvPr/>
        </p:nvSpPr>
        <p:spPr bwMode="auto">
          <a:xfrm>
            <a:off x="380999" y="4876800"/>
            <a:ext cx="8277225" cy="1136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e-CH" altLang="sk-SK" b="1" kern="0" dirty="0"/>
              <a:t>Day 0</a:t>
            </a:r>
            <a:endParaRPr lang="en-US" altLang="sk-SK" b="1" kern="0" dirty="0"/>
          </a:p>
        </p:txBody>
      </p:sp>
    </p:spTree>
    <p:extLst>
      <p:ext uri="{BB962C8B-B14F-4D97-AF65-F5344CB8AC3E}">
        <p14:creationId xmlns:p14="http://schemas.microsoft.com/office/powerpoint/2010/main" val="81241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2E3FA-AD54-483A-9892-27FAA85E1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5137056"/>
            <a:ext cx="8277225" cy="876393"/>
          </a:xfrm>
        </p:spPr>
        <p:txBody>
          <a:bodyPr anchor="b"/>
          <a:lstStyle/>
          <a:p>
            <a:pPr marL="0" indent="0">
              <a:buNone/>
            </a:pPr>
            <a:r>
              <a:rPr lang="de-CH" b="1" dirty="0"/>
              <a:t>Day 0</a:t>
            </a:r>
            <a:endParaRPr lang="en-US" b="1" dirty="0"/>
          </a:p>
        </p:txBody>
      </p:sp>
      <p:pic>
        <p:nvPicPr>
          <p:cNvPr id="75781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08"/>
          <a:stretch/>
        </p:blipFill>
        <p:spPr bwMode="auto">
          <a:xfrm>
            <a:off x="381001" y="1508032"/>
            <a:ext cx="427355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578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268" y="1517650"/>
            <a:ext cx="40036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EF9D9F-7819-4F2B-8FFD-D76C208F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X-</a:t>
            </a:r>
            <a:r>
              <a:rPr lang="de-CH" dirty="0" err="1"/>
              <a:t>rays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7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517650"/>
            <a:ext cx="8277225" cy="465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08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AF87B-59F1-4CD8-B18F-0C3773EEB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r>
              <a:rPr lang="de-CH" b="1" dirty="0"/>
              <a:t>Day 3</a:t>
            </a:r>
            <a:endParaRPr lang="en-US" b="1" dirty="0"/>
          </a:p>
        </p:txBody>
      </p:sp>
      <p:pic>
        <p:nvPicPr>
          <p:cNvPr id="7782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12" y="1517650"/>
            <a:ext cx="4014788" cy="401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83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17650"/>
            <a:ext cx="4014788" cy="401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6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4833E-F7D7-4D45-BB54-FD2DAFA82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b"/>
          <a:lstStyle/>
          <a:p>
            <a:pPr marL="0" indent="0">
              <a:buNone/>
            </a:pPr>
            <a:r>
              <a:rPr lang="de-CH" b="1" dirty="0" err="1"/>
              <a:t>Month</a:t>
            </a:r>
            <a:r>
              <a:rPr lang="de-CH" b="1" dirty="0"/>
              <a:t> 2</a:t>
            </a:r>
            <a:endParaRPr lang="en-US" b="1" dirty="0"/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32"/>
          <a:stretch/>
        </p:blipFill>
        <p:spPr bwMode="auto">
          <a:xfrm>
            <a:off x="4581201" y="1517650"/>
            <a:ext cx="4176620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9878" name="Text Box 5"/>
          <p:cNvSpPr txBox="1">
            <a:spLocks noChangeArrowheads="1"/>
          </p:cNvSpPr>
          <p:nvPr/>
        </p:nvSpPr>
        <p:spPr bwMode="auto">
          <a:xfrm>
            <a:off x="451846" y="764704"/>
            <a:ext cx="82772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endParaRPr lang="sk-SK" altLang="sk-SK" sz="2800" b="1" dirty="0">
              <a:solidFill>
                <a:srgbClr val="29529B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55"/>
          <a:stretch/>
        </p:blipFill>
        <p:spPr bwMode="auto">
          <a:xfrm>
            <a:off x="374162" y="1517650"/>
            <a:ext cx="4107259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2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905001" y="5105402"/>
            <a:ext cx="5965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sk-SK" altLang="sk-SK" sz="2400"/>
              <a:t> What´s happened?</a:t>
            </a:r>
          </a:p>
        </p:txBody>
      </p:sp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73139"/>
            <a:ext cx="8077200" cy="459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7E015-E235-4371-BAA0-BA8FD55E0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17650"/>
            <a:ext cx="8277225" cy="4495800"/>
          </a:xfrm>
        </p:spPr>
        <p:txBody>
          <a:bodyPr anchor="b"/>
          <a:lstStyle/>
          <a:p>
            <a:pPr marL="0" indent="0">
              <a:buNone/>
            </a:pPr>
            <a:r>
              <a:rPr lang="de-CH" b="1" dirty="0" err="1"/>
              <a:t>Month</a:t>
            </a:r>
            <a:r>
              <a:rPr lang="de-CH" b="1" dirty="0"/>
              <a:t>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91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1B902-6894-4220-9D6B-0D0FC5798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5533" y="1214654"/>
            <a:ext cx="2461592" cy="32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"/>
          <a:stretch/>
        </p:blipFill>
        <p:spPr bwMode="auto">
          <a:xfrm>
            <a:off x="370508" y="3910801"/>
            <a:ext cx="33750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" t="4820"/>
          <a:stretch/>
        </p:blipFill>
        <p:spPr bwMode="auto">
          <a:xfrm>
            <a:off x="381000" y="1214654"/>
            <a:ext cx="3375025" cy="248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676" y="3996526"/>
            <a:ext cx="3251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CF0B4-6899-4875-B482-3A7BAE973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Postoperative, 5 </a:t>
            </a:r>
            <a:r>
              <a:rPr lang="de-CH" dirty="0" err="1"/>
              <a:t>months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75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403D6-8247-461A-A31D-4715BB3239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95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09BF-AD90-4AA9-B151-ED4F4648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0825E-D4AD-4982-A849-5F3713E3E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48-year-old man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Motorcycle accident, less than 30 kph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Low velocity, car pulled out of side road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Went over the car landing on left nondominant shoulder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Wearing protective clothing and helmet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Pain in left clavicle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Isolated, closed injury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Neurovascularly intact</a:t>
            </a:r>
          </a:p>
          <a:p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0595CA-DF23-4B9A-A5E0-F995979B7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8277225" cy="450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6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as preop_1">
            <a:extLst>
              <a:ext uri="{FF2B5EF4-FFF2-40B4-BE49-F238E27FC236}">
                <a16:creationId xmlns:a16="http://schemas.microsoft.com/office/drawing/2014/main" id="{87A3CE7E-177F-48B4-A20C-55D29AAC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t="23753" r="18024" b="13301"/>
          <a:stretch>
            <a:fillRect/>
          </a:stretch>
        </p:blipFill>
        <p:spPr bwMode="auto">
          <a:xfrm>
            <a:off x="384699" y="531812"/>
            <a:ext cx="7943202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3467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b="5405"/>
          <a:stretch/>
        </p:blipFill>
        <p:spPr bwMode="auto">
          <a:xfrm>
            <a:off x="533400" y="1295400"/>
            <a:ext cx="7599281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3FC8EC-E676-4F9C-A85D-BCBA42E5DA87}"/>
              </a:ext>
            </a:extLst>
          </p:cNvPr>
          <p:cNvSpPr txBox="1">
            <a:spLocks/>
          </p:cNvSpPr>
          <p:nvPr/>
        </p:nvSpPr>
        <p:spPr bwMode="auto">
          <a:xfrm>
            <a:off x="533400" y="16700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 reduction and internal fixation (ORIF) or nonoperative treatment?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Absolute or relative stability?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Anatomical reduction with lag screw or bridge plating?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kern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Initial x-rays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923F117-BBF8-482E-810B-115F8DF9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8277225" cy="450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838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7ED9F5F7-46A5-478E-91F9-8D0A795A7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17650"/>
            <a:ext cx="8277225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Which method of plating?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Which plate has been used?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sort of screws?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2400" kern="0" dirty="0">
              <a:latin typeface="Arial" charset="0"/>
              <a:ea typeface="MS PGothic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Operating room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0525" y="1189023"/>
            <a:ext cx="4122475" cy="41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 cstate="print"/>
          <a:srcRect l="12784" r="13591"/>
          <a:stretch/>
        </p:blipFill>
        <p:spPr bwMode="auto">
          <a:xfrm rot="16200000">
            <a:off x="909908" y="685006"/>
            <a:ext cx="2973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A0618C88-6420-47C9-8C4C-564CD829F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11785"/>
            <a:ext cx="8277225" cy="61023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b="1" dirty="0"/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970285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Fracture clinic follow-up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049907"/>
            <a:ext cx="4038600" cy="162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52557"/>
            <a:ext cx="4038600" cy="142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4600" y="5064205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has happened?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Could we have predicted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Why did it happen?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Could we have prevented it?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514600" y="11430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4191000" y="3276600"/>
            <a:ext cx="990600" cy="381000"/>
          </a:xfrm>
          <a:prstGeom prst="straightConnector1">
            <a:avLst/>
          </a:prstGeom>
          <a:solidFill>
            <a:srgbClr val="C0C0C0"/>
          </a:solidFill>
          <a:ln w="254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60902ED-9027-422E-80F5-577D07BDD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8277225" cy="450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Week 6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83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Fracture clinic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08034"/>
            <a:ext cx="4038600" cy="2910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116163"/>
            <a:ext cx="4038600" cy="14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15240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Obvious deformity—patient not pleased with result!</a:t>
            </a:r>
            <a:endParaRPr lang="en-US" sz="24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351CB9F-9300-41DD-AE05-782C175A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62600"/>
            <a:ext cx="8277225" cy="450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Week 6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092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E5E71-8C1A-4DED-9F6C-7D6922DE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Bridge plating is an option for comminuted fractures</a:t>
            </a:r>
          </a:p>
          <a:p>
            <a:pPr marL="690563" lvl="1" indent="-319088">
              <a:buFont typeface="Arial" charset="0"/>
              <a:buChar char="–"/>
              <a:defRPr/>
            </a:pPr>
            <a:r>
              <a:rPr lang="en-US" altLang="sk-SK" sz="2400" dirty="0"/>
              <a:t>Although in this case, it was a combination of bridge plating and reduction and lag fixation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Bridge plating is an option for comminuted fractures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altLang="sk-SK" sz="2400" dirty="0"/>
              <a:t>Reconstruction plates</a:t>
            </a:r>
            <a:r>
              <a:rPr lang="sk-SK" altLang="sk-SK" sz="2400" dirty="0"/>
              <a:t> </a:t>
            </a:r>
          </a:p>
          <a:p>
            <a:pPr marL="690563" lvl="1" indent="-319088">
              <a:buFont typeface="Arial" charset="0"/>
              <a:buChar char="–"/>
              <a:defRPr/>
            </a:pPr>
            <a:r>
              <a:rPr lang="de-CH" altLang="sk-SK" sz="2400" dirty="0"/>
              <a:t>N</a:t>
            </a:r>
            <a:r>
              <a:rPr lang="sk-SK" altLang="sk-SK" sz="2400" dirty="0"/>
              <a:t>ot </a:t>
            </a:r>
            <a:r>
              <a:rPr lang="en-US" altLang="sk-SK" sz="2400" dirty="0"/>
              <a:t>strong enough for bridging</a:t>
            </a:r>
          </a:p>
          <a:p>
            <a:pPr marL="690563" lvl="1" indent="-319088">
              <a:buFont typeface="Arial" charset="0"/>
              <a:buChar char="–"/>
              <a:defRPr/>
            </a:pPr>
            <a:r>
              <a:rPr lang="en-US" altLang="sk-SK" sz="2400" dirty="0"/>
              <a:t> “Neutralization/protection” plates</a:t>
            </a:r>
            <a:r>
              <a:rPr lang="sk-SK" altLang="sk-SK" sz="2400" dirty="0"/>
              <a:t> with lag screws in wedge </a:t>
            </a:r>
            <a:r>
              <a:rPr lang="de-CH" altLang="sk-SK" sz="2400" dirty="0" err="1"/>
              <a:t>fractures</a:t>
            </a:r>
            <a:endParaRPr lang="sk-SK" altLang="sk-SK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r>
              <a:rPr lang="de-CH" altLang="sk-SK" sz="2400" dirty="0"/>
              <a:t>P</a:t>
            </a:r>
            <a:r>
              <a:rPr lang="en-US" altLang="sk-SK" sz="2400" dirty="0"/>
              <a:t>recontoured anatomical plates </a:t>
            </a:r>
            <a:r>
              <a:rPr lang="sk-SK" altLang="sk-SK" sz="2400" dirty="0"/>
              <a:t>3</a:t>
            </a:r>
            <a:r>
              <a:rPr lang="de-CH" altLang="sk-SK" sz="2400" dirty="0"/>
              <a:t>.</a:t>
            </a:r>
            <a:r>
              <a:rPr lang="sk-SK" altLang="sk-SK" sz="2400" dirty="0"/>
              <a:t>5 </a:t>
            </a:r>
            <a:r>
              <a:rPr lang="en-US" altLang="sk-SK" sz="2400" dirty="0"/>
              <a:t>are much stronger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2107C-4A4A-4EBE-B60F-A1935974F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1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B453-9537-429F-9D97-80D105C23D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7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latin typeface="Arial" charset="0"/>
                <a:ea typeface="MS PGothic" charset="0"/>
              </a:rPr>
              <a:t>46</a:t>
            </a:r>
            <a:r>
              <a:rPr lang="en-US" sz="2400" dirty="0">
                <a:latin typeface="Arial" charset="0"/>
                <a:ea typeface="MS PGothic" charset="0"/>
              </a:rPr>
              <a:t>-year-old man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 err="1">
                <a:latin typeface="Arial" charset="0"/>
                <a:ea typeface="MS PGothic" charset="0"/>
              </a:rPr>
              <a:t>Direct</a:t>
            </a:r>
            <a:r>
              <a:rPr lang="cs-CZ" sz="2400" dirty="0">
                <a:latin typeface="Arial" charset="0"/>
                <a:ea typeface="MS PGothic" charset="0"/>
              </a:rPr>
              <a:t> hit </a:t>
            </a:r>
            <a:r>
              <a:rPr lang="cs-CZ" sz="2400" dirty="0" err="1">
                <a:latin typeface="Arial" charset="0"/>
                <a:ea typeface="MS PGothic" charset="0"/>
              </a:rPr>
              <a:t>while</a:t>
            </a:r>
            <a:r>
              <a:rPr lang="cs-CZ" sz="2400" dirty="0">
                <a:latin typeface="Arial" charset="0"/>
                <a:ea typeface="MS PGothic" charset="0"/>
              </a:rPr>
              <a:t> </a:t>
            </a:r>
            <a:r>
              <a:rPr lang="cs-CZ" sz="2400" dirty="0" err="1">
                <a:latin typeface="Arial" charset="0"/>
                <a:ea typeface="MS PGothic" charset="0"/>
              </a:rPr>
              <a:t>playing</a:t>
            </a:r>
            <a:r>
              <a:rPr lang="cs-CZ" sz="2400" dirty="0">
                <a:latin typeface="Arial" charset="0"/>
                <a:ea typeface="MS PGothic" charset="0"/>
              </a:rPr>
              <a:t> rugby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Pain in </a:t>
            </a:r>
            <a:r>
              <a:rPr lang="cs-CZ" sz="2400" dirty="0" err="1">
                <a:latin typeface="Arial" charset="0"/>
                <a:ea typeface="MS PGothic" charset="0"/>
              </a:rPr>
              <a:t>right</a:t>
            </a:r>
            <a:r>
              <a:rPr lang="en-US" sz="2400" dirty="0">
                <a:latin typeface="Arial" charset="0"/>
                <a:ea typeface="MS PGothic" charset="0"/>
              </a:rPr>
              <a:t> clavicle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Isolated, closed injury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Arial" charset="0"/>
                <a:ea typeface="MS PGothic" charset="0"/>
              </a:rPr>
              <a:t>Neurovascularly</a:t>
            </a:r>
            <a:r>
              <a:rPr lang="en-US" sz="2400" dirty="0">
                <a:latin typeface="Arial" charset="0"/>
                <a:ea typeface="MS PGothic" charset="0"/>
              </a:rPr>
              <a:t> intact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2400" dirty="0">
              <a:latin typeface="Arial" charset="0"/>
              <a:ea typeface="MS PGothic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9D63E4-826C-4A54-8C06-62ECB1685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5340350"/>
            <a:ext cx="8277225" cy="6731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7BF92D-2EBF-4552-B76E-6E0DCA7C6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21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Initial x-rays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49149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CH" sz="2400" dirty="0"/>
              <a:t>B</a:t>
            </a:r>
            <a:r>
              <a:rPr lang="cs-CZ" sz="2400" dirty="0"/>
              <a:t>ony contact </a:t>
            </a:r>
            <a:r>
              <a:rPr lang="de-CH" sz="2400" dirty="0"/>
              <a:t>and</a:t>
            </a:r>
            <a:r>
              <a:rPr lang="cs-CZ" sz="2400" dirty="0"/>
              <a:t> shortening &lt; 2</a:t>
            </a:r>
            <a:r>
              <a:rPr lang="de-CH" sz="2400" dirty="0"/>
              <a:t> </a:t>
            </a:r>
            <a:r>
              <a:rPr lang="cs-CZ" sz="2400" dirty="0"/>
              <a:t>cm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Nonoperative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en-US" sz="2400" dirty="0"/>
              <a:t>? Which fixation?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Operative treatment? Options?</a:t>
            </a:r>
          </a:p>
        </p:txBody>
      </p:sp>
      <p:pic>
        <p:nvPicPr>
          <p:cNvPr id="7" name="Zástupný symbol pro obsah 6" descr="inju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535" t="11864" r="3630" b="6780"/>
          <a:stretch>
            <a:fillRect/>
          </a:stretch>
        </p:blipFill>
        <p:spPr>
          <a:xfrm>
            <a:off x="1524000" y="1143000"/>
            <a:ext cx="6172200" cy="3657600"/>
          </a:xfr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C85EC47-6144-44A8-A7FC-6FA056E9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29529"/>
            <a:ext cx="8277225" cy="336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52378977-8959-4169-8A89-D08C873EA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29529"/>
            <a:ext cx="8277225" cy="336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Initial x-rays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7142" y="4756527"/>
            <a:ext cx="64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AC joint not </a:t>
            </a:r>
            <a:r>
              <a:rPr lang="cs-CZ" sz="2400" dirty="0" err="1"/>
              <a:t>painful</a:t>
            </a:r>
            <a:endParaRPr lang="cs-CZ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injury</a:t>
            </a:r>
            <a:r>
              <a:rPr lang="cs-CZ" sz="2400" dirty="0"/>
              <a:t>?</a:t>
            </a:r>
            <a:endParaRPr lang="en-US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Classification?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Treatment?</a:t>
            </a:r>
          </a:p>
        </p:txBody>
      </p:sp>
      <p:pic>
        <p:nvPicPr>
          <p:cNvPr id="7" name="Zástupný symbol pro obsah 6" descr="injur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535" t="11864" r="3630" b="6780"/>
          <a:stretch>
            <a:fillRect/>
          </a:stretch>
        </p:blipFill>
        <p:spPr>
          <a:xfrm>
            <a:off x="1524000" y="1143000"/>
            <a:ext cx="6172200" cy="3657600"/>
          </a:xfrm>
        </p:spPr>
      </p:pic>
      <p:cxnSp>
        <p:nvCxnSpPr>
          <p:cNvPr id="8" name="Přímá spojovací šipka 7"/>
          <p:cNvCxnSpPr/>
          <p:nvPr/>
        </p:nvCxnSpPr>
        <p:spPr bwMode="auto">
          <a:xfrm>
            <a:off x="4267200" y="1828800"/>
            <a:ext cx="76200" cy="3810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514600" y="1752600"/>
            <a:ext cx="76200" cy="3810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0483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94E44-D9BC-426C-A95A-FF7CE5E60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Risks of nonoperative treatment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67A75-7EDD-446F-B3E4-AF01E51D1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/>
              <a:t>37-year-old man</a:t>
            </a:r>
          </a:p>
          <a:p>
            <a:r>
              <a:rPr lang="cs-CZ" sz="2400" dirty="0"/>
              <a:t>Acceptable bony contact, no shortening, but still</a:t>
            </a:r>
            <a:r>
              <a:rPr lang="mr-IN" sz="2400" dirty="0"/>
              <a:t>…</a:t>
            </a:r>
            <a:endParaRPr lang="cs-CZ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47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this need ORIF?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666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BF2B-E37B-4845-BF9B-04883480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Risks of nonoperative treatment </a:t>
            </a:r>
            <a:endParaRPr lang="en-US" dirty="0"/>
          </a:p>
        </p:txBody>
      </p:sp>
      <p:sp>
        <p:nvSpPr>
          <p:cNvPr id="5" name="TextovéPole 12">
            <a:extLst>
              <a:ext uri="{FF2B5EF4-FFF2-40B4-BE49-F238E27FC236}">
                <a16:creationId xmlns:a16="http://schemas.microsoft.com/office/drawing/2014/main" id="{0B094BA6-2F27-435F-8D6B-1A96ADFECB5E}"/>
              </a:ext>
            </a:extLst>
          </p:cNvPr>
          <p:cNvSpPr txBox="1"/>
          <p:nvPr/>
        </p:nvSpPr>
        <p:spPr>
          <a:xfrm>
            <a:off x="102960" y="195786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/>
              <a:t>1 </a:t>
            </a:r>
            <a:r>
              <a:rPr lang="de-CH" sz="1800" b="1" dirty="0" err="1"/>
              <a:t>month</a:t>
            </a:r>
            <a:endParaRPr lang="cs-CZ" sz="1800" b="1" dirty="0"/>
          </a:p>
        </p:txBody>
      </p:sp>
      <p:sp>
        <p:nvSpPr>
          <p:cNvPr id="6" name="TextovéPole 12">
            <a:extLst>
              <a:ext uri="{FF2B5EF4-FFF2-40B4-BE49-F238E27FC236}">
                <a16:creationId xmlns:a16="http://schemas.microsoft.com/office/drawing/2014/main" id="{C3DC12DE-2A78-4BD0-A054-D2FA468C9DFC}"/>
              </a:ext>
            </a:extLst>
          </p:cNvPr>
          <p:cNvSpPr txBox="1"/>
          <p:nvPr/>
        </p:nvSpPr>
        <p:spPr>
          <a:xfrm>
            <a:off x="381000" y="5333858"/>
            <a:ext cx="540533" cy="40011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1</a:t>
            </a:r>
            <a:r>
              <a:rPr lang="de-CH" sz="2000" b="1" dirty="0">
                <a:solidFill>
                  <a:schemeClr val="bg1"/>
                </a:solidFill>
              </a:rPr>
              <a:t>y 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E:\AO\Klíček\Koblovsky Petr75 37y\injury.jpg">
            <a:extLst>
              <a:ext uri="{FF2B5EF4-FFF2-40B4-BE49-F238E27FC236}">
                <a16:creationId xmlns:a16="http://schemas.microsoft.com/office/drawing/2014/main" id="{F04CB1FA-A39E-40E0-8648-A79ED1D13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903" t="7176" r="11015" b="27273"/>
          <a:stretch>
            <a:fillRect/>
          </a:stretch>
        </p:blipFill>
        <p:spPr bwMode="auto">
          <a:xfrm>
            <a:off x="147528" y="105332"/>
            <a:ext cx="3538767" cy="19168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E:\AO\Klíček\Koblovsky Petr75 37y\4w.jpg">
            <a:extLst>
              <a:ext uri="{FF2B5EF4-FFF2-40B4-BE49-F238E27FC236}">
                <a16:creationId xmlns:a16="http://schemas.microsoft.com/office/drawing/2014/main" id="{DA6AEC4C-9001-4216-8BAA-69E077D46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277" t="2134" r="11959" b="44921"/>
          <a:stretch>
            <a:fillRect/>
          </a:stretch>
        </p:blipFill>
        <p:spPr bwMode="auto">
          <a:xfrm>
            <a:off x="3791146" y="102252"/>
            <a:ext cx="4107497" cy="1916832"/>
          </a:xfrm>
          <a:prstGeom prst="rect">
            <a:avLst/>
          </a:prstGeom>
          <a:noFill/>
        </p:spPr>
      </p:pic>
      <p:pic>
        <p:nvPicPr>
          <p:cNvPr id="9" name="Picture 4" descr="E:\AO\Klíček\Koblovsky Petr75 37y\5m.jpg">
            <a:extLst>
              <a:ext uri="{FF2B5EF4-FFF2-40B4-BE49-F238E27FC236}">
                <a16:creationId xmlns:a16="http://schemas.microsoft.com/office/drawing/2014/main" id="{FF04733E-AC56-4290-89E8-4BE483D01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0914" t="17953" r="13447" b="10234"/>
          <a:stretch>
            <a:fillRect/>
          </a:stretch>
        </p:blipFill>
        <p:spPr bwMode="auto">
          <a:xfrm>
            <a:off x="40890" y="2285569"/>
            <a:ext cx="3645405" cy="1944216"/>
          </a:xfrm>
          <a:prstGeom prst="rect">
            <a:avLst/>
          </a:prstGeom>
          <a:noFill/>
        </p:spPr>
      </p:pic>
      <p:pic>
        <p:nvPicPr>
          <p:cNvPr id="10" name="Picture 7" descr="E:\AO\Klíček\Koblovsky Petr75 37y\CT PA front_S004_I0000.jpg">
            <a:extLst>
              <a:ext uri="{FF2B5EF4-FFF2-40B4-BE49-F238E27FC236}">
                <a16:creationId xmlns:a16="http://schemas.microsoft.com/office/drawing/2014/main" id="{71852DD0-276E-4C46-857B-F6D3EAC85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1728" t="39726" r="24333" b="26224"/>
          <a:stretch/>
        </p:blipFill>
        <p:spPr bwMode="auto">
          <a:xfrm>
            <a:off x="3474074" y="2285569"/>
            <a:ext cx="2509490" cy="1584176"/>
          </a:xfrm>
          <a:prstGeom prst="rect">
            <a:avLst/>
          </a:prstGeom>
          <a:noFill/>
        </p:spPr>
      </p:pic>
      <p:pic>
        <p:nvPicPr>
          <p:cNvPr id="11" name="Picture 8" descr="E:\AO\Klíček\Koblovsky Petr75 37y\CT PA front_S004_I0013.jpg">
            <a:extLst>
              <a:ext uri="{FF2B5EF4-FFF2-40B4-BE49-F238E27FC236}">
                <a16:creationId xmlns:a16="http://schemas.microsoft.com/office/drawing/2014/main" id="{C07B616D-15B3-4D8C-8F2E-368FF9AB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3309" t="33429" r="21923" b="35232"/>
          <a:stretch>
            <a:fillRect/>
          </a:stretch>
        </p:blipFill>
        <p:spPr bwMode="auto">
          <a:xfrm>
            <a:off x="5998490" y="2314961"/>
            <a:ext cx="2976331" cy="1440160"/>
          </a:xfrm>
          <a:prstGeom prst="rect">
            <a:avLst/>
          </a:prstGeom>
          <a:noFill/>
        </p:spPr>
      </p:pic>
      <p:cxnSp>
        <p:nvCxnSpPr>
          <p:cNvPr id="12" name="Přímá spojovací šipka 15">
            <a:extLst>
              <a:ext uri="{FF2B5EF4-FFF2-40B4-BE49-F238E27FC236}">
                <a16:creationId xmlns:a16="http://schemas.microsoft.com/office/drawing/2014/main" id="{13FCB8B2-B0ED-433B-B2D3-3FC8F07B2000}"/>
              </a:ext>
            </a:extLst>
          </p:cNvPr>
          <p:cNvCxnSpPr/>
          <p:nvPr/>
        </p:nvCxnSpPr>
        <p:spPr bwMode="auto">
          <a:xfrm>
            <a:off x="1507157" y="2682030"/>
            <a:ext cx="199737" cy="383712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5" descr="E:\AO\Klíček\Koblovsky Petr75 37y\reOS.jpg">
            <a:extLst>
              <a:ext uri="{FF2B5EF4-FFF2-40B4-BE49-F238E27FC236}">
                <a16:creationId xmlns:a16="http://schemas.microsoft.com/office/drawing/2014/main" id="{AE19E680-D749-4D26-9CD0-C9A7B10E1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3793" t="19462" r="17241" b="10982"/>
          <a:stretch>
            <a:fillRect/>
          </a:stretch>
        </p:blipFill>
        <p:spPr bwMode="auto">
          <a:xfrm>
            <a:off x="86400" y="4597809"/>
            <a:ext cx="3941490" cy="1872208"/>
          </a:xfrm>
          <a:prstGeom prst="rect">
            <a:avLst/>
          </a:prstGeom>
          <a:noFill/>
        </p:spPr>
      </p:pic>
      <p:pic>
        <p:nvPicPr>
          <p:cNvPr id="14" name="Picture 6" descr="E:\AO\Klíček\Koblovsky Petr75 37y\3m po reOS zhojeno.jpg">
            <a:extLst>
              <a:ext uri="{FF2B5EF4-FFF2-40B4-BE49-F238E27FC236}">
                <a16:creationId xmlns:a16="http://schemas.microsoft.com/office/drawing/2014/main" id="{15D6AC8D-2B6D-4B93-A7B6-791A26F9C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29890" t="27887" r="1133" b="16338"/>
          <a:stretch>
            <a:fillRect/>
          </a:stretch>
        </p:blipFill>
        <p:spPr bwMode="auto">
          <a:xfrm>
            <a:off x="4179810" y="4578955"/>
            <a:ext cx="3510390" cy="1872208"/>
          </a:xfrm>
          <a:prstGeom prst="rect">
            <a:avLst/>
          </a:prstGeom>
          <a:noFill/>
        </p:spPr>
      </p:pic>
      <p:sp>
        <p:nvSpPr>
          <p:cNvPr id="15" name="TextovéPole 12">
            <a:extLst>
              <a:ext uri="{FF2B5EF4-FFF2-40B4-BE49-F238E27FC236}">
                <a16:creationId xmlns:a16="http://schemas.microsoft.com/office/drawing/2014/main" id="{DCB4A40D-894E-4C24-867E-C3027E5ADF39}"/>
              </a:ext>
            </a:extLst>
          </p:cNvPr>
          <p:cNvSpPr txBox="1"/>
          <p:nvPr/>
        </p:nvSpPr>
        <p:spPr>
          <a:xfrm>
            <a:off x="102960" y="419397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/>
              <a:t>5 </a:t>
            </a:r>
            <a:r>
              <a:rPr lang="de-CH" sz="1800" b="1" dirty="0" err="1"/>
              <a:t>months</a:t>
            </a:r>
            <a:endParaRPr lang="cs-CZ" sz="1800" b="1" dirty="0"/>
          </a:p>
        </p:txBody>
      </p:sp>
      <p:sp>
        <p:nvSpPr>
          <p:cNvPr id="16" name="TextovéPole 12">
            <a:extLst>
              <a:ext uri="{FF2B5EF4-FFF2-40B4-BE49-F238E27FC236}">
                <a16:creationId xmlns:a16="http://schemas.microsoft.com/office/drawing/2014/main" id="{610907B9-5B1E-41CE-930C-42E8AF603446}"/>
              </a:ext>
            </a:extLst>
          </p:cNvPr>
          <p:cNvSpPr txBox="1"/>
          <p:nvPr/>
        </p:nvSpPr>
        <p:spPr>
          <a:xfrm>
            <a:off x="102960" y="64358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b="1" dirty="0"/>
              <a:t>1 </a:t>
            </a:r>
            <a:r>
              <a:rPr lang="de-CH" sz="1800" b="1" dirty="0" err="1"/>
              <a:t>year</a:t>
            </a:r>
            <a:endParaRPr 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982443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3999" y="4804528"/>
            <a:ext cx="70580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Which</a:t>
            </a:r>
            <a:r>
              <a:rPr lang="cs-CZ" sz="2000" dirty="0"/>
              <a:t> </a:t>
            </a:r>
            <a:r>
              <a:rPr lang="cs-CZ" sz="2000" dirty="0" err="1"/>
              <a:t>approach</a:t>
            </a:r>
            <a:r>
              <a:rPr lang="cs-CZ" sz="2000" dirty="0"/>
              <a:t> </a:t>
            </a:r>
            <a:r>
              <a:rPr lang="cs-CZ" sz="2000" dirty="0" err="1"/>
              <a:t>was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r>
              <a:rPr lang="cs-CZ" sz="20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Which method of plating?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Which plate has been used?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it stable enough?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Why </a:t>
            </a:r>
            <a:r>
              <a:rPr lang="de-CH" sz="2000" dirty="0"/>
              <a:t>was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acromioclavicular</a:t>
            </a:r>
            <a:r>
              <a:rPr lang="de-CH" sz="2000" dirty="0"/>
              <a:t> (</a:t>
            </a:r>
            <a:r>
              <a:rPr lang="cs-CZ" sz="2000" dirty="0"/>
              <a:t>AC</a:t>
            </a:r>
            <a:r>
              <a:rPr lang="de-CH" sz="2000" dirty="0"/>
              <a:t>)</a:t>
            </a:r>
            <a:r>
              <a:rPr lang="cs-CZ" sz="2000" dirty="0"/>
              <a:t> joint not</a:t>
            </a:r>
            <a:r>
              <a:rPr lang="de-CH" sz="2000" dirty="0"/>
              <a:t> </a:t>
            </a:r>
            <a:r>
              <a:rPr lang="cs-CZ" sz="2000" dirty="0"/>
              <a:t>addressed?</a:t>
            </a:r>
            <a:endParaRPr lang="en-US" sz="2000" dirty="0"/>
          </a:p>
        </p:txBody>
      </p:sp>
      <p:pic>
        <p:nvPicPr>
          <p:cNvPr id="9" name="Zástupný symbol pro obsah 8" descr="OS 4d post injury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7865" t="12421" r="4494" b="12566"/>
          <a:stretch/>
        </p:blipFill>
        <p:spPr>
          <a:xfrm>
            <a:off x="1524000" y="1070728"/>
            <a:ext cx="6889173" cy="3733800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969920B5-82AC-4305-BEB4-88B235D2CF88}"/>
              </a:ext>
            </a:extLst>
          </p:cNvPr>
          <p:cNvSpPr txBox="1">
            <a:spLocks/>
          </p:cNvSpPr>
          <p:nvPr/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GB" kern="0" dirty="0"/>
              <a:t>Operating room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FC78EDA-5157-46AA-A310-C90B8651B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29529"/>
            <a:ext cx="8277225" cy="336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2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94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Advantages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anteroinferior</a:t>
            </a:r>
            <a:r>
              <a:rPr lang="cs-CZ" dirty="0"/>
              <a:t> </a:t>
            </a:r>
            <a:r>
              <a:rPr lang="cs-CZ" dirty="0" err="1"/>
              <a:t>plating</a:t>
            </a:r>
            <a:endParaRPr lang="cs-CZ" dirty="0"/>
          </a:p>
        </p:txBody>
      </p:sp>
      <p:pic>
        <p:nvPicPr>
          <p:cNvPr id="1027" name="Picture 3" descr="D:\Davos2017\Cases Clavicle\Obrazky biomech.dlahy\IMG_6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1371600"/>
            <a:ext cx="2946400" cy="2209800"/>
          </a:xfrm>
          <a:prstGeom prst="rect">
            <a:avLst/>
          </a:prstGeom>
          <a:noFill/>
        </p:spPr>
      </p:pic>
      <p:pic>
        <p:nvPicPr>
          <p:cNvPr id="1028" name="Picture 4" descr="D:\Davos2017\Cases Clavicle\Obrazky biomech.dlahy\IMG_63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371600"/>
            <a:ext cx="2919412" cy="2189559"/>
          </a:xfrm>
          <a:prstGeom prst="rect">
            <a:avLst/>
          </a:prstGeom>
          <a:noFill/>
        </p:spPr>
      </p:pic>
      <p:pic>
        <p:nvPicPr>
          <p:cNvPr id="1029" name="Picture 5" descr="D:\Davos2017\Menčík -OS klavikula\DSCN4431.JPG"/>
          <p:cNvPicPr>
            <a:picLocks noChangeAspect="1" noChangeArrowheads="1"/>
          </p:cNvPicPr>
          <p:nvPr/>
        </p:nvPicPr>
        <p:blipFill>
          <a:blip r:embed="rId4" cstate="print"/>
          <a:srcRect l="17949" r="5128" b="855"/>
          <a:stretch>
            <a:fillRect/>
          </a:stretch>
        </p:blipFill>
        <p:spPr bwMode="auto">
          <a:xfrm>
            <a:off x="1447800" y="3733800"/>
            <a:ext cx="2916621" cy="2819400"/>
          </a:xfrm>
          <a:prstGeom prst="rect">
            <a:avLst/>
          </a:prstGeom>
          <a:noFill/>
        </p:spPr>
      </p:pic>
      <p:pic>
        <p:nvPicPr>
          <p:cNvPr id="1030" name="Picture 6" descr="D:\Davos2017\Menčík -OS klavikula\DSCN4453.JPG"/>
          <p:cNvPicPr>
            <a:picLocks noChangeAspect="1" noChangeArrowheads="1"/>
          </p:cNvPicPr>
          <p:nvPr/>
        </p:nvPicPr>
        <p:blipFill>
          <a:blip r:embed="rId5" cstate="print"/>
          <a:srcRect l="7031" t="6250" r="-781" b="12500"/>
          <a:stretch>
            <a:fillRect/>
          </a:stretch>
        </p:blipFill>
        <p:spPr bwMode="auto">
          <a:xfrm>
            <a:off x="4572000" y="3733800"/>
            <a:ext cx="3886200" cy="2526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3B49A62D-1262-4035-8D55-8FD2E3178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29529"/>
            <a:ext cx="8277225" cy="336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Week 6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</a:t>
            </a:r>
            <a:r>
              <a:rPr lang="en-GB" dirty="0" err="1"/>
              <a:t>ollow</a:t>
            </a:r>
            <a:r>
              <a:rPr lang="en-GB" dirty="0"/>
              <a:t>-up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6 </a:t>
            </a:r>
            <a:r>
              <a:rPr lang="cs-CZ" dirty="0" err="1"/>
              <a:t>weeks</a:t>
            </a:r>
            <a:br>
              <a:rPr lang="cs-CZ" dirty="0"/>
            </a:b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209800" y="4876800"/>
            <a:ext cx="48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has happened?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Could we have predicted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Why did it happen?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Could we have prevented it?</a:t>
            </a: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Wait</a:t>
            </a:r>
            <a:r>
              <a:rPr lang="cs-CZ" sz="2000" dirty="0"/>
              <a:t>? Revision surgery</a:t>
            </a:r>
            <a:r>
              <a:rPr lang="de-CH" sz="2000" dirty="0"/>
              <a:t>,</a:t>
            </a:r>
            <a:r>
              <a:rPr lang="cs-CZ" sz="2000" dirty="0"/>
              <a:t> how?</a:t>
            </a:r>
            <a:endParaRPr lang="en-US" sz="2000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452812" cy="3282950"/>
          </a:xfrm>
        </p:spPr>
        <p:txBody>
          <a:bodyPr/>
          <a:lstStyle/>
          <a:p>
            <a:r>
              <a:rPr lang="cs-CZ" sz="2000" dirty="0"/>
              <a:t>No </a:t>
            </a:r>
            <a:r>
              <a:rPr lang="cs-CZ" sz="2000" dirty="0" err="1"/>
              <a:t>immobilization</a:t>
            </a:r>
            <a:endParaRPr lang="cs-CZ" sz="2000" dirty="0"/>
          </a:p>
          <a:p>
            <a:r>
              <a:rPr lang="cs-CZ" sz="2000" dirty="0" err="1"/>
              <a:t>Sleeping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his </a:t>
            </a:r>
            <a:r>
              <a:rPr lang="cs-CZ" sz="2000" dirty="0" err="1"/>
              <a:t>injured</a:t>
            </a:r>
            <a:r>
              <a:rPr lang="cs-CZ" sz="2000" dirty="0"/>
              <a:t> </a:t>
            </a:r>
            <a:r>
              <a:rPr lang="cs-CZ" sz="2000" dirty="0" err="1"/>
              <a:t>arm</a:t>
            </a:r>
            <a:r>
              <a:rPr lang="cs-CZ" sz="2000" dirty="0"/>
              <a:t> </a:t>
            </a:r>
            <a:r>
              <a:rPr lang="cs-CZ" sz="2000" dirty="0" err="1"/>
              <a:t>lifted</a:t>
            </a:r>
            <a:endParaRPr lang="cs-CZ" sz="2000" dirty="0"/>
          </a:p>
          <a:p>
            <a:r>
              <a:rPr lang="cs-CZ" sz="2000" dirty="0"/>
              <a:t>Sustained direct hit by door</a:t>
            </a:r>
            <a:r>
              <a:rPr lang="de-CH" sz="2000" dirty="0"/>
              <a:t> </a:t>
            </a:r>
            <a:r>
              <a:rPr lang="cs-CZ" sz="2000" dirty="0"/>
              <a:t>frame</a:t>
            </a:r>
          </a:p>
          <a:p>
            <a:r>
              <a:rPr lang="cs-CZ" sz="2000" dirty="0" err="1"/>
              <a:t>Obvious</a:t>
            </a:r>
            <a:r>
              <a:rPr lang="cs-CZ" sz="2000" dirty="0"/>
              <a:t> deformity</a:t>
            </a:r>
          </a:p>
          <a:p>
            <a:r>
              <a:rPr lang="cs-CZ" sz="2000" dirty="0" err="1"/>
              <a:t>Palpable</a:t>
            </a:r>
            <a:r>
              <a:rPr lang="cs-CZ" sz="2000" dirty="0"/>
              <a:t> </a:t>
            </a:r>
            <a:r>
              <a:rPr lang="cs-CZ" sz="2000" dirty="0" err="1"/>
              <a:t>bump</a:t>
            </a:r>
            <a:r>
              <a:rPr lang="cs-CZ" sz="2000" dirty="0"/>
              <a:t> </a:t>
            </a:r>
          </a:p>
          <a:p>
            <a:r>
              <a:rPr lang="cs-CZ" sz="2000" dirty="0" err="1"/>
              <a:t>Tingly</a:t>
            </a:r>
            <a:r>
              <a:rPr lang="cs-CZ" sz="2000" dirty="0"/>
              <a:t> </a:t>
            </a:r>
            <a:r>
              <a:rPr lang="cs-CZ" sz="2000" dirty="0" err="1"/>
              <a:t>sensation</a:t>
            </a:r>
            <a:endParaRPr lang="cs-CZ" sz="2000" dirty="0"/>
          </a:p>
          <a:p>
            <a:endParaRPr lang="en-US" sz="2000" dirty="0"/>
          </a:p>
        </p:txBody>
      </p:sp>
      <p:pic>
        <p:nvPicPr>
          <p:cNvPr id="2050" name="Picture 2" descr="D:\Davos2017\Cases Clavicle\Pánek ohnutá dlaha\6w bowin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050" t="9712" r="3994" b="2884"/>
          <a:stretch>
            <a:fillRect/>
          </a:stretch>
        </p:blipFill>
        <p:spPr bwMode="auto">
          <a:xfrm>
            <a:off x="76200" y="1295400"/>
            <a:ext cx="5334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85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8EDFAE-6FEB-4796-A7D5-C78BCF80D7B2}"/>
              </a:ext>
            </a:extLst>
          </p:cNvPr>
          <p:cNvSpPr txBox="1">
            <a:spLocks/>
          </p:cNvSpPr>
          <p:nvPr/>
        </p:nvSpPr>
        <p:spPr bwMode="auto">
          <a:xfrm>
            <a:off x="381000" y="4184650"/>
            <a:ext cx="8277225" cy="18287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cs-CZ" sz="2400" dirty="0"/>
              <a:t>L</a:t>
            </a:r>
            <a:r>
              <a:rPr lang="de-CH" sz="2400" dirty="0" err="1"/>
              <a:t>ocking</a:t>
            </a:r>
            <a:r>
              <a:rPr lang="de-CH" sz="2400" dirty="0"/>
              <a:t> </a:t>
            </a:r>
            <a:r>
              <a:rPr lang="de-CH" sz="2400" dirty="0" err="1"/>
              <a:t>compression</a:t>
            </a:r>
            <a:r>
              <a:rPr lang="de-CH" sz="2400" dirty="0"/>
              <a:t> </a:t>
            </a:r>
            <a:r>
              <a:rPr lang="de-CH" sz="2400" dirty="0" err="1"/>
              <a:t>plate</a:t>
            </a:r>
            <a:r>
              <a:rPr lang="de-CH" sz="2400" dirty="0"/>
              <a:t>—</a:t>
            </a:r>
            <a:r>
              <a:rPr lang="cs-CZ" sz="2400" dirty="0"/>
              <a:t>precontoured</a:t>
            </a:r>
            <a:endParaRPr lang="de-CH" sz="2400" dirty="0"/>
          </a:p>
          <a:p>
            <a:r>
              <a:rPr lang="cs-CZ" sz="2400" dirty="0"/>
              <a:t>Superior plating</a:t>
            </a:r>
          </a:p>
          <a:p>
            <a:r>
              <a:rPr lang="cs-CZ" sz="2400" dirty="0"/>
              <a:t>No bone graft</a:t>
            </a:r>
            <a:endParaRPr lang="en-US" sz="2400" dirty="0"/>
          </a:p>
          <a:p>
            <a:endParaRPr lang="en-US" kern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405DA1F-6551-4CD9-BE10-EBCF8F289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229529"/>
            <a:ext cx="8277225" cy="3365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Week 6</a:t>
            </a:r>
            <a:endParaRPr lang="en-US" b="1" kern="0" dirty="0">
              <a:latin typeface="Arial" charset="0"/>
              <a:ea typeface="MS PGothic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Revision</a:t>
            </a:r>
            <a:r>
              <a:rPr lang="cs-CZ" dirty="0"/>
              <a:t> </a:t>
            </a:r>
            <a:r>
              <a:rPr lang="cs-CZ" dirty="0" err="1"/>
              <a:t>surgery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3074" name="Picture 2" descr="D:\Davos2017\Cases Clavicle\Pánek ohnutá dlaha\Revision surgery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9206" t="16086" r="7020" b="22781"/>
          <a:stretch/>
        </p:blipFill>
        <p:spPr bwMode="auto">
          <a:xfrm>
            <a:off x="381000" y="1517650"/>
            <a:ext cx="6934201" cy="2667001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/>
          <p:nvPr/>
        </p:nvCxnSpPr>
        <p:spPr bwMode="auto">
          <a:xfrm flipH="1">
            <a:off x="4953001" y="2202731"/>
            <a:ext cx="381000" cy="3048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13316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B029E1-E872-45EF-B453-8B09EF5FADF6}"/>
              </a:ext>
            </a:extLst>
          </p:cNvPr>
          <p:cNvSpPr txBox="1">
            <a:spLocks/>
          </p:cNvSpPr>
          <p:nvPr/>
        </p:nvSpPr>
        <p:spPr bwMode="auto">
          <a:xfrm>
            <a:off x="381000" y="4760470"/>
            <a:ext cx="8277225" cy="125297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4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cs-CZ" sz="2400" dirty="0"/>
              <a:t>Fracture healed</a:t>
            </a:r>
          </a:p>
          <a:p>
            <a:r>
              <a:rPr lang="cs-CZ" sz="2400" dirty="0"/>
              <a:t>Full </a:t>
            </a:r>
            <a:r>
              <a:rPr lang="de-CH" sz="2400" dirty="0" err="1"/>
              <a:t>range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motion</a:t>
            </a:r>
            <a:r>
              <a:rPr lang="de-CH" sz="2400" dirty="0"/>
              <a:t> (ROM)</a:t>
            </a:r>
            <a:endParaRPr lang="cs-CZ" sz="2400" dirty="0"/>
          </a:p>
          <a:p>
            <a:r>
              <a:rPr lang="cs-CZ" sz="2400" dirty="0"/>
              <a:t>Medial plate irritation</a:t>
            </a:r>
          </a:p>
          <a:p>
            <a:endParaRPr lang="en-US" kern="0" dirty="0"/>
          </a:p>
        </p:txBody>
      </p:sp>
      <p:cxnSp>
        <p:nvCxnSpPr>
          <p:cNvPr id="10" name="Přímá spojovací šipka 9"/>
          <p:cNvCxnSpPr/>
          <p:nvPr/>
        </p:nvCxnSpPr>
        <p:spPr bwMode="auto">
          <a:xfrm flipH="1">
            <a:off x="5715000" y="3124200"/>
            <a:ext cx="381000" cy="3048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099" name="Picture 3" descr="D:\Davos2017\Cases Clavicle\Pánek ohnutá dlaha\1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5887" t="8696" r="3845" b="4348"/>
          <a:stretch>
            <a:fillRect/>
          </a:stretch>
        </p:blipFill>
        <p:spPr bwMode="auto">
          <a:xfrm>
            <a:off x="381000" y="1483871"/>
            <a:ext cx="7536180" cy="3276600"/>
          </a:xfrm>
          <a:prstGeom prst="rect">
            <a:avLst/>
          </a:prstGeom>
          <a:noFill/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B8F6284-EA8E-4A94-BE21-8389CBC5208C}"/>
              </a:ext>
            </a:extLst>
          </p:cNvPr>
          <p:cNvSpPr txBox="1">
            <a:spLocks/>
          </p:cNvSpPr>
          <p:nvPr/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cs-CZ" dirty="0"/>
              <a:t>Follow</a:t>
            </a:r>
            <a:r>
              <a:rPr lang="de-CH" dirty="0"/>
              <a:t>-</a:t>
            </a:r>
            <a:r>
              <a:rPr lang="cs-CZ" dirty="0"/>
              <a:t>up</a:t>
            </a:r>
            <a:r>
              <a:rPr lang="de-CH" dirty="0"/>
              <a:t> at</a:t>
            </a:r>
            <a:r>
              <a:rPr lang="cs-CZ" dirty="0"/>
              <a:t> 1</a:t>
            </a:r>
            <a:r>
              <a:rPr lang="de-CH" dirty="0"/>
              <a:t> </a:t>
            </a:r>
            <a:r>
              <a:rPr lang="cs-CZ" dirty="0"/>
              <a:t>y</a:t>
            </a:r>
            <a:r>
              <a:rPr lang="de-CH" dirty="0" err="1"/>
              <a:t>ear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613316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487DE-8472-4AD6-BBC8-EF2FB598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Postoperative, 18 </a:t>
            </a:r>
            <a:r>
              <a:rPr lang="de-CH" dirty="0" err="1"/>
              <a:t>months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92708-55D1-45B8-BA2C-C37149C30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Another direct hit while playing </a:t>
            </a:r>
            <a:r>
              <a:rPr lang="de-CH" sz="2400" dirty="0"/>
              <a:t>r</a:t>
            </a:r>
            <a:r>
              <a:rPr lang="cs-CZ" sz="2400" dirty="0"/>
              <a:t>ugby</a:t>
            </a:r>
          </a:p>
          <a:p>
            <a:r>
              <a:rPr lang="cs-CZ" sz="2400" dirty="0"/>
              <a:t>Initial fracture healed, but again slight deformity</a:t>
            </a:r>
          </a:p>
          <a:p>
            <a:r>
              <a:rPr lang="cs-CZ" sz="2400" dirty="0"/>
              <a:t>Another fracture medial to the plate</a:t>
            </a:r>
          </a:p>
          <a:p>
            <a:endParaRPr lang="en-US" dirty="0"/>
          </a:p>
        </p:txBody>
      </p:sp>
      <p:pic>
        <p:nvPicPr>
          <p:cNvPr id="4" name="Picture 2" descr="D:\Davos2017\Cases Clavicle\Pánek ohnutá dlaha\18m po reOS a zlom. med..jpg">
            <a:extLst>
              <a:ext uri="{FF2B5EF4-FFF2-40B4-BE49-F238E27FC236}">
                <a16:creationId xmlns:a16="http://schemas.microsoft.com/office/drawing/2014/main" id="{67889F15-5D6F-41D5-AD4C-CA25235BE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7843" t="8032" r="1961" b="5628"/>
          <a:stretch>
            <a:fillRect/>
          </a:stretch>
        </p:blipFill>
        <p:spPr bwMode="auto">
          <a:xfrm>
            <a:off x="493631" y="2736850"/>
            <a:ext cx="7010400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ovací šipka 9">
            <a:extLst>
              <a:ext uri="{FF2B5EF4-FFF2-40B4-BE49-F238E27FC236}">
                <a16:creationId xmlns:a16="http://schemas.microsoft.com/office/drawing/2014/main" id="{5DCE975F-3E1E-493B-A728-FCDB4DB6561F}"/>
              </a:ext>
            </a:extLst>
          </p:cNvPr>
          <p:cNvCxnSpPr/>
          <p:nvPr/>
        </p:nvCxnSpPr>
        <p:spPr bwMode="auto">
          <a:xfrm flipH="1">
            <a:off x="5446631" y="3879850"/>
            <a:ext cx="381000" cy="3048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Přímá spojovací šipka 8">
            <a:extLst>
              <a:ext uri="{FF2B5EF4-FFF2-40B4-BE49-F238E27FC236}">
                <a16:creationId xmlns:a16="http://schemas.microsoft.com/office/drawing/2014/main" id="{571FDF7B-6E12-45BC-B3CF-8FE70C97D240}"/>
              </a:ext>
            </a:extLst>
          </p:cNvPr>
          <p:cNvCxnSpPr/>
          <p:nvPr/>
        </p:nvCxnSpPr>
        <p:spPr bwMode="auto">
          <a:xfrm flipV="1">
            <a:off x="3922631" y="4337050"/>
            <a:ext cx="76200" cy="5334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6F3E8E-2642-4DA3-9638-3D4978DACE04}"/>
              </a:ext>
            </a:extLst>
          </p:cNvPr>
          <p:cNvSpPr txBox="1">
            <a:spLocks/>
          </p:cNvSpPr>
          <p:nvPr/>
        </p:nvSpPr>
        <p:spPr bwMode="auto">
          <a:xfrm>
            <a:off x="381000" y="5867400"/>
            <a:ext cx="8277225" cy="533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de-CH" sz="2400" b="1" kern="0" dirty="0"/>
              <a:t>Operative </a:t>
            </a:r>
            <a:r>
              <a:rPr lang="de-CH" sz="2400" b="1" kern="0" dirty="0" err="1"/>
              <a:t>or</a:t>
            </a:r>
            <a:r>
              <a:rPr lang="de-CH" sz="2400" b="1" kern="0" dirty="0"/>
              <a:t> </a:t>
            </a:r>
            <a:r>
              <a:rPr lang="de-CH" sz="2400" b="1" kern="0" dirty="0" err="1"/>
              <a:t>nonoperative</a:t>
            </a:r>
            <a:r>
              <a:rPr lang="de-CH" sz="2400" b="1" kern="0" dirty="0"/>
              <a:t> </a:t>
            </a:r>
            <a:r>
              <a:rPr lang="de-CH" sz="2400" b="1" kern="0" dirty="0" err="1"/>
              <a:t>treatment</a:t>
            </a:r>
            <a:r>
              <a:rPr lang="de-CH" sz="2400" b="1" kern="0" dirty="0"/>
              <a:t>?</a:t>
            </a:r>
            <a:endParaRPr lang="cs-CZ" sz="2400" b="1" kern="0" dirty="0"/>
          </a:p>
        </p:txBody>
      </p:sp>
    </p:spTree>
    <p:extLst>
      <p:ext uri="{BB962C8B-B14F-4D97-AF65-F5344CB8AC3E}">
        <p14:creationId xmlns:p14="http://schemas.microsoft.com/office/powerpoint/2010/main" val="1916672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3809-D392-4648-AEFC-B09A36E0A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After 6 </a:t>
            </a:r>
            <a:r>
              <a:rPr lang="de-CH" dirty="0" err="1"/>
              <a:t>months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EAAC4-2D75-49CA-809A-C113DA3AD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Sling and nonoperative treatment</a:t>
            </a:r>
          </a:p>
          <a:p>
            <a:r>
              <a:rPr lang="cs-CZ" dirty="0"/>
              <a:t>Fracture healed with full ROM</a:t>
            </a:r>
          </a:p>
          <a:p>
            <a:r>
              <a:rPr lang="cs-CZ" dirty="0"/>
              <a:t>Medial prominence irritated by safety belt</a:t>
            </a:r>
          </a:p>
          <a:p>
            <a:r>
              <a:rPr lang="cs-CZ" dirty="0"/>
              <a:t>Requests plate removal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D:\Davos2017\Cases Clavicle\Pánek ohnutá dlaha\Prominence_dlahy.jpg">
            <a:extLst>
              <a:ext uri="{FF2B5EF4-FFF2-40B4-BE49-F238E27FC236}">
                <a16:creationId xmlns:a16="http://schemas.microsoft.com/office/drawing/2014/main" id="{C46BE475-9EA9-40B5-B474-99335446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976714"/>
            <a:ext cx="3438875" cy="2285583"/>
          </a:xfrm>
          <a:prstGeom prst="rect">
            <a:avLst/>
          </a:prstGeom>
          <a:noFill/>
        </p:spPr>
      </p:pic>
      <p:pic>
        <p:nvPicPr>
          <p:cNvPr id="5" name="Picture 2" descr="D:\Davos2017\Cases Clavicle\Pánek ohnutá dlaha\RTG_2017-09-13_detail_2.jpg">
            <a:extLst>
              <a:ext uri="{FF2B5EF4-FFF2-40B4-BE49-F238E27FC236}">
                <a16:creationId xmlns:a16="http://schemas.microsoft.com/office/drawing/2014/main" id="{72B139D0-5122-4B3C-87CE-BCBAA7D8A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751" t="21214" r="8089" b="10383"/>
          <a:stretch>
            <a:fillRect/>
          </a:stretch>
        </p:blipFill>
        <p:spPr bwMode="auto">
          <a:xfrm>
            <a:off x="63001" y="4670888"/>
            <a:ext cx="4834890" cy="2057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ovací šipka 9">
            <a:extLst>
              <a:ext uri="{FF2B5EF4-FFF2-40B4-BE49-F238E27FC236}">
                <a16:creationId xmlns:a16="http://schemas.microsoft.com/office/drawing/2014/main" id="{AA5225F6-5434-4796-8B3D-D86BCC107B4E}"/>
              </a:ext>
            </a:extLst>
          </p:cNvPr>
          <p:cNvCxnSpPr/>
          <p:nvPr/>
        </p:nvCxnSpPr>
        <p:spPr bwMode="auto">
          <a:xfrm flipH="1">
            <a:off x="3720601" y="5432888"/>
            <a:ext cx="381000" cy="3048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Picture 4" descr="D:\Davos2017\Cases Clavicle\Pánek ohnutá dlaha\Pohyb_1.jpg">
            <a:extLst>
              <a:ext uri="{FF2B5EF4-FFF2-40B4-BE49-F238E27FC236}">
                <a16:creationId xmlns:a16="http://schemas.microsoft.com/office/drawing/2014/main" id="{C570FC56-2193-4644-AD4A-BC1C93718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b="3445"/>
          <a:stretch/>
        </p:blipFill>
        <p:spPr bwMode="auto">
          <a:xfrm>
            <a:off x="6974129" y="1"/>
            <a:ext cx="1752600" cy="4114800"/>
          </a:xfrm>
          <a:prstGeom prst="rect">
            <a:avLst/>
          </a:prstGeom>
          <a:noFill/>
        </p:spPr>
      </p:pic>
      <p:pic>
        <p:nvPicPr>
          <p:cNvPr id="8" name="Picture 5" descr="D:\Davos2017\Cases Clavicle\Pánek ohnutá dlaha\pohyb_3.jpg">
            <a:extLst>
              <a:ext uri="{FF2B5EF4-FFF2-40B4-BE49-F238E27FC236}">
                <a16:creationId xmlns:a16="http://schemas.microsoft.com/office/drawing/2014/main" id="{C160AF3E-DA2D-41C3-8B46-561FF85D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0730" y="4244586"/>
            <a:ext cx="2362200" cy="2238555"/>
          </a:xfrm>
          <a:prstGeom prst="rect">
            <a:avLst/>
          </a:prstGeom>
          <a:noFill/>
        </p:spPr>
      </p:pic>
      <p:cxnSp>
        <p:nvCxnSpPr>
          <p:cNvPr id="9" name="Přímá spojovací šipka 11">
            <a:extLst>
              <a:ext uri="{FF2B5EF4-FFF2-40B4-BE49-F238E27FC236}">
                <a16:creationId xmlns:a16="http://schemas.microsoft.com/office/drawing/2014/main" id="{9E331CCA-EDD0-4551-A9AE-44C823BA2538}"/>
              </a:ext>
            </a:extLst>
          </p:cNvPr>
          <p:cNvCxnSpPr/>
          <p:nvPr/>
        </p:nvCxnSpPr>
        <p:spPr bwMode="auto">
          <a:xfrm flipH="1">
            <a:off x="5638800" y="3738714"/>
            <a:ext cx="381000" cy="3048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63533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A1C5-5643-411F-8A07-0A53CB113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57277-67A1-4D39-9C91-6D0D173AC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False prejudice regarding operative treatment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Obtain correct length, alignment, and rotation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Reconstruction plates are rarely strong enough for bridging</a:t>
            </a:r>
            <a:r>
              <a:rPr lang="cs-CZ" dirty="0"/>
              <a:t> in superior plating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dirty="0"/>
              <a:t>Biomechanically favourable anteroinferior plating, but</a:t>
            </a:r>
            <a:r>
              <a:rPr lang="mr-IN" dirty="0"/>
              <a:t>…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Reconstruction plates work well as neutralization/protection plates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Newer </a:t>
            </a:r>
            <a:r>
              <a:rPr lang="en-US" dirty="0" err="1"/>
              <a:t>precontoured</a:t>
            </a:r>
            <a:r>
              <a:rPr lang="en-US" dirty="0"/>
              <a:t> anatomical plates are much stronger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None/>
            </a:pPr>
            <a:r>
              <a:rPr lang="cs-CZ" dirty="0"/>
              <a:t>(</a:t>
            </a:r>
            <a:r>
              <a:rPr lang="en-US" dirty="0"/>
              <a:t>nonlocking or locking screws</a:t>
            </a:r>
            <a:r>
              <a:rPr lang="cs-CZ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http://www.mananatomy.com/wp-content/uploads/2010/12/clavicle.png">
            <a:extLst>
              <a:ext uri="{FF2B5EF4-FFF2-40B4-BE49-F238E27FC236}">
                <a16:creationId xmlns:a16="http://schemas.microsoft.com/office/drawing/2014/main" id="{CEEFF5D0-F594-4818-806C-487A8410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5450" y="4953000"/>
            <a:ext cx="5147550" cy="1612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4972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1AA3-E730-4743-8E4B-0F2AF69391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37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5C61F-6DAB-4FD7-BAD1-C8DBECAF7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cs typeface="Arial" charset="0"/>
              </a:rPr>
              <a:t>Post subclavian artery repair</a:t>
            </a:r>
            <a:endParaRPr lang="en-US" dirty="0"/>
          </a:p>
        </p:txBody>
      </p:sp>
      <p:pic>
        <p:nvPicPr>
          <p:cNvPr id="4" name="Content Placeholder 3" descr="macias post op1_1">
            <a:extLst>
              <a:ext uri="{FF2B5EF4-FFF2-40B4-BE49-F238E27FC236}">
                <a16:creationId xmlns:a16="http://schemas.microsoft.com/office/drawing/2014/main" id="{00A83532-C7B4-4B43-862A-222D48957E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00"/>
          <a:stretch>
            <a:fillRect/>
          </a:stretch>
        </p:blipFill>
        <p:spPr bwMode="auto">
          <a:xfrm>
            <a:off x="381000" y="1447800"/>
            <a:ext cx="6477000" cy="484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924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C1B5A-0DF2-4FE6-B88E-1155735A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EDA0D-9BA1-4350-B1CD-3FB1A1BE4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latin typeface="Arial" charset="0"/>
                <a:ea typeface="MS PGothic" charset="0"/>
              </a:rPr>
              <a:t>21</a:t>
            </a:r>
            <a:r>
              <a:rPr lang="en-US" sz="2400" dirty="0">
                <a:latin typeface="Arial" charset="0"/>
                <a:ea typeface="MS PGothic" charset="0"/>
              </a:rPr>
              <a:t>-year-old man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sz="2400" dirty="0">
                <a:latin typeface="Arial" charset="0"/>
                <a:ea typeface="MS PGothic" charset="0"/>
              </a:rPr>
              <a:t>Fall off motorcycle at low speed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Pain in </a:t>
            </a:r>
            <a:r>
              <a:rPr lang="cs-CZ" sz="2400" dirty="0">
                <a:latin typeface="Arial" charset="0"/>
                <a:ea typeface="MS PGothic" charset="0"/>
              </a:rPr>
              <a:t>left</a:t>
            </a:r>
            <a:r>
              <a:rPr lang="en-US" sz="2400" dirty="0">
                <a:latin typeface="Arial" charset="0"/>
                <a:ea typeface="MS PGothic" charset="0"/>
              </a:rPr>
              <a:t> clavicle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charset="0"/>
                <a:ea typeface="MS PGothic" charset="0"/>
              </a:rPr>
              <a:t>Isolated, closed injury</a:t>
            </a:r>
          </a:p>
          <a:p>
            <a:r>
              <a:rPr lang="cs-CZ" sz="2400" dirty="0"/>
              <a:t>N</a:t>
            </a:r>
            <a:r>
              <a:rPr lang="de-CH" sz="2400" dirty="0" err="1"/>
              <a:t>eurovascularly</a:t>
            </a:r>
            <a:r>
              <a:rPr lang="cs-CZ" sz="2400" dirty="0"/>
              <a:t> intact</a:t>
            </a: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D546D-C6C5-4E34-A25D-0518CB6AC29B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cs-CZ" b="1" kern="0" dirty="0"/>
          </a:p>
        </p:txBody>
      </p:sp>
    </p:spTree>
    <p:extLst>
      <p:ext uri="{BB962C8B-B14F-4D97-AF65-F5344CB8AC3E}">
        <p14:creationId xmlns:p14="http://schemas.microsoft.com/office/powerpoint/2010/main" val="1322187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Initial x-ray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4735422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injury</a:t>
            </a:r>
            <a:r>
              <a:rPr lang="cs-CZ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ORIF</a:t>
            </a:r>
            <a:r>
              <a:rPr lang="cs-CZ" sz="2400" dirty="0"/>
              <a:t>/CRIF</a:t>
            </a:r>
            <a:r>
              <a:rPr lang="en-US" sz="2400" dirty="0"/>
              <a:t> or </a:t>
            </a:r>
            <a:r>
              <a:rPr lang="en-US" sz="2400" dirty="0" err="1"/>
              <a:t>nonoperative</a:t>
            </a:r>
            <a:r>
              <a:rPr lang="en-US" sz="2400" dirty="0"/>
              <a:t> treatment?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Absolute or relative stability?</a:t>
            </a:r>
          </a:p>
        </p:txBody>
      </p:sp>
      <p:pic>
        <p:nvPicPr>
          <p:cNvPr id="3074" name="Picture 2" descr="D:\Davos2017\Cases Clavicle\Datka Vlad89 21y\ap injur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055" t="11864" r="1318" b="8475"/>
          <a:stretch>
            <a:fillRect/>
          </a:stretch>
        </p:blipFill>
        <p:spPr bwMode="auto">
          <a:xfrm>
            <a:off x="1828800" y="1143000"/>
            <a:ext cx="5334000" cy="3581400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8C312DE-C1D0-46BA-A347-FC67F29B3397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cs-CZ" b="1" kern="0" dirty="0"/>
          </a:p>
        </p:txBody>
      </p:sp>
    </p:spTree>
    <p:extLst>
      <p:ext uri="{BB962C8B-B14F-4D97-AF65-F5344CB8AC3E}">
        <p14:creationId xmlns:p14="http://schemas.microsoft.com/office/powerpoint/2010/main" val="13223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>
            <a:off x="1676400" y="475494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Stability? 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healing</a:t>
            </a:r>
            <a:r>
              <a:rPr lang="cs-CZ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Medial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lateral</a:t>
            </a:r>
            <a:r>
              <a:rPr lang="cs-CZ" sz="2400" dirty="0"/>
              <a:t> </a:t>
            </a:r>
            <a:r>
              <a:rPr lang="cs-CZ" sz="2400" dirty="0" err="1"/>
              <a:t>entry</a:t>
            </a:r>
            <a:r>
              <a:rPr lang="cs-CZ" sz="2400" dirty="0"/>
              <a:t> point?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Risks of pin fixation?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Postop</a:t>
            </a:r>
            <a:r>
              <a:rPr lang="de-CH" sz="2400" dirty="0" err="1"/>
              <a:t>erative</a:t>
            </a:r>
            <a:r>
              <a:rPr lang="cs-CZ" sz="2400" dirty="0"/>
              <a:t> immobilization</a:t>
            </a:r>
            <a:r>
              <a:rPr lang="en-US" sz="2400" dirty="0"/>
              <a:t>?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Pin </a:t>
            </a:r>
            <a:r>
              <a:rPr lang="cs-CZ" dirty="0" err="1"/>
              <a:t>fixation</a:t>
            </a:r>
            <a:r>
              <a:rPr lang="cs-CZ" dirty="0"/>
              <a:t> </a:t>
            </a:r>
            <a:endParaRPr lang="en-US" dirty="0"/>
          </a:p>
        </p:txBody>
      </p:sp>
      <p:pic>
        <p:nvPicPr>
          <p:cNvPr id="4098" name="Picture 2" descr="D:\Davos2017\Cases Clavicle\Datka Vlad89 21y\perop.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6029" t="17332" r="4141" b="8822"/>
          <a:stretch/>
        </p:blipFill>
        <p:spPr bwMode="auto">
          <a:xfrm>
            <a:off x="1828800" y="1335741"/>
            <a:ext cx="4038600" cy="3319925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867400" y="1322386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/>
              <a:t> </a:t>
            </a:r>
            <a:r>
              <a:rPr lang="cs-CZ" sz="2000" dirty="0" err="1"/>
              <a:t>Lateral</a:t>
            </a:r>
            <a:r>
              <a:rPr lang="cs-CZ" sz="2000" dirty="0"/>
              <a:t> </a:t>
            </a:r>
            <a:r>
              <a:rPr lang="cs-CZ" sz="2000" dirty="0" err="1"/>
              <a:t>entry</a:t>
            </a:r>
            <a:r>
              <a:rPr lang="cs-CZ" sz="2000" dirty="0"/>
              <a:t> point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Double</a:t>
            </a:r>
            <a:r>
              <a:rPr lang="de-CH" sz="2000" dirty="0"/>
              <a:t>-</a:t>
            </a:r>
            <a:r>
              <a:rPr lang="cs-CZ" sz="2000" dirty="0"/>
              <a:t>threaded pin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/>
              <a:t> Mini-open reduction</a:t>
            </a:r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9E224F4-06F9-4540-84F9-7F0A20B5050C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1</a:t>
            </a:r>
            <a:endParaRPr lang="cs-CZ" b="1" kern="0" dirty="0"/>
          </a:p>
        </p:txBody>
      </p:sp>
    </p:spTree>
    <p:extLst>
      <p:ext uri="{BB962C8B-B14F-4D97-AF65-F5344CB8AC3E}">
        <p14:creationId xmlns:p14="http://schemas.microsoft.com/office/powerpoint/2010/main" val="119100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2685" y="4724400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healed</a:t>
            </a:r>
            <a:r>
              <a:rPr lang="cs-CZ" sz="2400" dirty="0"/>
              <a:t>?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Any</a:t>
            </a:r>
            <a:r>
              <a:rPr lang="cs-CZ" sz="2400" dirty="0"/>
              <a:t> </a:t>
            </a:r>
            <a:r>
              <a:rPr lang="cs-CZ" sz="2400" dirty="0" err="1"/>
              <a:t>further</a:t>
            </a:r>
            <a:r>
              <a:rPr lang="cs-CZ" sz="2400" dirty="0"/>
              <a:t> </a:t>
            </a:r>
            <a:r>
              <a:rPr lang="cs-CZ" sz="2400" dirty="0" err="1"/>
              <a:t>restriction</a:t>
            </a:r>
            <a:r>
              <a:rPr lang="en-US" sz="2400" dirty="0"/>
              <a:t>?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4267200" y="1828800"/>
            <a:ext cx="76200" cy="3810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514600" y="1752600"/>
            <a:ext cx="76200" cy="3810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22" name="Picture 2" descr="D:\Davos2017\Cases Clavicle\Datka Vlad89 21y\3m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4055" t="14871" r="-34" b="14429"/>
          <a:stretch/>
        </p:blipFill>
        <p:spPr bwMode="auto">
          <a:xfrm>
            <a:off x="1524000" y="1143000"/>
            <a:ext cx="6096000" cy="3581400"/>
          </a:xfrm>
          <a:prstGeom prst="rect">
            <a:avLst/>
          </a:prstGeom>
          <a:noFill/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2CA8D65D-BF6F-4FF2-AB45-464EB5830D5F}"/>
              </a:ext>
            </a:extLst>
          </p:cNvPr>
          <p:cNvSpPr txBox="1">
            <a:spLocks/>
          </p:cNvSpPr>
          <p:nvPr/>
        </p:nvSpPr>
        <p:spPr bwMode="auto">
          <a:xfrm>
            <a:off x="381000" y="531813"/>
            <a:ext cx="8277225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MS PGothic" pitchFamily="34" charset="-128"/>
                <a:cs typeface="MS PGothic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rgbClr val="29529B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CH" kern="0" dirty="0"/>
              <a:t>Follow-</a:t>
            </a:r>
            <a:r>
              <a:rPr lang="de-CH" kern="0" dirty="0" err="1"/>
              <a:t>up</a:t>
            </a:r>
            <a:r>
              <a:rPr lang="de-CH" kern="0" dirty="0"/>
              <a:t> at 3 </a:t>
            </a:r>
            <a:r>
              <a:rPr lang="de-CH" kern="0" dirty="0" err="1"/>
              <a:t>months</a:t>
            </a:r>
            <a:r>
              <a:rPr lang="de-CH" kern="0" dirty="0"/>
              <a:t> </a:t>
            </a:r>
            <a:r>
              <a:rPr lang="de-CH" kern="0" dirty="0" err="1"/>
              <a:t>postoperatively</a:t>
            </a:r>
            <a:r>
              <a:rPr lang="cs-CZ" kern="0" dirty="0"/>
              <a:t>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5127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57589-2278-4AC1-AD19-B5AA3E53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Sudden pain and palpable bump </a:t>
            </a:r>
          </a:p>
          <a:p>
            <a:r>
              <a:rPr lang="en-US" dirty="0"/>
              <a:t>No history of previous fall or injury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FEE2656-4144-4B6D-963B-4CF7D320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Postoperative, 4 </a:t>
            </a:r>
            <a:r>
              <a:rPr lang="de-CH" dirty="0" err="1"/>
              <a:t>months</a:t>
            </a:r>
            <a:endParaRPr lang="en-US" dirty="0"/>
          </a:p>
        </p:txBody>
      </p:sp>
      <p:pic>
        <p:nvPicPr>
          <p:cNvPr id="5" name="Picture 2" descr="D:\Davos2017\Cases Clavicle\Datka Vlad89 21y\4m, failure.jpg">
            <a:extLst>
              <a:ext uri="{FF2B5EF4-FFF2-40B4-BE49-F238E27FC236}">
                <a16:creationId xmlns:a16="http://schemas.microsoft.com/office/drawing/2014/main" id="{4276B5F5-4DF2-469C-9397-571D9F743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627" r="587" b="42606"/>
          <a:stretch/>
        </p:blipFill>
        <p:spPr bwMode="auto">
          <a:xfrm>
            <a:off x="762000" y="2209800"/>
            <a:ext cx="5776452" cy="2819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ovací šipka 8">
            <a:extLst>
              <a:ext uri="{FF2B5EF4-FFF2-40B4-BE49-F238E27FC236}">
                <a16:creationId xmlns:a16="http://schemas.microsoft.com/office/drawing/2014/main" id="{7C8B529A-0041-432E-95DF-332AA4F869FB}"/>
              </a:ext>
            </a:extLst>
          </p:cNvPr>
          <p:cNvCxnSpPr/>
          <p:nvPr/>
        </p:nvCxnSpPr>
        <p:spPr bwMode="auto">
          <a:xfrm flipH="1">
            <a:off x="3962400" y="2286000"/>
            <a:ext cx="152400" cy="3048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339E9DC-20F0-4647-9090-DF7855B3A341}"/>
              </a:ext>
            </a:extLst>
          </p:cNvPr>
          <p:cNvSpPr/>
          <p:nvPr/>
        </p:nvSpPr>
        <p:spPr bwMode="auto">
          <a:xfrm>
            <a:off x="4876800" y="2209800"/>
            <a:ext cx="1661652" cy="304800"/>
          </a:xfrm>
          <a:prstGeom prst="rect">
            <a:avLst/>
          </a:prstGeom>
          <a:solidFill>
            <a:srgbClr val="080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2C6AA-F5F0-4AA7-A9F0-8FB0F1621656}"/>
              </a:ext>
            </a:extLst>
          </p:cNvPr>
          <p:cNvSpPr txBox="1"/>
          <p:nvPr/>
        </p:nvSpPr>
        <p:spPr>
          <a:xfrm>
            <a:off x="381000" y="5125858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nonunion</a:t>
            </a:r>
            <a:r>
              <a:rPr lang="cs-CZ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Reason</a:t>
            </a:r>
            <a:r>
              <a:rPr lang="cs-CZ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Any</a:t>
            </a:r>
            <a:r>
              <a:rPr lang="cs-CZ" sz="2400" dirty="0"/>
              <a:t> </a:t>
            </a:r>
            <a:r>
              <a:rPr lang="cs-CZ" sz="2400" dirty="0" err="1"/>
              <a:t>other</a:t>
            </a:r>
            <a:r>
              <a:rPr lang="cs-CZ" sz="2400" dirty="0"/>
              <a:t> </a:t>
            </a:r>
            <a:r>
              <a:rPr lang="cs-CZ" sz="2400" dirty="0" err="1"/>
              <a:t>examination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1966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AF3C0-5DA8-48AC-B598-2C7C45B1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Nonunion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F4AFC-5380-4DFF-96C9-CA09253B1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Davos2017\Cases Clavicle\Datka Vlad89 21y\CT PA koron_S002_I0084.jpg">
            <a:extLst>
              <a:ext uri="{FF2B5EF4-FFF2-40B4-BE49-F238E27FC236}">
                <a16:creationId xmlns:a16="http://schemas.microsoft.com/office/drawing/2014/main" id="{8ECC744C-8ED7-4DCC-BACD-452ACF57B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8757" t="26260" r="17468" b="30598"/>
          <a:stretch>
            <a:fillRect/>
          </a:stretch>
        </p:blipFill>
        <p:spPr bwMode="auto">
          <a:xfrm>
            <a:off x="5075140" y="1517650"/>
            <a:ext cx="3962400" cy="26804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0C926-0E86-4421-9FFB-F5D366B7E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5006" t="18628" r="15592" b="16174"/>
          <a:stretch>
            <a:fillRect/>
          </a:stretch>
        </p:blipFill>
        <p:spPr bwMode="auto">
          <a:xfrm>
            <a:off x="228600" y="1504758"/>
            <a:ext cx="4699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4F09C-6E32-478D-8B96-F15C7D4E8387}"/>
              </a:ext>
            </a:extLst>
          </p:cNvPr>
          <p:cNvSpPr txBox="1"/>
          <p:nvPr/>
        </p:nvSpPr>
        <p:spPr>
          <a:xfrm>
            <a:off x="379315" y="4813121"/>
            <a:ext cx="667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we</a:t>
            </a:r>
            <a:r>
              <a:rPr lang="cs-CZ" sz="2400" dirty="0"/>
              <a:t> </a:t>
            </a:r>
            <a:r>
              <a:rPr lang="cs-CZ" sz="2400" dirty="0" err="1"/>
              <a:t>treat</a:t>
            </a:r>
            <a:r>
              <a:rPr lang="cs-CZ" sz="2400" dirty="0"/>
              <a:t> </a:t>
            </a:r>
            <a:r>
              <a:rPr lang="cs-CZ" sz="2400" dirty="0" err="1"/>
              <a:t>this</a:t>
            </a:r>
            <a:r>
              <a:rPr lang="cs-CZ" sz="2400" dirty="0"/>
              <a:t> </a:t>
            </a:r>
            <a:r>
              <a:rPr lang="cs-CZ" sz="2400" dirty="0" err="1"/>
              <a:t>conservatively</a:t>
            </a:r>
            <a:r>
              <a:rPr lang="cs-CZ" sz="2400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Any suggestion for operative treatment?</a:t>
            </a:r>
            <a:endParaRPr lang="de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Decision made for nonoperarative treatment</a:t>
            </a:r>
          </a:p>
        </p:txBody>
      </p:sp>
    </p:spTree>
    <p:extLst>
      <p:ext uri="{BB962C8B-B14F-4D97-AF65-F5344CB8AC3E}">
        <p14:creationId xmlns:p14="http://schemas.microsoft.com/office/powerpoint/2010/main" val="262705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5D2B-9018-4B1E-A51B-A9AC837D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Four</a:t>
            </a:r>
            <a:r>
              <a:rPr lang="de-CH" dirty="0"/>
              <a:t> </a:t>
            </a:r>
            <a:r>
              <a:rPr lang="de-CH" dirty="0" err="1"/>
              <a:t>months</a:t>
            </a:r>
            <a:r>
              <a:rPr lang="de-CH" dirty="0"/>
              <a:t> </a:t>
            </a:r>
            <a:r>
              <a:rPr lang="de-CH" dirty="0" err="1"/>
              <a:t>later</a:t>
            </a:r>
            <a:r>
              <a:rPr lang="de-CH" dirty="0"/>
              <a:t>—</a:t>
            </a:r>
            <a:r>
              <a:rPr lang="de-CH" dirty="0" err="1"/>
              <a:t>revision</a:t>
            </a:r>
            <a:r>
              <a:rPr lang="de-CH" dirty="0"/>
              <a:t> </a:t>
            </a:r>
            <a:r>
              <a:rPr lang="de-CH" dirty="0" err="1"/>
              <a:t>surgery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FB0E-41ED-46A3-8D3B-BE87ADCF3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P</a:t>
            </a:r>
            <a:r>
              <a:rPr lang="cs-CZ" dirty="0"/>
              <a:t>atient was referred for revision surgery due to persistant pain and limited </a:t>
            </a:r>
            <a:r>
              <a:rPr lang="de-CH" dirty="0" err="1"/>
              <a:t>range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motion</a:t>
            </a:r>
            <a:r>
              <a:rPr lang="de-CH" dirty="0"/>
              <a:t> (ROM)</a:t>
            </a:r>
          </a:p>
          <a:p>
            <a:r>
              <a:rPr lang="cs-CZ" dirty="0"/>
              <a:t>Horizontal approach</a:t>
            </a:r>
          </a:p>
          <a:p>
            <a:r>
              <a:rPr lang="cs-CZ" dirty="0"/>
              <a:t>Broken pin removal</a:t>
            </a:r>
          </a:p>
          <a:p>
            <a:r>
              <a:rPr lang="cs-CZ" dirty="0"/>
              <a:t>Illiac crest bone graft</a:t>
            </a:r>
          </a:p>
          <a:p>
            <a:r>
              <a:rPr lang="cs-CZ" dirty="0"/>
              <a:t>DCP fixation</a:t>
            </a:r>
          </a:p>
          <a:p>
            <a:r>
              <a:rPr lang="cs-CZ" dirty="0"/>
              <a:t>Sling postop</a:t>
            </a:r>
            <a:r>
              <a:rPr lang="de-CH" dirty="0" err="1"/>
              <a:t>eratively</a:t>
            </a:r>
            <a:endParaRPr lang="en-US" dirty="0"/>
          </a:p>
        </p:txBody>
      </p:sp>
      <p:pic>
        <p:nvPicPr>
          <p:cNvPr id="4" name="Picture 2" descr="D:\Davos2017\Cases Clavicle\Datka Vlad89 21y\reOS po 8m.jpg">
            <a:extLst>
              <a:ext uri="{FF2B5EF4-FFF2-40B4-BE49-F238E27FC236}">
                <a16:creationId xmlns:a16="http://schemas.microsoft.com/office/drawing/2014/main" id="{DABFD831-9E8F-4AAA-9B19-6F61EE010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379" t="5714" r="9965" b="22859"/>
          <a:stretch>
            <a:fillRect/>
          </a:stretch>
        </p:blipFill>
        <p:spPr bwMode="auto">
          <a:xfrm>
            <a:off x="3403862" y="2690776"/>
            <a:ext cx="5715000" cy="33226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086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1963-6DB2-4889-8D1B-807449D5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Follow</a:t>
            </a:r>
            <a:r>
              <a:rPr lang="de-CH" dirty="0"/>
              <a:t>-</a:t>
            </a:r>
            <a:r>
              <a:rPr lang="cs-CZ" dirty="0"/>
              <a:t>up 3 months </a:t>
            </a:r>
            <a:r>
              <a:rPr lang="de-CH" dirty="0"/>
              <a:t>after </a:t>
            </a:r>
            <a:r>
              <a:rPr lang="de-CH" dirty="0" err="1"/>
              <a:t>revision</a:t>
            </a:r>
            <a:r>
              <a:rPr lang="de-CH" dirty="0"/>
              <a:t> </a:t>
            </a:r>
            <a:r>
              <a:rPr lang="de-CH" dirty="0" err="1"/>
              <a:t>surgery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A18E-B711-4022-9177-24CD076BC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Healed nonunion</a:t>
            </a:r>
          </a:p>
          <a:p>
            <a:r>
              <a:rPr lang="cs-CZ" sz="2400" dirty="0"/>
              <a:t>Full </a:t>
            </a:r>
            <a:r>
              <a:rPr lang="de-CH" sz="2400" dirty="0" err="1"/>
              <a:t>range</a:t>
            </a:r>
            <a:r>
              <a:rPr lang="de-CH" sz="2400" dirty="0"/>
              <a:t> </a:t>
            </a:r>
            <a:r>
              <a:rPr lang="de-CH" sz="2400" dirty="0" err="1"/>
              <a:t>of</a:t>
            </a:r>
            <a:r>
              <a:rPr lang="de-CH" sz="2400" dirty="0"/>
              <a:t> </a:t>
            </a:r>
            <a:r>
              <a:rPr lang="de-CH" sz="2400" dirty="0" err="1"/>
              <a:t>motion</a:t>
            </a:r>
            <a:endParaRPr lang="cs-CZ" sz="2400" dirty="0"/>
          </a:p>
          <a:p>
            <a:r>
              <a:rPr lang="cs-CZ" sz="2400" dirty="0"/>
              <a:t>Completely satisfied</a:t>
            </a:r>
          </a:p>
          <a:p>
            <a:endParaRPr lang="en-US" dirty="0"/>
          </a:p>
        </p:txBody>
      </p:sp>
      <p:pic>
        <p:nvPicPr>
          <p:cNvPr id="4" name="Picture 3" descr="D:\Davos2017\Cases Clavicle\Datka Vlad89 21y\3m po reOS zhojeno.jpg">
            <a:extLst>
              <a:ext uri="{FF2B5EF4-FFF2-40B4-BE49-F238E27FC236}">
                <a16:creationId xmlns:a16="http://schemas.microsoft.com/office/drawing/2014/main" id="{4C15278D-B29C-4FAE-94B1-D4CDFA1B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503" t="11391" r="2462" b="27462"/>
          <a:stretch>
            <a:fillRect/>
          </a:stretch>
        </p:blipFill>
        <p:spPr bwMode="auto">
          <a:xfrm>
            <a:off x="2971800" y="2791840"/>
            <a:ext cx="5908431" cy="3200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3595BD-18FA-4FAF-A710-F708A2B3D53F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 err="1">
                <a:latin typeface="Arial" charset="0"/>
                <a:ea typeface="MS PGothic" charset="0"/>
              </a:rPr>
              <a:t>One</a:t>
            </a:r>
            <a:r>
              <a:rPr lang="de-CH" b="1" kern="0" dirty="0">
                <a:latin typeface="Arial" charset="0"/>
                <a:ea typeface="MS PGothic" charset="0"/>
              </a:rPr>
              <a:t> </a:t>
            </a:r>
            <a:r>
              <a:rPr lang="de-CH" b="1" kern="0" dirty="0" err="1">
                <a:latin typeface="Arial" charset="0"/>
                <a:ea typeface="MS PGothic" charset="0"/>
              </a:rPr>
              <a:t>year</a:t>
            </a:r>
            <a:r>
              <a:rPr lang="de-CH" b="1" kern="0" dirty="0">
                <a:latin typeface="Arial" charset="0"/>
                <a:ea typeface="MS PGothic" charset="0"/>
              </a:rPr>
              <a:t> after </a:t>
            </a:r>
            <a:r>
              <a:rPr lang="de-CH" b="1" kern="0" dirty="0" err="1">
                <a:latin typeface="Arial" charset="0"/>
                <a:ea typeface="MS PGothic" charset="0"/>
              </a:rPr>
              <a:t>injury</a:t>
            </a:r>
            <a:endParaRPr lang="cs-CZ" b="1" kern="0" dirty="0"/>
          </a:p>
        </p:txBody>
      </p:sp>
    </p:spTree>
    <p:extLst>
      <p:ext uri="{BB962C8B-B14F-4D97-AF65-F5344CB8AC3E}">
        <p14:creationId xmlns:p14="http://schemas.microsoft.com/office/powerpoint/2010/main" val="42602930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196B-DBE3-4EB3-916D-81524314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10F41-9EEC-442F-B36C-3DAFC61FA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17650"/>
            <a:ext cx="4571999" cy="44958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Inferior stability of pin fixation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Complicated pin extraction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Absolute stability necessary for nonunion treatment</a:t>
            </a:r>
            <a:r>
              <a:rPr lang="de-CH" sz="2400" dirty="0"/>
              <a:t>—</a:t>
            </a:r>
            <a:r>
              <a:rPr lang="cs-CZ" sz="2400" dirty="0"/>
              <a:t>rigid plate fixation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Bone graft according to </a:t>
            </a:r>
            <a:r>
              <a:rPr lang="de-CH" sz="2400" dirty="0" err="1"/>
              <a:t>nonunion</a:t>
            </a:r>
            <a:r>
              <a:rPr lang="cs-CZ" sz="2400" dirty="0"/>
              <a:t> type and local defects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256FA2-7F19-4FE7-8B1E-4E6F7CEF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07864"/>
            <a:ext cx="2514600" cy="335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DD62A5-84BA-4D6B-AE6E-839C5FDE1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77277"/>
            <a:ext cx="411480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75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12AF8-413C-4778-A09B-8F01FC6EAC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Case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44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 on fixation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implant was used?</a:t>
            </a:r>
          </a:p>
          <a:p>
            <a:r>
              <a:rPr lang="en-US"/>
              <a:t>Looks </a:t>
            </a:r>
            <a:r>
              <a:rPr lang="en-US" dirty="0"/>
              <a:t>good</a:t>
            </a:r>
          </a:p>
          <a:p>
            <a:r>
              <a:rPr lang="en-US" dirty="0"/>
              <a:t>Plate is too long</a:t>
            </a:r>
          </a:p>
          <a:p>
            <a:r>
              <a:rPr lang="en-US" dirty="0"/>
              <a:t>There are too many screws</a:t>
            </a:r>
          </a:p>
          <a:p>
            <a:r>
              <a:rPr lang="en-US" dirty="0"/>
              <a:t>The implant is not strong enough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528774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645B8-D4D7-472D-8A09-6B2460C6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Case </a:t>
            </a:r>
            <a:r>
              <a:rPr lang="de-CH" dirty="0" err="1"/>
              <a:t>description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B7C41-308A-40DF-BAD4-4485CC253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781" y="1524000"/>
            <a:ext cx="8277225" cy="449580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Arial" charset="0"/>
                <a:ea typeface="MS PGothic" charset="0"/>
              </a:rPr>
              <a:t>56</a:t>
            </a:r>
            <a:r>
              <a:rPr lang="en-US" dirty="0">
                <a:latin typeface="Arial" charset="0"/>
                <a:ea typeface="MS PGothic" charset="0"/>
              </a:rPr>
              <a:t>-year-old </a:t>
            </a:r>
            <a:r>
              <a:rPr lang="cs-CZ" dirty="0">
                <a:latin typeface="Arial" charset="0"/>
                <a:ea typeface="MS PGothic" charset="0"/>
              </a:rPr>
              <a:t>wo</a:t>
            </a:r>
            <a:r>
              <a:rPr lang="en-US" dirty="0">
                <a:latin typeface="Arial" charset="0"/>
                <a:ea typeface="MS PGothic" charset="0"/>
              </a:rPr>
              <a:t>man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latin typeface="Arial" charset="0"/>
                <a:ea typeface="MS PGothic" charset="0"/>
              </a:rPr>
              <a:t>Fell while hanging curtains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charset="0"/>
                <a:ea typeface="MS PGothic" charset="0"/>
              </a:rPr>
              <a:t>Pai</a:t>
            </a:r>
            <a:r>
              <a:rPr lang="cs-CZ" dirty="0">
                <a:latin typeface="Arial" charset="0"/>
                <a:ea typeface="MS PGothic" charset="0"/>
              </a:rPr>
              <a:t>n, limited </a:t>
            </a:r>
            <a:r>
              <a:rPr lang="de-CH" dirty="0" err="1">
                <a:latin typeface="Arial" charset="0"/>
                <a:ea typeface="MS PGothic" charset="0"/>
              </a:rPr>
              <a:t>range</a:t>
            </a:r>
            <a:r>
              <a:rPr lang="de-CH" dirty="0">
                <a:latin typeface="Arial" charset="0"/>
                <a:ea typeface="MS PGothic" charset="0"/>
              </a:rPr>
              <a:t> </a:t>
            </a:r>
            <a:r>
              <a:rPr lang="de-CH" dirty="0" err="1">
                <a:latin typeface="Arial" charset="0"/>
                <a:ea typeface="MS PGothic" charset="0"/>
              </a:rPr>
              <a:t>of</a:t>
            </a:r>
            <a:r>
              <a:rPr lang="de-CH" dirty="0">
                <a:latin typeface="Arial" charset="0"/>
                <a:ea typeface="MS PGothic" charset="0"/>
              </a:rPr>
              <a:t> </a:t>
            </a:r>
            <a:r>
              <a:rPr lang="de-CH" dirty="0" err="1">
                <a:latin typeface="Arial" charset="0"/>
                <a:ea typeface="MS PGothic" charset="0"/>
              </a:rPr>
              <a:t>motion</a:t>
            </a:r>
            <a:r>
              <a:rPr lang="de-CH" dirty="0">
                <a:latin typeface="Arial" charset="0"/>
                <a:ea typeface="MS PGothic" charset="0"/>
              </a:rPr>
              <a:t> (ROM)</a:t>
            </a:r>
            <a:r>
              <a:rPr lang="cs-CZ" dirty="0">
                <a:latin typeface="Arial" charset="0"/>
                <a:ea typeface="MS PGothic" charset="0"/>
              </a:rPr>
              <a:t> of left arm and shoulder</a:t>
            </a:r>
            <a:endParaRPr lang="en-US" dirty="0">
              <a:latin typeface="Arial" charset="0"/>
              <a:ea typeface="MS PGothic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" charset="0"/>
                <a:ea typeface="MS PGothic" charset="0"/>
              </a:rPr>
              <a:t>Isolated, closed injury</a:t>
            </a:r>
          </a:p>
          <a:p>
            <a:r>
              <a:rPr lang="cs-CZ" dirty="0"/>
              <a:t>N</a:t>
            </a:r>
            <a:r>
              <a:rPr lang="de-CH" dirty="0" err="1"/>
              <a:t>eurovascularly</a:t>
            </a:r>
            <a:r>
              <a:rPr lang="cs-CZ" dirty="0"/>
              <a:t> intact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9761E7-2EFB-406E-8A8D-D6139EC6021E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cs-CZ" b="1" kern="0" dirty="0"/>
          </a:p>
        </p:txBody>
      </p:sp>
    </p:spTree>
    <p:extLst>
      <p:ext uri="{BB962C8B-B14F-4D97-AF65-F5344CB8AC3E}">
        <p14:creationId xmlns:p14="http://schemas.microsoft.com/office/powerpoint/2010/main" val="15996323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3D04-3222-44D4-B343-B599B614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Initial x-rays</a:t>
            </a:r>
            <a:endParaRPr lang="en-US" dirty="0"/>
          </a:p>
        </p:txBody>
      </p:sp>
      <p:pic>
        <p:nvPicPr>
          <p:cNvPr id="4" name="Picture 1" descr="D:\Davos2017\Cases Clavicle\Navrátilová Ludm57 56y\ap injury.jpg">
            <a:extLst>
              <a:ext uri="{FF2B5EF4-FFF2-40B4-BE49-F238E27FC236}">
                <a16:creationId xmlns:a16="http://schemas.microsoft.com/office/drawing/2014/main" id="{470E105D-F41D-4BB3-8B75-9F2045B2C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4071" t="13701" r="1113" b="13418"/>
          <a:stretch>
            <a:fillRect/>
          </a:stretch>
        </p:blipFill>
        <p:spPr bwMode="auto">
          <a:xfrm>
            <a:off x="1447800" y="1190421"/>
            <a:ext cx="6746358" cy="3581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03D059-1F02-4DE3-8586-6C90F1FC2D7A}"/>
              </a:ext>
            </a:extLst>
          </p:cNvPr>
          <p:cNvSpPr txBox="1"/>
          <p:nvPr/>
        </p:nvSpPr>
        <p:spPr>
          <a:xfrm>
            <a:off x="1295400" y="4444591"/>
            <a:ext cx="563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endParaRPr lang="de-CH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Other examination?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How</a:t>
            </a:r>
            <a:r>
              <a:rPr lang="cs-CZ" sz="2400" dirty="0"/>
              <a:t> many </a:t>
            </a:r>
            <a:r>
              <a:rPr lang="cs-CZ" sz="2400" dirty="0" err="1"/>
              <a:t>fragments</a:t>
            </a:r>
            <a:r>
              <a:rPr lang="cs-CZ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Nonoperative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surgery</a:t>
            </a:r>
            <a:r>
              <a:rPr lang="en-US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What</a:t>
            </a:r>
            <a:r>
              <a:rPr lang="cs-CZ" sz="2400" dirty="0"/>
              <a:t> 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fixation</a:t>
            </a:r>
            <a:r>
              <a:rPr lang="en-US" sz="2400" dirty="0"/>
              <a:t>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B0AA5B-6448-4A78-81C0-696D3A5F9A3C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cs-CZ" b="1" kern="0" dirty="0"/>
          </a:p>
        </p:txBody>
      </p:sp>
    </p:spTree>
    <p:extLst>
      <p:ext uri="{BB962C8B-B14F-4D97-AF65-F5344CB8AC3E}">
        <p14:creationId xmlns:p14="http://schemas.microsoft.com/office/powerpoint/2010/main" val="5098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61F0-5B23-447C-A5FD-587DA103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Nonoperative treatment</a:t>
            </a:r>
            <a:r>
              <a:rPr lang="de-CH" dirty="0"/>
              <a:t>—f</a:t>
            </a:r>
            <a:r>
              <a:rPr lang="cs-CZ" dirty="0"/>
              <a:t>igure</a:t>
            </a:r>
            <a:r>
              <a:rPr lang="de-CH" dirty="0"/>
              <a:t>-</a:t>
            </a:r>
            <a:r>
              <a:rPr lang="de-CH" dirty="0" err="1"/>
              <a:t>of-eight</a:t>
            </a:r>
            <a:r>
              <a:rPr lang="cs-CZ" dirty="0"/>
              <a:t> brace fixation not tolerated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92C77-3939-4716-BDD4-A6DABDD18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Pain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Subcutaneous prominence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No bony contact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Acceptable length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419117-116D-4E03-B2D0-7A3424FBB398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0</a:t>
            </a:r>
            <a:endParaRPr lang="cs-CZ" b="1" kern="0" dirty="0"/>
          </a:p>
        </p:txBody>
      </p:sp>
      <p:pic>
        <p:nvPicPr>
          <p:cNvPr id="5" name="Picture 2" descr="D:\Davos2017\Cases Clavicle\Navrátilová Ludm57 56y\4d.jpg">
            <a:extLst>
              <a:ext uri="{FF2B5EF4-FFF2-40B4-BE49-F238E27FC236}">
                <a16:creationId xmlns:a16="http://schemas.microsoft.com/office/drawing/2014/main" id="{A1974358-7123-4C2A-9E88-5B5C999FC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6627" t="16949" r="16499" b="8475"/>
          <a:stretch>
            <a:fillRect/>
          </a:stretch>
        </p:blipFill>
        <p:spPr bwMode="auto">
          <a:xfrm>
            <a:off x="3962400" y="1579179"/>
            <a:ext cx="4876800" cy="369964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00937-405E-492A-B958-4AA9ED120BAC}"/>
              </a:ext>
            </a:extLst>
          </p:cNvPr>
          <p:cNvSpPr txBox="1"/>
          <p:nvPr/>
        </p:nvSpPr>
        <p:spPr>
          <a:xfrm>
            <a:off x="1524000" y="5450009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Sling</a:t>
            </a:r>
            <a:r>
              <a:rPr lang="cs-CZ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Nonoperative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surgery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3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C5A-25AB-41E2-9951-2946BA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Nonoperative treatment</a:t>
            </a:r>
            <a:r>
              <a:rPr lang="de-CH" dirty="0"/>
              <a:t>—</a:t>
            </a:r>
            <a:r>
              <a:rPr lang="cs-CZ" dirty="0"/>
              <a:t>sling fixation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A4192-7686-4FE3-8AE6-482C82DD3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Pain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Subcutaneous prominence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No bony contact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Shortening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8F74B7-54F2-4DEE-9E89-00CF123FA01B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12</a:t>
            </a:r>
            <a:endParaRPr lang="cs-CZ" b="1" kern="0" dirty="0"/>
          </a:p>
        </p:txBody>
      </p:sp>
      <p:pic>
        <p:nvPicPr>
          <p:cNvPr id="5" name="Picture 2" descr="D:\Davos2017\Cases Clavicle\Navrátilová Ludm57 56y\12d.jpg">
            <a:extLst>
              <a:ext uri="{FF2B5EF4-FFF2-40B4-BE49-F238E27FC236}">
                <a16:creationId xmlns:a16="http://schemas.microsoft.com/office/drawing/2014/main" id="{376F60F6-4057-428D-80FC-A7D2097B8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8449" t="6654" b="6839"/>
          <a:stretch>
            <a:fillRect/>
          </a:stretch>
        </p:blipFill>
        <p:spPr bwMode="auto">
          <a:xfrm>
            <a:off x="3300637" y="2323674"/>
            <a:ext cx="5462363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6A236F-D6AE-4F2B-9127-0D5C9B1B37A2}"/>
              </a:ext>
            </a:extLst>
          </p:cNvPr>
          <p:cNvSpPr txBox="1"/>
          <p:nvPr/>
        </p:nvSpPr>
        <p:spPr>
          <a:xfrm>
            <a:off x="3212418" y="563562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Still</a:t>
            </a:r>
            <a:r>
              <a:rPr lang="cs-CZ" sz="2400" dirty="0"/>
              <a:t> </a:t>
            </a:r>
            <a:r>
              <a:rPr lang="cs-CZ" sz="2400" dirty="0" err="1"/>
              <a:t>nonoperative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36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C5A-25AB-41E2-9951-2946BA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Surgery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A4192-7686-4FE3-8AE6-482C82DD3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Lag screw </a:t>
            </a:r>
            <a:r>
              <a:rPr lang="de-CH" dirty="0"/>
              <a:t>and</a:t>
            </a:r>
            <a:r>
              <a:rPr lang="cs-CZ" dirty="0"/>
              <a:t> neutralization </a:t>
            </a:r>
            <a:r>
              <a:rPr lang="de-CH" dirty="0" err="1"/>
              <a:t>dynamic</a:t>
            </a:r>
            <a:r>
              <a:rPr lang="de-CH" dirty="0"/>
              <a:t> </a:t>
            </a:r>
            <a:r>
              <a:rPr lang="de-CH" dirty="0" err="1"/>
              <a:t>compression</a:t>
            </a:r>
            <a:r>
              <a:rPr lang="de-CH" dirty="0"/>
              <a:t> </a:t>
            </a:r>
            <a:r>
              <a:rPr lang="de-CH" dirty="0" err="1"/>
              <a:t>plate</a:t>
            </a:r>
            <a:r>
              <a:rPr lang="de-CH" dirty="0"/>
              <a:t> (</a:t>
            </a:r>
            <a:r>
              <a:rPr lang="cs-CZ" dirty="0"/>
              <a:t>DCP</a:t>
            </a:r>
            <a:r>
              <a:rPr lang="de-CH" dirty="0"/>
              <a:t>)</a:t>
            </a:r>
            <a:r>
              <a:rPr lang="cs-CZ" dirty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No bone graft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Postoperative sling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Uneventfull wound healing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8F74B7-54F2-4DEE-9E89-00CF123FA01B}"/>
              </a:ext>
            </a:extLst>
          </p:cNvPr>
          <p:cNvSpPr txBox="1">
            <a:spLocks/>
          </p:cNvSpPr>
          <p:nvPr/>
        </p:nvSpPr>
        <p:spPr bwMode="auto">
          <a:xfrm>
            <a:off x="380999" y="5257800"/>
            <a:ext cx="8277225" cy="7556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de-CH" b="1" kern="0" dirty="0">
                <a:latin typeface="Arial" charset="0"/>
                <a:ea typeface="MS PGothic" charset="0"/>
              </a:rPr>
              <a:t>Day 13</a:t>
            </a:r>
            <a:endParaRPr lang="cs-CZ" b="1" kern="0" dirty="0"/>
          </a:p>
        </p:txBody>
      </p:sp>
      <p:pic>
        <p:nvPicPr>
          <p:cNvPr id="7" name="Picture 1" descr="D:\Davos2017\Cases Clavicle\Navrátilová Ludm57 56y\postop.jpg">
            <a:extLst>
              <a:ext uri="{FF2B5EF4-FFF2-40B4-BE49-F238E27FC236}">
                <a16:creationId xmlns:a16="http://schemas.microsoft.com/office/drawing/2014/main" id="{CFABA346-508B-42F1-9CA1-33ADBA137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5071" t="12006" r="14665" b="11723"/>
          <a:stretch>
            <a:fillRect/>
          </a:stretch>
        </p:blipFill>
        <p:spPr bwMode="auto">
          <a:xfrm>
            <a:off x="3931997" y="1906588"/>
            <a:ext cx="4953000" cy="3429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DC66FE48-31AF-40F1-8E5A-A4C3A09F327F}"/>
              </a:ext>
            </a:extLst>
          </p:cNvPr>
          <p:cNvSpPr txBox="1"/>
          <p:nvPr/>
        </p:nvSpPr>
        <p:spPr>
          <a:xfrm>
            <a:off x="2743200" y="5335588"/>
            <a:ext cx="6600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Stability?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/>
              <a:t>Additional postop</a:t>
            </a:r>
            <a:r>
              <a:rPr lang="de-CH" sz="2400" dirty="0" err="1"/>
              <a:t>erative</a:t>
            </a:r>
            <a:r>
              <a:rPr lang="cs-CZ" sz="2400" dirty="0"/>
              <a:t> fixation</a:t>
            </a:r>
            <a:r>
              <a:rPr lang="en-US" sz="2400" dirty="0"/>
              <a:t>?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how</a:t>
            </a:r>
            <a:r>
              <a:rPr lang="cs-CZ" sz="2400" dirty="0"/>
              <a:t> </a:t>
            </a:r>
            <a:r>
              <a:rPr lang="cs-CZ" sz="2400" dirty="0" err="1"/>
              <a:t>long</a:t>
            </a:r>
            <a:r>
              <a:rPr lang="cs-CZ" sz="2400" dirty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501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C5A-25AB-41E2-9951-2946BA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Follow</a:t>
            </a:r>
            <a:r>
              <a:rPr lang="de-CH" dirty="0"/>
              <a:t>-</a:t>
            </a:r>
            <a:r>
              <a:rPr lang="cs-CZ" dirty="0"/>
              <a:t>up </a:t>
            </a:r>
            <a:r>
              <a:rPr lang="de-CH" dirty="0"/>
              <a:t>at </a:t>
            </a:r>
            <a:r>
              <a:rPr lang="cs-CZ" dirty="0"/>
              <a:t>3 months postop</a:t>
            </a:r>
            <a:r>
              <a:rPr lang="de-CH" dirty="0" err="1"/>
              <a:t>erative</a:t>
            </a:r>
            <a:r>
              <a:rPr lang="de-CH" dirty="0"/>
              <a:t>—</a:t>
            </a:r>
            <a:r>
              <a:rPr lang="cs-CZ" dirty="0"/>
              <a:t>failure of fixation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A4192-7686-4FE3-8AE6-482C82DD3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Pain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Palpable screws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Loosened plate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Zástupný symbol pro obsah 5">
            <a:extLst>
              <a:ext uri="{FF2B5EF4-FFF2-40B4-BE49-F238E27FC236}">
                <a16:creationId xmlns:a16="http://schemas.microsoft.com/office/drawing/2014/main" id="{094A9E7E-1FC9-4431-959D-B4DF7F80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8894" r="9829" b="6754"/>
          <a:stretch/>
        </p:blipFill>
        <p:spPr bwMode="auto">
          <a:xfrm>
            <a:off x="2743200" y="1410101"/>
            <a:ext cx="6248400" cy="3505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šipka 7">
            <a:extLst>
              <a:ext uri="{FF2B5EF4-FFF2-40B4-BE49-F238E27FC236}">
                <a16:creationId xmlns:a16="http://schemas.microsoft.com/office/drawing/2014/main" id="{0D23F684-635A-4220-9894-21E9DF5C45F1}"/>
              </a:ext>
            </a:extLst>
          </p:cNvPr>
          <p:cNvCxnSpPr/>
          <p:nvPr/>
        </p:nvCxnSpPr>
        <p:spPr bwMode="auto">
          <a:xfrm>
            <a:off x="6552366" y="2440782"/>
            <a:ext cx="76200" cy="3810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9">
            <a:extLst>
              <a:ext uri="{FF2B5EF4-FFF2-40B4-BE49-F238E27FC236}">
                <a16:creationId xmlns:a16="http://schemas.microsoft.com/office/drawing/2014/main" id="{ADFCA34C-9F77-4C98-A606-A9DC037114BE}"/>
              </a:ext>
            </a:extLst>
          </p:cNvPr>
          <p:cNvCxnSpPr/>
          <p:nvPr/>
        </p:nvCxnSpPr>
        <p:spPr bwMode="auto">
          <a:xfrm flipH="1" flipV="1">
            <a:off x="5409366" y="2821782"/>
            <a:ext cx="304800" cy="228600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3059EA7-DFB6-44FC-8CF7-493F9DD7B48D}"/>
              </a:ext>
            </a:extLst>
          </p:cNvPr>
          <p:cNvSpPr txBox="1"/>
          <p:nvPr/>
        </p:nvSpPr>
        <p:spPr>
          <a:xfrm>
            <a:off x="381000" y="4907340"/>
            <a:ext cx="8348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Nonoperative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cs-CZ" sz="2400" dirty="0"/>
              <a:t> in </a:t>
            </a:r>
            <a:r>
              <a:rPr lang="cs-CZ" sz="2400" dirty="0" err="1"/>
              <a:t>any</a:t>
            </a:r>
            <a:r>
              <a:rPr lang="cs-CZ" sz="2400" dirty="0"/>
              <a:t> type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immobilization</a:t>
            </a:r>
            <a:r>
              <a:rPr lang="cs-CZ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Revision</a:t>
            </a:r>
            <a:r>
              <a:rPr lang="cs-CZ" sz="2400" dirty="0"/>
              <a:t> </a:t>
            </a:r>
            <a:r>
              <a:rPr lang="cs-CZ" sz="2400" dirty="0" err="1"/>
              <a:t>surgery</a:t>
            </a:r>
            <a:r>
              <a:rPr lang="en-US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Type of plate?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Bone graft? Autograft/allograft/bone substitute?</a:t>
            </a:r>
          </a:p>
        </p:txBody>
      </p:sp>
    </p:spTree>
    <p:extLst>
      <p:ext uri="{BB962C8B-B14F-4D97-AF65-F5344CB8AC3E}">
        <p14:creationId xmlns:p14="http://schemas.microsoft.com/office/powerpoint/2010/main" val="5204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3E6B8B-AFA9-4A40-A7B2-43A9BC7E9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99C5A-25AB-41E2-9951-2946BA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Follow</a:t>
            </a:r>
            <a:r>
              <a:rPr lang="de-CH" dirty="0"/>
              <a:t>-</a:t>
            </a:r>
            <a:r>
              <a:rPr lang="cs-CZ" dirty="0"/>
              <a:t>up </a:t>
            </a:r>
            <a:r>
              <a:rPr lang="de-CH" dirty="0"/>
              <a:t>at </a:t>
            </a:r>
            <a:r>
              <a:rPr lang="cs-CZ" dirty="0"/>
              <a:t>5 months</a:t>
            </a:r>
            <a:r>
              <a:rPr lang="de-CH" dirty="0"/>
              <a:t>—</a:t>
            </a:r>
            <a:r>
              <a:rPr lang="cs-CZ" dirty="0"/>
              <a:t>CT revealed nonunion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4265D0-7C62-45B0-986E-9347D107524F}"/>
              </a:ext>
            </a:extLst>
          </p:cNvPr>
          <p:cNvSpPr txBox="1"/>
          <p:nvPr/>
        </p:nvSpPr>
        <p:spPr>
          <a:xfrm>
            <a:off x="381000" y="4098315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Nonoperative</a:t>
            </a:r>
            <a:r>
              <a:rPr lang="cs-CZ" sz="2400" dirty="0"/>
              <a:t> </a:t>
            </a:r>
            <a:r>
              <a:rPr lang="cs-CZ" sz="2400" dirty="0" err="1"/>
              <a:t>treatment</a:t>
            </a:r>
            <a:r>
              <a:rPr lang="cs-CZ" sz="2400" dirty="0"/>
              <a:t>? </a:t>
            </a:r>
            <a:r>
              <a:rPr lang="cs-CZ" sz="2400" dirty="0" err="1"/>
              <a:t>Any</a:t>
            </a:r>
            <a:r>
              <a:rPr lang="cs-CZ" sz="2400" dirty="0"/>
              <a:t> </a:t>
            </a:r>
            <a:r>
              <a:rPr lang="cs-CZ" sz="2400" dirty="0" err="1"/>
              <a:t>immobilization</a:t>
            </a:r>
            <a:r>
              <a:rPr lang="cs-CZ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dirty="0" err="1"/>
              <a:t>Revision</a:t>
            </a:r>
            <a:r>
              <a:rPr lang="cs-CZ" sz="2400" dirty="0"/>
              <a:t> </a:t>
            </a:r>
            <a:r>
              <a:rPr lang="cs-CZ" sz="2400" dirty="0" err="1"/>
              <a:t>surgery</a:t>
            </a:r>
            <a:r>
              <a:rPr lang="en-US" sz="2400" dirty="0"/>
              <a:t>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Type of plate?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Position of the plate?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/>
              <a:t>Bone graft? Autograft/allograft/bone substitute?</a:t>
            </a:r>
          </a:p>
        </p:txBody>
      </p:sp>
      <p:pic>
        <p:nvPicPr>
          <p:cNvPr id="14" name="Zástupný symbol pro obsah 8">
            <a:extLst>
              <a:ext uri="{FF2B5EF4-FFF2-40B4-BE49-F238E27FC236}">
                <a16:creationId xmlns:a16="http://schemas.microsoft.com/office/drawing/2014/main" id="{ECA0FEBC-55AB-48FC-94ED-736B0E79A6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21082" r="19344" b="35776"/>
          <a:stretch/>
        </p:blipFill>
        <p:spPr bwMode="auto">
          <a:xfrm>
            <a:off x="0" y="1493793"/>
            <a:ext cx="4375910" cy="2580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Zástupný symbol pro obsah 10">
            <a:extLst>
              <a:ext uri="{FF2B5EF4-FFF2-40B4-BE49-F238E27FC236}">
                <a16:creationId xmlns:a16="http://schemas.microsoft.com/office/drawing/2014/main" id="{5ACFF2E3-B2CC-4B37-BB99-63D515819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4" t="6911" r="10551" b="15301"/>
          <a:stretch/>
        </p:blipFill>
        <p:spPr>
          <a:xfrm>
            <a:off x="4239463" y="1517650"/>
            <a:ext cx="4904537" cy="2033588"/>
          </a:xfrm>
          <a:prstGeom prst="rect">
            <a:avLst/>
          </a:prstGeom>
        </p:spPr>
      </p:pic>
      <p:cxnSp>
        <p:nvCxnSpPr>
          <p:cNvPr id="16" name="Přímá spojovací šipka 7">
            <a:extLst>
              <a:ext uri="{FF2B5EF4-FFF2-40B4-BE49-F238E27FC236}">
                <a16:creationId xmlns:a16="http://schemas.microsoft.com/office/drawing/2014/main" id="{CDA8E95D-9EE6-4ADA-93FF-157B521B3C1E}"/>
              </a:ext>
            </a:extLst>
          </p:cNvPr>
          <p:cNvCxnSpPr/>
          <p:nvPr/>
        </p:nvCxnSpPr>
        <p:spPr bwMode="auto">
          <a:xfrm flipV="1">
            <a:off x="6019800" y="2733653"/>
            <a:ext cx="76201" cy="335052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Přímá spojovací šipka 9">
            <a:extLst>
              <a:ext uri="{FF2B5EF4-FFF2-40B4-BE49-F238E27FC236}">
                <a16:creationId xmlns:a16="http://schemas.microsoft.com/office/drawing/2014/main" id="{767D9556-A8BA-42FC-836B-D655F6AD0D1C}"/>
              </a:ext>
            </a:extLst>
          </p:cNvPr>
          <p:cNvCxnSpPr/>
          <p:nvPr/>
        </p:nvCxnSpPr>
        <p:spPr bwMode="auto">
          <a:xfrm flipV="1">
            <a:off x="1371600" y="2887530"/>
            <a:ext cx="304800" cy="335052"/>
          </a:xfrm>
          <a:prstGeom prst="straightConnector1">
            <a:avLst/>
          </a:prstGeom>
          <a:solidFill>
            <a:srgbClr val="C0C0C0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130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3E6B8B-AFA9-4A40-A7B2-43A9BC7E9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17650"/>
            <a:ext cx="3571973" cy="44958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Horizontal approach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Anteroinferior plating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Bone graft from illiac crest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de-CH" dirty="0" err="1"/>
              <a:t>Locking</a:t>
            </a:r>
            <a:r>
              <a:rPr lang="de-CH" dirty="0"/>
              <a:t> </a:t>
            </a:r>
            <a:r>
              <a:rPr lang="de-CH" dirty="0" err="1"/>
              <a:t>compression</a:t>
            </a:r>
            <a:r>
              <a:rPr lang="de-CH" dirty="0"/>
              <a:t> </a:t>
            </a:r>
            <a:r>
              <a:rPr lang="de-CH" dirty="0" err="1"/>
              <a:t>plate</a:t>
            </a:r>
            <a:r>
              <a:rPr lang="de-CH" dirty="0"/>
              <a:t> (</a:t>
            </a:r>
            <a:r>
              <a:rPr lang="cs-CZ" dirty="0"/>
              <a:t>LCP</a:t>
            </a:r>
            <a:r>
              <a:rPr lang="de-CH" dirty="0"/>
              <a:t>)</a:t>
            </a:r>
            <a:endParaRPr lang="cs-CZ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99C5A-25AB-41E2-9951-2946BA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Six</a:t>
            </a:r>
            <a:r>
              <a:rPr lang="cs-CZ" dirty="0"/>
              <a:t> months postop</a:t>
            </a:r>
            <a:r>
              <a:rPr lang="de-CH" dirty="0" err="1"/>
              <a:t>erative</a:t>
            </a:r>
            <a:r>
              <a:rPr lang="de-CH" dirty="0"/>
              <a:t>—</a:t>
            </a:r>
            <a:r>
              <a:rPr lang="cs-CZ" dirty="0"/>
              <a:t>revision surgery</a:t>
            </a:r>
            <a:endParaRPr lang="en-US" dirty="0"/>
          </a:p>
        </p:txBody>
      </p:sp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2952243D-AA69-4B9D-BB3B-BDE8F5DD59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6235" r="26508" b="34498"/>
          <a:stretch/>
        </p:blipFill>
        <p:spPr bwMode="auto">
          <a:xfrm>
            <a:off x="3952973" y="1534159"/>
            <a:ext cx="5181600" cy="40309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Přímá spojovací šipka 11">
            <a:extLst>
              <a:ext uri="{FF2B5EF4-FFF2-40B4-BE49-F238E27FC236}">
                <a16:creationId xmlns:a16="http://schemas.microsoft.com/office/drawing/2014/main" id="{B0DB1D30-6682-4729-9F4D-1E300FDD4B77}"/>
              </a:ext>
            </a:extLst>
          </p:cNvPr>
          <p:cNvCxnSpPr/>
          <p:nvPr/>
        </p:nvCxnSpPr>
        <p:spPr bwMode="auto">
          <a:xfrm flipV="1">
            <a:off x="6619973" y="2600959"/>
            <a:ext cx="609600" cy="76200"/>
          </a:xfrm>
          <a:prstGeom prst="straightConnector1">
            <a:avLst/>
          </a:prstGeom>
          <a:solidFill>
            <a:srgbClr val="C0C0C0"/>
          </a:solidFill>
          <a:ln w="1905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65B6C98-5E75-4BBB-8199-FA0429AA6667}"/>
              </a:ext>
            </a:extLst>
          </p:cNvPr>
          <p:cNvSpPr txBox="1"/>
          <p:nvPr/>
        </p:nvSpPr>
        <p:spPr>
          <a:xfrm>
            <a:off x="381000" y="5198962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Type of stability</a:t>
            </a:r>
            <a:r>
              <a:rPr lang="en-US" sz="2400" dirty="0"/>
              <a:t>?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Postop</a:t>
            </a:r>
            <a:r>
              <a:rPr lang="de-CH" sz="2400" dirty="0" err="1"/>
              <a:t>erative</a:t>
            </a:r>
            <a:r>
              <a:rPr lang="cs-CZ" sz="2400" dirty="0"/>
              <a:t> fixation?</a:t>
            </a:r>
          </a:p>
        </p:txBody>
      </p:sp>
    </p:spTree>
    <p:extLst>
      <p:ext uri="{BB962C8B-B14F-4D97-AF65-F5344CB8AC3E}">
        <p14:creationId xmlns:p14="http://schemas.microsoft.com/office/powerpoint/2010/main" val="286765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2603C7-D687-45A6-8A3B-C89A6E9B4580}"/>
              </a:ext>
            </a:extLst>
          </p:cNvPr>
          <p:cNvSpPr txBox="1"/>
          <p:nvPr/>
        </p:nvSpPr>
        <p:spPr>
          <a:xfrm>
            <a:off x="381000" y="4813121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Any restrictions?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there</a:t>
            </a:r>
            <a:r>
              <a:rPr lang="cs-CZ" sz="2400" dirty="0"/>
              <a:t> </a:t>
            </a:r>
            <a:r>
              <a:rPr lang="cs-CZ" sz="2400" dirty="0" err="1"/>
              <a:t>an</a:t>
            </a:r>
            <a:r>
              <a:rPr lang="cs-CZ" sz="2400" dirty="0"/>
              <a:t> </a:t>
            </a:r>
            <a:r>
              <a:rPr lang="cs-CZ" sz="2400" dirty="0" err="1"/>
              <a:t>indication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plate </a:t>
            </a:r>
            <a:r>
              <a:rPr lang="cs-CZ" sz="2400" dirty="0" err="1"/>
              <a:t>removal</a:t>
            </a:r>
            <a:r>
              <a:rPr lang="cs-CZ" sz="2400" dirty="0"/>
              <a:t>? </a:t>
            </a:r>
            <a:r>
              <a:rPr lang="cs-CZ" sz="2400" dirty="0" err="1"/>
              <a:t>When</a:t>
            </a:r>
            <a:r>
              <a:rPr lang="cs-CZ" sz="2400" dirty="0"/>
              <a:t>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3E6B8B-AFA9-4A40-A7B2-43A9BC7E9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cs-CZ" dirty="0"/>
              <a:t> Fracture healed</a:t>
            </a:r>
          </a:p>
          <a:p>
            <a:pPr>
              <a:buFont typeface="Arial" pitchFamily="34" charset="0"/>
              <a:buChar char="•"/>
            </a:pPr>
            <a:r>
              <a:rPr lang="cs-CZ" dirty="0"/>
              <a:t> Almost full ROM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99C5A-25AB-41E2-9951-2946BA351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Three</a:t>
            </a:r>
            <a:r>
              <a:rPr lang="cs-CZ" dirty="0"/>
              <a:t> months after revision surgery</a:t>
            </a:r>
            <a:endParaRPr lang="en-US" dirty="0"/>
          </a:p>
        </p:txBody>
      </p:sp>
      <p:pic>
        <p:nvPicPr>
          <p:cNvPr id="7" name="Zástupný symbol pro obsah 5">
            <a:extLst>
              <a:ext uri="{FF2B5EF4-FFF2-40B4-BE49-F238E27FC236}">
                <a16:creationId xmlns:a16="http://schemas.microsoft.com/office/drawing/2014/main" id="{1AC62B68-AF00-4307-B149-71518DFD18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16523" r="15924" b="11344"/>
          <a:stretch/>
        </p:blipFill>
        <p:spPr>
          <a:xfrm>
            <a:off x="485775" y="2202651"/>
            <a:ext cx="7010400" cy="337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B1F7F-0C85-446B-905D-693E16E3F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Take-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86A72-EBE6-44AD-B7F9-58022E361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Limited stability in osteoporotic bone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Precontoured LCP plates can be placed superiorly or anteroinferiorly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dirty="0"/>
              <a:t>Evaluate primary use of bone graft in indicated cases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5E3F6E9-29DB-44C0-A11C-C79A5AFA7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935" t="36229" b="4754"/>
          <a:stretch/>
        </p:blipFill>
        <p:spPr>
          <a:xfrm>
            <a:off x="2659062" y="3765550"/>
            <a:ext cx="37211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1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9984C-C5DF-4B3B-BF69-D2353C21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Postoperative </a:t>
            </a:r>
            <a:r>
              <a:rPr lang="de-CH" dirty="0" err="1"/>
              <a:t>week</a:t>
            </a:r>
            <a:r>
              <a:rPr lang="de-CH" dirty="0"/>
              <a:t> 8</a:t>
            </a:r>
            <a:endParaRPr lang="en-US" dirty="0"/>
          </a:p>
        </p:txBody>
      </p:sp>
      <p:pic>
        <p:nvPicPr>
          <p:cNvPr id="4" name="Content Placeholder 3" descr="macias 2_1">
            <a:extLst>
              <a:ext uri="{FF2B5EF4-FFF2-40B4-BE49-F238E27FC236}">
                <a16:creationId xmlns:a16="http://schemas.microsoft.com/office/drawing/2014/main" id="{3F8C413D-9A65-420A-8A31-9CF348F205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9" t="22447" r="4242" b="23396"/>
          <a:stretch>
            <a:fillRect/>
          </a:stretch>
        </p:blipFill>
        <p:spPr bwMode="auto">
          <a:xfrm>
            <a:off x="533152" y="1722802"/>
            <a:ext cx="7972921" cy="408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788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D717-66A9-4614-98ED-13D5C61B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Next </a:t>
            </a:r>
            <a:r>
              <a:rPr lang="de-CH" dirty="0" err="1"/>
              <a:t>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06215-7B94-420B-9552-4984C800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Treat in a sling as all clavicle fractures will heal in a sling</a:t>
            </a:r>
          </a:p>
          <a:p>
            <a:r>
              <a:rPr lang="en-US" sz="2400" dirty="0"/>
              <a:t>Revise with a stronger plate </a:t>
            </a:r>
          </a:p>
          <a:p>
            <a:r>
              <a:rPr lang="en-US" sz="2400" dirty="0"/>
              <a:t>Revise with a stronger plate and bone graft</a:t>
            </a:r>
          </a:p>
          <a:p>
            <a:r>
              <a:rPr lang="en-US" sz="2400" dirty="0"/>
              <a:t>Revise with an intramedullary device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33286"/>
      </p:ext>
    </p:extLst>
  </p:cSld>
  <p:clrMapOvr>
    <a:masterClrMapping/>
  </p:clrMapOvr>
</p:sld>
</file>

<file path=ppt/theme/theme1.xml><?xml version="1.0" encoding="utf-8"?>
<a:theme xmlns:a="http://schemas.openxmlformats.org/drawingml/2006/main" name="AOT Mast template final - Cop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E5EBF6"/>
      </a:accent1>
      <a:accent2>
        <a:srgbClr val="0063AC"/>
      </a:accent2>
      <a:accent3>
        <a:srgbClr val="FFFFFF"/>
      </a:accent3>
      <a:accent4>
        <a:srgbClr val="000000"/>
      </a:accent4>
      <a:accent5>
        <a:srgbClr val="F0F3FA"/>
      </a:accent5>
      <a:accent6>
        <a:srgbClr val="00599B"/>
      </a:accent6>
      <a:hlink>
        <a:srgbClr val="B6C600"/>
      </a:hlink>
      <a:folHlink>
        <a:srgbClr val="F08A00"/>
      </a:folHlink>
    </a:clrScheme>
    <a:fontScheme name="AOT Masters Case Template July 2010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OT Masters Case Template July 2010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OT Masters Case Template July 2010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AOT Mast template final - Copy</Template>
  <TotalTime>0</TotalTime>
  <Words>1472</Words>
  <Application>Microsoft Office PowerPoint</Application>
  <PresentationFormat>On-screen Show (4:3)</PresentationFormat>
  <Paragraphs>355</Paragraphs>
  <Slides>79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9" baseType="lpstr">
      <vt:lpstr>Gulim</vt:lpstr>
      <vt:lpstr>MS PGothic</vt:lpstr>
      <vt:lpstr>MS PGothic</vt:lpstr>
      <vt:lpstr>Arial</vt:lpstr>
      <vt:lpstr>Lucida Sans Unicode</vt:lpstr>
      <vt:lpstr>Osaka</vt:lpstr>
      <vt:lpstr>Times New Roman</vt:lpstr>
      <vt:lpstr>Wingdings</vt:lpstr>
      <vt:lpstr>ヒラギノ角ゴ Pro W6</vt:lpstr>
      <vt:lpstr>AOT Mast template final - Copy</vt:lpstr>
      <vt:lpstr>Discussion groups: Complications in clavicular fracture treatment </vt:lpstr>
      <vt:lpstr>Case 1</vt:lpstr>
      <vt:lpstr>Case description</vt:lpstr>
      <vt:lpstr>PowerPoint Presentation</vt:lpstr>
      <vt:lpstr>Does this need ORIF? </vt:lpstr>
      <vt:lpstr>Post subclavian artery repair</vt:lpstr>
      <vt:lpstr>Comment on fixation</vt:lpstr>
      <vt:lpstr>Postoperative week 8</vt:lpstr>
      <vt:lpstr>Next steps</vt:lpstr>
      <vt:lpstr>After revision</vt:lpstr>
      <vt:lpstr>After revision, 3 months</vt:lpstr>
      <vt:lpstr>Take-home messages</vt:lpstr>
      <vt:lpstr>Case 2</vt:lpstr>
      <vt:lpstr>Case description</vt:lpstr>
      <vt:lpstr>Initial x-rays</vt:lpstr>
      <vt:lpstr>Operating room views</vt:lpstr>
      <vt:lpstr>Follow-up</vt:lpstr>
      <vt:lpstr>PowerPoint Presentation</vt:lpstr>
      <vt:lpstr>Take-home messages</vt:lpstr>
      <vt:lpstr>Case 3</vt:lpstr>
      <vt:lpstr>Case description</vt:lpstr>
      <vt:lpstr>One week later, figure eight</vt:lpstr>
      <vt:lpstr>PowerPoint Presentation</vt:lpstr>
      <vt:lpstr>Postoperative, 6 months</vt:lpstr>
      <vt:lpstr>Postoperative, 1 year</vt:lpstr>
      <vt:lpstr>After 1.5 years, remove the plate </vt:lpstr>
      <vt:lpstr>One month later </vt:lpstr>
      <vt:lpstr>One year later</vt:lpstr>
      <vt:lpstr>Take home messages  </vt:lpstr>
      <vt:lpstr>Case 4</vt:lpstr>
      <vt:lpstr>Case description</vt:lpstr>
      <vt:lpstr>X-rays</vt:lpstr>
      <vt:lpstr>PowerPoint Presentation</vt:lpstr>
      <vt:lpstr>PowerPoint Presentation</vt:lpstr>
      <vt:lpstr>PowerPoint Presentation</vt:lpstr>
      <vt:lpstr>PowerPoint Presentation</vt:lpstr>
      <vt:lpstr>Postoperative, 5 months</vt:lpstr>
      <vt:lpstr>Case 5</vt:lpstr>
      <vt:lpstr>Case description</vt:lpstr>
      <vt:lpstr>Initial x-rays</vt:lpstr>
      <vt:lpstr>Operating room</vt:lpstr>
      <vt:lpstr>Fracture clinic follow-up</vt:lpstr>
      <vt:lpstr>Fracture clinic  </vt:lpstr>
      <vt:lpstr>Take-home messages</vt:lpstr>
      <vt:lpstr>Case 6</vt:lpstr>
      <vt:lpstr>Case description</vt:lpstr>
      <vt:lpstr>Initial x-rays</vt:lpstr>
      <vt:lpstr>Initial x-rays</vt:lpstr>
      <vt:lpstr>Risks of nonoperative treatment </vt:lpstr>
      <vt:lpstr>Risks of nonoperative treatment </vt:lpstr>
      <vt:lpstr>PowerPoint Presentation</vt:lpstr>
      <vt:lpstr>Advantages of anteroinferior plating</vt:lpstr>
      <vt:lpstr>Follow-up at 6 weeks </vt:lpstr>
      <vt:lpstr>Revision surgery  </vt:lpstr>
      <vt:lpstr>PowerPoint Presentation</vt:lpstr>
      <vt:lpstr>Postoperative, 18 months</vt:lpstr>
      <vt:lpstr>After 6 months</vt:lpstr>
      <vt:lpstr>Take-home messages</vt:lpstr>
      <vt:lpstr>Case 7</vt:lpstr>
      <vt:lpstr>Case description</vt:lpstr>
      <vt:lpstr>Initial x-ray</vt:lpstr>
      <vt:lpstr>Pin fixation </vt:lpstr>
      <vt:lpstr>PowerPoint Presentation</vt:lpstr>
      <vt:lpstr>Postoperative, 4 months</vt:lpstr>
      <vt:lpstr>Nonunion</vt:lpstr>
      <vt:lpstr>Four months later—revision surgery</vt:lpstr>
      <vt:lpstr>Follow-up 3 months after revision surgery</vt:lpstr>
      <vt:lpstr>Take-home messages</vt:lpstr>
      <vt:lpstr>Case 8</vt:lpstr>
      <vt:lpstr>Case description</vt:lpstr>
      <vt:lpstr>Initial x-rays</vt:lpstr>
      <vt:lpstr>Nonoperative treatment—figure-of-eight brace fixation not tolerated</vt:lpstr>
      <vt:lpstr>Nonoperative treatment—sling fixation </vt:lpstr>
      <vt:lpstr>Surgery</vt:lpstr>
      <vt:lpstr>Follow-up at 3 months postoperative—failure of fixation</vt:lpstr>
      <vt:lpstr>Follow-up at 5 months—CT revealed nonunion</vt:lpstr>
      <vt:lpstr>Six months postoperative—revision surgery</vt:lpstr>
      <vt:lpstr>Three months after revision surgery</vt:lpstr>
      <vt:lpstr>Take-home messages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fracture dislocation of proximal humerus</dc:title>
  <dc:creator>Richard</dc:creator>
  <cp:lastModifiedBy>Carl Lau</cp:lastModifiedBy>
  <cp:revision>285</cp:revision>
  <dcterms:created xsi:type="dcterms:W3CDTF">2010-09-01T17:31:07Z</dcterms:created>
  <dcterms:modified xsi:type="dcterms:W3CDTF">2018-11-07T15:41:44Z</dcterms:modified>
</cp:coreProperties>
</file>