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230" r:id="rId2"/>
  </p:sldMasterIdLst>
  <p:notesMasterIdLst>
    <p:notesMasterId r:id="rId69"/>
  </p:notesMasterIdLst>
  <p:handoutMasterIdLst>
    <p:handoutMasterId r:id="rId70"/>
  </p:handoutMasterIdLst>
  <p:sldIdLst>
    <p:sldId id="269" r:id="rId3"/>
    <p:sldId id="432" r:id="rId4"/>
    <p:sldId id="424" r:id="rId5"/>
    <p:sldId id="425" r:id="rId6"/>
    <p:sldId id="426" r:id="rId7"/>
    <p:sldId id="427" r:id="rId8"/>
    <p:sldId id="390" r:id="rId9"/>
    <p:sldId id="428" r:id="rId10"/>
    <p:sldId id="429" r:id="rId11"/>
    <p:sldId id="430" r:id="rId12"/>
    <p:sldId id="431" r:id="rId13"/>
    <p:sldId id="434" r:id="rId14"/>
    <p:sldId id="435" r:id="rId15"/>
    <p:sldId id="437" r:id="rId16"/>
    <p:sldId id="438" r:id="rId17"/>
    <p:sldId id="439" r:id="rId18"/>
    <p:sldId id="440" r:id="rId19"/>
    <p:sldId id="441" r:id="rId20"/>
    <p:sldId id="442" r:id="rId21"/>
    <p:sldId id="443" r:id="rId22"/>
    <p:sldId id="445" r:id="rId23"/>
    <p:sldId id="446" r:id="rId24"/>
    <p:sldId id="447" r:id="rId25"/>
    <p:sldId id="370" r:id="rId26"/>
    <p:sldId id="372" r:id="rId27"/>
    <p:sldId id="448" r:id="rId28"/>
    <p:sldId id="449" r:id="rId29"/>
    <p:sldId id="450" r:id="rId30"/>
    <p:sldId id="451" r:id="rId31"/>
    <p:sldId id="452" r:id="rId32"/>
    <p:sldId id="453" r:id="rId33"/>
    <p:sldId id="454" r:id="rId34"/>
    <p:sldId id="455" r:id="rId35"/>
    <p:sldId id="456" r:id="rId36"/>
    <p:sldId id="457" r:id="rId37"/>
    <p:sldId id="458" r:id="rId38"/>
    <p:sldId id="459" r:id="rId39"/>
    <p:sldId id="460" r:id="rId40"/>
    <p:sldId id="462" r:id="rId41"/>
    <p:sldId id="463" r:id="rId42"/>
    <p:sldId id="464" r:id="rId43"/>
    <p:sldId id="465" r:id="rId44"/>
    <p:sldId id="466" r:id="rId45"/>
    <p:sldId id="467" r:id="rId46"/>
    <p:sldId id="468" r:id="rId47"/>
    <p:sldId id="469" r:id="rId48"/>
    <p:sldId id="470" r:id="rId49"/>
    <p:sldId id="471" r:id="rId50"/>
    <p:sldId id="472" r:id="rId51"/>
    <p:sldId id="473" r:id="rId52"/>
    <p:sldId id="474" r:id="rId53"/>
    <p:sldId id="475" r:id="rId54"/>
    <p:sldId id="476" r:id="rId55"/>
    <p:sldId id="478" r:id="rId56"/>
    <p:sldId id="479" r:id="rId57"/>
    <p:sldId id="480" r:id="rId58"/>
    <p:sldId id="481" r:id="rId59"/>
    <p:sldId id="414" r:id="rId60"/>
    <p:sldId id="415" r:id="rId61"/>
    <p:sldId id="416" r:id="rId62"/>
    <p:sldId id="482" r:id="rId63"/>
    <p:sldId id="483" r:id="rId64"/>
    <p:sldId id="419" r:id="rId65"/>
    <p:sldId id="420" r:id="rId66"/>
    <p:sldId id="484" r:id="rId67"/>
    <p:sldId id="485" r:id="rId6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cca Reichmuth" initials="JR" lastIdx="3" clrIdx="0">
    <p:extLst>
      <p:ext uri="{19B8F6BF-5375-455C-9EA6-DF929625EA0E}">
        <p15:presenceInfo xmlns:p15="http://schemas.microsoft.com/office/powerpoint/2012/main" userId="Jecca Reichmu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8F543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87" autoAdjust="0"/>
    <p:restoredTop sz="94676"/>
  </p:normalViewPr>
  <p:slideViewPr>
    <p:cSldViewPr>
      <p:cViewPr varScale="1">
        <p:scale>
          <a:sx n="89" d="100"/>
          <a:sy n="89" d="100"/>
        </p:scale>
        <p:origin x="72" y="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696F21B-890B-4A4C-9993-E22610BFE223}" type="datetimeFigureOut">
              <a:rPr lang="en-US"/>
              <a:pPr>
                <a:defRPr/>
              </a:pPr>
              <a:t>11/7/2018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31A51BE-4949-CE42-9344-73F680CB5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noProof="0"/>
              <a:t>Klepnutím lze upravit styly předlohy textu.</a:t>
            </a:r>
          </a:p>
          <a:p>
            <a:pPr lvl="1"/>
            <a:r>
              <a:rPr lang="cs-CZ" altLang="en-US" noProof="0"/>
              <a:t>Druhá úroveň</a:t>
            </a:r>
          </a:p>
          <a:p>
            <a:pPr lvl="2"/>
            <a:r>
              <a:rPr lang="cs-CZ" altLang="en-US" noProof="0"/>
              <a:t>Třetí úroveň</a:t>
            </a:r>
          </a:p>
          <a:p>
            <a:pPr lvl="3"/>
            <a:r>
              <a:rPr lang="cs-CZ" altLang="en-US" noProof="0"/>
              <a:t>Čtvrtá úroveň</a:t>
            </a:r>
          </a:p>
          <a:p>
            <a:pPr lvl="4"/>
            <a:r>
              <a:rPr lang="cs-CZ" altLang="en-US" noProof="0"/>
              <a:t>Pátá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9BFD61-6F7B-C740-84EE-926D9A51B8F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6CA952D-6F83-E84E-92CF-FCD60D4A8CA9}" type="slidenum">
              <a:rPr lang="es-ES_tradnl" altLang="en-US">
                <a:solidFill>
                  <a:srgbClr val="000000"/>
                </a:solidFill>
                <a:ea typeface="MS PGothic" charset="-128"/>
              </a:rPr>
              <a:pPr>
                <a:spcBef>
                  <a:spcPct val="0"/>
                </a:spcBef>
              </a:pPr>
              <a:t>1</a:t>
            </a:fld>
            <a:endParaRPr lang="es-ES_tradnl" altLang="en-US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BFD61-6F7B-C740-84EE-926D9A51B8F1}" type="slidenum">
              <a:rPr lang="cs-CZ" altLang="en-US" smtClean="0"/>
              <a:pPr>
                <a:defRPr/>
              </a:pPr>
              <a:t>19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22588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6CA952D-6F83-E84E-92CF-FCD60D4A8CA9}" type="slidenum">
              <a:rPr lang="es-ES_tradnl" altLang="en-US">
                <a:solidFill>
                  <a:srgbClr val="000000"/>
                </a:solidFill>
                <a:ea typeface="MS PGothic" charset="-128"/>
              </a:rPr>
              <a:pPr>
                <a:spcBef>
                  <a:spcPct val="0"/>
                </a:spcBef>
              </a:pPr>
              <a:t>21</a:t>
            </a:fld>
            <a:endParaRPr lang="es-ES_tradnl" altLang="en-US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1364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BFD61-6F7B-C740-84EE-926D9A51B8F1}" type="slidenum">
              <a:rPr lang="cs-CZ" altLang="en-US" smtClean="0"/>
              <a:pPr>
                <a:defRPr/>
              </a:pPr>
              <a:t>28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07517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Anavian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J, Khanna G,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Plocher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EK, et al.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Progressive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displacement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scapula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fractures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de-CH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J Trauma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 2010 Jul;69(1):156–161.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BFD61-6F7B-C740-84EE-926D9A51B8F1}" type="slidenum">
              <a:rPr lang="cs-CZ" altLang="en-US" smtClean="0"/>
              <a:pPr>
                <a:defRPr/>
              </a:pPr>
              <a:t>30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05359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Anavian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J, Khanna G, </a:t>
            </a:r>
            <a:r>
              <a:rPr lang="de-CH" sz="1200" b="1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Plocher</a:t>
            </a:r>
            <a:r>
              <a:rPr lang="de-CH" sz="12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EK, et al.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Progressive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displacement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scapula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fractures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de-CH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J Trauma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 2010 Jul;69(1):156–161.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BFD61-6F7B-C740-84EE-926D9A51B8F1}" type="slidenum">
              <a:rPr lang="cs-CZ" altLang="en-US" smtClean="0"/>
              <a:pPr>
                <a:defRPr/>
              </a:pPr>
              <a:t>31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08188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6CA952D-6F83-E84E-92CF-FCD60D4A8CA9}" type="slidenum">
              <a:rPr lang="es-ES_tradnl" altLang="en-US">
                <a:solidFill>
                  <a:srgbClr val="000000"/>
                </a:solidFill>
                <a:ea typeface="MS PGothic" charset="-128"/>
              </a:rPr>
              <a:pPr>
                <a:spcBef>
                  <a:spcPct val="0"/>
                </a:spcBef>
              </a:pPr>
              <a:t>39</a:t>
            </a:fld>
            <a:endParaRPr lang="es-ES_tradnl" altLang="en-US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0311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BFD61-6F7B-C740-84EE-926D9A51B8F1}" type="slidenum">
              <a:rPr lang="cs-CZ" altLang="en-US" smtClean="0"/>
              <a:pPr>
                <a:defRPr/>
              </a:pPr>
              <a:t>41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368193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Bilder von: </a:t>
            </a:r>
            <a:r>
              <a:rPr kumimoji="0" lang="en-US" altLang="en-US" sz="1200" b="1" dirty="0">
                <a:latin typeface="Times New Roman" charset="0"/>
              </a:rPr>
              <a:t>Cole PA</a:t>
            </a:r>
            <a:r>
              <a:rPr kumimoji="0" lang="en-US" altLang="en-US" sz="1200" dirty="0">
                <a:latin typeface="Times New Roman" charset="0"/>
              </a:rPr>
              <a:t>, Schroder LK, Jacobson AR. Scapula and Rib Fractures. In: Browner B, Jupiter J, </a:t>
            </a:r>
            <a:r>
              <a:rPr kumimoji="0" lang="en-US" altLang="en-US" sz="1200" dirty="0" err="1">
                <a:latin typeface="Times New Roman" charset="0"/>
              </a:rPr>
              <a:t>Krettek</a:t>
            </a:r>
            <a:r>
              <a:rPr kumimoji="0" lang="en-US" altLang="en-US" sz="1200" dirty="0">
                <a:latin typeface="Times New Roman" charset="0"/>
              </a:rPr>
              <a:t> C, Anderson P, eds. Skeletal Trauma. Fifth Edit. Philadelphia, PA: Saunders/Elsevier; 2014.</a:t>
            </a:r>
            <a:r>
              <a:rPr kumimoji="0" lang="en-US" altLang="en-US" sz="1200" dirty="0">
                <a:latin typeface="Calibri" charset="0"/>
              </a:rPr>
              <a:t> </a:t>
            </a:r>
            <a:endParaRPr kumimoji="0" lang="en-US" altLang="en-US" sz="2000" dirty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BFD61-6F7B-C740-84EE-926D9A51B8F1}" type="slidenum">
              <a:rPr lang="cs-CZ" altLang="en-US" smtClean="0"/>
              <a:pPr>
                <a:defRPr/>
              </a:pPr>
              <a:t>47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53177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BFD61-6F7B-C740-84EE-926D9A51B8F1}" type="slidenum">
              <a:rPr lang="cs-CZ" altLang="en-US" smtClean="0"/>
              <a:pPr>
                <a:defRPr/>
              </a:pPr>
              <a:t>48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45264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6CA952D-6F83-E84E-92CF-FCD60D4A8CA9}" type="slidenum">
              <a:rPr lang="es-ES_tradnl" altLang="en-US">
                <a:solidFill>
                  <a:srgbClr val="000000"/>
                </a:solidFill>
                <a:ea typeface="MS PGothic" charset="-128"/>
              </a:rPr>
              <a:pPr>
                <a:spcBef>
                  <a:spcPct val="0"/>
                </a:spcBef>
              </a:pPr>
              <a:t>54</a:t>
            </a:fld>
            <a:endParaRPr lang="es-ES_tradnl" altLang="en-US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211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6CA952D-6F83-E84E-92CF-FCD60D4A8CA9}" type="slidenum">
              <a:rPr lang="es-ES_tradnl" altLang="en-US">
                <a:solidFill>
                  <a:srgbClr val="000000"/>
                </a:solidFill>
                <a:ea typeface="MS PGothic" charset="-128"/>
              </a:rPr>
              <a:pPr>
                <a:spcBef>
                  <a:spcPct val="0"/>
                </a:spcBef>
              </a:pPr>
              <a:t>2</a:t>
            </a:fld>
            <a:endParaRPr lang="es-ES_tradnl" altLang="en-US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0123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BFD61-6F7B-C740-84EE-926D9A51B8F1}" type="slidenum">
              <a:rPr lang="cs-CZ" altLang="en-US" smtClean="0"/>
              <a:pPr>
                <a:defRPr/>
              </a:pPr>
              <a:t>65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95255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4EA4-30E7-2043-950B-DE78B64F8B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9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04EA4-30E7-2043-950B-DE78B64F8B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86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6CA952D-6F83-E84E-92CF-FCD60D4A8CA9}" type="slidenum">
              <a:rPr lang="es-ES_tradnl" altLang="en-US">
                <a:solidFill>
                  <a:srgbClr val="000000"/>
                </a:solidFill>
                <a:ea typeface="MS PGothic" charset="-128"/>
              </a:rPr>
              <a:pPr>
                <a:spcBef>
                  <a:spcPct val="0"/>
                </a:spcBef>
              </a:pPr>
              <a:t>12</a:t>
            </a:fld>
            <a:endParaRPr lang="es-ES_tradnl" altLang="en-US">
              <a:solidFill>
                <a:srgbClr val="000000"/>
              </a:solidFill>
              <a:ea typeface="MS PGothic" charset="-128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9693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charset="-128"/>
              </a:rPr>
              <a:t>The type I fracture is in AP view. 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charset="-128"/>
              </a:rPr>
              <a:t>The type II fracture shows transitional displacement in both AP and axillary view.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charset="-128"/>
              </a:rPr>
              <a:t>The type III fracture shows </a:t>
            </a:r>
            <a:r>
              <a:rPr lang="en-US" altLang="en-US" dirty="0" err="1">
                <a:ea typeface="ＭＳ Ｐゴシック" charset="-128"/>
              </a:rPr>
              <a:t>angulatory</a:t>
            </a:r>
            <a:r>
              <a:rPr lang="en-US" altLang="en-US" dirty="0">
                <a:ea typeface="ＭＳ Ｐゴシック" charset="-128"/>
              </a:rPr>
              <a:t> displacement in axillary view.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BFD61-6F7B-C740-84EE-926D9A51B8F1}" type="slidenum">
              <a:rPr lang="cs-CZ" altLang="en-US" smtClean="0"/>
              <a:pPr>
                <a:defRPr/>
              </a:pPr>
              <a:t>14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83152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charset="-128"/>
              </a:rPr>
              <a:t>The type I fracture is in AP view. 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charset="-128"/>
              </a:rPr>
              <a:t>The type II fracture shows transitional displacement in both AP and axillary view.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charset="-128"/>
              </a:rPr>
              <a:t>The type III fracture shows </a:t>
            </a:r>
            <a:r>
              <a:rPr lang="en-US" altLang="en-US" dirty="0" err="1">
                <a:ea typeface="ＭＳ Ｐゴシック" charset="-128"/>
              </a:rPr>
              <a:t>angulatory</a:t>
            </a:r>
            <a:r>
              <a:rPr lang="en-US" altLang="en-US" dirty="0">
                <a:ea typeface="ＭＳ Ｐゴシック" charset="-128"/>
              </a:rPr>
              <a:t> displacement in axillary view.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BFD61-6F7B-C740-84EE-926D9A51B8F1}" type="slidenum">
              <a:rPr lang="cs-CZ" altLang="en-US" smtClean="0"/>
              <a:pPr>
                <a:defRPr/>
              </a:pPr>
              <a:t>15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29266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charset="-128"/>
              </a:rPr>
              <a:t>The type I fracture is in AP view. 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charset="-128"/>
              </a:rPr>
              <a:t>The type II fracture shows transitional displacement in both AP and axillary view.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charset="-128"/>
              </a:rPr>
              <a:t>The type III fracture shows </a:t>
            </a:r>
            <a:r>
              <a:rPr lang="en-US" altLang="en-US" dirty="0" err="1">
                <a:ea typeface="ＭＳ Ｐゴシック" charset="-128"/>
              </a:rPr>
              <a:t>angulatory</a:t>
            </a:r>
            <a:r>
              <a:rPr lang="en-US" altLang="en-US" dirty="0">
                <a:ea typeface="ＭＳ Ｐゴシック" charset="-128"/>
              </a:rPr>
              <a:t> displacement in axillary view.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BFD61-6F7B-C740-84EE-926D9A51B8F1}" type="slidenum">
              <a:rPr lang="cs-CZ" altLang="en-US" smtClean="0"/>
              <a:pPr>
                <a:defRPr/>
              </a:pPr>
              <a:t>16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89557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9BFD61-6F7B-C740-84EE-926D9A51B8F1}" type="slidenum">
              <a:rPr lang="cs-CZ" altLang="en-US" smtClean="0"/>
              <a:pPr>
                <a:defRPr/>
              </a:pPr>
              <a:t>17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12011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9388"/>
            <a:ext cx="8780462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OT_LOGO_int_L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36538"/>
            <a:ext cx="25844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1517650"/>
            <a:ext cx="7899400" cy="685800"/>
          </a:xfrm>
        </p:spPr>
        <p:txBody>
          <a:bodyPr/>
          <a:lstStyle>
            <a:lvl1pPr>
              <a:defRPr>
                <a:ea typeface="ヒラギノ角ゴ Pro W6" pitchFamily="-32" charset="-128"/>
              </a:defRPr>
            </a:lvl1pPr>
          </a:lstStyle>
          <a:p>
            <a:r>
              <a:rPr lang="en-US" dirty="0"/>
              <a:t>Click to edit Master title style</a:t>
            </a:r>
            <a:endParaRPr lang="en-US" altLang="ja-JP" dirty="0"/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208213"/>
            <a:ext cx="7899400" cy="6858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2423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174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531813"/>
            <a:ext cx="2068512" cy="5481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1813"/>
            <a:ext cx="6056313" cy="54816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1119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584950"/>
            <a:ext cx="1905000" cy="228600"/>
          </a:xfrm>
          <a:prstGeom prst="rect">
            <a:avLst/>
          </a:prstGeom>
        </p:spPr>
        <p:txBody>
          <a:bodyPr rtlCol="0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>
                    <a:tint val="75000"/>
                  </a:srgbClr>
                </a:solidFill>
                <a:latin typeface="Arial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r>
              <a:rPr lang="en-US"/>
              <a:t>October 19-20, 2002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24600"/>
            <a:ext cx="2895600" cy="457200"/>
          </a:xfrm>
          <a:prstGeom prst="rect">
            <a:avLst/>
          </a:prstGeo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34" charset="0"/>
                <a:ea typeface="MS PGothic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ea typeface="MS PGothic" charset="-128"/>
              </a:defRPr>
            </a:lvl1pPr>
          </a:lstStyle>
          <a:p>
            <a:pPr>
              <a:defRPr/>
            </a:pPr>
            <a:fld id="{B5B25FC3-ADC3-DF49-904B-7130F4CB74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772388"/>
      </p:ext>
    </p:extLst>
  </p:cSld>
  <p:clrMapOvr>
    <a:masterClrMapping/>
  </p:clrMapOvr>
  <p:transition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5" b="24760"/>
          <a:stretch>
            <a:fillRect/>
          </a:stretch>
        </p:blipFill>
        <p:spPr bwMode="auto">
          <a:xfrm>
            <a:off x="179388" y="857250"/>
            <a:ext cx="87804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4427538" y="1700213"/>
            <a:ext cx="4114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cs-CZ" altLang="cs-CZ" sz="2400">
              <a:solidFill>
                <a:srgbClr val="000000"/>
              </a:solidFill>
              <a:ea typeface=""/>
            </a:endParaRPr>
          </a:p>
        </p:txBody>
      </p:sp>
      <p:pic>
        <p:nvPicPr>
          <p:cNvPr id="6" name="Picture 10" descr="AOT_LOGO_int_L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36538"/>
            <a:ext cx="25193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0825"/>
            <a:ext cx="8277225" cy="468313"/>
          </a:xfrm>
        </p:spPr>
        <p:txBody>
          <a:bodyPr/>
          <a:lstStyle>
            <a:lvl1pPr>
              <a:defRPr>
                <a:solidFill>
                  <a:srgbClr val="29529B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957388"/>
            <a:ext cx="8277225" cy="468312"/>
          </a:xfrm>
        </p:spPr>
        <p:txBody>
          <a:bodyPr lIns="0" tIns="0" rIns="0" bIns="0"/>
          <a:lstStyle>
            <a:lvl1pPr marL="0" indent="0">
              <a:lnSpc>
                <a:spcPts val="3400"/>
              </a:lnSpc>
              <a:buFontTx/>
              <a:buNone/>
              <a:defRPr sz="3200">
                <a:solidFill>
                  <a:srgbClr val="808080"/>
                </a:solidFill>
              </a:defRPr>
            </a:lvl1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90350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29529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8B2D5729-F636-DB45-8D3F-DD29FBE8527B}" type="slidenum">
              <a:rPr lang="de-CH" altLang="cs-CZ"/>
              <a:pPr>
                <a:defRPr/>
              </a:pPr>
              <a:t>‹#›</a:t>
            </a:fld>
            <a:endParaRPr lang="de-CH" altLang="cs-CZ"/>
          </a:p>
        </p:txBody>
      </p:sp>
    </p:spTree>
    <p:extLst>
      <p:ext uri="{BB962C8B-B14F-4D97-AF65-F5344CB8AC3E}">
        <p14:creationId xmlns:p14="http://schemas.microsoft.com/office/powerpoint/2010/main" val="2024954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9C80174D-ACDD-4640-950D-658857C1E7BA}" type="slidenum">
              <a:rPr lang="de-CH" altLang="cs-CZ"/>
              <a:pPr>
                <a:defRPr/>
              </a:pPr>
              <a:t>‹#›</a:t>
            </a:fld>
            <a:endParaRPr lang="de-CH" altLang="cs-CZ"/>
          </a:p>
        </p:txBody>
      </p:sp>
    </p:spTree>
    <p:extLst>
      <p:ext uri="{BB962C8B-B14F-4D97-AF65-F5344CB8AC3E}">
        <p14:creationId xmlns:p14="http://schemas.microsoft.com/office/powerpoint/2010/main" val="86637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0825"/>
            <a:ext cx="4062413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20825"/>
            <a:ext cx="4062412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867946B6-E5A4-B349-BBF3-8D02FBE36532}" type="slidenum">
              <a:rPr lang="de-CH" altLang="cs-CZ"/>
              <a:pPr>
                <a:defRPr/>
              </a:pPr>
              <a:t>‹#›</a:t>
            </a:fld>
            <a:endParaRPr lang="de-CH" altLang="cs-CZ"/>
          </a:p>
        </p:txBody>
      </p:sp>
    </p:spTree>
    <p:extLst>
      <p:ext uri="{BB962C8B-B14F-4D97-AF65-F5344CB8AC3E}">
        <p14:creationId xmlns:p14="http://schemas.microsoft.com/office/powerpoint/2010/main" val="115406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E7188DA2-47B5-7A4E-BC51-2F64C2116069}" type="slidenum">
              <a:rPr lang="de-CH" altLang="cs-CZ"/>
              <a:pPr>
                <a:defRPr/>
              </a:pPr>
              <a:t>‹#›</a:t>
            </a:fld>
            <a:endParaRPr lang="de-CH" altLang="cs-CZ"/>
          </a:p>
        </p:txBody>
      </p:sp>
    </p:spTree>
    <p:extLst>
      <p:ext uri="{BB962C8B-B14F-4D97-AF65-F5344CB8AC3E}">
        <p14:creationId xmlns:p14="http://schemas.microsoft.com/office/powerpoint/2010/main" val="465345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C4AD5D0D-D4C7-7043-9202-E61EDD0EA62F}" type="slidenum">
              <a:rPr lang="de-CH" altLang="cs-CZ"/>
              <a:pPr>
                <a:defRPr/>
              </a:pPr>
              <a:t>‹#›</a:t>
            </a:fld>
            <a:endParaRPr lang="de-CH" altLang="cs-CZ"/>
          </a:p>
        </p:txBody>
      </p:sp>
    </p:spTree>
    <p:extLst>
      <p:ext uri="{BB962C8B-B14F-4D97-AF65-F5344CB8AC3E}">
        <p14:creationId xmlns:p14="http://schemas.microsoft.com/office/powerpoint/2010/main" val="2081792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E3A687E8-3239-DB4C-84C1-FAD601446656}" type="slidenum">
              <a:rPr lang="de-CH" altLang="cs-CZ"/>
              <a:pPr>
                <a:defRPr/>
              </a:pPr>
              <a:t>‹#›</a:t>
            </a:fld>
            <a:endParaRPr lang="de-CH" altLang="cs-CZ"/>
          </a:p>
        </p:txBody>
      </p:sp>
    </p:spTree>
    <p:extLst>
      <p:ext uri="{BB962C8B-B14F-4D97-AF65-F5344CB8AC3E}">
        <p14:creationId xmlns:p14="http://schemas.microsoft.com/office/powerpoint/2010/main" val="188594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1546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21520E8A-C5B6-7543-987A-96B71C5783D5}" type="slidenum">
              <a:rPr lang="de-CH" altLang="cs-CZ"/>
              <a:pPr>
                <a:defRPr/>
              </a:pPr>
              <a:t>‹#›</a:t>
            </a:fld>
            <a:endParaRPr lang="de-CH" altLang="cs-CZ"/>
          </a:p>
        </p:txBody>
      </p:sp>
    </p:spTree>
    <p:extLst>
      <p:ext uri="{BB962C8B-B14F-4D97-AF65-F5344CB8AC3E}">
        <p14:creationId xmlns:p14="http://schemas.microsoft.com/office/powerpoint/2010/main" val="225960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4295ABC3-2900-304B-B41D-93DDDE024DE2}" type="slidenum">
              <a:rPr lang="de-CH" altLang="cs-CZ"/>
              <a:pPr>
                <a:defRPr/>
              </a:pPr>
              <a:t>‹#›</a:t>
            </a:fld>
            <a:endParaRPr lang="de-CH" altLang="cs-CZ"/>
          </a:p>
        </p:txBody>
      </p:sp>
    </p:spTree>
    <p:extLst>
      <p:ext uri="{BB962C8B-B14F-4D97-AF65-F5344CB8AC3E}">
        <p14:creationId xmlns:p14="http://schemas.microsoft.com/office/powerpoint/2010/main" val="961741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D1DFE432-D728-DC4D-BC8C-F28160CBAFD8}" type="slidenum">
              <a:rPr lang="de-CH" altLang="cs-CZ"/>
              <a:pPr>
                <a:defRPr/>
              </a:pPr>
              <a:t>‹#›</a:t>
            </a:fld>
            <a:endParaRPr lang="de-CH" altLang="cs-CZ"/>
          </a:p>
        </p:txBody>
      </p:sp>
    </p:spTree>
    <p:extLst>
      <p:ext uri="{BB962C8B-B14F-4D97-AF65-F5344CB8AC3E}">
        <p14:creationId xmlns:p14="http://schemas.microsoft.com/office/powerpoint/2010/main" val="2025765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381000"/>
            <a:ext cx="2068512" cy="58181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56313" cy="58181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0934E1E0-82F8-9B47-BA78-918BBD4E9A5A}" type="slidenum">
              <a:rPr lang="de-CH" altLang="cs-CZ"/>
              <a:pPr>
                <a:defRPr/>
              </a:pPr>
              <a:t>‹#›</a:t>
            </a:fld>
            <a:endParaRPr lang="de-CH" altLang="cs-CZ"/>
          </a:p>
        </p:txBody>
      </p:sp>
    </p:spTree>
    <p:extLst>
      <p:ext uri="{BB962C8B-B14F-4D97-AF65-F5344CB8AC3E}">
        <p14:creationId xmlns:p14="http://schemas.microsoft.com/office/powerpoint/2010/main" val="83789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62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17650"/>
            <a:ext cx="4062413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17650"/>
            <a:ext cx="4062412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0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884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2593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127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6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004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1813"/>
            <a:ext cx="82772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add text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17650"/>
            <a:ext cx="82772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add text</a:t>
            </a:r>
          </a:p>
          <a:p>
            <a:pPr lvl="1"/>
            <a:r>
              <a:rPr lang="en-US" altLang="ja-JP"/>
              <a:t>Second level text</a:t>
            </a:r>
          </a:p>
        </p:txBody>
      </p:sp>
      <p:pic>
        <p:nvPicPr>
          <p:cNvPr id="14340" name="Picture 8" descr="AOT_LOGO_int_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77000"/>
            <a:ext cx="16176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  <p:sldLayoutId id="214748432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+mj-lt"/>
          <a:ea typeface="ＭＳ Ｐゴシック" charset="0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ＭＳ Ｐゴシック" charset="0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ＭＳ Ｐゴシック" charset="0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ＭＳ Ｐゴシック" charset="0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ＭＳ Ｐゴシック" charset="0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2772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de-CH" altLang="en-US" dirty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602413"/>
            <a:ext cx="2133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 smtClean="0">
                <a:solidFill>
                  <a:srgbClr val="000000"/>
                </a:solidFill>
                <a:ea typeface=""/>
              </a:defRPr>
            </a:lvl1pPr>
          </a:lstStyle>
          <a:p>
            <a:pPr>
              <a:defRPr/>
            </a:pPr>
            <a:fld id="{AC3A4F4C-0172-3B4E-A1F5-910C6EBE537F}" type="slidenum">
              <a:rPr lang="de-CH" altLang="cs-CZ"/>
              <a:pPr>
                <a:defRPr/>
              </a:pPr>
              <a:t>‹#›</a:t>
            </a:fld>
            <a:endParaRPr lang="de-CH" altLang="cs-CZ"/>
          </a:p>
        </p:txBody>
      </p:sp>
      <p:sp>
        <p:nvSpPr>
          <p:cNvPr id="1946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20825"/>
            <a:ext cx="82772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Textmasterformate durch Klicken bearbeiten</a:t>
            </a:r>
          </a:p>
          <a:p>
            <a:pPr lvl="1"/>
            <a:r>
              <a:rPr lang="en-US" altLang="en-US"/>
              <a:t>2nd level</a:t>
            </a:r>
          </a:p>
          <a:p>
            <a:pPr lvl="2"/>
            <a:r>
              <a:rPr lang="en-US" altLang="en-US"/>
              <a:t>3rd level</a:t>
            </a:r>
          </a:p>
          <a:p>
            <a:pPr lvl="3"/>
            <a:r>
              <a:rPr lang="en-US" altLang="en-US"/>
              <a:t>4th level</a:t>
            </a:r>
          </a:p>
          <a:p>
            <a:pPr lvl="4"/>
            <a:r>
              <a:rPr lang="en-US" altLang="en-US"/>
              <a:t>5th level</a:t>
            </a:r>
          </a:p>
        </p:txBody>
      </p:sp>
      <p:pic>
        <p:nvPicPr>
          <p:cNvPr id="19461" name="Picture 8" descr="AOT_LOGO_int_M_rg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77000"/>
            <a:ext cx="16176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9529B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E2960"/>
          </a:solidFill>
          <a:latin typeface="Arial" charset="0"/>
        </a:defRPr>
      </a:lvl9pPr>
    </p:titleStyle>
    <p:bodyStyle>
      <a:lvl1pPr marL="533400" indent="-5334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428625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371600" indent="-4095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52600" indent="-3619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09800" indent="-4635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ctrTitle"/>
          </p:nvPr>
        </p:nvSpPr>
        <p:spPr>
          <a:xfrm>
            <a:off x="381000" y="1517650"/>
            <a:ext cx="8534400" cy="920750"/>
          </a:xfrm>
        </p:spPr>
        <p:txBody>
          <a:bodyPr/>
          <a:lstStyle/>
          <a:p>
            <a:r>
              <a:rPr lang="en-US" altLang="en-US" dirty="0">
                <a:ea typeface="ヒラギノ角ゴ Pro W6" charset="-128"/>
                <a:cs typeface="MS PGothic" charset="-128"/>
              </a:rPr>
              <a:t>Discussion group 3:</a:t>
            </a:r>
            <a:br>
              <a:rPr lang="en-US" altLang="en-US" dirty="0">
                <a:ea typeface="ヒラギノ角ゴ Pro W6" charset="-128"/>
                <a:cs typeface="MS PGothic" charset="-128"/>
              </a:rPr>
            </a:br>
            <a:r>
              <a:rPr lang="de-CH" altLang="en-US" dirty="0">
                <a:ea typeface="ヒラギノ角ゴ Pro W6" charset="-128"/>
                <a:cs typeface="MS PGothic" charset="-128"/>
              </a:rPr>
              <a:t>S</a:t>
            </a:r>
            <a:r>
              <a:rPr lang="cs-CZ" altLang="en-US" dirty="0">
                <a:ea typeface="ヒラギノ角ゴ Pro W6" charset="-128"/>
                <a:cs typeface="MS PGothic" charset="-128"/>
              </a:rPr>
              <a:t>capular fractures</a:t>
            </a:r>
            <a:endParaRPr lang="en-US" altLang="en-US" dirty="0">
              <a:ea typeface="ヒラギノ角ゴ Pro W6" charset="-128"/>
              <a:cs typeface="MS PGothic" charset="-128"/>
            </a:endParaRPr>
          </a:p>
        </p:txBody>
      </p:sp>
      <p:sp>
        <p:nvSpPr>
          <p:cNvPr id="46082" name="Rectangle 1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kumimoji="0" lang="en-US" altLang="en-US" b="1" dirty="0">
              <a:solidFill>
                <a:srgbClr val="808080"/>
              </a:solidFill>
              <a:ea typeface="ＭＳ Ｐゴシック" charset="-128"/>
              <a:cs typeface="MS PGothic" charset="-128"/>
            </a:endParaRPr>
          </a:p>
          <a:p>
            <a:pPr eaLnBrk="1" hangingPunct="1"/>
            <a:r>
              <a:rPr kumimoji="0" lang="en-US" altLang="en-US" b="1" dirty="0">
                <a:solidFill>
                  <a:srgbClr val="808080"/>
                </a:solidFill>
                <a:ea typeface="ＭＳ Ｐゴシック" charset="-128"/>
                <a:cs typeface="MS PGothic" charset="-128"/>
              </a:rPr>
              <a:t>Cases for small group discussion</a:t>
            </a: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4F57E03F-4274-4568-B321-B1F3D1DB8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892855"/>
            <a:ext cx="51990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AOTrauma Master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s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ourse                                                 Upper 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e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xtremity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current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concepts</a:t>
            </a:r>
            <a:endParaRPr lang="en-US" altLang="en-US" sz="2400" dirty="0">
              <a:solidFill>
                <a:srgbClr val="29529B"/>
              </a:solidFill>
              <a:ea typeface="Osaka" pitchFamily="-8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A92B-6BD5-40DD-ADA3-05C4A426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decision for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A2FA0-7860-4720-8797-99633866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What surgical exposure do you plan on using?</a:t>
            </a:r>
          </a:p>
          <a:p>
            <a:r>
              <a:rPr lang="en-US" sz="2400" dirty="0"/>
              <a:t>Patient positioning?</a:t>
            </a:r>
          </a:p>
          <a:p>
            <a:r>
              <a:rPr lang="en-US" sz="2400" dirty="0"/>
              <a:t>Type of table?</a:t>
            </a:r>
          </a:p>
          <a:p>
            <a:r>
              <a:rPr lang="en-US" sz="2400" dirty="0"/>
              <a:t>Image intensifier?</a:t>
            </a:r>
          </a:p>
          <a:p>
            <a:r>
              <a:rPr lang="en-US" sz="2400" dirty="0"/>
              <a:t>Implants needed?</a:t>
            </a:r>
          </a:p>
        </p:txBody>
      </p:sp>
    </p:spTree>
    <p:extLst>
      <p:ext uri="{BB962C8B-B14F-4D97-AF65-F5344CB8AC3E}">
        <p14:creationId xmlns:p14="http://schemas.microsoft.com/office/powerpoint/2010/main" val="546703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export--321175533.jpg">
            <a:extLst>
              <a:ext uri="{FF2B5EF4-FFF2-40B4-BE49-F238E27FC236}">
                <a16:creationId xmlns:a16="http://schemas.microsoft.com/office/drawing/2014/main" id="{34CFFE2B-08BB-447F-AD57-9217F15EA0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052" b="6098"/>
          <a:stretch/>
        </p:blipFill>
        <p:spPr bwMode="auto">
          <a:xfrm>
            <a:off x="410181" y="1135063"/>
            <a:ext cx="4343400" cy="48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5" name="Content Placeholder 7" descr="export--321175532.jpg">
            <a:extLst>
              <a:ext uri="{FF2B5EF4-FFF2-40B4-BE49-F238E27FC236}">
                <a16:creationId xmlns:a16="http://schemas.microsoft.com/office/drawing/2014/main" id="{9DB83356-A13A-4759-8740-2BF68D8CD3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433" t="5052" b="5556"/>
          <a:stretch/>
        </p:blipFill>
        <p:spPr>
          <a:xfrm>
            <a:off x="4753581" y="1135063"/>
            <a:ext cx="3753436" cy="4878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0FD184-F978-41DD-AAB6-F9FAA0E16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months postoperative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F54EE-07E6-42A0-857E-26F7F8A20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17650"/>
            <a:ext cx="8277225" cy="5223718"/>
          </a:xfrm>
        </p:spPr>
        <p:txBody>
          <a:bodyPr anchor="b"/>
          <a:lstStyle/>
          <a:p>
            <a:endParaRPr lang="en-US" dirty="0"/>
          </a:p>
          <a:p>
            <a:r>
              <a:rPr lang="en-US" dirty="0"/>
              <a:t>140 FF, 120 Abd, ER 60, IR L5</a:t>
            </a:r>
          </a:p>
          <a:p>
            <a:r>
              <a:rPr lang="en-US" dirty="0"/>
              <a:t>No pain</a:t>
            </a:r>
          </a:p>
        </p:txBody>
      </p:sp>
    </p:spTree>
    <p:extLst>
      <p:ext uri="{BB962C8B-B14F-4D97-AF65-F5344CB8AC3E}">
        <p14:creationId xmlns:p14="http://schemas.microsoft.com/office/powerpoint/2010/main" val="3977522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ctrTitle"/>
          </p:nvPr>
        </p:nvSpPr>
        <p:spPr>
          <a:xfrm>
            <a:off x="381000" y="1517650"/>
            <a:ext cx="8534400" cy="920750"/>
          </a:xfrm>
        </p:spPr>
        <p:txBody>
          <a:bodyPr/>
          <a:lstStyle/>
          <a:p>
            <a:r>
              <a:rPr lang="de-CH" altLang="en-US" dirty="0">
                <a:ea typeface="ヒラギノ角ゴ Pro W6" charset="-128"/>
                <a:cs typeface="MS PGothic" charset="-128"/>
              </a:rPr>
              <a:t>Case 2</a:t>
            </a:r>
            <a:endParaRPr lang="en-US" altLang="en-US" dirty="0">
              <a:ea typeface="ヒラギノ角ゴ Pro W6" charset="-128"/>
              <a:cs typeface="MS PGothic" charset="-128"/>
            </a:endParaRP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4F57E03F-4274-4568-B321-B1F3D1DB8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892855"/>
            <a:ext cx="51990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AOTrauma Master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s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ourse                                                 Upper 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e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xtremity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current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concepts</a:t>
            </a:r>
            <a:endParaRPr lang="en-US" altLang="en-US" sz="2400" dirty="0">
              <a:solidFill>
                <a:srgbClr val="29529B"/>
              </a:solidFill>
              <a:ea typeface="Osaka" pitchFamily="-8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226CAB-5D19-4620-A932-A38F8A6A41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32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A92B-6BD5-40DD-ADA3-05C4A426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A2FA0-7860-4720-8797-99633866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57-year-old man</a:t>
            </a:r>
          </a:p>
          <a:p>
            <a:r>
              <a:rPr lang="en-US" sz="2400" dirty="0"/>
              <a:t>Car accident</a:t>
            </a:r>
          </a:p>
          <a:p>
            <a:r>
              <a:rPr lang="en-US" sz="2400" dirty="0"/>
              <a:t>Partial brachial plexus palsy</a:t>
            </a:r>
          </a:p>
        </p:txBody>
      </p:sp>
    </p:spTree>
    <p:extLst>
      <p:ext uri="{BB962C8B-B14F-4D97-AF65-F5344CB8AC3E}">
        <p14:creationId xmlns:p14="http://schemas.microsoft.com/office/powerpoint/2010/main" val="3539078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A92B-6BD5-40DD-ADA3-05C4A426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Imaging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A2FA0-7860-4720-8797-99633866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4" name="Picture 4" descr="RTG ú">
            <a:extLst>
              <a:ext uri="{FF2B5EF4-FFF2-40B4-BE49-F238E27FC236}">
                <a16:creationId xmlns:a16="http://schemas.microsoft.com/office/drawing/2014/main" id="{DDB2635A-EE88-4775-ACC9-FC1593847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64" y="1517650"/>
            <a:ext cx="4413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Tú">
            <a:extLst>
              <a:ext uri="{FF2B5EF4-FFF2-40B4-BE49-F238E27FC236}">
                <a16:creationId xmlns:a16="http://schemas.microsoft.com/office/drawing/2014/main" id="{20DAD300-8046-4DE0-9354-6F95C81CE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377" y="1517650"/>
            <a:ext cx="4051300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816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A92B-6BD5-40DD-ADA3-05C4A426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Imaging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A2FA0-7860-4720-8797-99633866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3-D CT with possibility of rotation necessary, subtraction</a:t>
            </a:r>
          </a:p>
        </p:txBody>
      </p:sp>
      <p:pic>
        <p:nvPicPr>
          <p:cNvPr id="6" name="Picture 3" descr="CTú1">
            <a:extLst>
              <a:ext uri="{FF2B5EF4-FFF2-40B4-BE49-F238E27FC236}">
                <a16:creationId xmlns:a16="http://schemas.microsoft.com/office/drawing/2014/main" id="{62FF9649-2E86-452D-BC42-758EEED3B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" b="7848"/>
          <a:stretch/>
        </p:blipFill>
        <p:spPr bwMode="auto">
          <a:xfrm>
            <a:off x="381000" y="1988132"/>
            <a:ext cx="4695825" cy="433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Tú2">
            <a:extLst>
              <a:ext uri="{FF2B5EF4-FFF2-40B4-BE49-F238E27FC236}">
                <a16:creationId xmlns:a16="http://schemas.microsoft.com/office/drawing/2014/main" id="{7155C015-C206-41A7-BE6D-604FBD353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3628" r="3" b="3599"/>
          <a:stretch/>
        </p:blipFill>
        <p:spPr bwMode="auto">
          <a:xfrm>
            <a:off x="5148064" y="1988132"/>
            <a:ext cx="3810075" cy="433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091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A92B-6BD5-40DD-ADA3-05C4A426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CH" altLang="en-US" dirty="0" err="1">
                <a:ea typeface="MS PGothic" charset="-128"/>
              </a:rPr>
              <a:t>Which</a:t>
            </a:r>
            <a:r>
              <a:rPr lang="de-CH" altLang="en-US" dirty="0">
                <a:ea typeface="MS PGothic" charset="-128"/>
              </a:rPr>
              <a:t> a</a:t>
            </a:r>
            <a:r>
              <a:rPr lang="cs-CZ" altLang="en-US" dirty="0">
                <a:ea typeface="MS PGothic" charset="-128"/>
              </a:rPr>
              <a:t>pproach?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A2FA0-7860-4720-8797-99633866A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68760"/>
            <a:ext cx="8277225" cy="4495800"/>
          </a:xfrm>
        </p:spPr>
        <p:txBody>
          <a:bodyPr/>
          <a:lstStyle/>
          <a:p>
            <a:r>
              <a:rPr lang="en-US" sz="2400" dirty="0"/>
              <a:t>Posterior?</a:t>
            </a:r>
          </a:p>
          <a:p>
            <a:r>
              <a:rPr lang="en-US" sz="2400" dirty="0"/>
              <a:t>Anterior?</a:t>
            </a:r>
          </a:p>
          <a:p>
            <a:r>
              <a:rPr lang="en-US" sz="2400" dirty="0"/>
              <a:t>Combined?</a:t>
            </a:r>
          </a:p>
          <a:p>
            <a:r>
              <a:rPr lang="cs-CZ" altLang="en-US" sz="2400" dirty="0"/>
              <a:t>What should be stabilized</a:t>
            </a:r>
            <a:r>
              <a:rPr lang="de-CH" altLang="en-US" sz="2400" dirty="0"/>
              <a:t>?</a:t>
            </a:r>
            <a:endParaRPr lang="cs-CZ" altLang="en-US" sz="2400" dirty="0"/>
          </a:p>
          <a:p>
            <a:endParaRPr lang="en-US" sz="2400" dirty="0"/>
          </a:p>
        </p:txBody>
      </p:sp>
      <p:pic>
        <p:nvPicPr>
          <p:cNvPr id="8" name="Picture 3" descr="CTú1">
            <a:extLst>
              <a:ext uri="{FF2B5EF4-FFF2-40B4-BE49-F238E27FC236}">
                <a16:creationId xmlns:a16="http://schemas.microsoft.com/office/drawing/2014/main" id="{972A5431-48E2-4076-9B0C-4CE77566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84" y="1486694"/>
            <a:ext cx="3887788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Tú">
            <a:extLst>
              <a:ext uri="{FF2B5EF4-FFF2-40B4-BE49-F238E27FC236}">
                <a16:creationId xmlns:a16="http://schemas.microsoft.com/office/drawing/2014/main" id="{D2A87CF4-066C-4813-BE11-B6F810DC3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0"/>
          <a:stretch/>
        </p:blipFill>
        <p:spPr bwMode="auto">
          <a:xfrm>
            <a:off x="395554" y="3187700"/>
            <a:ext cx="316865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591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E5FEA-80B9-4727-A74A-32FBFFC54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RTG OP">
            <a:extLst>
              <a:ext uri="{FF2B5EF4-FFF2-40B4-BE49-F238E27FC236}">
                <a16:creationId xmlns:a16="http://schemas.microsoft.com/office/drawing/2014/main" id="{DE4B6145-B712-4564-AF77-F85B22D2E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12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6" b="3569"/>
          <a:stretch/>
        </p:blipFill>
        <p:spPr bwMode="auto">
          <a:xfrm>
            <a:off x="363288" y="3908920"/>
            <a:ext cx="3000375" cy="286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Zhojen">
            <a:extLst>
              <a:ext uri="{FF2B5EF4-FFF2-40B4-BE49-F238E27FC236}">
                <a16:creationId xmlns:a16="http://schemas.microsoft.com/office/drawing/2014/main" id="{22045C84-E9EE-4797-A4CB-1176A095E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2"/>
          <a:stretch/>
        </p:blipFill>
        <p:spPr bwMode="auto">
          <a:xfrm>
            <a:off x="3515523" y="3920183"/>
            <a:ext cx="2581275" cy="28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Zhojen axiál">
            <a:extLst>
              <a:ext uri="{FF2B5EF4-FFF2-40B4-BE49-F238E27FC236}">
                <a16:creationId xmlns:a16="http://schemas.microsoft.com/office/drawing/2014/main" id="{9E9301C3-073C-4A32-8BA6-1FD857CB4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1962053"/>
            <a:ext cx="2376487" cy="432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9" descr="IMG_4186.JPG">
            <a:extLst>
              <a:ext uri="{FF2B5EF4-FFF2-40B4-BE49-F238E27FC236}">
                <a16:creationId xmlns:a16="http://schemas.microsoft.com/office/drawing/2014/main" id="{70DD914A-A345-4E1C-AA67-5CCDBD04D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3" t="26160" r="20203" b="8289"/>
          <a:stretch>
            <a:fillRect/>
          </a:stretch>
        </p:blipFill>
        <p:spPr bwMode="auto">
          <a:xfrm>
            <a:off x="363288" y="1411756"/>
            <a:ext cx="22860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1" descr="IMG_4187.JPG">
            <a:extLst>
              <a:ext uri="{FF2B5EF4-FFF2-40B4-BE49-F238E27FC236}">
                <a16:creationId xmlns:a16="http://schemas.microsoft.com/office/drawing/2014/main" id="{C22C344D-8AAB-4BBC-810E-FC1DB0843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83" y="1411756"/>
            <a:ext cx="32035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556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C622C-C609-4A68-BD87-6A30468D3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A0424-92ED-4A0D-B804-1AD597CA1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brázek 4" descr="po EX AP.jpg">
            <a:extLst>
              <a:ext uri="{FF2B5EF4-FFF2-40B4-BE49-F238E27FC236}">
                <a16:creationId xmlns:a16="http://schemas.microsoft.com/office/drawing/2014/main" id="{50A56BBF-B8CF-49BA-971C-ECDB88E89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17650"/>
            <a:ext cx="350837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5" descr="po EX Y.jpg">
            <a:extLst>
              <a:ext uri="{FF2B5EF4-FFF2-40B4-BE49-F238E27FC236}">
                <a16:creationId xmlns:a16="http://schemas.microsoft.com/office/drawing/2014/main" id="{E29E7529-A859-4746-A167-7220ECD5E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7" b="2042"/>
          <a:stretch/>
        </p:blipFill>
        <p:spPr bwMode="auto">
          <a:xfrm>
            <a:off x="4384788" y="188640"/>
            <a:ext cx="381635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298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5A065-38B9-4D6A-99B5-C4CE55B4D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Follow-</a:t>
            </a:r>
            <a:r>
              <a:rPr lang="de-CH" dirty="0" err="1"/>
              <a:t>up</a:t>
            </a:r>
            <a:r>
              <a:rPr lang="de-CH" dirty="0"/>
              <a:t>, 18 </a:t>
            </a:r>
            <a:r>
              <a:rPr lang="de-CH" dirty="0" err="1"/>
              <a:t>months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8941D-5748-4EB4-80F7-837534A77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brázek 5" descr="IMG_4185.JPG">
            <a:extLst>
              <a:ext uri="{FF2B5EF4-FFF2-40B4-BE49-F238E27FC236}">
                <a16:creationId xmlns:a16="http://schemas.microsoft.com/office/drawing/2014/main" id="{01F00DBA-7C57-4812-937A-F78C9C5F8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6" t="3625" r="16512" b="5698"/>
          <a:stretch>
            <a:fillRect/>
          </a:stretch>
        </p:blipFill>
        <p:spPr bwMode="auto">
          <a:xfrm>
            <a:off x="4578441" y="3883025"/>
            <a:ext cx="27019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03A882C-A2F8-453D-A20C-997648AA554B}"/>
              </a:ext>
            </a:extLst>
          </p:cNvPr>
          <p:cNvGrpSpPr/>
          <p:nvPr/>
        </p:nvGrpSpPr>
        <p:grpSpPr>
          <a:xfrm>
            <a:off x="250825" y="3883025"/>
            <a:ext cx="4249167" cy="2797175"/>
            <a:chOff x="250825" y="3883025"/>
            <a:chExt cx="4249167" cy="2797175"/>
          </a:xfrm>
        </p:grpSpPr>
        <p:pic>
          <p:nvPicPr>
            <p:cNvPr id="4" name="Obrázek 3" descr="IMG_4184.JPG">
              <a:extLst>
                <a:ext uri="{FF2B5EF4-FFF2-40B4-BE49-F238E27FC236}">
                  <a16:creationId xmlns:a16="http://schemas.microsoft.com/office/drawing/2014/main" id="{B925462C-023B-4F52-BAC7-EC72493E1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3" t="17354" r="13562" b="12952"/>
            <a:stretch/>
          </p:blipFill>
          <p:spPr bwMode="auto">
            <a:xfrm>
              <a:off x="250825" y="3883025"/>
              <a:ext cx="4249167" cy="279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bdélník 7">
              <a:extLst>
                <a:ext uri="{FF2B5EF4-FFF2-40B4-BE49-F238E27FC236}">
                  <a16:creationId xmlns:a16="http://schemas.microsoft.com/office/drawing/2014/main" id="{A2089061-F51A-402A-AD34-AFF0992B2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050" y="4437063"/>
              <a:ext cx="647700" cy="215900"/>
            </a:xfrm>
            <a:prstGeom prst="rect">
              <a:avLst/>
            </a:prstGeom>
            <a:solidFill>
              <a:srgbClr val="8F543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ea typeface="MS PGothic" charset="-128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155856-704F-4E86-B06F-94ABC90E37F2}"/>
              </a:ext>
            </a:extLst>
          </p:cNvPr>
          <p:cNvGrpSpPr/>
          <p:nvPr/>
        </p:nvGrpSpPr>
        <p:grpSpPr>
          <a:xfrm>
            <a:off x="250825" y="1198563"/>
            <a:ext cx="3913188" cy="2571750"/>
            <a:chOff x="250825" y="1198563"/>
            <a:chExt cx="3913188" cy="2571750"/>
          </a:xfrm>
        </p:grpSpPr>
        <p:pic>
          <p:nvPicPr>
            <p:cNvPr id="8" name="Picture 12" descr="IMG_4192">
              <a:extLst>
                <a:ext uri="{FF2B5EF4-FFF2-40B4-BE49-F238E27FC236}">
                  <a16:creationId xmlns:a16="http://schemas.microsoft.com/office/drawing/2014/main" id="{778C936B-881F-4F92-BBDA-2477EA2BCF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8"/>
            <a:stretch/>
          </p:blipFill>
          <p:spPr bwMode="auto">
            <a:xfrm>
              <a:off x="250825" y="1198563"/>
              <a:ext cx="3913188" cy="257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bdélník 7">
              <a:extLst>
                <a:ext uri="{FF2B5EF4-FFF2-40B4-BE49-F238E27FC236}">
                  <a16:creationId xmlns:a16="http://schemas.microsoft.com/office/drawing/2014/main" id="{CE0BB9F4-867C-4A6D-BE2C-3B798B3BF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567" y="1498600"/>
              <a:ext cx="353176" cy="111150"/>
            </a:xfrm>
            <a:prstGeom prst="rect">
              <a:avLst/>
            </a:prstGeom>
            <a:solidFill>
              <a:srgbClr val="8F543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400" dirty="0">
                <a:ea typeface="MS PGothic" charset="-12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802BFD-33CA-427C-8FD4-DDE47FFD708C}"/>
              </a:ext>
            </a:extLst>
          </p:cNvPr>
          <p:cNvGrpSpPr/>
          <p:nvPr/>
        </p:nvGrpSpPr>
        <p:grpSpPr>
          <a:xfrm>
            <a:off x="4578441" y="874713"/>
            <a:ext cx="2303462" cy="2960687"/>
            <a:chOff x="4578441" y="874713"/>
            <a:chExt cx="2303462" cy="2960687"/>
          </a:xfrm>
        </p:grpSpPr>
        <p:pic>
          <p:nvPicPr>
            <p:cNvPr id="6" name="Obrázek 6" descr="IMG_4189.JPG">
              <a:extLst>
                <a:ext uri="{FF2B5EF4-FFF2-40B4-BE49-F238E27FC236}">
                  <a16:creationId xmlns:a16="http://schemas.microsoft.com/office/drawing/2014/main" id="{EB9D756E-4BCB-4308-878F-2F5AF2EF7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64" t="259" r="25253" b="25900"/>
            <a:stretch>
              <a:fillRect/>
            </a:stretch>
          </p:blipFill>
          <p:spPr bwMode="auto">
            <a:xfrm>
              <a:off x="4578441" y="874713"/>
              <a:ext cx="2303462" cy="296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bdélník 7">
              <a:extLst>
                <a:ext uri="{FF2B5EF4-FFF2-40B4-BE49-F238E27FC236}">
                  <a16:creationId xmlns:a16="http://schemas.microsoft.com/office/drawing/2014/main" id="{06012E3E-DE82-445B-B7B4-DE911BE0A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0260" y="2633550"/>
              <a:ext cx="539824" cy="158977"/>
            </a:xfrm>
            <a:prstGeom prst="rect">
              <a:avLst/>
            </a:prstGeom>
            <a:solidFill>
              <a:srgbClr val="8F543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ea typeface="MS PGothic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04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ctrTitle"/>
          </p:nvPr>
        </p:nvSpPr>
        <p:spPr>
          <a:xfrm>
            <a:off x="381000" y="1517650"/>
            <a:ext cx="8534400" cy="920750"/>
          </a:xfrm>
        </p:spPr>
        <p:txBody>
          <a:bodyPr/>
          <a:lstStyle/>
          <a:p>
            <a:r>
              <a:rPr lang="de-CH" altLang="en-US" dirty="0">
                <a:ea typeface="ヒラギノ角ゴ Pro W6" charset="-128"/>
                <a:cs typeface="MS PGothic" charset="-128"/>
              </a:rPr>
              <a:t>Case 1</a:t>
            </a:r>
            <a:endParaRPr lang="en-US" altLang="en-US" dirty="0">
              <a:ea typeface="ヒラギノ角ゴ Pro W6" charset="-128"/>
              <a:cs typeface="MS PGothic" charset="-128"/>
            </a:endParaRP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4F57E03F-4274-4568-B321-B1F3D1DB8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892855"/>
            <a:ext cx="51990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AOTrauma Master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s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ourse                                                 Upper 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e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xtremity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current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concepts</a:t>
            </a:r>
            <a:endParaRPr lang="en-US" altLang="en-US" sz="2400" dirty="0">
              <a:solidFill>
                <a:srgbClr val="29529B"/>
              </a:solidFill>
              <a:ea typeface="Osaka" pitchFamily="-8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226CAB-5D19-4620-A932-A38F8A6A41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65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B6C4D-2743-41F7-BB83-0DA81D326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Conclusions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19606-08C5-457E-B714-40298091B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de-CH" altLang="en-US" sz="2400" dirty="0" err="1">
                <a:solidFill>
                  <a:srgbClr val="000000"/>
                </a:solidFill>
                <a:ea typeface="Osaka" charset="0"/>
              </a:rPr>
              <a:t>Three</a:t>
            </a:r>
            <a:r>
              <a:rPr lang="de-CH" altLang="en-US" sz="2400" dirty="0">
                <a:solidFill>
                  <a:srgbClr val="000000"/>
                </a:solidFill>
                <a:ea typeface="Osaka" charset="0"/>
              </a:rPr>
              <a:t>-dimensional </a:t>
            </a:r>
            <a:r>
              <a:rPr lang="cs-CZ" altLang="en-US" sz="2400" dirty="0">
                <a:solidFill>
                  <a:srgbClr val="000000"/>
                </a:solidFill>
                <a:ea typeface="Osaka" charset="0"/>
              </a:rPr>
              <a:t>CT </a:t>
            </a:r>
            <a:r>
              <a:rPr lang="de-CH" altLang="en-US" sz="2400" dirty="0" err="1">
                <a:solidFill>
                  <a:srgbClr val="000000"/>
                </a:solidFill>
                <a:ea typeface="Osaka" charset="0"/>
              </a:rPr>
              <a:t>imaging</a:t>
            </a:r>
            <a:r>
              <a:rPr lang="de-CH" altLang="en-US" sz="2400" dirty="0">
                <a:solidFill>
                  <a:srgbClr val="000000"/>
                </a:solidFill>
                <a:ea typeface="Osaka" charset="0"/>
              </a:rPr>
              <a:t> </a:t>
            </a:r>
            <a:r>
              <a:rPr lang="cs-CZ" altLang="en-US" sz="2400" dirty="0">
                <a:solidFill>
                  <a:srgbClr val="000000"/>
                </a:solidFill>
                <a:ea typeface="Osaka" charset="0"/>
              </a:rPr>
              <a:t>is necessary for all understanding of all displaced scapula fractures</a:t>
            </a:r>
          </a:p>
          <a:p>
            <a:pPr eaLnBrk="1" hangingPunct="1">
              <a:spcBef>
                <a:spcPct val="0"/>
              </a:spcBef>
            </a:pPr>
            <a:endParaRPr lang="cs-CZ" altLang="en-US" sz="2400" dirty="0">
              <a:solidFill>
                <a:srgbClr val="000000"/>
              </a:solidFill>
              <a:ea typeface="Osaka" charset="0"/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en-US" sz="2400" dirty="0">
                <a:solidFill>
                  <a:srgbClr val="000000"/>
                </a:solidFill>
                <a:ea typeface="Osaka" charset="0"/>
              </a:rPr>
              <a:t>E</a:t>
            </a:r>
            <a:r>
              <a:rPr lang="cs-CZ" altLang="en-US" sz="2400" dirty="0">
                <a:solidFill>
                  <a:srgbClr val="000000"/>
                </a:solidFill>
                <a:ea typeface="Osaka" charset="0"/>
              </a:rPr>
              <a:t>xperience with simple fractures and approaches necessary before complicated cases treatment</a:t>
            </a:r>
            <a:endParaRPr lang="en-US" altLang="en-US" sz="2400" dirty="0">
              <a:solidFill>
                <a:srgbClr val="000000"/>
              </a:solidFill>
              <a:ea typeface="Osaka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3271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ctrTitle"/>
          </p:nvPr>
        </p:nvSpPr>
        <p:spPr>
          <a:xfrm>
            <a:off x="381000" y="1517650"/>
            <a:ext cx="8534400" cy="920750"/>
          </a:xfrm>
        </p:spPr>
        <p:txBody>
          <a:bodyPr/>
          <a:lstStyle/>
          <a:p>
            <a:r>
              <a:rPr lang="de-CH" altLang="en-US" dirty="0">
                <a:ea typeface="ヒラギノ角ゴ Pro W6" charset="-128"/>
                <a:cs typeface="MS PGothic" charset="-128"/>
              </a:rPr>
              <a:t>Case 3</a:t>
            </a:r>
            <a:endParaRPr lang="en-US" altLang="en-US" dirty="0">
              <a:ea typeface="ヒラギノ角ゴ Pro W6" charset="-128"/>
              <a:cs typeface="MS PGothic" charset="-128"/>
            </a:endParaRP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4F57E03F-4274-4568-B321-B1F3D1DB8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892855"/>
            <a:ext cx="51990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AOTrauma Master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s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ourse                                                 Upper 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e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xtremity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current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concepts</a:t>
            </a:r>
            <a:endParaRPr lang="en-US" altLang="en-US" sz="2400" dirty="0">
              <a:solidFill>
                <a:srgbClr val="29529B"/>
              </a:solidFill>
              <a:ea typeface="Osaka" pitchFamily="-8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226CAB-5D19-4620-A932-A38F8A6A41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30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A92B-6BD5-40DD-ADA3-05C4A426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A2FA0-7860-4720-8797-99633866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40-year-old man</a:t>
            </a:r>
          </a:p>
          <a:p>
            <a:r>
              <a:rPr lang="en-US" sz="2400" dirty="0"/>
              <a:t>High-speed bicycle accident</a:t>
            </a:r>
          </a:p>
          <a:p>
            <a:r>
              <a:rPr lang="en-US" sz="2400" dirty="0"/>
              <a:t>Multiple Rib </a:t>
            </a:r>
            <a:r>
              <a:rPr lang="en-US" sz="2400" dirty="0" err="1"/>
              <a:t>fx</a:t>
            </a:r>
            <a:r>
              <a:rPr lang="en-US" sz="2400" dirty="0"/>
              <a:t> </a:t>
            </a:r>
          </a:p>
          <a:p>
            <a:r>
              <a:rPr lang="en-US" sz="2400" dirty="0"/>
              <a:t>Questionable cervical spine injury</a:t>
            </a:r>
          </a:p>
          <a:p>
            <a:r>
              <a:rPr lang="en-US" sz="2400" dirty="0"/>
              <a:t>Abrasions around injured forequarter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9117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19A08-CB1B-40BF-BBDA-AA2D57212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X-</a:t>
            </a:r>
            <a:r>
              <a:rPr lang="de-CH" dirty="0" err="1"/>
              <a:t>rays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B0BAD-9880-4090-91A7-38DFBBB35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Picture28">
            <a:extLst>
              <a:ext uri="{FF2B5EF4-FFF2-40B4-BE49-F238E27FC236}">
                <a16:creationId xmlns:a16="http://schemas.microsoft.com/office/drawing/2014/main" id="{A5B2EA01-E9D1-4CC0-AEDC-CB40EA1DC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874713"/>
            <a:ext cx="4953000" cy="57832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504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 descr="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4"/>
          <a:stretch>
            <a:fillRect/>
          </a:stretch>
        </p:blipFill>
        <p:spPr bwMode="auto">
          <a:xfrm>
            <a:off x="1028700" y="1143000"/>
            <a:ext cx="7048500" cy="5621338"/>
          </a:xfrm>
          <a:prstGeom prst="rect">
            <a:avLst/>
          </a:prstGeom>
          <a:noFill/>
          <a:ln w="2857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6524625"/>
            <a:ext cx="1409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B1DF6D-067E-488E-97BD-387982ED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Bike collision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9CB06-B2E1-4768-B745-B07114CE3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12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5D6B8-D710-40FB-A0C4-88A12D6C8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 descr="Picture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07" y="1658937"/>
            <a:ext cx="3886200" cy="35401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Picture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3" y="531813"/>
            <a:ext cx="5092700" cy="5943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36A35-8367-4095-9C6B-83FB311C6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94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8B1E8-10DF-42D4-A82B-4F05A0A81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Abrasions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73A96-ABE9-4106-9446-232EB510C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Colex042\Desktop\Images\Scap\Soft Tissues\DSC00431.JPG">
            <a:extLst>
              <a:ext uri="{FF2B5EF4-FFF2-40B4-BE49-F238E27FC236}">
                <a16:creationId xmlns:a16="http://schemas.microsoft.com/office/drawing/2014/main" id="{7B7A2FF3-53BF-4C3E-8831-CCA215B7A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r="5815"/>
          <a:stretch/>
        </p:blipFill>
        <p:spPr bwMode="auto">
          <a:xfrm>
            <a:off x="611560" y="1124744"/>
            <a:ext cx="6696744" cy="55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560478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92E47-3502-4DC5-ACCB-A8686D6EB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31813"/>
            <a:ext cx="8277225" cy="685800"/>
          </a:xfrm>
        </p:spPr>
        <p:txBody>
          <a:bodyPr/>
          <a:lstStyle/>
          <a:p>
            <a:r>
              <a:rPr lang="en-US" dirty="0"/>
              <a:t>Double disruption of the superior shoulder suspensory complex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49378-40C6-4F03-BE33-F6A0FB9A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517650"/>
            <a:ext cx="4046984" cy="4495800"/>
          </a:xfrm>
        </p:spPr>
        <p:txBody>
          <a:bodyPr/>
          <a:lstStyle/>
          <a:p>
            <a:r>
              <a:rPr lang="en-US" sz="2400" dirty="0"/>
              <a:t>Operate clavicle only</a:t>
            </a:r>
          </a:p>
          <a:p>
            <a:r>
              <a:rPr lang="en-US" sz="2400" dirty="0"/>
              <a:t>Operate scapula and clavicle</a:t>
            </a:r>
          </a:p>
          <a:p>
            <a:r>
              <a:rPr lang="en-US" sz="2400" dirty="0"/>
              <a:t>Sling and follow up at three weeks</a:t>
            </a:r>
          </a:p>
          <a:p>
            <a:r>
              <a:rPr lang="en-US" sz="2400" dirty="0"/>
              <a:t>Operate once abrasions are healed </a:t>
            </a:r>
          </a:p>
        </p:txBody>
      </p:sp>
      <p:pic>
        <p:nvPicPr>
          <p:cNvPr id="4" name="Picture 4" descr="Picture28">
            <a:extLst>
              <a:ext uri="{FF2B5EF4-FFF2-40B4-BE49-F238E27FC236}">
                <a16:creationId xmlns:a16="http://schemas.microsoft.com/office/drawing/2014/main" id="{5472E691-15CB-4480-B972-71E8E561B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04" y="1517650"/>
            <a:ext cx="4118768" cy="480853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23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DB322-E943-4029-8BF8-83D7FDCB8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1 </a:t>
            </a:r>
            <a:r>
              <a:rPr lang="de-CH" dirty="0" err="1"/>
              <a:t>week</a:t>
            </a:r>
            <a:r>
              <a:rPr lang="de-CH" dirty="0"/>
              <a:t> </a:t>
            </a:r>
            <a:r>
              <a:rPr lang="de-CH" dirty="0" err="1"/>
              <a:t>later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75B51-51AD-417D-A9D3-BF955D72B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4" descr="Picture24">
            <a:extLst>
              <a:ext uri="{FF2B5EF4-FFF2-40B4-BE49-F238E27FC236}">
                <a16:creationId xmlns:a16="http://schemas.microsoft.com/office/drawing/2014/main" id="{B0D5752B-BA71-45B2-8BFF-9E6FC7174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" b="6230"/>
          <a:stretch/>
        </p:blipFill>
        <p:spPr bwMode="auto">
          <a:xfrm>
            <a:off x="697441" y="1078786"/>
            <a:ext cx="7644342" cy="537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509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241D0-7A0C-42DA-AB82-4CF12E84A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0BFAD-9A02-4D38-969C-708A03531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2F7C63-402C-4F56-96FB-6D138FD557F1}"/>
              </a:ext>
            </a:extLst>
          </p:cNvPr>
          <p:cNvSpPr txBox="1">
            <a:spLocks/>
          </p:cNvSpPr>
          <p:nvPr/>
        </p:nvSpPr>
        <p:spPr bwMode="auto">
          <a:xfrm>
            <a:off x="381000" y="3086100"/>
            <a:ext cx="82772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+mj-lt"/>
                <a:ea typeface="ＭＳ Ｐゴシック" charset="0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charset="0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charset="0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charset="0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charset="0"/>
                <a:cs typeface="MS PGothic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de-CH" sz="3600" kern="0"/>
              <a:t>What to do now?</a:t>
            </a:r>
            <a:endParaRPr 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1578456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A92B-6BD5-40DD-ADA3-05C4A426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A2FA0-7860-4720-8797-99633866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57-year-old man</a:t>
            </a:r>
          </a:p>
          <a:p>
            <a:r>
              <a:rPr lang="en-US" sz="2400" dirty="0"/>
              <a:t>Multiple injuries:</a:t>
            </a:r>
          </a:p>
          <a:p>
            <a:pPr lvl="1"/>
            <a:r>
              <a:rPr lang="en-US" sz="2400" dirty="0"/>
              <a:t>Femoral fractures</a:t>
            </a:r>
          </a:p>
          <a:p>
            <a:pPr lvl="1"/>
            <a:r>
              <a:rPr lang="en-US" sz="2400" dirty="0"/>
              <a:t>Ipsilateral multiple rib fractures</a:t>
            </a:r>
          </a:p>
          <a:p>
            <a:pPr lvl="1"/>
            <a:r>
              <a:rPr lang="en-US" sz="2400" dirty="0"/>
              <a:t>Mild head injury</a:t>
            </a:r>
          </a:p>
        </p:txBody>
      </p:sp>
    </p:spTree>
    <p:extLst>
      <p:ext uri="{BB962C8B-B14F-4D97-AF65-F5344CB8AC3E}">
        <p14:creationId xmlns:p14="http://schemas.microsoft.com/office/powerpoint/2010/main" val="142847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241D0-7A0C-42DA-AB82-4CF12E84A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displacement in clavicle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0BFAD-9A02-4D38-969C-708A03531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2400" kern="1200" dirty="0">
                <a:latin typeface="Arial" charset="0"/>
                <a:cs typeface="ＭＳ Ｐゴシック" charset="0"/>
              </a:rPr>
              <a:t>Study </a:t>
            </a:r>
            <a:r>
              <a:rPr lang="de-CH" sz="2400" kern="1200" dirty="0" err="1">
                <a:latin typeface="Arial" charset="0"/>
                <a:cs typeface="ＭＳ Ｐゴシック" charset="0"/>
              </a:rPr>
              <a:t>by</a:t>
            </a:r>
            <a:r>
              <a:rPr lang="de-CH" sz="2400" kern="1200" dirty="0">
                <a:latin typeface="Arial" charset="0"/>
                <a:cs typeface="ＭＳ Ｐゴシック" charset="0"/>
              </a:rPr>
              <a:t> </a:t>
            </a:r>
            <a:r>
              <a:rPr lang="de-CH" sz="2400" b="1" kern="1200" dirty="0" err="1">
                <a:latin typeface="Arial" charset="0"/>
                <a:cs typeface="ＭＳ Ｐゴシック" charset="0"/>
              </a:rPr>
              <a:t>Anavian</a:t>
            </a:r>
            <a:r>
              <a:rPr lang="de-CH" sz="2400" b="1" kern="1200" dirty="0">
                <a:latin typeface="Arial" charset="0"/>
                <a:cs typeface="ＭＳ Ｐゴシック" charset="0"/>
              </a:rPr>
              <a:t> J, Khanna G, </a:t>
            </a:r>
            <a:r>
              <a:rPr lang="de-CH" sz="2400" b="1" kern="1200" dirty="0" err="1">
                <a:latin typeface="Arial" charset="0"/>
                <a:cs typeface="ＭＳ Ｐゴシック" charset="0"/>
              </a:rPr>
              <a:t>Plocher</a:t>
            </a:r>
            <a:r>
              <a:rPr lang="de-CH" sz="2400" b="1" kern="1200" dirty="0">
                <a:latin typeface="Arial" charset="0"/>
                <a:cs typeface="ＭＳ Ｐゴシック" charset="0"/>
              </a:rPr>
              <a:t> EK, et al.</a:t>
            </a:r>
            <a:r>
              <a:rPr lang="de-CH" sz="2400" kern="1200" dirty="0">
                <a:latin typeface="Arial" charset="0"/>
                <a:cs typeface="ＭＳ Ｐゴシック" charset="0"/>
              </a:rPr>
              <a:t> Progressive </a:t>
            </a:r>
            <a:r>
              <a:rPr lang="de-CH" sz="2400" kern="1200" dirty="0" err="1">
                <a:latin typeface="Arial" charset="0"/>
                <a:cs typeface="ＭＳ Ｐゴシック" charset="0"/>
              </a:rPr>
              <a:t>displacement</a:t>
            </a:r>
            <a:r>
              <a:rPr lang="de-CH" sz="2400" kern="1200" dirty="0">
                <a:latin typeface="Arial" charset="0"/>
                <a:cs typeface="ＭＳ Ｐゴシック" charset="0"/>
              </a:rPr>
              <a:t> </a:t>
            </a:r>
            <a:r>
              <a:rPr lang="de-CH" sz="2400" kern="1200" dirty="0" err="1">
                <a:latin typeface="Arial" charset="0"/>
                <a:cs typeface="ＭＳ Ｐゴシック" charset="0"/>
              </a:rPr>
              <a:t>of</a:t>
            </a:r>
            <a:r>
              <a:rPr lang="de-CH" sz="2400" kern="1200" dirty="0">
                <a:latin typeface="Arial" charset="0"/>
                <a:cs typeface="ＭＳ Ｐゴシック" charset="0"/>
              </a:rPr>
              <a:t> </a:t>
            </a:r>
            <a:r>
              <a:rPr lang="de-CH" sz="2400" kern="1200" dirty="0" err="1">
                <a:latin typeface="Arial" charset="0"/>
                <a:cs typeface="ＭＳ Ｐゴシック" charset="0"/>
              </a:rPr>
              <a:t>scapula</a:t>
            </a:r>
            <a:r>
              <a:rPr lang="de-CH" sz="2400" kern="1200" dirty="0">
                <a:latin typeface="Arial" charset="0"/>
                <a:cs typeface="ＭＳ Ｐゴシック" charset="0"/>
              </a:rPr>
              <a:t> </a:t>
            </a:r>
            <a:r>
              <a:rPr lang="de-CH" sz="2400" kern="1200" dirty="0" err="1">
                <a:latin typeface="Arial" charset="0"/>
                <a:cs typeface="ＭＳ Ｐゴシック" charset="0"/>
              </a:rPr>
              <a:t>fractures</a:t>
            </a:r>
            <a:r>
              <a:rPr lang="de-CH" sz="2400" kern="1200" dirty="0">
                <a:latin typeface="Arial" charset="0"/>
                <a:cs typeface="ＭＳ Ｐゴシック" charset="0"/>
              </a:rPr>
              <a:t>. </a:t>
            </a:r>
            <a:r>
              <a:rPr lang="de-CH" sz="2400" i="1" kern="1200" dirty="0">
                <a:latin typeface="Arial" charset="0"/>
                <a:cs typeface="ＭＳ Ｐゴシック" charset="0"/>
              </a:rPr>
              <a:t>J Trauma</a:t>
            </a:r>
            <a:r>
              <a:rPr lang="de-CH" sz="2400" kern="1200" dirty="0">
                <a:latin typeface="Arial" charset="0"/>
                <a:cs typeface="ＭＳ Ｐゴシック" charset="0"/>
              </a:rPr>
              <a:t>. 2010 Jul;69(1):156–161.</a:t>
            </a:r>
          </a:p>
          <a:p>
            <a:r>
              <a:rPr lang="en-US" sz="2400" dirty="0"/>
              <a:t>8/49 (16.3%) showed progressive fracture displacement in the early post-injury period </a:t>
            </a:r>
          </a:p>
          <a:p>
            <a:endParaRPr lang="en-US" sz="2400" dirty="0"/>
          </a:p>
        </p:txBody>
      </p:sp>
      <p:pic>
        <p:nvPicPr>
          <p:cNvPr id="5" name="Picture 4" descr="Sullivan 2">
            <a:extLst>
              <a:ext uri="{FF2B5EF4-FFF2-40B4-BE49-F238E27FC236}">
                <a16:creationId xmlns:a16="http://schemas.microsoft.com/office/drawing/2014/main" id="{02F1F0CD-C91D-4DCA-93F7-F43A164B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20572" r="36549" b="6403"/>
          <a:stretch>
            <a:fillRect/>
          </a:stretch>
        </p:blipFill>
        <p:spPr bwMode="auto">
          <a:xfrm>
            <a:off x="4224908" y="3645024"/>
            <a:ext cx="32766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ullivan 1">
            <a:extLst>
              <a:ext uri="{FF2B5EF4-FFF2-40B4-BE49-F238E27FC236}">
                <a16:creationId xmlns:a16="http://schemas.microsoft.com/office/drawing/2014/main" id="{33148636-2F7D-4C97-854E-04D942E64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6" t="8583" r="30000" b="14032"/>
          <a:stretch>
            <a:fillRect/>
          </a:stretch>
        </p:blipFill>
        <p:spPr bwMode="auto">
          <a:xfrm>
            <a:off x="300608" y="3645024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7">
            <a:extLst>
              <a:ext uri="{FF2B5EF4-FFF2-40B4-BE49-F238E27FC236}">
                <a16:creationId xmlns:a16="http://schemas.microsoft.com/office/drawing/2014/main" id="{A809B20A-8C9D-4289-A428-3A78F263B8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5301208"/>
            <a:ext cx="634752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14A84F90-3C14-4DDA-8E9A-16C32E0E46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63208" y="3721224"/>
            <a:ext cx="304800" cy="304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D7F8CAF6-82B3-4273-A08C-41C7C7CBB2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0208" y="4940424"/>
            <a:ext cx="4572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8A059B56-46D1-413B-9713-A48373461E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0208" y="5473824"/>
            <a:ext cx="4572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3A920A15-6C5E-49C6-BCA5-A46EA9126E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06208" y="5778624"/>
            <a:ext cx="0" cy="381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46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8C475-20FF-4750-A854-29F645467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displacement in clavicle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BC901-0E9D-41FA-B777-4A7F8E4E9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26% displacement to operative indications within 3 weeks</a:t>
            </a:r>
          </a:p>
          <a:p>
            <a:endParaRPr lang="en-US" sz="2400" dirty="0"/>
          </a:p>
        </p:txBody>
      </p:sp>
      <p:pic>
        <p:nvPicPr>
          <p:cNvPr id="5" name="Picture 14" descr="cc1">
            <a:extLst>
              <a:ext uri="{FF2B5EF4-FFF2-40B4-BE49-F238E27FC236}">
                <a16:creationId xmlns:a16="http://schemas.microsoft.com/office/drawing/2014/main" id="{4FBC512D-99DA-4B85-87BF-A63840AF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25111" r="8549" b="9940"/>
          <a:stretch>
            <a:fillRect/>
          </a:stretch>
        </p:blipFill>
        <p:spPr bwMode="auto">
          <a:xfrm>
            <a:off x="107504" y="2564904"/>
            <a:ext cx="3200400" cy="13255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cc2">
            <a:extLst>
              <a:ext uri="{FF2B5EF4-FFF2-40B4-BE49-F238E27FC236}">
                <a16:creationId xmlns:a16="http://schemas.microsoft.com/office/drawing/2014/main" id="{6E42C38E-21BE-4F06-9D66-9A37BF8F8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7324" r="8549" b="27728"/>
          <a:stretch>
            <a:fillRect/>
          </a:stretch>
        </p:blipFill>
        <p:spPr bwMode="auto">
          <a:xfrm>
            <a:off x="2844354" y="3503117"/>
            <a:ext cx="3200400" cy="1327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cc3">
            <a:extLst>
              <a:ext uri="{FF2B5EF4-FFF2-40B4-BE49-F238E27FC236}">
                <a16:creationId xmlns:a16="http://schemas.microsoft.com/office/drawing/2014/main" id="{5CEE5A65-6E26-44C0-9DB7-4107025AE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25111" r="9300" b="9940"/>
          <a:stretch>
            <a:fillRect/>
          </a:stretch>
        </p:blipFill>
        <p:spPr bwMode="auto">
          <a:xfrm>
            <a:off x="5892354" y="4552454"/>
            <a:ext cx="3200400" cy="1327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9327DE-D0F3-4E31-804A-13CC60225DDC}"/>
              </a:ext>
            </a:extLst>
          </p:cNvPr>
          <p:cNvSpPr txBox="1"/>
          <p:nvPr/>
        </p:nvSpPr>
        <p:spPr>
          <a:xfrm>
            <a:off x="134108" y="6153398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b="1" dirty="0" err="1">
                <a:ea typeface="ＭＳ Ｐゴシック" charset="0"/>
                <a:cs typeface="ＭＳ Ｐゴシック" charset="0"/>
              </a:rPr>
              <a:t>Anavian</a:t>
            </a:r>
            <a:r>
              <a:rPr lang="de-CH" sz="1100" b="1" dirty="0">
                <a:ea typeface="ＭＳ Ｐゴシック" charset="0"/>
                <a:cs typeface="ＭＳ Ｐゴシック" charset="0"/>
              </a:rPr>
              <a:t> J, Khanna G, </a:t>
            </a:r>
            <a:r>
              <a:rPr lang="de-CH" sz="1100" b="1" dirty="0" err="1">
                <a:ea typeface="ＭＳ Ｐゴシック" charset="0"/>
                <a:cs typeface="ＭＳ Ｐゴシック" charset="0"/>
              </a:rPr>
              <a:t>Plocher</a:t>
            </a:r>
            <a:r>
              <a:rPr lang="de-CH" sz="1100" b="1" dirty="0">
                <a:ea typeface="ＭＳ Ｐゴシック" charset="0"/>
                <a:cs typeface="ＭＳ Ｐゴシック" charset="0"/>
              </a:rPr>
              <a:t> EK, et al.</a:t>
            </a:r>
            <a:r>
              <a:rPr lang="de-CH" sz="1100" dirty="0">
                <a:ea typeface="ＭＳ Ｐゴシック" charset="0"/>
                <a:cs typeface="ＭＳ Ｐゴシック" charset="0"/>
              </a:rPr>
              <a:t> Progressive </a:t>
            </a:r>
            <a:r>
              <a:rPr lang="de-CH" sz="1100" dirty="0" err="1">
                <a:ea typeface="ＭＳ Ｐゴシック" charset="0"/>
                <a:cs typeface="ＭＳ Ｐゴシック" charset="0"/>
              </a:rPr>
              <a:t>displacement</a:t>
            </a:r>
            <a:r>
              <a:rPr lang="de-CH" sz="1100" dirty="0">
                <a:ea typeface="ＭＳ Ｐゴシック" charset="0"/>
                <a:cs typeface="ＭＳ Ｐゴシック" charset="0"/>
              </a:rPr>
              <a:t> </a:t>
            </a:r>
            <a:r>
              <a:rPr lang="de-CH" sz="1100" dirty="0" err="1">
                <a:ea typeface="ＭＳ Ｐゴシック" charset="0"/>
                <a:cs typeface="ＭＳ Ｐゴシック" charset="0"/>
              </a:rPr>
              <a:t>of</a:t>
            </a:r>
            <a:r>
              <a:rPr lang="de-CH" sz="1100" dirty="0">
                <a:ea typeface="ＭＳ Ｐゴシック" charset="0"/>
                <a:cs typeface="ＭＳ Ｐゴシック" charset="0"/>
              </a:rPr>
              <a:t> </a:t>
            </a:r>
            <a:r>
              <a:rPr lang="de-CH" sz="1100" dirty="0" err="1">
                <a:ea typeface="ＭＳ Ｐゴシック" charset="0"/>
                <a:cs typeface="ＭＳ Ｐゴシック" charset="0"/>
              </a:rPr>
              <a:t>scapula</a:t>
            </a:r>
            <a:r>
              <a:rPr lang="de-CH" sz="1100" dirty="0">
                <a:ea typeface="ＭＳ Ｐゴシック" charset="0"/>
                <a:cs typeface="ＭＳ Ｐゴシック" charset="0"/>
              </a:rPr>
              <a:t> </a:t>
            </a:r>
            <a:r>
              <a:rPr lang="de-CH" sz="1100" dirty="0" err="1">
                <a:ea typeface="ＭＳ Ｐゴシック" charset="0"/>
                <a:cs typeface="ＭＳ Ｐゴシック" charset="0"/>
              </a:rPr>
              <a:t>fractures</a:t>
            </a:r>
            <a:r>
              <a:rPr lang="de-CH" sz="1100" dirty="0">
                <a:ea typeface="ＭＳ Ｐゴシック" charset="0"/>
                <a:cs typeface="ＭＳ Ｐゴシック" charset="0"/>
              </a:rPr>
              <a:t>. </a:t>
            </a:r>
            <a:r>
              <a:rPr lang="de-CH" sz="1100" i="1" dirty="0">
                <a:ea typeface="ＭＳ Ｐゴシック" charset="0"/>
                <a:cs typeface="ＭＳ Ｐゴシック" charset="0"/>
              </a:rPr>
              <a:t>J Trauma</a:t>
            </a:r>
            <a:r>
              <a:rPr lang="de-CH" sz="1100" dirty="0">
                <a:ea typeface="ＭＳ Ｐゴシック" charset="0"/>
                <a:cs typeface="ＭＳ Ｐゴシック" charset="0"/>
              </a:rPr>
              <a:t>. 2010 Jul;69(1):156–161.</a:t>
            </a:r>
            <a:endParaRPr lang="en-US" sz="1100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0578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8AAA8-3B51-4C6B-AB07-7758D854E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71FE3-D1F8-499C-A3FD-46EF3460C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icture23">
            <a:extLst>
              <a:ext uri="{FF2B5EF4-FFF2-40B4-BE49-F238E27FC236}">
                <a16:creationId xmlns:a16="http://schemas.microsoft.com/office/drawing/2014/main" id="{2CAC04AA-20D3-44AF-8BB6-AEE1BCBD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t="7875" r="26625" b="24937"/>
          <a:stretch>
            <a:fillRect/>
          </a:stretch>
        </p:blipFill>
        <p:spPr bwMode="auto">
          <a:xfrm>
            <a:off x="1475656" y="80188"/>
            <a:ext cx="6061794" cy="66976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133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9AFC9-F9A8-481F-9FC1-F4DC5F99D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3020A-3BB8-465B-A9C1-4A0F1A8E9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Picture22">
            <a:extLst>
              <a:ext uri="{FF2B5EF4-FFF2-40B4-BE49-F238E27FC236}">
                <a16:creationId xmlns:a16="http://schemas.microsoft.com/office/drawing/2014/main" id="{ED7E317C-5B18-4683-9C36-FAD2232AD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 t="7813" r="18750" b="28125"/>
          <a:stretch>
            <a:fillRect/>
          </a:stretch>
        </p:blipFill>
        <p:spPr bwMode="auto">
          <a:xfrm>
            <a:off x="11911" y="419100"/>
            <a:ext cx="3228975" cy="6019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Picture21">
            <a:extLst>
              <a:ext uri="{FF2B5EF4-FFF2-40B4-BE49-F238E27FC236}">
                <a16:creationId xmlns:a16="http://schemas.microsoft.com/office/drawing/2014/main" id="{0BE456B6-E425-4FC1-BE5F-4E7796DB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0938" r="18750" b="23438"/>
          <a:stretch>
            <a:fillRect/>
          </a:stretch>
        </p:blipFill>
        <p:spPr bwMode="auto">
          <a:xfrm>
            <a:off x="3374236" y="419100"/>
            <a:ext cx="5734050" cy="6019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198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4ADD6-DE5F-49AB-BC91-822FCBF1C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approach would you use for the scapula?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A7B9C-E2F1-4EB9-9C80-F6D58B18B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Posterior </a:t>
            </a:r>
          </a:p>
          <a:p>
            <a:pPr lvl="1"/>
            <a:r>
              <a:rPr lang="en-US" sz="2400" dirty="0"/>
              <a:t>Direct posterior straight incision</a:t>
            </a:r>
          </a:p>
          <a:p>
            <a:pPr lvl="1"/>
            <a:r>
              <a:rPr lang="en-US" sz="2400" dirty="0" err="1"/>
              <a:t>Judet</a:t>
            </a:r>
            <a:r>
              <a:rPr lang="en-US" sz="2400" dirty="0"/>
              <a:t> incision, leave deltoid, work between infraspinatus and teres minor</a:t>
            </a:r>
          </a:p>
          <a:p>
            <a:pPr lvl="1"/>
            <a:r>
              <a:rPr lang="en-US" sz="2400" dirty="0" err="1"/>
              <a:t>Judet</a:t>
            </a:r>
            <a:r>
              <a:rPr lang="en-US" sz="2400" dirty="0"/>
              <a:t> incision, take down deltoid, work between infraspinatus and teres minor</a:t>
            </a:r>
          </a:p>
          <a:p>
            <a:pPr lvl="1"/>
            <a:r>
              <a:rPr lang="en-US" sz="2400" dirty="0" err="1"/>
              <a:t>Judet</a:t>
            </a:r>
            <a:r>
              <a:rPr lang="en-US" sz="2400" dirty="0"/>
              <a:t> incision, elevate infraspinatus, and teres minor</a:t>
            </a:r>
          </a:p>
          <a:p>
            <a:pPr lvl="1"/>
            <a:r>
              <a:rPr lang="en-US" sz="2400" dirty="0"/>
              <a:t>Other</a:t>
            </a:r>
          </a:p>
          <a:p>
            <a:r>
              <a:rPr lang="en-US" sz="2400" dirty="0"/>
              <a:t>Anterior with extension to clavicle</a:t>
            </a:r>
          </a:p>
          <a:p>
            <a:r>
              <a:rPr lang="en-US" sz="2400" dirty="0"/>
              <a:t>Anterior and posterior combined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4731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E1EF-B37C-440E-B70A-409844DC1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straight incisions (“MIO” approach)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D081B-1A3C-4B94-9460-6DDB7C9B0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To lateral pillar and vertebral border</a:t>
            </a:r>
          </a:p>
          <a:p>
            <a:endParaRPr lang="en-US" sz="2400" dirty="0"/>
          </a:p>
        </p:txBody>
      </p:sp>
      <p:pic>
        <p:nvPicPr>
          <p:cNvPr id="4" name="Picture 2" descr="DSC01719">
            <a:extLst>
              <a:ext uri="{FF2B5EF4-FFF2-40B4-BE49-F238E27FC236}">
                <a16:creationId xmlns:a16="http://schemas.microsoft.com/office/drawing/2014/main" id="{085CE283-0072-43DF-B423-2D34AC076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terns-CT1">
            <a:extLst>
              <a:ext uri="{FF2B5EF4-FFF2-40B4-BE49-F238E27FC236}">
                <a16:creationId xmlns:a16="http://schemas.microsoft.com/office/drawing/2014/main" id="{EA08AFE8-12ED-44B4-9B1A-933663552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8393" r="18750" b="21661"/>
          <a:stretch>
            <a:fillRect/>
          </a:stretch>
        </p:blipFill>
        <p:spPr bwMode="auto">
          <a:xfrm rot="-4809194">
            <a:off x="5374481" y="2013001"/>
            <a:ext cx="3597275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810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B674D-0210-4839-BEA3-3D12B6EB0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incision placement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3F1AD-8BBF-4345-ADA9-59FE1474C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Colex042\Desktop\Camera Pix\July 2010 pics\DSC01196.JPG">
            <a:extLst>
              <a:ext uri="{FF2B5EF4-FFF2-40B4-BE49-F238E27FC236}">
                <a16:creationId xmlns:a16="http://schemas.microsoft.com/office/drawing/2014/main" id="{1C49CFD2-A7B3-4286-B96E-D0662CFA0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1217613"/>
            <a:ext cx="892899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441762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5EA59-BC3F-490D-9053-A15FC2883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3E4FC-AEA8-4CD6-AD94-1037FADDA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Picture20">
            <a:extLst>
              <a:ext uri="{FF2B5EF4-FFF2-40B4-BE49-F238E27FC236}">
                <a16:creationId xmlns:a16="http://schemas.microsoft.com/office/drawing/2014/main" id="{6774B7DC-6E35-4D77-98B5-E20C60E3D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r="3251"/>
          <a:stretch/>
        </p:blipFill>
        <p:spPr bwMode="auto">
          <a:xfrm rot="16200000">
            <a:off x="238980" y="196141"/>
            <a:ext cx="6741369" cy="646571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Colex042\Pictures\Picture1.jpg">
            <a:extLst>
              <a:ext uri="{FF2B5EF4-FFF2-40B4-BE49-F238E27FC236}">
                <a16:creationId xmlns:a16="http://schemas.microsoft.com/office/drawing/2014/main" id="{847A7D07-2687-4796-ABC6-E4FA8C273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034" y="4055403"/>
            <a:ext cx="2767012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820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4FD77-BD44-413B-85E0-BDB8A137E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77706-F7A8-4C6C-842B-4A7EEA1A4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icture19">
            <a:extLst>
              <a:ext uri="{FF2B5EF4-FFF2-40B4-BE49-F238E27FC236}">
                <a16:creationId xmlns:a16="http://schemas.microsoft.com/office/drawing/2014/main" id="{F726D20C-96C9-4CF1-829E-CB3CF0FF7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t="13043" r="6960"/>
          <a:stretch/>
        </p:blipFill>
        <p:spPr bwMode="auto">
          <a:xfrm>
            <a:off x="4283968" y="874713"/>
            <a:ext cx="4374257" cy="2909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icture18">
            <a:extLst>
              <a:ext uri="{FF2B5EF4-FFF2-40B4-BE49-F238E27FC236}">
                <a16:creationId xmlns:a16="http://schemas.microsoft.com/office/drawing/2014/main" id="{A6F6247C-BDB5-4BFF-B559-5044359A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69" y="531813"/>
            <a:ext cx="3800475" cy="5562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017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ctrTitle"/>
          </p:nvPr>
        </p:nvSpPr>
        <p:spPr>
          <a:xfrm>
            <a:off x="381000" y="1517650"/>
            <a:ext cx="8534400" cy="920750"/>
          </a:xfrm>
        </p:spPr>
        <p:txBody>
          <a:bodyPr/>
          <a:lstStyle/>
          <a:p>
            <a:r>
              <a:rPr lang="de-CH" altLang="en-US" dirty="0">
                <a:ea typeface="ヒラギノ角ゴ Pro W6" charset="-128"/>
                <a:cs typeface="MS PGothic" charset="-128"/>
              </a:rPr>
              <a:t>Case 4</a:t>
            </a:r>
            <a:endParaRPr lang="en-US" altLang="en-US" dirty="0">
              <a:ea typeface="ヒラギノ角ゴ Pro W6" charset="-128"/>
              <a:cs typeface="MS PGothic" charset="-128"/>
            </a:endParaRP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4F57E03F-4274-4568-B321-B1F3D1DB8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892855"/>
            <a:ext cx="51990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AOTrauma Master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s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ourse                                                 Upper 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e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xtremity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current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concepts</a:t>
            </a:r>
            <a:endParaRPr lang="en-US" altLang="en-US" sz="2400" dirty="0">
              <a:solidFill>
                <a:srgbClr val="29529B"/>
              </a:solidFill>
              <a:ea typeface="Osaka" pitchFamily="-8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226CAB-5D19-4620-A932-A38F8A6A41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53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A2FA0-7860-4720-8797-99633866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1A92B-6BD5-40DD-ADA3-05C4A426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6" descr="Vantol initial.jpg">
            <a:extLst>
              <a:ext uri="{FF2B5EF4-FFF2-40B4-BE49-F238E27FC236}">
                <a16:creationId xmlns:a16="http://schemas.microsoft.com/office/drawing/2014/main" id="{CCEDA53C-4E5F-411B-83D1-2180AA9394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199" t="12304" r="6749" b="2875"/>
          <a:stretch/>
        </p:blipFill>
        <p:spPr bwMode="auto">
          <a:xfrm>
            <a:off x="380212" y="1517650"/>
            <a:ext cx="424847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C14957A-7B80-4D40-8E25-0CC5C6ADA8A2}"/>
              </a:ext>
            </a:extLst>
          </p:cNvPr>
          <p:cNvGrpSpPr/>
          <p:nvPr/>
        </p:nvGrpSpPr>
        <p:grpSpPr>
          <a:xfrm>
            <a:off x="4628684" y="1518213"/>
            <a:ext cx="4075187" cy="3258542"/>
            <a:chOff x="5089348" y="1898650"/>
            <a:chExt cx="4075187" cy="3258542"/>
          </a:xfrm>
        </p:grpSpPr>
        <p:pic>
          <p:nvPicPr>
            <p:cNvPr id="5" name="Content Placeholder 9" descr="311855622.jpg">
              <a:extLst>
                <a:ext uri="{FF2B5EF4-FFF2-40B4-BE49-F238E27FC236}">
                  <a16:creationId xmlns:a16="http://schemas.microsoft.com/office/drawing/2014/main" id="{F505A955-563A-4228-80F0-FA09F8996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6617" t="10947" b="14383"/>
            <a:stretch/>
          </p:blipFill>
          <p:spPr>
            <a:xfrm>
              <a:off x="5089348" y="1898650"/>
              <a:ext cx="4075187" cy="325854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5E3A6D-642E-429A-8F2D-BDB10D699ECA}"/>
                </a:ext>
              </a:extLst>
            </p:cNvPr>
            <p:cNvSpPr/>
            <p:nvPr/>
          </p:nvSpPr>
          <p:spPr bwMode="auto">
            <a:xfrm>
              <a:off x="8532440" y="1898650"/>
              <a:ext cx="611560" cy="37822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5C516C-64C4-49BC-A4DA-9614ABE407D7}"/>
                </a:ext>
              </a:extLst>
            </p:cNvPr>
            <p:cNvSpPr/>
            <p:nvPr/>
          </p:nvSpPr>
          <p:spPr bwMode="auto">
            <a:xfrm>
              <a:off x="5089348" y="4573488"/>
              <a:ext cx="329392" cy="57606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C007B4-21E0-4B42-97AE-7106C86C37AF}"/>
                </a:ext>
              </a:extLst>
            </p:cNvPr>
            <p:cNvSpPr/>
            <p:nvPr/>
          </p:nvSpPr>
          <p:spPr bwMode="auto">
            <a:xfrm>
              <a:off x="8532440" y="4778970"/>
              <a:ext cx="611560" cy="37822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8519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A92B-6BD5-40DD-ADA3-05C4A426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A2FA0-7860-4720-8797-99633866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30-year-old man</a:t>
            </a:r>
          </a:p>
          <a:p>
            <a:r>
              <a:rPr lang="en-US" sz="2400" dirty="0"/>
              <a:t>Snowboarding accident</a:t>
            </a:r>
          </a:p>
          <a:p>
            <a:r>
              <a:rPr lang="en-US" sz="2400" dirty="0"/>
              <a:t>Deformed shoulder</a:t>
            </a:r>
          </a:p>
          <a:p>
            <a:r>
              <a:rPr lang="en-US" sz="2400" dirty="0"/>
              <a:t>No other injuries</a:t>
            </a:r>
          </a:p>
          <a:p>
            <a:r>
              <a:rPr lang="en-US" sz="2400" dirty="0"/>
              <a:t>History of bilateral clavicle fractures, twice treated nonoperatively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9283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8105-70B1-4B87-B178-2BD091E5C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X-</a:t>
            </a:r>
            <a:r>
              <a:rPr lang="de-CH" dirty="0" err="1"/>
              <a:t>rays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0E562-2227-4E1D-9C09-7D8FC97C9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R:\00 Cole_ Linkd to Cole Desktop\2015_ 1206_AOTrauma Master Davos\Preop AP.jpg">
            <a:extLst>
              <a:ext uri="{FF2B5EF4-FFF2-40B4-BE49-F238E27FC236}">
                <a16:creationId xmlns:a16="http://schemas.microsoft.com/office/drawing/2014/main" id="{98A91FDA-128E-451E-BCDC-35A218F36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9" t="3793" r="15798"/>
          <a:stretch/>
        </p:blipFill>
        <p:spPr bwMode="auto">
          <a:xfrm>
            <a:off x="4355976" y="1517650"/>
            <a:ext cx="4536504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R:\00 Cole_ Linkd to Cole Desktop\2015_ 1206_AOTrauma Master Davos\preop Y.jpg">
            <a:extLst>
              <a:ext uri="{FF2B5EF4-FFF2-40B4-BE49-F238E27FC236}">
                <a16:creationId xmlns:a16="http://schemas.microsoft.com/office/drawing/2014/main" id="{6BC8CC65-3220-4C3D-94CD-B83B25A77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8604" r="24525"/>
          <a:stretch>
            <a:fillRect/>
          </a:stretch>
        </p:blipFill>
        <p:spPr bwMode="auto">
          <a:xfrm>
            <a:off x="371396" y="1476301"/>
            <a:ext cx="3879491" cy="457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65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2066E-6E85-4973-8EB6-B2320A98E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 images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B4AB0-594E-4C5C-AD92-B8760A2DB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R:\00 Cole_ Linkd to Cole Desktop\2015_ 1206_AOTrauma Master Davos\Preop AP.jpg">
            <a:extLst>
              <a:ext uri="{FF2B5EF4-FFF2-40B4-BE49-F238E27FC236}">
                <a16:creationId xmlns:a16="http://schemas.microsoft.com/office/drawing/2014/main" id="{5B9B68DB-B60F-40CF-90BC-ED44320E2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8" t="3793" r="15331"/>
          <a:stretch/>
        </p:blipFill>
        <p:spPr bwMode="auto">
          <a:xfrm>
            <a:off x="381000" y="1517650"/>
            <a:ext cx="4563617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R:\00 Cole_ Linkd to Cole Desktop\2015_ 1206_AOTrauma Master Davos\preop Y.jpg">
            <a:extLst>
              <a:ext uri="{FF2B5EF4-FFF2-40B4-BE49-F238E27FC236}">
                <a16:creationId xmlns:a16="http://schemas.microsoft.com/office/drawing/2014/main" id="{E1EBB7FD-B8DB-48EB-B819-A21216CC0C77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8604" r="24525"/>
          <a:stretch>
            <a:fillRect/>
          </a:stretch>
        </p:blipFill>
        <p:spPr bwMode="auto">
          <a:xfrm>
            <a:off x="5630862" y="404664"/>
            <a:ext cx="3027363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R:\00 Cole_ Linkd to Cole Desktop\2015_ 1206_AOTrauma Master Davos\preop axillary.jpg">
            <a:extLst>
              <a:ext uri="{FF2B5EF4-FFF2-40B4-BE49-F238E27FC236}">
                <a16:creationId xmlns:a16="http://schemas.microsoft.com/office/drawing/2014/main" id="{D3BD9CF7-9A7D-4B2A-9ADE-955B45855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20930" r="30312"/>
          <a:stretch/>
        </p:blipFill>
        <p:spPr bwMode="auto">
          <a:xfrm>
            <a:off x="5630862" y="3800475"/>
            <a:ext cx="3027363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4992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745AB-3F50-4F90-B73E-C4FB72F3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Three</a:t>
            </a:r>
            <a:r>
              <a:rPr lang="de-CH" dirty="0"/>
              <a:t>-dimensional 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91F44-42C5-4EE7-A921-FC6E38EDD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6E3AB00-152C-4DBB-ACDD-4D030E828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8" t="2721" r="27972" b="5772"/>
          <a:stretch>
            <a:fillRect/>
          </a:stretch>
        </p:blipFill>
        <p:spPr bwMode="auto">
          <a:xfrm>
            <a:off x="381000" y="980728"/>
            <a:ext cx="4476943" cy="541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A5C7BDC-D315-4B3E-B3D7-88BCF1291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8" t="2780" r="27315" b="6035"/>
          <a:stretch>
            <a:fillRect/>
          </a:stretch>
        </p:blipFill>
        <p:spPr bwMode="auto">
          <a:xfrm>
            <a:off x="4854858" y="980727"/>
            <a:ext cx="3787255" cy="541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8652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ABC88-C52A-4E78-BF29-E70E89BA8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45DA-54CD-49CF-9352-D348CE7A3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517650"/>
            <a:ext cx="4263008" cy="4495800"/>
          </a:xfrm>
        </p:spPr>
        <p:txBody>
          <a:bodyPr anchor="t"/>
          <a:lstStyle/>
          <a:p>
            <a:r>
              <a:rPr kumimoji="0" lang="en-US" altLang="en-US" sz="2400" dirty="0">
                <a:latin typeface="Calibri" charset="0"/>
              </a:rPr>
              <a:t>70ᵒ angulation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15170B-46A1-493F-AC5B-DF3ED36BA04F}"/>
              </a:ext>
            </a:extLst>
          </p:cNvPr>
          <p:cNvGrpSpPr/>
          <p:nvPr/>
        </p:nvGrpSpPr>
        <p:grpSpPr>
          <a:xfrm>
            <a:off x="4781550" y="471488"/>
            <a:ext cx="3876675" cy="5541962"/>
            <a:chOff x="4781550" y="471488"/>
            <a:chExt cx="3876675" cy="5541962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101493B-6A1E-49FF-AD87-7D9651B0C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8" t="2780" r="27315" b="6035"/>
            <a:stretch>
              <a:fillRect/>
            </a:stretch>
          </p:blipFill>
          <p:spPr bwMode="auto">
            <a:xfrm>
              <a:off x="4781550" y="471488"/>
              <a:ext cx="3876675" cy="554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3">
              <a:extLst>
                <a:ext uri="{FF2B5EF4-FFF2-40B4-BE49-F238E27FC236}">
                  <a16:creationId xmlns:a16="http://schemas.microsoft.com/office/drawing/2014/main" id="{53278A99-0CE5-449B-BB8A-8FAEBEE1E0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259388" y="2122488"/>
              <a:ext cx="2028825" cy="1314450"/>
            </a:xfrm>
            <a:prstGeom prst="line">
              <a:avLst/>
            </a:prstGeom>
            <a:noFill/>
            <a:ln w="222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Straight Connector 4">
              <a:extLst>
                <a:ext uri="{FF2B5EF4-FFF2-40B4-BE49-F238E27FC236}">
                  <a16:creationId xmlns:a16="http://schemas.microsoft.com/office/drawing/2014/main" id="{637D8C79-4001-42DB-85CF-89EEB84E83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065963" y="604838"/>
              <a:ext cx="579437" cy="447357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93666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62CD468-A4A7-41A2-959C-3D797AFFD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74" y="531813"/>
            <a:ext cx="3914651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2A4D010C-2B07-4CEB-89B3-29F5CD0E3E7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979862" y="1772816"/>
            <a:ext cx="358775" cy="12700"/>
          </a:xfrm>
          <a:prstGeom prst="line">
            <a:avLst/>
          </a:prstGeom>
          <a:noFill/>
          <a:ln w="25400">
            <a:solidFill>
              <a:srgbClr val="FFFF00"/>
            </a:solidFill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6">
            <a:extLst>
              <a:ext uri="{FF2B5EF4-FFF2-40B4-BE49-F238E27FC236}">
                <a16:creationId xmlns:a16="http://schemas.microsoft.com/office/drawing/2014/main" id="{3EC881E8-1A48-4DB1-8C52-D257A113C23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195762" y="409576"/>
            <a:ext cx="142875" cy="1006475"/>
          </a:xfrm>
          <a:prstGeom prst="straightConnector1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13AE6E7-4C4B-4DF1-9058-FDCAE20F8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5D777-EBA4-48BF-802B-EAFF27477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/>
              <a:t>Coracoid</a:t>
            </a:r>
            <a:r>
              <a:rPr lang="de-CH" dirty="0"/>
              <a:t> </a:t>
            </a:r>
            <a:r>
              <a:rPr lang="de-CH" dirty="0" err="1"/>
              <a:t>displaced</a:t>
            </a:r>
            <a:r>
              <a:rPr lang="de-CH" dirty="0"/>
              <a:t> 2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3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F8319-B796-4937-8FC4-39F04BC3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Intraoperative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A0C43-6D02-4D84-9842-03C228D60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268760"/>
            <a:ext cx="4335016" cy="4495800"/>
          </a:xfrm>
        </p:spPr>
        <p:txBody>
          <a:bodyPr/>
          <a:lstStyle/>
          <a:p>
            <a:pPr marL="685800" eaLnBrk="1" hangingPunct="1">
              <a:tabLst>
                <a:tab pos="273050" algn="l"/>
              </a:tabLst>
              <a:defRPr/>
            </a:pPr>
            <a:r>
              <a:rPr lang="en-US" sz="2400" dirty="0">
                <a:cs typeface="ＭＳ Ｐゴシック" charset="0"/>
              </a:rPr>
              <a:t>Posterior incision straight over glenoid neck</a:t>
            </a:r>
          </a:p>
          <a:p>
            <a:pPr marL="685800" eaLnBrk="1" hangingPunct="1">
              <a:defRPr/>
            </a:pPr>
            <a:r>
              <a:rPr lang="en-US" sz="2400" dirty="0">
                <a:cs typeface="ＭＳ Ｐゴシック" charset="0"/>
              </a:rPr>
              <a:t>Deltopectoral for coracoid</a:t>
            </a:r>
          </a:p>
          <a:p>
            <a:endParaRPr lang="en-US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6714974-26E2-4243-B83D-2B28E9D0B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31889"/>
            <a:ext cx="4057774" cy="569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740FF24-E664-4046-B59F-8755918F5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35582"/>
            <a:ext cx="3096344" cy="335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84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0D605-EB66-430A-B5EE-7AC7FAAE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Implants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17EB5-05EF-435B-979A-540A47E45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517650"/>
            <a:ext cx="4191000" cy="4495800"/>
          </a:xfrm>
        </p:spPr>
        <p:txBody>
          <a:bodyPr/>
          <a:lstStyle/>
          <a:p>
            <a:r>
              <a:rPr lang="en-US" dirty="0"/>
              <a:t>2.7 mm low profile plates</a:t>
            </a:r>
          </a:p>
          <a:p>
            <a:r>
              <a:rPr lang="en-US" dirty="0"/>
              <a:t>Straight LCDC plate 2.7</a:t>
            </a:r>
            <a:r>
              <a:rPr lang="de-CH" dirty="0"/>
              <a:t>—</a:t>
            </a:r>
            <a:r>
              <a:rPr lang="en-US" dirty="0"/>
              <a:t>lateral border</a:t>
            </a:r>
          </a:p>
          <a:p>
            <a:r>
              <a:rPr lang="en-US" dirty="0"/>
              <a:t>Anatomic neck</a:t>
            </a:r>
          </a:p>
          <a:p>
            <a:pPr lvl="1"/>
            <a:r>
              <a:rPr lang="en-US" dirty="0"/>
              <a:t>Reconstruction plate 2.7</a:t>
            </a:r>
          </a:p>
          <a:p>
            <a:pPr lvl="1"/>
            <a:r>
              <a:rPr lang="en-US" dirty="0"/>
              <a:t>Dynamic compression plate 2.7</a:t>
            </a:r>
          </a:p>
          <a:p>
            <a:r>
              <a:rPr lang="en-US" dirty="0"/>
              <a:t>Coracoid </a:t>
            </a:r>
          </a:p>
          <a:p>
            <a:pPr lvl="1"/>
            <a:r>
              <a:rPr lang="en-US" dirty="0"/>
              <a:t>Two 3.5 mm lag screws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C10AEA1-3431-4AE0-B7FC-6211544B5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7" b="9228"/>
          <a:stretch/>
        </p:blipFill>
        <p:spPr bwMode="auto">
          <a:xfrm>
            <a:off x="5220072" y="3345403"/>
            <a:ext cx="365760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CCD1080-67C5-4F11-9433-F10D631BF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2" y="32221"/>
            <a:ext cx="4557713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387274-5391-41BD-99D6-BF5C7DC82206}"/>
              </a:ext>
            </a:extLst>
          </p:cNvPr>
          <p:cNvSpPr txBox="1"/>
          <p:nvPr/>
        </p:nvSpPr>
        <p:spPr>
          <a:xfrm>
            <a:off x="4283968" y="3091493"/>
            <a:ext cx="29658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(Cole PA, </a:t>
            </a:r>
            <a:r>
              <a:rPr lang="fr-FR" sz="1100" dirty="0" err="1"/>
              <a:t>Schroder</a:t>
            </a:r>
            <a:r>
              <a:rPr lang="fr-FR" sz="1100" dirty="0"/>
              <a:t> LK, Jacobson AR, 2014)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039612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164DC-43DF-4FA1-9BD1-8F624635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Postoperative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2B06B-3144-4481-BB44-84470ECDF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AED4E49-EE5B-4698-BC57-F42EAE56A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t="20613" b="-1"/>
          <a:stretch/>
        </p:blipFill>
        <p:spPr bwMode="auto">
          <a:xfrm>
            <a:off x="0" y="996059"/>
            <a:ext cx="5061496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65D39DB-83AB-4A35-9406-6ABD1617291E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" b="10536"/>
          <a:stretch/>
        </p:blipFill>
        <p:spPr bwMode="auto">
          <a:xfrm>
            <a:off x="1835696" y="3223581"/>
            <a:ext cx="3888432" cy="361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AE08301-DEE9-47A4-9397-431BDED23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" r="5760" b="15374"/>
          <a:stretch/>
        </p:blipFill>
        <p:spPr bwMode="auto">
          <a:xfrm>
            <a:off x="4781518" y="14793"/>
            <a:ext cx="437929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583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09420-BC28-445C-BB4E-7ABDEF67D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Postoperative, 3 </a:t>
            </a:r>
            <a:r>
              <a:rPr lang="de-CH" dirty="0" err="1"/>
              <a:t>months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64378-07DB-43C8-829E-FEA45DF72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Strength: injured/uninjured (pounds of force)</a:t>
            </a:r>
          </a:p>
          <a:p>
            <a:pPr lvl="1"/>
            <a:r>
              <a:rPr lang="en-US" sz="2400" dirty="0"/>
              <a:t>Forward flexion 5/28</a:t>
            </a:r>
          </a:p>
          <a:p>
            <a:pPr lvl="1"/>
            <a:r>
              <a:rPr lang="en-US" sz="2400" dirty="0"/>
              <a:t>Abduction 0/20</a:t>
            </a:r>
          </a:p>
          <a:p>
            <a:pPr lvl="1"/>
            <a:r>
              <a:rPr lang="en-US" sz="2400" dirty="0"/>
              <a:t>External rotation 4/32</a:t>
            </a:r>
          </a:p>
          <a:p>
            <a:endParaRPr lang="en-US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BE675E4-9972-4652-B0AA-705FA588F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143077"/>
            <a:ext cx="8085137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876FC76C-3809-460F-8C0C-D831308DA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445" y="3557290"/>
            <a:ext cx="6969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  <a:cs typeface="MS PGothic" charset="-128"/>
              </a:defRPr>
            </a:lvl1pPr>
            <a:lvl2pPr marL="742950" indent="-285750">
              <a:spcBef>
                <a:spcPct val="20000"/>
              </a:spcBef>
              <a:buSzPct val="100000"/>
              <a:buFont typeface="Lucida Grande" charset="0"/>
              <a:buChar char="-"/>
              <a:defRPr kumimoji="1" sz="22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en-US" sz="3200">
                <a:latin typeface="Calibri" charset="0"/>
              </a:rPr>
              <a:t>EMG</a:t>
            </a:r>
          </a:p>
        </p:txBody>
      </p:sp>
    </p:spTree>
    <p:extLst>
      <p:ext uri="{BB962C8B-B14F-4D97-AF65-F5344CB8AC3E}">
        <p14:creationId xmlns:p14="http://schemas.microsoft.com/office/powerpoint/2010/main" val="80847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A2FA0-7860-4720-8797-99633866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1A92B-6BD5-40DD-ADA3-05C4A426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4" descr="311855470.jpg">
            <a:extLst>
              <a:ext uri="{FF2B5EF4-FFF2-40B4-BE49-F238E27FC236}">
                <a16:creationId xmlns:a16="http://schemas.microsoft.com/office/drawing/2014/main" id="{57064563-C798-47F1-93CF-8DF3E943BD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841" t="10948" b="13198"/>
          <a:stretch/>
        </p:blipFill>
        <p:spPr bwMode="auto">
          <a:xfrm>
            <a:off x="380999" y="1529136"/>
            <a:ext cx="4168723" cy="362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2" name="Content Placeholder 5" descr="311855456.jpg">
            <a:extLst>
              <a:ext uri="{FF2B5EF4-FFF2-40B4-BE49-F238E27FC236}">
                <a16:creationId xmlns:a16="http://schemas.microsoft.com/office/drawing/2014/main" id="{40CC294D-1188-4C2E-97A1-42343A98C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841" t="10947" b="13198"/>
          <a:stretch/>
        </p:blipFill>
        <p:spPr>
          <a:xfrm>
            <a:off x="4519612" y="1529136"/>
            <a:ext cx="4168721" cy="362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460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77A19-A93E-4F28-8A3F-8D99111E7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Postoperative, 5 </a:t>
            </a:r>
            <a:r>
              <a:rPr lang="de-CH" dirty="0" err="1"/>
              <a:t>years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35E73-1600-49B2-9A36-C77C7A752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17650"/>
            <a:ext cx="8277225" cy="4495800"/>
          </a:xfrm>
        </p:spPr>
        <p:txBody>
          <a:bodyPr/>
          <a:lstStyle/>
          <a:p>
            <a:r>
              <a:rPr lang="en-US" sz="2400" dirty="0"/>
              <a:t>ROM: injured/uninjured</a:t>
            </a:r>
          </a:p>
          <a:p>
            <a:pPr lvl="1"/>
            <a:r>
              <a:rPr lang="en-US" sz="2400" dirty="0"/>
              <a:t>Forward flexion: 155/150</a:t>
            </a:r>
          </a:p>
          <a:p>
            <a:pPr lvl="1"/>
            <a:r>
              <a:rPr lang="en-US" sz="2400" dirty="0"/>
              <a:t>Abduction: 140/138</a:t>
            </a:r>
          </a:p>
          <a:p>
            <a:pPr lvl="1"/>
            <a:r>
              <a:rPr lang="en-US" sz="2400" dirty="0"/>
              <a:t>External rotation: 39/70</a:t>
            </a:r>
          </a:p>
          <a:p>
            <a:r>
              <a:rPr lang="en-US" sz="2400" dirty="0"/>
              <a:t>Strength: injured/uninjured</a:t>
            </a:r>
          </a:p>
          <a:p>
            <a:pPr lvl="1"/>
            <a:r>
              <a:rPr lang="en-US" sz="2400" dirty="0"/>
              <a:t>Forward flexion: 27/32</a:t>
            </a:r>
          </a:p>
          <a:p>
            <a:pPr lvl="1"/>
            <a:r>
              <a:rPr lang="en-US" sz="2400" dirty="0"/>
              <a:t>Abduction: 18/26</a:t>
            </a:r>
          </a:p>
          <a:p>
            <a:pPr lvl="1"/>
            <a:r>
              <a:rPr lang="en-US" sz="2400" dirty="0"/>
              <a:t>External rotation: 21/23</a:t>
            </a:r>
          </a:p>
          <a:p>
            <a:r>
              <a:rPr lang="en-US" sz="2400" dirty="0"/>
              <a:t>DASH: 1</a:t>
            </a:r>
          </a:p>
          <a:p>
            <a:endParaRPr lang="en-US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1D90854-B194-4B73-836F-F7DB30491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t="4192" r="17775" b="4964"/>
          <a:stretch/>
        </p:blipFill>
        <p:spPr bwMode="auto">
          <a:xfrm>
            <a:off x="4519612" y="1217613"/>
            <a:ext cx="4608512" cy="503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030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9255-F883-4A33-91B4-B2FAC7E58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29240-5B19-4351-AF93-67A73D9F0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979504D-017F-47F0-92E8-59971FA03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168" y="305593"/>
            <a:ext cx="6084887" cy="6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5527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9255-F883-4A33-91B4-B2FAC7E58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29240-5B19-4351-AF93-67A73D9F0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7B2521-ED6C-4DD9-B8C4-9C943996B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31813"/>
            <a:ext cx="7915275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6019575-D8DB-463F-9EB0-963936D2A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9000"/>
            <a:ext cx="429939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92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9FEF-412F-4CFC-8B7F-FBCC9AD75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Conclusions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8DF43-640A-4297-9D0B-FC29525CE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Carefully analyze all injuries on 3-D/2-D CT scans</a:t>
            </a:r>
          </a:p>
          <a:p>
            <a:r>
              <a:rPr lang="en-US" sz="2400" dirty="0"/>
              <a:t>Physiotherapy individually</a:t>
            </a:r>
          </a:p>
          <a:p>
            <a:r>
              <a:rPr lang="en-US" sz="2400" dirty="0"/>
              <a:t>Strength normalization could take 2 years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50466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ctrTitle"/>
          </p:nvPr>
        </p:nvSpPr>
        <p:spPr>
          <a:xfrm>
            <a:off x="381000" y="1517650"/>
            <a:ext cx="8534400" cy="920750"/>
          </a:xfrm>
        </p:spPr>
        <p:txBody>
          <a:bodyPr/>
          <a:lstStyle/>
          <a:p>
            <a:r>
              <a:rPr lang="de-CH" altLang="en-US" dirty="0">
                <a:ea typeface="ヒラギノ角ゴ Pro W6" charset="-128"/>
                <a:cs typeface="MS PGothic" charset="-128"/>
              </a:rPr>
              <a:t>Case 5</a:t>
            </a:r>
            <a:endParaRPr lang="en-US" altLang="en-US" dirty="0">
              <a:ea typeface="ヒラギノ角ゴ Pro W6" charset="-128"/>
              <a:cs typeface="MS PGothic" charset="-128"/>
            </a:endParaRP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4F57E03F-4274-4568-B321-B1F3D1DB8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892855"/>
            <a:ext cx="51990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AOTrauma Master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s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ourse                                                 Upper 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e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xtremity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current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 err="1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concepts</a:t>
            </a:r>
            <a:endParaRPr lang="en-US" altLang="en-US" sz="2400" dirty="0">
              <a:solidFill>
                <a:srgbClr val="29529B"/>
              </a:solidFill>
              <a:ea typeface="Osaka" pitchFamily="-8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226CAB-5D19-4620-A932-A38F8A6A41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968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A92B-6BD5-40DD-ADA3-05C4A426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A2FA0-7860-4720-8797-99633866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43-year-old</a:t>
            </a:r>
          </a:p>
          <a:p>
            <a:r>
              <a:rPr lang="en-US" sz="2400" dirty="0"/>
              <a:t>Referred from “elsewhere”</a:t>
            </a:r>
          </a:p>
          <a:p>
            <a:r>
              <a:rPr lang="en-US" sz="2400" dirty="0"/>
              <a:t>“Healthy”, 200 kg </a:t>
            </a:r>
          </a:p>
          <a:p>
            <a:r>
              <a:rPr lang="en-US" sz="2400" dirty="0"/>
              <a:t>Grocery store manager</a:t>
            </a:r>
          </a:p>
          <a:p>
            <a:r>
              <a:rPr lang="en-US" sz="2400" dirty="0"/>
              <a:t>No numbness, motor weakness</a:t>
            </a:r>
          </a:p>
          <a:p>
            <a:r>
              <a:rPr lang="en-US" sz="2400" dirty="0"/>
              <a:t>In a sling</a:t>
            </a:r>
          </a:p>
          <a:p>
            <a:r>
              <a:rPr lang="en-US" sz="2400" dirty="0"/>
              <a:t>Isolated injury</a:t>
            </a:r>
          </a:p>
          <a:p>
            <a:r>
              <a:rPr lang="en-US" sz="2400" dirty="0"/>
              <a:t>Injury occurred 2 weeks ago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96539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51291-E473-4276-9B35-3952C3574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Next </a:t>
            </a:r>
            <a:r>
              <a:rPr lang="de-CH" dirty="0" err="1"/>
              <a:t>steps</a:t>
            </a:r>
            <a:r>
              <a:rPr lang="de-CH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6CEBC-976E-4DBA-B2AB-CF22F354D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Picture3">
            <a:extLst>
              <a:ext uri="{FF2B5EF4-FFF2-40B4-BE49-F238E27FC236}">
                <a16:creationId xmlns:a16="http://schemas.microsoft.com/office/drawing/2014/main" id="{45CE0E8B-1245-47A4-BCE5-D74481328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179" y="531813"/>
            <a:ext cx="6122733" cy="55197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23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43FC1-0B27-47FA-88CE-302FFCC2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450FB-1ECD-49CB-AD65-667E6A1CD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">
            <a:extLst>
              <a:ext uri="{FF2B5EF4-FFF2-40B4-BE49-F238E27FC236}">
                <a16:creationId xmlns:a16="http://schemas.microsoft.com/office/drawing/2014/main" id="{D81FE748-B77D-42A0-93DC-609547B36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" r="24142"/>
          <a:stretch>
            <a:fillRect/>
          </a:stretch>
        </p:blipFill>
        <p:spPr bwMode="auto">
          <a:xfrm>
            <a:off x="198438" y="381000"/>
            <a:ext cx="3184525" cy="6172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Picture2">
            <a:extLst>
              <a:ext uri="{FF2B5EF4-FFF2-40B4-BE49-F238E27FC236}">
                <a16:creationId xmlns:a16="http://schemas.microsoft.com/office/drawing/2014/main" id="{840000B9-D3CC-4E70-8054-9F8AF7049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1" b="13026"/>
          <a:stretch>
            <a:fillRect/>
          </a:stretch>
        </p:blipFill>
        <p:spPr bwMode="auto">
          <a:xfrm>
            <a:off x="3382963" y="1600200"/>
            <a:ext cx="5761037" cy="3733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7202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0DCF16-199A-45D2-9DE6-829BED404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432F31-20BB-46EF-B0C8-0F21C2009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01" name="Picture 5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38575"/>
            <a:ext cx="4724400" cy="30194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2" name="Picture 3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7703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667000" y="0"/>
            <a:ext cx="45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477000" y="3838575"/>
            <a:ext cx="83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FF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1748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3" descr="Pictur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9120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175A3D-6638-411C-A99D-65CF85441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0EF28-84C6-44FD-99BE-497249092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1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A2FA0-7860-4720-8797-99633866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1A92B-6BD5-40DD-ADA3-05C4A426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4" descr="export--312308661.jpg">
            <a:extLst>
              <a:ext uri="{FF2B5EF4-FFF2-40B4-BE49-F238E27FC236}">
                <a16:creationId xmlns:a16="http://schemas.microsoft.com/office/drawing/2014/main" id="{FAA0C2C6-EB11-4C98-8C98-ED63B49157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5181" t="12519" r="5818" b="9275"/>
          <a:stretch/>
        </p:blipFill>
        <p:spPr bwMode="auto">
          <a:xfrm>
            <a:off x="388874" y="1217613"/>
            <a:ext cx="4232952" cy="47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Content Placeholder 6" descr="export--312308919.jpg">
            <a:extLst>
              <a:ext uri="{FF2B5EF4-FFF2-40B4-BE49-F238E27FC236}">
                <a16:creationId xmlns:a16="http://schemas.microsoft.com/office/drawing/2014/main" id="{EDF116E3-FE45-4FE7-95AE-FC9F953637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7858" t="12484" r="6515" b="10767"/>
          <a:stretch/>
        </p:blipFill>
        <p:spPr>
          <a:xfrm>
            <a:off x="4611463" y="1217613"/>
            <a:ext cx="4100813" cy="479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004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0" descr="Picture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" b="-1"/>
          <a:stretch/>
        </p:blipFill>
        <p:spPr bwMode="auto">
          <a:xfrm>
            <a:off x="76200" y="548680"/>
            <a:ext cx="4395788" cy="545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0" name="Picture 11" descr="Picture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"/>
          <a:stretch/>
        </p:blipFill>
        <p:spPr bwMode="auto">
          <a:xfrm>
            <a:off x="4522788" y="548680"/>
            <a:ext cx="4620768" cy="5455880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061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7206-EB8A-479D-8E92-3356D4F6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Approach?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7797C-7BCC-4707-8164-CDB1528A3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Direct posterior</a:t>
            </a:r>
          </a:p>
          <a:p>
            <a:r>
              <a:rPr lang="en-US" sz="2400" dirty="0"/>
              <a:t>Posterior </a:t>
            </a:r>
            <a:r>
              <a:rPr lang="en-US" sz="2400" dirty="0" err="1"/>
              <a:t>Judet</a:t>
            </a:r>
            <a:endParaRPr lang="en-US" sz="2400" dirty="0"/>
          </a:p>
          <a:p>
            <a:r>
              <a:rPr lang="en-US" sz="2400" dirty="0"/>
              <a:t>Deltopectoral</a:t>
            </a:r>
          </a:p>
          <a:p>
            <a:r>
              <a:rPr lang="en-US" sz="2400" dirty="0" err="1"/>
              <a:t>Transaxillary</a:t>
            </a:r>
            <a:endParaRPr lang="en-US" sz="2400" dirty="0"/>
          </a:p>
        </p:txBody>
      </p:sp>
      <p:pic>
        <p:nvPicPr>
          <p:cNvPr id="4" name="Picture 10" descr="Picture6">
            <a:extLst>
              <a:ext uri="{FF2B5EF4-FFF2-40B4-BE49-F238E27FC236}">
                <a16:creationId xmlns:a16="http://schemas.microsoft.com/office/drawing/2014/main" id="{869D2716-6C77-4879-9C77-D4D2BCB1E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229" y="2343718"/>
            <a:ext cx="3121874" cy="394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Picture7">
            <a:extLst>
              <a:ext uri="{FF2B5EF4-FFF2-40B4-BE49-F238E27FC236}">
                <a16:creationId xmlns:a16="http://schemas.microsoft.com/office/drawing/2014/main" id="{0B6DAE45-1D7E-430C-87EA-4F3EBE4B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107" y="2321971"/>
            <a:ext cx="3299122" cy="396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93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C5D78-9732-4B7F-888D-1E85B0A7F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A44D6-B086-467E-A316-4ED1DF29F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Deltopectoral</a:t>
            </a:r>
          </a:p>
          <a:p>
            <a:pPr lvl="1"/>
            <a:r>
              <a:rPr lang="en-US" sz="2400" dirty="0"/>
              <a:t>Anterior glenoid fractures</a:t>
            </a:r>
          </a:p>
          <a:p>
            <a:pPr lvl="1"/>
            <a:r>
              <a:rPr lang="en-US" sz="2400" dirty="0"/>
              <a:t>Coracoid fractures</a:t>
            </a:r>
          </a:p>
          <a:p>
            <a:pPr lvl="1"/>
            <a:r>
              <a:rPr lang="en-US" sz="2400" dirty="0" err="1"/>
              <a:t>Ideberg</a:t>
            </a:r>
            <a:r>
              <a:rPr lang="en-US" sz="2400" dirty="0"/>
              <a:t> II fractures</a:t>
            </a:r>
          </a:p>
          <a:p>
            <a:pPr lvl="1"/>
            <a:endParaRPr lang="en-US" sz="2400" dirty="0"/>
          </a:p>
        </p:txBody>
      </p:sp>
      <p:pic>
        <p:nvPicPr>
          <p:cNvPr id="4" name="Picture 3" descr="MuscleInsertion2">
            <a:extLst>
              <a:ext uri="{FF2B5EF4-FFF2-40B4-BE49-F238E27FC236}">
                <a16:creationId xmlns:a16="http://schemas.microsoft.com/office/drawing/2014/main" id="{48A95C05-DD12-4391-B4A3-4E69760F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7904" y="2897187"/>
            <a:ext cx="5224463" cy="342900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/>
        </p:spPr>
      </p:pic>
      <p:pic>
        <p:nvPicPr>
          <p:cNvPr id="5" name="Picture 3" descr="C:\Users\Colex042\Desktop\Images\Scap\Glenoid\Corac ostmy\DSC01565.JPG">
            <a:extLst>
              <a:ext uri="{FF2B5EF4-FFF2-40B4-BE49-F238E27FC236}">
                <a16:creationId xmlns:a16="http://schemas.microsoft.com/office/drawing/2014/main" id="{0E7C2FF9-F80D-4D94-B1F2-0C00CD8F0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5984" y="116632"/>
            <a:ext cx="4240213" cy="3179763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7939903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EE14-EB26-4DAE-A196-8427749C8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C8380-CB05-4582-8FC8-CDB39EF0D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7521" name="Picture 4" descr="Picture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2"/>
          <a:stretch/>
        </p:blipFill>
        <p:spPr bwMode="auto">
          <a:xfrm>
            <a:off x="1014412" y="0"/>
            <a:ext cx="7010400" cy="64533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3183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5" descr="Pictur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" b="19115"/>
          <a:stretch>
            <a:fillRect/>
          </a:stretch>
        </p:blipFill>
        <p:spPr bwMode="auto">
          <a:xfrm>
            <a:off x="4013559" y="1561305"/>
            <a:ext cx="5105400" cy="37353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AF1641-9CC5-4FEC-8A0D-06D844F4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546" name="Picture 2" descr="Pict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" y="-1457"/>
            <a:ext cx="3986212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4660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729FD-34B7-4CB5-AE0B-C312D6AF5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079750"/>
            <a:ext cx="8277225" cy="685800"/>
          </a:xfrm>
        </p:spPr>
        <p:txBody>
          <a:bodyPr/>
          <a:lstStyle/>
          <a:p>
            <a:pPr algn="ctr"/>
            <a:r>
              <a:rPr lang="de-CH" sz="3600" dirty="0"/>
              <a:t>Postoperative </a:t>
            </a:r>
            <a:r>
              <a:rPr lang="de-CH" sz="3600" dirty="0" err="1"/>
              <a:t>management</a:t>
            </a:r>
            <a:r>
              <a:rPr lang="de-CH" sz="3600" dirty="0"/>
              <a:t>?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6CD65-0B34-4395-84B7-13E3F475D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810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88ED8-582A-47D2-B573-D6C61BCD9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Take-</a:t>
            </a:r>
            <a:r>
              <a:rPr lang="de-CH" dirty="0" err="1"/>
              <a:t>home</a:t>
            </a:r>
            <a:r>
              <a:rPr lang="de-CH" dirty="0"/>
              <a:t> </a:t>
            </a:r>
            <a:r>
              <a:rPr lang="de-CH" dirty="0" err="1"/>
              <a:t>messages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4357F-9A92-4498-9BAD-E89F27B1E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Group to formulate major messages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0380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E194E2-CFAA-4BE9-8817-1FE84C76060D}"/>
              </a:ext>
            </a:extLst>
          </p:cNvPr>
          <p:cNvSpPr txBox="1">
            <a:spLocks/>
          </p:cNvSpPr>
          <p:nvPr/>
        </p:nvSpPr>
        <p:spPr bwMode="auto">
          <a:xfrm>
            <a:off x="381000" y="1517650"/>
            <a:ext cx="82772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ＭＳ Ｐゴシック" charset="0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kern="0"/>
              <a:t>57-year-old man</a:t>
            </a:r>
          </a:p>
          <a:p>
            <a:r>
              <a:rPr lang="en-US" sz="2400" kern="0"/>
              <a:t>Multiple injuries:</a:t>
            </a:r>
          </a:p>
          <a:p>
            <a:pPr lvl="1"/>
            <a:r>
              <a:rPr lang="en-US" kern="0"/>
              <a:t>Femoral fractures</a:t>
            </a:r>
          </a:p>
          <a:p>
            <a:pPr lvl="1"/>
            <a:r>
              <a:rPr lang="en-US" kern="0"/>
              <a:t>Ipsilateral multiple rib fractures</a:t>
            </a:r>
          </a:p>
          <a:p>
            <a:pPr lvl="1"/>
            <a:r>
              <a:rPr lang="en-US" kern="0"/>
              <a:t>Mild head injury</a:t>
            </a:r>
            <a:endParaRPr lang="en-US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export--312308390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24389" t="14953" b="19518"/>
          <a:stretch/>
        </p:blipFill>
        <p:spPr>
          <a:xfrm>
            <a:off x="381000" y="1517650"/>
            <a:ext cx="4531840" cy="3927574"/>
          </a:xfrm>
        </p:spPr>
      </p:pic>
      <p:pic>
        <p:nvPicPr>
          <p:cNvPr id="7" name="Content Placeholder 6" descr="export--312308893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/>
          <a:srcRect l="27356" t="16551" r="10311" b="17920"/>
          <a:stretch/>
        </p:blipFill>
        <p:spPr>
          <a:xfrm>
            <a:off x="4915835" y="1510917"/>
            <a:ext cx="3742390" cy="3934307"/>
          </a:xfrm>
        </p:spPr>
      </p:pic>
    </p:spTree>
    <p:extLst>
      <p:ext uri="{BB962C8B-B14F-4D97-AF65-F5344CB8AC3E}">
        <p14:creationId xmlns:p14="http://schemas.microsoft.com/office/powerpoint/2010/main" val="13400955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E194E2-CFAA-4BE9-8817-1FE84C76060D}"/>
              </a:ext>
            </a:extLst>
          </p:cNvPr>
          <p:cNvSpPr txBox="1">
            <a:spLocks/>
          </p:cNvSpPr>
          <p:nvPr/>
        </p:nvSpPr>
        <p:spPr bwMode="auto">
          <a:xfrm>
            <a:off x="381000" y="1517650"/>
            <a:ext cx="82772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ＭＳ Ｐゴシック" charset="0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for management? Reasons</a:t>
            </a:r>
          </a:p>
        </p:txBody>
      </p:sp>
      <p:pic>
        <p:nvPicPr>
          <p:cNvPr id="11" name="Content Placeholder 4" descr="export--312308825.jpg">
            <a:extLst>
              <a:ext uri="{FF2B5EF4-FFF2-40B4-BE49-F238E27FC236}">
                <a16:creationId xmlns:a16="http://schemas.microsoft.com/office/drawing/2014/main" id="{39225D8D-994B-4CD8-91CB-764FB38BD3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28736" t="7921" r="12147" b="13658"/>
          <a:stretch/>
        </p:blipFill>
        <p:spPr>
          <a:xfrm rot="10800000">
            <a:off x="380999" y="1517649"/>
            <a:ext cx="3542928" cy="4699847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EB8169-1DA0-4640-A390-739AE8AF5744}"/>
              </a:ext>
            </a:extLst>
          </p:cNvPr>
          <p:cNvGrpSpPr/>
          <p:nvPr/>
        </p:nvGrpSpPr>
        <p:grpSpPr>
          <a:xfrm>
            <a:off x="3995936" y="1517649"/>
            <a:ext cx="4176464" cy="4461904"/>
            <a:chOff x="3995936" y="1517649"/>
            <a:chExt cx="4176464" cy="4461904"/>
          </a:xfrm>
        </p:grpSpPr>
        <p:pic>
          <p:nvPicPr>
            <p:cNvPr id="10" name="Content Placeholder 5" descr="export--312308533.jpg">
              <a:extLst>
                <a:ext uri="{FF2B5EF4-FFF2-40B4-BE49-F238E27FC236}">
                  <a16:creationId xmlns:a16="http://schemas.microsoft.com/office/drawing/2014/main" id="{662D521C-7D07-47A3-B6AD-0AA859AC1B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7174" r="28774" b="16733"/>
            <a:stretch/>
          </p:blipFill>
          <p:spPr bwMode="auto">
            <a:xfrm>
              <a:off x="3995936" y="1517650"/>
              <a:ext cx="4176464" cy="4461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A4A2004-A1D9-4B3C-8613-1886AD78E696}"/>
                </a:ext>
              </a:extLst>
            </p:cNvPr>
            <p:cNvSpPr/>
            <p:nvPr/>
          </p:nvSpPr>
          <p:spPr bwMode="auto">
            <a:xfrm>
              <a:off x="3995936" y="1517649"/>
              <a:ext cx="864096" cy="54319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98931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A92B-6BD5-40DD-ADA3-05C4A426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Management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A2FA0-7860-4720-8797-99633866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Nonoperative</a:t>
            </a:r>
          </a:p>
          <a:p>
            <a:r>
              <a:rPr lang="en-US" sz="2400" dirty="0"/>
              <a:t>Closed reduction and percutaneous pinning</a:t>
            </a:r>
          </a:p>
          <a:p>
            <a:r>
              <a:rPr lang="en-US" sz="2400" dirty="0"/>
              <a:t>Open reduction and fixation (ORIF) with fixation of medial and lateral columns including joint surface</a:t>
            </a:r>
          </a:p>
          <a:p>
            <a:r>
              <a:rPr lang="en-US" sz="2400" dirty="0"/>
              <a:t>ORIF with fixation of lateral column and joint surface</a:t>
            </a:r>
          </a:p>
        </p:txBody>
      </p:sp>
    </p:spTree>
    <p:extLst>
      <p:ext uri="{BB962C8B-B14F-4D97-AF65-F5344CB8AC3E}">
        <p14:creationId xmlns:p14="http://schemas.microsoft.com/office/powerpoint/2010/main" val="2203389747"/>
      </p:ext>
    </p:extLst>
  </p:cSld>
  <p:clrMapOvr>
    <a:masterClrMapping/>
  </p:clrMapOvr>
</p:sld>
</file>

<file path=ppt/theme/theme1.xml><?xml version="1.0" encoding="utf-8"?>
<a:theme xmlns:a="http://schemas.openxmlformats.org/drawingml/2006/main" name="AOT Mast template final - Copy -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E5EBF6"/>
      </a:accent1>
      <a:accent2>
        <a:srgbClr val="0063AC"/>
      </a:accent2>
      <a:accent3>
        <a:srgbClr val="FFFFFF"/>
      </a:accent3>
      <a:accent4>
        <a:srgbClr val="000000"/>
      </a:accent4>
      <a:accent5>
        <a:srgbClr val="F0F3FA"/>
      </a:accent5>
      <a:accent6>
        <a:srgbClr val="00599B"/>
      </a:accent6>
      <a:hlink>
        <a:srgbClr val="B6C600"/>
      </a:hlink>
      <a:folHlink>
        <a:srgbClr val="F08A00"/>
      </a:folHlink>
    </a:clrScheme>
    <a:fontScheme name="AOT Masters Case Template July 2010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T Masters Case Template July 2010 1">
        <a:dk1>
          <a:srgbClr val="2C1102"/>
        </a:dk1>
        <a:lt1>
          <a:srgbClr val="686A69"/>
        </a:lt1>
        <a:dk2>
          <a:srgbClr val="FFFFFF"/>
        </a:dk2>
        <a:lt2>
          <a:srgbClr val="808080"/>
        </a:lt2>
        <a:accent1>
          <a:srgbClr val="212164"/>
        </a:accent1>
        <a:accent2>
          <a:srgbClr val="BEAA83"/>
        </a:accent2>
        <a:accent3>
          <a:srgbClr val="B9B9B9"/>
        </a:accent3>
        <a:accent4>
          <a:srgbClr val="240D01"/>
        </a:accent4>
        <a:accent5>
          <a:srgbClr val="ABABB8"/>
        </a:accent5>
        <a:accent6>
          <a:srgbClr val="AC9A76"/>
        </a:accent6>
        <a:hlink>
          <a:srgbClr val="6E3D19"/>
        </a:hlink>
        <a:folHlink>
          <a:srgbClr val="CBC38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T Masters Case Template July 2010 2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E5EBF6"/>
        </a:accent1>
        <a:accent2>
          <a:srgbClr val="0063AC"/>
        </a:accent2>
        <a:accent3>
          <a:srgbClr val="AAAAAA"/>
        </a:accent3>
        <a:accent4>
          <a:srgbClr val="DADADA"/>
        </a:accent4>
        <a:accent5>
          <a:srgbClr val="F0F3FA"/>
        </a:accent5>
        <a:accent6>
          <a:srgbClr val="00599B"/>
        </a:accent6>
        <a:hlink>
          <a:srgbClr val="B6C600"/>
        </a:hlink>
        <a:folHlink>
          <a:srgbClr val="F08A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_AOTRAUMA_w">
  <a:themeElements>
    <a:clrScheme name="AO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O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930</Words>
  <Application>Microsoft Office PowerPoint</Application>
  <PresentationFormat>On-screen Show (4:3)</PresentationFormat>
  <Paragraphs>192</Paragraphs>
  <Slides>66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Gulim</vt:lpstr>
      <vt:lpstr>MS PGothic</vt:lpstr>
      <vt:lpstr>MS PGothic</vt:lpstr>
      <vt:lpstr>Arial</vt:lpstr>
      <vt:lpstr>Calibri</vt:lpstr>
      <vt:lpstr>Osaka</vt:lpstr>
      <vt:lpstr>Times New Roman</vt:lpstr>
      <vt:lpstr>ヒラギノ角ゴ Pro W6</vt:lpstr>
      <vt:lpstr>AOT Mast template final - Copy - Copy</vt:lpstr>
      <vt:lpstr>Presentation_AOTRAUMA_w</vt:lpstr>
      <vt:lpstr>Discussion group 3: Scapular fractures</vt:lpstr>
      <vt:lpstr>Case 1</vt:lpstr>
      <vt:lpstr>Case description</vt:lpstr>
      <vt:lpstr>PowerPoint Presentation</vt:lpstr>
      <vt:lpstr>PowerPoint Presentation</vt:lpstr>
      <vt:lpstr>PowerPoint Presentation</vt:lpstr>
      <vt:lpstr>PowerPoint Presentation</vt:lpstr>
      <vt:lpstr>Options for management? Reasons</vt:lpstr>
      <vt:lpstr>Management</vt:lpstr>
      <vt:lpstr>If decision for surgery</vt:lpstr>
      <vt:lpstr>6 months postoperative</vt:lpstr>
      <vt:lpstr>Case 2</vt:lpstr>
      <vt:lpstr>Case description</vt:lpstr>
      <vt:lpstr>Imaging</vt:lpstr>
      <vt:lpstr>Imaging</vt:lpstr>
      <vt:lpstr>Which approach?</vt:lpstr>
      <vt:lpstr>PowerPoint Presentation</vt:lpstr>
      <vt:lpstr>PowerPoint Presentation</vt:lpstr>
      <vt:lpstr>Follow-up, 18 months</vt:lpstr>
      <vt:lpstr>Conclusions</vt:lpstr>
      <vt:lpstr>Case 3</vt:lpstr>
      <vt:lpstr>Case description</vt:lpstr>
      <vt:lpstr>X-rays</vt:lpstr>
      <vt:lpstr>Bike collision</vt:lpstr>
      <vt:lpstr>PowerPoint Presentation</vt:lpstr>
      <vt:lpstr>Abrasions</vt:lpstr>
      <vt:lpstr>Double disruption of the superior shoulder suspensory complex</vt:lpstr>
      <vt:lpstr>1 week later</vt:lpstr>
      <vt:lpstr>PowerPoint Presentation</vt:lpstr>
      <vt:lpstr>Progressive displacement in clavicle fractures</vt:lpstr>
      <vt:lpstr>Progressive displacement in clavicle fractures</vt:lpstr>
      <vt:lpstr>PowerPoint Presentation</vt:lpstr>
      <vt:lpstr>PowerPoint Presentation</vt:lpstr>
      <vt:lpstr>What approach would you use for the scapula?</vt:lpstr>
      <vt:lpstr>Two straight incisions (“MIO” approach) </vt:lpstr>
      <vt:lpstr>Alternate incision placement </vt:lpstr>
      <vt:lpstr>PowerPoint Presentation</vt:lpstr>
      <vt:lpstr>PowerPoint Presentation</vt:lpstr>
      <vt:lpstr>Case 4</vt:lpstr>
      <vt:lpstr>Case description</vt:lpstr>
      <vt:lpstr>X-rays</vt:lpstr>
      <vt:lpstr>Trauma images </vt:lpstr>
      <vt:lpstr>Three-dimensional CT</vt:lpstr>
      <vt:lpstr>PowerPoint Presentation</vt:lpstr>
      <vt:lpstr>PowerPoint Presentation</vt:lpstr>
      <vt:lpstr>Intraoperative</vt:lpstr>
      <vt:lpstr>Implants</vt:lpstr>
      <vt:lpstr>Postoperative</vt:lpstr>
      <vt:lpstr>Postoperative, 3 months</vt:lpstr>
      <vt:lpstr>Postoperative, 5 years</vt:lpstr>
      <vt:lpstr>PowerPoint Presentation</vt:lpstr>
      <vt:lpstr>PowerPoint Presentation</vt:lpstr>
      <vt:lpstr>Conclusions</vt:lpstr>
      <vt:lpstr>Case 5</vt:lpstr>
      <vt:lpstr>Case description</vt:lpstr>
      <vt:lpstr>Next steps?</vt:lpstr>
      <vt:lpstr>PowerPoint Presentation</vt:lpstr>
      <vt:lpstr>PowerPoint Presentation</vt:lpstr>
      <vt:lpstr>PowerPoint Presentation</vt:lpstr>
      <vt:lpstr>PowerPoint Presentation</vt:lpstr>
      <vt:lpstr>Approach?</vt:lpstr>
      <vt:lpstr>PowerPoint Presentation</vt:lpstr>
      <vt:lpstr>PowerPoint Presentation</vt:lpstr>
      <vt:lpstr>PowerPoint Presentation</vt:lpstr>
      <vt:lpstr>Postoperative management?</vt:lpstr>
      <vt:lpstr>Take-home messages</vt:lpstr>
    </vt:vector>
  </TitlesOfParts>
  <Company>FN Plzen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I  37 y, male, car accident, partial brachial plexus palsy</dc:title>
  <dc:creator>Jiri Matejka</dc:creator>
  <cp:lastModifiedBy>Carl Lau</cp:lastModifiedBy>
  <cp:revision>78</cp:revision>
  <dcterms:created xsi:type="dcterms:W3CDTF">2012-05-02T18:24:42Z</dcterms:created>
  <dcterms:modified xsi:type="dcterms:W3CDTF">2018-11-07T15:55:21Z</dcterms:modified>
</cp:coreProperties>
</file>