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7" r:id="rId3"/>
  </p:sldMasterIdLst>
  <p:notesMasterIdLst>
    <p:notesMasterId r:id="rId22"/>
  </p:notesMasterIdLst>
  <p:handoutMasterIdLst>
    <p:handoutMasterId r:id="rId23"/>
  </p:handoutMasterIdLst>
  <p:sldIdLst>
    <p:sldId id="343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4" r:id="rId15"/>
    <p:sldId id="342" r:id="rId16"/>
    <p:sldId id="345" r:id="rId17"/>
    <p:sldId id="346" r:id="rId18"/>
    <p:sldId id="347" r:id="rId19"/>
    <p:sldId id="348" r:id="rId20"/>
    <p:sldId id="295" r:id="rId21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Osaka" charset="0"/>
        <a:cs typeface="Osak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cca Reichmuth" initials="JR" lastIdx="2" clrIdx="0">
    <p:extLst>
      <p:ext uri="{19B8F6BF-5375-455C-9EA6-DF929625EA0E}">
        <p15:presenceInfo xmlns:p15="http://schemas.microsoft.com/office/powerpoint/2012/main" userId="Jecca Reichmu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29B"/>
    <a:srgbClr val="33529B"/>
    <a:srgbClr val="2C1102"/>
    <a:srgbClr val="CDCDCD"/>
    <a:srgbClr val="CBBA90"/>
    <a:srgbClr val="CBC383"/>
    <a:srgbClr val="BEAA83"/>
    <a:srgbClr val="21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358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14" y="-102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E18F147-1664-A849-B517-17E0E5A11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11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add text</a:t>
            </a:r>
            <a:endParaRPr lang="en-US" noProof="0"/>
          </a:p>
          <a:p>
            <a:pPr lvl="1"/>
            <a:r>
              <a:rPr lang="de-CH" noProof="0"/>
              <a:t>Second level text</a:t>
            </a:r>
            <a:endParaRPr lang="en-US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69F40E-F5FD-3249-9C7A-BA6ABB7FF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1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F40E-F5FD-3249-9C7A-BA6ABB7FFE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T</a:t>
            </a:r>
            <a:r>
              <a:rPr lang="cs-CZ" dirty="0"/>
              <a:t>reatment</a:t>
            </a:r>
            <a:r>
              <a:rPr lang="cs-CZ" baseline="0" dirty="0"/>
              <a:t> possibilities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/>
              <a:t>A</a:t>
            </a:r>
            <a:r>
              <a:rPr lang="cs-CZ" baseline="0" dirty="0"/>
              <a:t>dvantages – disadvantages of different approaches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/>
              <a:t>R</a:t>
            </a:r>
            <a:r>
              <a:rPr lang="cs-CZ" baseline="0" dirty="0"/>
              <a:t>econstruction-replacement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/>
              <a:t>S</a:t>
            </a:r>
            <a:r>
              <a:rPr lang="cs-CZ" baseline="0" dirty="0"/>
              <a:t>tability of fixations – plating (augmentation), nailing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F40E-F5FD-3249-9C7A-BA6ABB7FFE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F40E-F5FD-3249-9C7A-BA6ABB7FFE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F40E-F5FD-3249-9C7A-BA6ABB7FFE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nl-NL" altLang="de-DE" dirty="0"/>
              <a:t>IM </a:t>
            </a:r>
            <a:r>
              <a:rPr lang="nl-NL" altLang="de-DE" dirty="0" err="1"/>
              <a:t>nailing</a:t>
            </a:r>
            <a:r>
              <a:rPr lang="nl-NL" altLang="de-DE" dirty="0"/>
              <a:t> is </a:t>
            </a:r>
            <a:r>
              <a:rPr lang="nl-NL" altLang="de-DE" dirty="0" err="1"/>
              <a:t>very</a:t>
            </a:r>
            <a:r>
              <a:rPr lang="nl-NL" altLang="de-DE" dirty="0"/>
              <a:t> </a:t>
            </a:r>
            <a:r>
              <a:rPr lang="nl-NL" altLang="de-DE" dirty="0" err="1"/>
              <a:t>stable</a:t>
            </a:r>
            <a:r>
              <a:rPr lang="nl-NL" altLang="de-DE" dirty="0"/>
              <a:t> </a:t>
            </a:r>
            <a:r>
              <a:rPr lang="nl-NL" altLang="de-DE" dirty="0" err="1"/>
              <a:t>fixation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and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can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be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used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for</a:t>
            </a:r>
            <a:r>
              <a:rPr lang="nl-NL" altLang="de-DE" baseline="0" dirty="0"/>
              <a:t> the treatment of </a:t>
            </a:r>
            <a:r>
              <a:rPr lang="nl-NL" altLang="de-DE" baseline="0" dirty="0" err="1"/>
              <a:t>neck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nonunions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too</a:t>
            </a:r>
            <a:endParaRPr lang="nl-NL" altLang="de-DE" baseline="0" dirty="0"/>
          </a:p>
          <a:p>
            <a:pPr>
              <a:buFont typeface="Arial" pitchFamily="34" charset="0"/>
              <a:buNone/>
            </a:pPr>
            <a:r>
              <a:rPr lang="nl-NL" altLang="de-DE" baseline="0" dirty="0"/>
              <a:t>in </a:t>
            </a:r>
            <a:r>
              <a:rPr lang="nl-NL" altLang="de-DE" baseline="0" dirty="0" err="1"/>
              <a:t>younger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patients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reconstruction</a:t>
            </a:r>
            <a:r>
              <a:rPr lang="nl-NL" altLang="de-DE" baseline="0" dirty="0"/>
              <a:t> more </a:t>
            </a:r>
            <a:r>
              <a:rPr lang="nl-NL" altLang="de-DE" baseline="0" dirty="0" err="1"/>
              <a:t>advantages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than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replacement</a:t>
            </a:r>
            <a:r>
              <a:rPr lang="nl-NL" altLang="de-DE" baseline="0" dirty="0"/>
              <a:t> in </a:t>
            </a:r>
            <a:r>
              <a:rPr lang="nl-NL" altLang="de-DE" baseline="0" dirty="0" err="1"/>
              <a:t>salvage</a:t>
            </a:r>
            <a:r>
              <a:rPr lang="nl-NL" altLang="de-DE" baseline="0" dirty="0"/>
              <a:t> </a:t>
            </a:r>
            <a:r>
              <a:rPr lang="nl-NL" altLang="de-DE" baseline="0" dirty="0" err="1"/>
              <a:t>strategy</a:t>
            </a:r>
            <a:endParaRPr lang="nl-NL" altLang="de-DE" baseline="0" dirty="0"/>
          </a:p>
          <a:p>
            <a:pPr>
              <a:buFont typeface="Arial" pitchFamily="34" charset="0"/>
              <a:buNone/>
            </a:pPr>
            <a:endParaRPr lang="nl-NL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0462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OT_LOGO_int_L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36538"/>
            <a:ext cx="2584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7899400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pPr lvl="0"/>
            <a:r>
              <a:rPr lang="en-US" noProof="0"/>
              <a:t>Title Arial bold 28 pt</a:t>
            </a:r>
            <a:endParaRPr lang="en-US" altLang="ja-JP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8213"/>
            <a:ext cx="78994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Subtitle Arial regular 20 pt</a:t>
            </a:r>
          </a:p>
        </p:txBody>
      </p:sp>
    </p:spTree>
    <p:extLst>
      <p:ext uri="{BB962C8B-B14F-4D97-AF65-F5344CB8AC3E}">
        <p14:creationId xmlns:p14="http://schemas.microsoft.com/office/powerpoint/2010/main" val="381165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1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531813"/>
            <a:ext cx="2068512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1813"/>
            <a:ext cx="6056313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00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0462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OT_LOGO_int_L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36538"/>
            <a:ext cx="2584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7899400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altLang="ja-JP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8213"/>
            <a:ext cx="78994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83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>
            <a:extLst>
              <a:ext uri="{FF2B5EF4-FFF2-40B4-BE49-F238E27FC236}">
                <a16:creationId xmlns:a16="http://schemas.microsoft.com/office/drawing/2014/main" id="{F7AE767A-BB73-429A-B2B2-772D9F9757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71600"/>
            <a:ext cx="8772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id="{E38E38CC-A414-4BF9-8763-9272A5C8E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38125"/>
            <a:ext cx="25495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8287276" cy="46355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a typeface="ヒラギノ角ゴ Pro W6" charset="0"/>
                <a:cs typeface="ヒラギノ角ゴ Pro W6" charset="0"/>
              </a:defRPr>
            </a:lvl1pPr>
          </a:lstStyle>
          <a:p>
            <a:pPr lvl="0"/>
            <a:r>
              <a:rPr lang="en-US" altLang="ja-JP" noProof="0"/>
              <a:t>Click to edit Master title style</a:t>
            </a:r>
            <a:endParaRPr lang="en-US" altLang="ja-JP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0999" y="2208213"/>
            <a:ext cx="8287277" cy="458787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465667" y="5486400"/>
            <a:ext cx="3963987" cy="377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457200" y="5909733"/>
            <a:ext cx="3972453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704291" y="5474758"/>
            <a:ext cx="3963987" cy="377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95824" y="5898091"/>
            <a:ext cx="3972453" cy="381000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5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39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0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7650"/>
            <a:ext cx="40624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17650"/>
            <a:ext cx="40624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49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32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2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1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312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45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73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531813"/>
            <a:ext cx="2068512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1813"/>
            <a:ext cx="6056313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451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1905000" cy="228600"/>
          </a:xfrm>
          <a:prstGeom prst="rect">
            <a:avLst/>
          </a:prstGeom>
        </p:spPr>
        <p:txBody>
          <a:bodyPr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kumimoji="0" lang="en-US">
                <a:solidFill>
                  <a:srgbClr val="000000">
                    <a:tint val="75000"/>
                  </a:srgbClr>
                </a:solidFill>
                <a:ea typeface="ＭＳ Ｐゴシック"/>
              </a:rPr>
              <a:t>October 19-20, 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2895600" cy="4572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endParaRPr kumimoji="0"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7F428B44-4374-C24C-93D6-FE4AAB30AD29}" type="slidenum">
              <a:rPr kumimoji="0" lang="en-US" sz="1400">
                <a:solidFill>
                  <a:srgbClr val="000000"/>
                </a:solidFill>
                <a:ea typeface="MS PGothic" charset="0"/>
                <a:cs typeface="MS PGothic" charset="0"/>
              </a:rPr>
              <a:pPr eaLnBrk="0" hangingPunct="0"/>
              <a:t>‹#›</a:t>
            </a:fld>
            <a:endParaRPr kumimoji="0" lang="en-US" sz="14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59841"/>
      </p:ext>
    </p:extLst>
  </p:cSld>
  <p:clrMapOvr>
    <a:masterClrMapping/>
  </p:clrMapOvr>
  <p:transition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0462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OT_LOGO_int_L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36538"/>
            <a:ext cx="2584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7899400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altLang="ja-JP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8213"/>
            <a:ext cx="78994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08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49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290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7650"/>
            <a:ext cx="40624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17650"/>
            <a:ext cx="40624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873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01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1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1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48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954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427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216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531813"/>
            <a:ext cx="2068512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1813"/>
            <a:ext cx="6056313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15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7650"/>
            <a:ext cx="40624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17650"/>
            <a:ext cx="40624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6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05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57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7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92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31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8277225" cy="4495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add text</a:t>
            </a:r>
          </a:p>
          <a:p>
            <a:pPr lvl="1"/>
            <a:r>
              <a:rPr lang="en-US" altLang="ja-JP" dirty="0"/>
              <a:t>Second level text</a:t>
            </a:r>
          </a:p>
        </p:txBody>
      </p:sp>
      <p:pic>
        <p:nvPicPr>
          <p:cNvPr id="1028" name="Picture 8" descr="AOT_LOGO_int_M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29529B"/>
          </a:solidFill>
          <a:latin typeface="+mj-lt"/>
          <a:ea typeface="MS PGothic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-"/>
        <a:defRPr kumimoji="1" sz="2200">
          <a:solidFill>
            <a:schemeClr val="tx1"/>
          </a:solidFill>
          <a:latin typeface="+mn-lt"/>
          <a:ea typeface="MS PGothic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MS PGothic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8277225" cy="449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add text</a:t>
            </a:r>
          </a:p>
          <a:p>
            <a:pPr lvl="1"/>
            <a:r>
              <a:rPr lang="en-US" altLang="ja-JP"/>
              <a:t>Second level text</a:t>
            </a:r>
          </a:p>
        </p:txBody>
      </p:sp>
      <p:pic>
        <p:nvPicPr>
          <p:cNvPr id="1028" name="Picture 8" descr="AOT_LOGO_int_M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29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8277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add text</a:t>
            </a:r>
          </a:p>
          <a:p>
            <a:pPr lvl="1"/>
            <a:r>
              <a:rPr lang="en-US" altLang="ja-JP"/>
              <a:t>Second level text</a:t>
            </a:r>
          </a:p>
        </p:txBody>
      </p:sp>
      <p:pic>
        <p:nvPicPr>
          <p:cNvPr id="1028" name="Picture 8" descr="AOT_LOGO_int_M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A6F8-8915-4835-A9D7-A27EDA0D3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9529B"/>
                </a:solidFill>
              </a:rPr>
              <a:t>Author’s solution</a:t>
            </a:r>
            <a:endParaRPr lang="de-CH" dirty="0">
              <a:solidFill>
                <a:srgbClr val="29529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A4C38-FD4C-4D1F-8084-C22FBEE71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altLang="ko-KR" b="1" dirty="0">
                <a:solidFill>
                  <a:srgbClr val="808080"/>
                </a:solidFill>
                <a:latin typeface="Arial" charset="0"/>
                <a:ea typeface="MS PGothic" charset="0"/>
              </a:rPr>
              <a:t>Group 1: </a:t>
            </a:r>
            <a:r>
              <a:rPr lang="cs-CZ" altLang="ko-KR" b="1" dirty="0">
                <a:solidFill>
                  <a:srgbClr val="808080"/>
                </a:solidFill>
                <a:latin typeface="Arial" charset="0"/>
                <a:ea typeface="MS PGothic" charset="0"/>
              </a:rPr>
              <a:t>Proximal humerus and glenoid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endParaRPr lang="de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13191-2912-420A-BED3-C0720DC584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altLang="ko-KR" dirty="0">
                <a:solidFill>
                  <a:srgbClr val="29529B"/>
                </a:solidFill>
                <a:latin typeface="Arial" charset="0"/>
                <a:ea typeface="MS PGothic" charset="0"/>
              </a:rPr>
              <a:t>Reto Babst</a:t>
            </a:r>
            <a:endParaRPr lang="en-US" dirty="0">
              <a:solidFill>
                <a:srgbClr val="29529B"/>
              </a:solidFill>
              <a:latin typeface="Arial" charset="0"/>
              <a:ea typeface="MS PGothic" charset="0"/>
            </a:endParaRPr>
          </a:p>
          <a:p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27EFDC-3A9A-4514-BD58-D37C0839AB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AOTrauma Master</a:t>
            </a:r>
            <a:r>
              <a:rPr lang="de-CH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s</a:t>
            </a:r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 </a:t>
            </a:r>
            <a:r>
              <a:rPr lang="de-CH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c</a:t>
            </a:r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ourse</a:t>
            </a:r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AD3804-9AD8-41AF-9503-0B2B93F1A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Upper </a:t>
            </a:r>
            <a:r>
              <a:rPr lang="de-CH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e</a:t>
            </a:r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xtremity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039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F6A9-2EBA-4AE2-9AF2-D4FF65D4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next</a:t>
            </a:r>
            <a:r>
              <a:rPr lang="de-CH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08A72-60E0-4747-A955-376D01E3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838" y="1517650"/>
            <a:ext cx="5054387" cy="4495800"/>
          </a:xfrm>
        </p:spPr>
        <p:txBody>
          <a:bodyPr anchor="b"/>
          <a:lstStyle/>
          <a:p>
            <a:r>
              <a:rPr lang="de-CH" sz="2400" dirty="0" err="1"/>
              <a:t>Leave</a:t>
            </a:r>
            <a:r>
              <a:rPr lang="de-CH" sz="2400" dirty="0"/>
              <a:t> </a:t>
            </a:r>
            <a:r>
              <a:rPr lang="de-CH" sz="2400" dirty="0" err="1"/>
              <a:t>it</a:t>
            </a:r>
            <a:r>
              <a:rPr lang="de-CH" sz="2400" dirty="0"/>
              <a:t>?</a:t>
            </a:r>
          </a:p>
          <a:p>
            <a:r>
              <a:rPr lang="de-CH" sz="2400" dirty="0"/>
              <a:t>Revision?</a:t>
            </a: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21DD83-456A-4394-8025-9D383FF8E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7915"/>
          <a:stretch/>
        </p:blipFill>
        <p:spPr bwMode="auto">
          <a:xfrm>
            <a:off x="3603838" y="1509455"/>
            <a:ext cx="23217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57D92A-4635-4829-90E7-B1D7D8E90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9228" r="14804"/>
          <a:stretch/>
        </p:blipFill>
        <p:spPr bwMode="auto">
          <a:xfrm>
            <a:off x="6307376" y="844550"/>
            <a:ext cx="2350849" cy="29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95AADE2-769B-4A29-83C8-67650727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7650"/>
            <a:ext cx="289317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FDC4756-9D4C-47F8-BB0C-D442B1FF6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9"/>
          <a:stretch/>
        </p:blipFill>
        <p:spPr bwMode="auto">
          <a:xfrm>
            <a:off x="6307376" y="3576856"/>
            <a:ext cx="2350849" cy="247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25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ADCE-F276-49E5-972E-718FF93B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Glenoid</a:t>
            </a:r>
            <a:r>
              <a:rPr lang="de-CH" dirty="0"/>
              <a:t> </a:t>
            </a:r>
            <a:r>
              <a:rPr lang="de-CH" dirty="0" err="1"/>
              <a:t>fixation</a:t>
            </a:r>
            <a:r>
              <a:rPr lang="de-CH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2960-DBE6-4433-ACAF-6068E9DD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5C37B5-1BBA-4833-B7D6-E7C8AAFC2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5611" r="37187" b="70056"/>
          <a:stretch/>
        </p:blipFill>
        <p:spPr bwMode="auto">
          <a:xfrm>
            <a:off x="2553489" y="1700413"/>
            <a:ext cx="3932246" cy="413027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9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87D0-3527-44B0-8A0D-5B181D1C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45EA-9247-4DEE-8340-EF935CD6F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AA0EE6-4D65-48BC-A18B-78651F3CE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4" t="4611" r="3334" b="70555"/>
          <a:stretch/>
        </p:blipFill>
        <p:spPr bwMode="auto">
          <a:xfrm>
            <a:off x="504824" y="933450"/>
            <a:ext cx="410444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6A6BA48-B95C-425B-872E-E7E2355C7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6778" r="70625" b="38222"/>
          <a:stretch/>
        </p:blipFill>
        <p:spPr bwMode="auto">
          <a:xfrm>
            <a:off x="4394065" y="933450"/>
            <a:ext cx="394449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0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6604-73D6-4EBF-98E5-186CBAC0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73F5-7658-4824-9094-A5E6E579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17649"/>
            <a:ext cx="8277225" cy="4808537"/>
          </a:xfrm>
        </p:spPr>
        <p:txBody>
          <a:bodyPr anchor="b"/>
          <a:lstStyle/>
          <a:p>
            <a:pPr marL="0" indent="0">
              <a:buNone/>
            </a:pPr>
            <a:r>
              <a:rPr lang="de-CH" sz="2400" dirty="0"/>
              <a:t>6 </a:t>
            </a:r>
            <a:r>
              <a:rPr lang="de-CH" sz="2400" dirty="0" err="1"/>
              <a:t>months</a:t>
            </a:r>
            <a:endParaRPr lang="de-CH" sz="2400" dirty="0"/>
          </a:p>
        </p:txBody>
      </p:sp>
      <p:grpSp>
        <p:nvGrpSpPr>
          <p:cNvPr id="4" name="Gruppieren 4">
            <a:extLst>
              <a:ext uri="{FF2B5EF4-FFF2-40B4-BE49-F238E27FC236}">
                <a16:creationId xmlns:a16="http://schemas.microsoft.com/office/drawing/2014/main" id="{815EFF49-E00E-46C4-AAB2-AD5DE388AA42}"/>
              </a:ext>
            </a:extLst>
          </p:cNvPr>
          <p:cNvGrpSpPr/>
          <p:nvPr/>
        </p:nvGrpSpPr>
        <p:grpSpPr>
          <a:xfrm>
            <a:off x="485775" y="381000"/>
            <a:ext cx="6970056" cy="5359399"/>
            <a:chOff x="-2443163" y="2613026"/>
            <a:chExt cx="2194369" cy="1524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B6E9DEB-813D-423F-88AE-0746B2053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12" t="37112" r="3333" b="36555"/>
            <a:stretch/>
          </p:blipFill>
          <p:spPr bwMode="auto">
            <a:xfrm>
              <a:off x="-1300162" y="2613026"/>
              <a:ext cx="1051368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947BE1E-A3BE-4F35-80A8-2A766BC239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12" t="35968" r="19688" b="37365"/>
            <a:stretch/>
          </p:blipFill>
          <p:spPr bwMode="auto">
            <a:xfrm>
              <a:off x="-2443163" y="2613026"/>
              <a:ext cx="1143001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170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CB6D-A473-410E-9F07-3CA731A3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560A1-6FAB-4639-A252-959EE6A4A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pSp>
        <p:nvGrpSpPr>
          <p:cNvPr id="4" name="Gruppieren 2">
            <a:extLst>
              <a:ext uri="{FF2B5EF4-FFF2-40B4-BE49-F238E27FC236}">
                <a16:creationId xmlns:a16="http://schemas.microsoft.com/office/drawing/2014/main" id="{3DD2867D-A58A-4E82-AC9F-095803E12564}"/>
              </a:ext>
            </a:extLst>
          </p:cNvPr>
          <p:cNvGrpSpPr/>
          <p:nvPr/>
        </p:nvGrpSpPr>
        <p:grpSpPr>
          <a:xfrm>
            <a:off x="485775" y="368756"/>
            <a:ext cx="7189844" cy="5359403"/>
            <a:chOff x="-2366964" y="4694238"/>
            <a:chExt cx="1914526" cy="138588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CBB3426-E8A3-4156-9BA8-53E504F264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91" t="69777" r="55417" b="6556"/>
            <a:stretch/>
          </p:blipFill>
          <p:spPr bwMode="auto">
            <a:xfrm>
              <a:off x="-1347788" y="4694239"/>
              <a:ext cx="895350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D9C4528-734A-4EE2-A2FB-B2D1D03B8E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9" t="72277" r="71875" b="3473"/>
            <a:stretch/>
          </p:blipFill>
          <p:spPr bwMode="auto">
            <a:xfrm>
              <a:off x="-2366964" y="4694238"/>
              <a:ext cx="1019176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hteck 5">
            <a:extLst>
              <a:ext uri="{FF2B5EF4-FFF2-40B4-BE49-F238E27FC236}">
                <a16:creationId xmlns:a16="http://schemas.microsoft.com/office/drawing/2014/main" id="{7694C5A4-9C73-489B-B09C-BC41D8C32DAC}"/>
              </a:ext>
            </a:extLst>
          </p:cNvPr>
          <p:cNvSpPr/>
          <p:nvPr/>
        </p:nvSpPr>
        <p:spPr>
          <a:xfrm>
            <a:off x="485775" y="6028261"/>
            <a:ext cx="7189844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>
                <a:solidFill>
                  <a:schemeClr val="tx1"/>
                </a:solidFill>
              </a:rPr>
              <a:t>1 </a:t>
            </a:r>
            <a:r>
              <a:rPr lang="de-CH" sz="2400" dirty="0" err="1">
                <a:solidFill>
                  <a:schemeClr val="tx1"/>
                </a:solidFill>
              </a:rPr>
              <a:t>year</a:t>
            </a:r>
            <a:r>
              <a:rPr lang="de-CH" sz="2400" dirty="0">
                <a:solidFill>
                  <a:schemeClr val="tx1"/>
                </a:solidFill>
              </a:rPr>
              <a:t>  ROM </a:t>
            </a:r>
            <a:r>
              <a:rPr lang="de-CH" sz="2400" dirty="0" err="1">
                <a:solidFill>
                  <a:schemeClr val="tx1"/>
                </a:solidFill>
              </a:rPr>
              <a:t>decreases</a:t>
            </a:r>
            <a:r>
              <a:rPr lang="de-CH" sz="2400" dirty="0">
                <a:solidFill>
                  <a:schemeClr val="tx1"/>
                </a:solidFill>
              </a:rPr>
              <a:t> F/E: 120/0/30, AR/IR; 40/0/45, </a:t>
            </a:r>
            <a:r>
              <a:rPr lang="de-CH" sz="2400" dirty="0" err="1">
                <a:solidFill>
                  <a:schemeClr val="tx1"/>
                </a:solidFill>
              </a:rPr>
              <a:t>no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pain</a:t>
            </a:r>
            <a:endParaRPr lang="de-C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B10C08-81BB-4195-B07A-B75700D9657B}"/>
              </a:ext>
            </a:extLst>
          </p:cNvPr>
          <p:cNvSpPr txBox="1">
            <a:spLocks/>
          </p:cNvSpPr>
          <p:nvPr/>
        </p:nvSpPr>
        <p:spPr bwMode="auto">
          <a:xfrm>
            <a:off x="381000" y="1517649"/>
            <a:ext cx="8277225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CH" sz="2400" dirty="0"/>
              <a:t>1.5  </a:t>
            </a:r>
            <a:r>
              <a:rPr lang="de-CH" sz="2400" dirty="0" err="1"/>
              <a:t>year</a:t>
            </a:r>
            <a:r>
              <a:rPr lang="de-CH" sz="2400" dirty="0"/>
              <a:t>— ROM </a:t>
            </a:r>
            <a:r>
              <a:rPr lang="de-CH" sz="2400" dirty="0" err="1"/>
              <a:t>decreases</a:t>
            </a:r>
            <a:r>
              <a:rPr lang="de-CH" sz="2400" dirty="0"/>
              <a:t> F/E: 100/0/30, AR/IR; 40/0/45, </a:t>
            </a:r>
            <a:r>
              <a:rPr lang="de-CH" sz="2400" dirty="0" err="1"/>
              <a:t>some</a:t>
            </a:r>
            <a:r>
              <a:rPr lang="de-CH" sz="2400" dirty="0"/>
              <a:t> </a:t>
            </a:r>
            <a:r>
              <a:rPr lang="de-CH" sz="2400" dirty="0" err="1"/>
              <a:t>pain</a:t>
            </a:r>
            <a:r>
              <a:rPr lang="de-CH" sz="2400" dirty="0"/>
              <a:t>, </a:t>
            </a:r>
            <a:r>
              <a:rPr lang="de-CH" sz="2400" dirty="0" err="1"/>
              <a:t>no</a:t>
            </a:r>
            <a:r>
              <a:rPr lang="de-CH" sz="2400" dirty="0"/>
              <a:t> </a:t>
            </a:r>
            <a:r>
              <a:rPr lang="de-CH" sz="2400" dirty="0" err="1"/>
              <a:t>pain</a:t>
            </a:r>
            <a:r>
              <a:rPr lang="de-CH" sz="2400" dirty="0"/>
              <a:t> </a:t>
            </a:r>
            <a:r>
              <a:rPr lang="de-CH" sz="2400" dirty="0" err="1"/>
              <a:t>medication</a:t>
            </a:r>
            <a:endParaRPr lang="de-CH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26F7C-4084-4D21-97FA-93F54017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D56F6-D08D-49E6-8588-3C82A717A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8" t="79052" r="27138" b="1881"/>
          <a:stretch/>
        </p:blipFill>
        <p:spPr bwMode="auto">
          <a:xfrm>
            <a:off x="3514727" y="408973"/>
            <a:ext cx="3961489" cy="50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E4EC25E-AE4B-4156-8AA9-A94D10A90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4" t="76609" r="6860" b="2666"/>
          <a:stretch/>
        </p:blipFill>
        <p:spPr bwMode="auto">
          <a:xfrm>
            <a:off x="466136" y="408974"/>
            <a:ext cx="2963455" cy="50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0E0ADF-DD29-4F9E-8D4A-33734FA1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276600" cy="52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72A2DFE-BFB6-4794-9D2E-1828E65C6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"/>
          <a:stretch/>
        </p:blipFill>
        <p:spPr bwMode="auto">
          <a:xfrm>
            <a:off x="4057599" y="381000"/>
            <a:ext cx="2876601" cy="52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E983AF-34CB-4E49-9A96-729D3D9441BC}"/>
              </a:ext>
            </a:extLst>
          </p:cNvPr>
          <p:cNvSpPr txBox="1">
            <a:spLocks/>
          </p:cNvSpPr>
          <p:nvPr/>
        </p:nvSpPr>
        <p:spPr bwMode="auto">
          <a:xfrm>
            <a:off x="381000" y="2438400"/>
            <a:ext cx="8277225" cy="38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CH" sz="2400" dirty="0"/>
              <a:t>2 </a:t>
            </a:r>
            <a:r>
              <a:rPr lang="de-CH" sz="2400" dirty="0" err="1"/>
              <a:t>years</a:t>
            </a:r>
            <a:r>
              <a:rPr lang="de-CH" sz="2400" dirty="0"/>
              <a:t>—ROM </a:t>
            </a:r>
            <a:r>
              <a:rPr lang="de-CH" sz="2400" dirty="0" err="1"/>
              <a:t>decreases</a:t>
            </a:r>
            <a:r>
              <a:rPr lang="de-CH" sz="2400" dirty="0"/>
              <a:t> F/E: 100/0/30, AR/IR; 40/0/45, </a:t>
            </a:r>
            <a:r>
              <a:rPr lang="de-CH" sz="2400" dirty="0" err="1"/>
              <a:t>some</a:t>
            </a:r>
            <a:r>
              <a:rPr lang="de-CH" sz="2400" dirty="0"/>
              <a:t> </a:t>
            </a:r>
            <a:r>
              <a:rPr lang="de-CH" sz="2400" dirty="0" err="1"/>
              <a:t>pain</a:t>
            </a:r>
            <a:r>
              <a:rPr lang="de-CH" sz="2400" dirty="0"/>
              <a:t>, </a:t>
            </a:r>
            <a:r>
              <a:rPr lang="de-CH" sz="2400" dirty="0" err="1"/>
              <a:t>no</a:t>
            </a:r>
            <a:r>
              <a:rPr lang="de-CH" sz="2400" dirty="0"/>
              <a:t> </a:t>
            </a:r>
            <a:r>
              <a:rPr lang="de-CH" sz="2400" dirty="0" err="1"/>
              <a:t>pain</a:t>
            </a:r>
            <a:r>
              <a:rPr lang="de-CH" sz="2400" dirty="0"/>
              <a:t> </a:t>
            </a:r>
            <a:r>
              <a:rPr lang="de-CH" sz="2400" dirty="0" err="1"/>
              <a:t>medication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97541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359A-60A8-467A-87E8-29A2531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DBA8-2D88-4770-826D-A8C2E32E7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E48A0-524E-4E44-96D8-F62999D7A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15" y="3734057"/>
            <a:ext cx="3009900" cy="2333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E3A73-1C50-4682-BCCF-B75AD6FB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35" y="3734057"/>
            <a:ext cx="1276350" cy="2295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46A15-F7B5-44F7-949C-32139C237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3734057"/>
            <a:ext cx="2409825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1B38E-F604-4DAD-8406-AC5DE779A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2" y="730676"/>
            <a:ext cx="39814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3DFC7-B74A-4CA0-A046-FFC8A063E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695325"/>
            <a:ext cx="24384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de-DE" sz="2800" dirty="0" err="1"/>
              <a:t>Conclusions</a:t>
            </a:r>
            <a:endParaRPr lang="nl-NL" altLang="de-DE" sz="2000" dirty="0">
              <a:solidFill>
                <a:srgbClr val="808080"/>
              </a:solidFill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81000" y="9906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de-DE" sz="2400" dirty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de-CH" altLang="de-DE" sz="2400" dirty="0">
                <a:solidFill>
                  <a:schemeClr val="tx2"/>
                </a:solidFill>
              </a:rPr>
              <a:t>V</a:t>
            </a:r>
            <a:r>
              <a:rPr lang="cs-CZ" altLang="de-DE" sz="2400" dirty="0">
                <a:solidFill>
                  <a:schemeClr val="tx2"/>
                </a:solidFill>
              </a:rPr>
              <a:t>arus malunion</a:t>
            </a:r>
            <a:r>
              <a:rPr lang="de-CH" altLang="de-DE" sz="2400" dirty="0">
                <a:solidFill>
                  <a:schemeClr val="tx2"/>
                </a:solidFill>
              </a:rPr>
              <a:t>/</a:t>
            </a:r>
            <a:r>
              <a:rPr lang="cs-CZ" altLang="de-DE" sz="2400" dirty="0">
                <a:solidFill>
                  <a:schemeClr val="tx2"/>
                </a:solidFill>
              </a:rPr>
              <a:t>failure</a:t>
            </a:r>
            <a:r>
              <a:rPr lang="de-CH" altLang="de-DE" sz="2400" dirty="0">
                <a:solidFill>
                  <a:schemeClr val="tx2"/>
                </a:solidFill>
              </a:rPr>
              <a:t> </a:t>
            </a:r>
            <a:r>
              <a:rPr lang="de-CH" altLang="de-DE" sz="2400" dirty="0" err="1">
                <a:solidFill>
                  <a:schemeClr val="tx2"/>
                </a:solidFill>
              </a:rPr>
              <a:t>is</a:t>
            </a:r>
            <a:r>
              <a:rPr lang="cs-CZ" altLang="de-DE" sz="2400" dirty="0">
                <a:solidFill>
                  <a:schemeClr val="tx2"/>
                </a:solidFill>
              </a:rPr>
              <a:t> one of the most frequent complications </a:t>
            </a:r>
            <a:r>
              <a:rPr lang="de-CH" altLang="de-DE" sz="2400" dirty="0" err="1">
                <a:solidFill>
                  <a:schemeClr val="tx2"/>
                </a:solidFill>
              </a:rPr>
              <a:t>for</a:t>
            </a:r>
            <a:r>
              <a:rPr lang="de-CH" altLang="de-DE" sz="2400" dirty="0">
                <a:solidFill>
                  <a:schemeClr val="tx2"/>
                </a:solidFill>
              </a:rPr>
              <a:t> </a:t>
            </a:r>
            <a:r>
              <a:rPr lang="cs-CZ" altLang="de-DE" sz="2400" dirty="0">
                <a:solidFill>
                  <a:schemeClr val="tx2"/>
                </a:solidFill>
              </a:rPr>
              <a:t>LCP </a:t>
            </a:r>
            <a:r>
              <a:rPr lang="de-CH" altLang="de-DE" sz="2400" dirty="0">
                <a:solidFill>
                  <a:schemeClr val="tx2"/>
                </a:solidFill>
              </a:rPr>
              <a:t>proximal </a:t>
            </a:r>
            <a:r>
              <a:rPr lang="de-CH" altLang="de-DE" sz="2400" dirty="0" err="1">
                <a:solidFill>
                  <a:schemeClr val="tx2"/>
                </a:solidFill>
              </a:rPr>
              <a:t>humerus</a:t>
            </a:r>
            <a:endParaRPr lang="cs-CZ" altLang="de-DE" sz="2400" dirty="0">
              <a:solidFill>
                <a:schemeClr val="tx2"/>
              </a:solidFill>
            </a:endParaRPr>
          </a:p>
          <a:p>
            <a:endParaRPr lang="cs-CZ" altLang="de-DE" sz="2400" dirty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de-CH" altLang="de-DE" sz="2400" dirty="0">
                <a:solidFill>
                  <a:schemeClr val="tx2"/>
                </a:solidFill>
              </a:rPr>
              <a:t>N</a:t>
            </a:r>
            <a:r>
              <a:rPr lang="cs-CZ" altLang="de-DE" sz="2400" dirty="0">
                <a:solidFill>
                  <a:schemeClr val="tx2"/>
                </a:solidFill>
              </a:rPr>
              <a:t>ailing is the most stable osteosynthesis in neck fractures of proximal humerus</a:t>
            </a:r>
          </a:p>
          <a:p>
            <a:endParaRPr lang="cs-CZ" altLang="de-DE" sz="2400" dirty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de-CH" altLang="de-DE" sz="2400" dirty="0">
                <a:solidFill>
                  <a:schemeClr val="tx2"/>
                </a:solidFill>
              </a:rPr>
              <a:t>C</a:t>
            </a:r>
            <a:r>
              <a:rPr lang="cs-CZ" altLang="de-DE" sz="2400" dirty="0">
                <a:solidFill>
                  <a:schemeClr val="tx2"/>
                </a:solidFill>
              </a:rPr>
              <a:t>an be used for not only for fresh cases, but even for nonunion treatment </a:t>
            </a:r>
            <a:endParaRPr lang="de-CH" altLang="de-DE" sz="2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298-E893-429D-8F78-204FFF13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Case </a:t>
            </a:r>
            <a:r>
              <a:rPr lang="es-ES" dirty="0" err="1"/>
              <a:t>description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B6DAE-60DC-4813-BBC8-AA4E9C25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/>
              <a:t>63-year-old man</a:t>
            </a:r>
            <a:endParaRPr lang="en-US" sz="2400" dirty="0"/>
          </a:p>
          <a:p>
            <a:r>
              <a:rPr lang="en-US" sz="2400" dirty="0"/>
              <a:t>Ski accident</a:t>
            </a:r>
          </a:p>
          <a:p>
            <a:r>
              <a:rPr lang="en-US" sz="2400" dirty="0"/>
              <a:t>Fall on right shoulder </a:t>
            </a:r>
          </a:p>
          <a:p>
            <a:r>
              <a:rPr lang="en-US" sz="2400" dirty="0" err="1"/>
              <a:t>Monotrauma</a:t>
            </a:r>
            <a:endParaRPr lang="en-US" sz="2400" dirty="0"/>
          </a:p>
          <a:p>
            <a:r>
              <a:rPr lang="en-US" sz="2400" dirty="0"/>
              <a:t>No other comorbidities</a:t>
            </a:r>
          </a:p>
          <a:p>
            <a:r>
              <a:rPr lang="en-US" sz="2400" dirty="0"/>
              <a:t>Office worker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552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DF94-5829-4A43-971F-F266657B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Additional </a:t>
            </a:r>
            <a:r>
              <a:rPr lang="de-CH" dirty="0" err="1"/>
              <a:t>information</a:t>
            </a:r>
            <a:r>
              <a:rPr lang="de-CH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1E11-1D81-4845-9396-92969677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3549A0-70F7-4CCE-A4FE-7C65DE52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7" y="1517650"/>
            <a:ext cx="2810380" cy="52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4D7C6B-29A8-42E8-923C-9FFC2C2C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68" y="1517650"/>
            <a:ext cx="3027816" cy="52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4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5D56-B53E-48F5-9D40-A627B989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0E8F-0B8F-4917-A3BD-56BB8650E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15ADC4-AA64-4CDB-B60E-9EC86697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0" y="3573016"/>
            <a:ext cx="2041971" cy="267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ADA15CA-E95C-4547-A345-03C338D1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2" y="490014"/>
            <a:ext cx="2008824" cy="292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F532FCC-1D1E-45BE-94DE-25FF260A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4346"/>
            <a:ext cx="2307332" cy="28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4F0A724-98BA-4708-8F3F-5C771AAB9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47"/>
          <a:stretch/>
        </p:blipFill>
        <p:spPr bwMode="auto">
          <a:xfrm>
            <a:off x="5662533" y="504345"/>
            <a:ext cx="2735239" cy="28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FA558C3-83EA-4040-B8A9-756E300C0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6"/>
          <a:stretch/>
        </p:blipFill>
        <p:spPr bwMode="auto">
          <a:xfrm>
            <a:off x="5653406" y="3573015"/>
            <a:ext cx="2158954" cy="27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CDA1A54-0FEF-4BBA-9939-F2F06232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5"/>
            <a:ext cx="2520280" cy="264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6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43C1-97AD-467B-BDFC-62360F97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82FE-2100-45BE-8763-8E6409522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Closed/open reduction?</a:t>
            </a:r>
          </a:p>
          <a:p>
            <a:r>
              <a:rPr lang="en-US" sz="2400" dirty="0"/>
              <a:t>Positioning?</a:t>
            </a:r>
          </a:p>
          <a:p>
            <a:r>
              <a:rPr lang="en-US" sz="2400" dirty="0"/>
              <a:t>Approach?</a:t>
            </a:r>
          </a:p>
          <a:p>
            <a:r>
              <a:rPr lang="en-US" sz="2400" dirty="0"/>
              <a:t>Reconstruction? </a:t>
            </a:r>
          </a:p>
          <a:p>
            <a:pPr lvl="1"/>
            <a:r>
              <a:rPr lang="en-US" sz="2400" dirty="0"/>
              <a:t>Proximal </a:t>
            </a:r>
            <a:r>
              <a:rPr lang="en-US" sz="2400" dirty="0" err="1"/>
              <a:t>humerus</a:t>
            </a:r>
            <a:r>
              <a:rPr lang="en-US" sz="2400" dirty="0"/>
              <a:t>?</a:t>
            </a:r>
          </a:p>
          <a:p>
            <a:pPr lvl="2"/>
            <a:r>
              <a:rPr lang="en-US" sz="2400" dirty="0"/>
              <a:t>Plate </a:t>
            </a:r>
          </a:p>
          <a:p>
            <a:pPr lvl="2"/>
            <a:r>
              <a:rPr lang="en-US" sz="2400" dirty="0"/>
              <a:t>Nail</a:t>
            </a:r>
          </a:p>
          <a:p>
            <a:pPr lvl="1"/>
            <a:r>
              <a:rPr lang="en-US" sz="2400" dirty="0"/>
              <a:t>Glenoid</a:t>
            </a:r>
          </a:p>
          <a:p>
            <a:r>
              <a:rPr lang="en-GB" sz="2400" dirty="0"/>
              <a:t>Hemiarthroplasty </a:t>
            </a:r>
            <a:endParaRPr lang="en-US" sz="2400" dirty="0"/>
          </a:p>
          <a:p>
            <a:r>
              <a:rPr lang="en-US" sz="2400" dirty="0"/>
              <a:t>Total/reversed arthroplasty?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66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29E1-D833-4964-986F-443C6F4C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Author's solution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58B2A-0254-4048-8617-3F55DD5E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Reto</a:t>
            </a:r>
            <a:r>
              <a:rPr lang="en-US" sz="2400" dirty="0"/>
              <a:t> </a:t>
            </a:r>
            <a:r>
              <a:rPr lang="en-US" sz="2400" dirty="0" err="1"/>
              <a:t>Babst</a:t>
            </a:r>
            <a:r>
              <a:rPr lang="en-US" sz="2400" dirty="0"/>
              <a:t>, Luzern </a:t>
            </a:r>
            <a:r>
              <a:rPr lang="en-US" sz="2400" dirty="0" err="1"/>
              <a:t>Kantonspital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5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0802-B995-4C98-87AD-79E0C7C4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C3D4-938B-4B3E-8B9C-B5BD0147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sz="2400" dirty="0"/>
              <a:t>Coracoid osteotomy </a:t>
            </a:r>
          </a:p>
          <a:p>
            <a:r>
              <a:rPr lang="en-US" sz="2400" dirty="0"/>
              <a:t>Glenoid fixation with anchors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5A1A2-00EC-4B26-A119-0E4DE4B7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9" y="542811"/>
            <a:ext cx="4021301" cy="42484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DB487-FBB5-47EE-AC2B-3E168B2D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87" y="605157"/>
            <a:ext cx="3994913" cy="412378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10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DF94-5829-4A43-971F-F266657B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Additional </a:t>
            </a:r>
            <a:r>
              <a:rPr lang="de-CH" dirty="0" err="1"/>
              <a:t>information</a:t>
            </a:r>
            <a:r>
              <a:rPr lang="de-CH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1E11-1D81-4845-9396-92969677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3549A0-70F7-4CCE-A4FE-7C65DE52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810380" cy="52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4D7C6B-29A8-42E8-923C-9FFC2C2C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91" y="1295400"/>
            <a:ext cx="3027816" cy="52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8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777FBDE-2D05-46FF-B472-F88F5354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6" y="1219200"/>
            <a:ext cx="2866394" cy="52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CBC8A51-55C9-428B-A3B8-D412AED9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18" y="1219200"/>
            <a:ext cx="3199982" cy="52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EDF94-5829-4A43-971F-F266657B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Additional </a:t>
            </a:r>
            <a:r>
              <a:rPr lang="de-CH" dirty="0" err="1"/>
              <a:t>information</a:t>
            </a:r>
            <a:r>
              <a:rPr lang="de-CH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1E11-1D81-4845-9396-92969677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112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5EBF6"/>
      </a:accent1>
      <a:accent2>
        <a:srgbClr val="0063AC"/>
      </a:accent2>
      <a:accent3>
        <a:srgbClr val="FFFFFF"/>
      </a:accent3>
      <a:accent4>
        <a:srgbClr val="000000"/>
      </a:accent4>
      <a:accent5>
        <a:srgbClr val="F0F3FA"/>
      </a:accent5>
      <a:accent6>
        <a:srgbClr val="00599B"/>
      </a:accent6>
      <a:hlink>
        <a:srgbClr val="B6C600"/>
      </a:hlink>
      <a:folHlink>
        <a:srgbClr val="F08A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OT Mast template final - Copy -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5EBF6"/>
      </a:accent1>
      <a:accent2>
        <a:srgbClr val="0063AC"/>
      </a:accent2>
      <a:accent3>
        <a:srgbClr val="FFFFFF"/>
      </a:accent3>
      <a:accent4>
        <a:srgbClr val="000000"/>
      </a:accent4>
      <a:accent5>
        <a:srgbClr val="F0F3FA"/>
      </a:accent5>
      <a:accent6>
        <a:srgbClr val="00599B"/>
      </a:accent6>
      <a:hlink>
        <a:srgbClr val="B6C600"/>
      </a:hlink>
      <a:folHlink>
        <a:srgbClr val="F08A00"/>
      </a:folHlink>
    </a:clrScheme>
    <a:fontScheme name="AOT Masters Case Template July 201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T Masters Case Template July 2010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T Masters Case Template July 2010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OT Mast template final - Copy -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5EBF6"/>
      </a:accent1>
      <a:accent2>
        <a:srgbClr val="0063AC"/>
      </a:accent2>
      <a:accent3>
        <a:srgbClr val="FFFFFF"/>
      </a:accent3>
      <a:accent4>
        <a:srgbClr val="000000"/>
      </a:accent4>
      <a:accent5>
        <a:srgbClr val="F0F3FA"/>
      </a:accent5>
      <a:accent6>
        <a:srgbClr val="00599B"/>
      </a:accent6>
      <a:hlink>
        <a:srgbClr val="B6C600"/>
      </a:hlink>
      <a:folHlink>
        <a:srgbClr val="F08A00"/>
      </a:folHlink>
    </a:clrScheme>
    <a:fontScheme name="AOT Masters Case Template July 201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T Masters Case Template July 2010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T Masters Case Template July 2010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On-screen Show (4:3)</PresentationFormat>
  <Paragraphs>56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Gulim</vt:lpstr>
      <vt:lpstr>ＭＳ Ｐゴシック</vt:lpstr>
      <vt:lpstr>ＭＳ Ｐゴシック</vt:lpstr>
      <vt:lpstr>Arial</vt:lpstr>
      <vt:lpstr>Lucida Grande</vt:lpstr>
      <vt:lpstr>Osaka</vt:lpstr>
      <vt:lpstr>ヒラギノ角ゴ Pro W6</vt:lpstr>
      <vt:lpstr>Blank Presentation</vt:lpstr>
      <vt:lpstr>AOT Mast template final - Copy - Copy</vt:lpstr>
      <vt:lpstr>1_AOT Mast template final - Copy - Copy</vt:lpstr>
      <vt:lpstr>Author’s solution</vt:lpstr>
      <vt:lpstr>Case description</vt:lpstr>
      <vt:lpstr>Additional information?</vt:lpstr>
      <vt:lpstr>PowerPoint Presentation</vt:lpstr>
      <vt:lpstr>Treatment options</vt:lpstr>
      <vt:lpstr>Author's solution </vt:lpstr>
      <vt:lpstr> </vt:lpstr>
      <vt:lpstr>Additional information?</vt:lpstr>
      <vt:lpstr>Additional information?</vt:lpstr>
      <vt:lpstr>What next?</vt:lpstr>
      <vt:lpstr>Glenoid fixation?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Manager/>
  <Company>AO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AOTrauma IM Nailing</dc:title>
  <dc:subject/>
  <dc:creator>Herwig Daemon / C&amp;E</dc:creator>
  <cp:keywords/>
  <dc:description/>
  <cp:lastModifiedBy>Claire Thorndyke</cp:lastModifiedBy>
  <cp:revision>247</cp:revision>
  <cp:lastPrinted>2013-01-14T13:53:17Z</cp:lastPrinted>
  <dcterms:created xsi:type="dcterms:W3CDTF">1904-01-01T00:00:00Z</dcterms:created>
  <dcterms:modified xsi:type="dcterms:W3CDTF">2018-11-22T15:07:12Z</dcterms:modified>
  <cp:category/>
</cp:coreProperties>
</file>