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277" r:id="rId2"/>
    <p:sldId id="278" r:id="rId3"/>
    <p:sldId id="279" r:id="rId4"/>
    <p:sldId id="280" r:id="rId5"/>
    <p:sldId id="281" r:id="rId6"/>
    <p:sldId id="282" r:id="rId7"/>
    <p:sldId id="283" r:id="rId8"/>
    <p:sldId id="284" r:id="rId9"/>
    <p:sldId id="307" r:id="rId10"/>
    <p:sldId id="285" r:id="rId11"/>
    <p:sldId id="286" r:id="rId12"/>
    <p:sldId id="287" r:id="rId13"/>
    <p:sldId id="311" r:id="rId14"/>
    <p:sldId id="291" r:id="rId15"/>
    <p:sldId id="294" r:id="rId16"/>
    <p:sldId id="308" r:id="rId17"/>
    <p:sldId id="309" r:id="rId18"/>
    <p:sldId id="296" r:id="rId19"/>
    <p:sldId id="298" r:id="rId20"/>
    <p:sldId id="300" r:id="rId21"/>
    <p:sldId id="310" r:id="rId22"/>
    <p:sldId id="301" r:id="rId23"/>
    <p:sldId id="299" r:id="rId24"/>
    <p:sldId id="302" r:id="rId25"/>
    <p:sldId id="303" r:id="rId26"/>
    <p:sldId id="304" r:id="rId27"/>
    <p:sldId id="305" r:id="rId28"/>
    <p:sldId id="312" r:id="rId29"/>
  </p:sldIdLst>
  <p:sldSz cx="9144000" cy="6858000" type="screen4x3"/>
  <p:notesSz cx="6858000" cy="9144000"/>
  <p:defaultTextStyle>
    <a:defPPr>
      <a:defRPr lang="de-DE"/>
    </a:defPPr>
    <a:lvl1pPr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1pPr>
    <a:lvl2pPr marL="4572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2pPr>
    <a:lvl3pPr marL="9144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3pPr>
    <a:lvl4pPr marL="13716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4pPr>
    <a:lvl5pPr marL="18288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5pPr>
    <a:lvl6pPr marL="22860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6pPr>
    <a:lvl7pPr marL="27432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7pPr>
    <a:lvl8pPr marL="32004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8pPr>
    <a:lvl9pPr marL="36576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9pPr>
  </p:defaultTextStyle>
  <p:extLst>
    <p:ext uri="{EFAFB233-063F-42B5-8137-9DF3F51BA10A}">
      <p15:sldGuideLst xmlns:p15="http://schemas.microsoft.com/office/powerpoint/2012/main">
        <p15:guide id="1" pos="5103" userDrawn="1">
          <p15:clr>
            <a:srgbClr val="A4A3A4"/>
          </p15:clr>
        </p15:guide>
        <p15:guide id="2"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803D"/>
    <a:srgbClr val="33529B"/>
    <a:srgbClr val="E5EBF7"/>
    <a:srgbClr val="2C1102"/>
    <a:srgbClr val="CDCDCD"/>
    <a:srgbClr val="CBBA90"/>
    <a:srgbClr val="CBC383"/>
    <a:srgbClr val="BEAA83"/>
    <a:srgbClr val="212164"/>
    <a:srgbClr val="2952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0667" autoAdjust="0"/>
  </p:normalViewPr>
  <p:slideViewPr>
    <p:cSldViewPr showGuides="1">
      <p:cViewPr varScale="1">
        <p:scale>
          <a:sx n="126" d="100"/>
          <a:sy n="126" d="100"/>
        </p:scale>
        <p:origin x="1152" y="132"/>
      </p:cViewPr>
      <p:guideLst>
        <p:guide pos="5103"/>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86" d="100"/>
          <a:sy n="86" d="100"/>
        </p:scale>
        <p:origin x="265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2" name="Rectangle 4"/>
          <p:cNvSpPr>
            <a:spLocks noGrp="1" noChangeArrowheads="1"/>
          </p:cNvSpPr>
          <p:nvPr>
            <p:ph type="ftr" sz="quarter" idx="2"/>
          </p:nvPr>
        </p:nvSpPr>
        <p:spPr bwMode="auto">
          <a:xfrm>
            <a:off x="457200" y="8577146"/>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000" smtClean="0">
                <a:latin typeface="Arial" charset="0"/>
                <a:ea typeface="Osaka" charset="0"/>
                <a:cs typeface="Osaka" charset="0"/>
              </a:defRPr>
            </a:lvl1pPr>
          </a:lstStyle>
          <a:p>
            <a:pPr>
              <a:defRPr/>
            </a:pPr>
            <a:endParaRPr lang="en-US" dirty="0"/>
          </a:p>
        </p:txBody>
      </p:sp>
      <p:sp>
        <p:nvSpPr>
          <p:cNvPr id="17413" name="Rectangle 5"/>
          <p:cNvSpPr>
            <a:spLocks noGrp="1" noChangeArrowheads="1"/>
          </p:cNvSpPr>
          <p:nvPr>
            <p:ph type="sldNum" sz="quarter" idx="3"/>
          </p:nvPr>
        </p:nvSpPr>
        <p:spPr bwMode="auto">
          <a:xfrm>
            <a:off x="3495907" y="8577146"/>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000"/>
            </a:lvl1pPr>
          </a:lstStyle>
          <a:p>
            <a:fld id="{3D044EE2-0DFD-4696-A283-1F95AB5F6D4F}" type="slidenum">
              <a:rPr lang="en-US" altLang="de-DE"/>
              <a:pPr/>
              <a:t>‹#›</a:t>
            </a:fld>
            <a:endParaRPr lang="en-US" altLang="de-DE"/>
          </a:p>
        </p:txBody>
      </p:sp>
    </p:spTree>
    <p:extLst>
      <p:ext uri="{BB962C8B-B14F-4D97-AF65-F5344CB8AC3E}">
        <p14:creationId xmlns:p14="http://schemas.microsoft.com/office/powerpoint/2010/main" val="7183898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0" name="Rectangle 4"/>
          <p:cNvSpPr>
            <a:spLocks noGrp="1" noRot="1" noChangeAspect="1" noChangeArrowheads="1" noTextEdit="1"/>
          </p:cNvSpPr>
          <p:nvPr>
            <p:ph type="sldImg" idx="2"/>
          </p:nvPr>
        </p:nvSpPr>
        <p:spPr bwMode="auto">
          <a:xfrm>
            <a:off x="914400" y="685800"/>
            <a:ext cx="5029200" cy="37719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9461" name="Rectangle 5"/>
          <p:cNvSpPr>
            <a:spLocks noGrp="1" noChangeArrowheads="1"/>
          </p:cNvSpPr>
          <p:nvPr>
            <p:ph type="body" sz="quarter" idx="3"/>
          </p:nvPr>
        </p:nvSpPr>
        <p:spPr bwMode="auto">
          <a:xfrm>
            <a:off x="838200" y="4572000"/>
            <a:ext cx="5181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CH" noProof="0"/>
              <a:t>Click to add text</a:t>
            </a:r>
            <a:endParaRPr lang="en-US" noProof="0"/>
          </a:p>
          <a:p>
            <a:pPr lvl="1"/>
            <a:r>
              <a:rPr lang="de-CH" noProof="0"/>
              <a:t>Second level text</a:t>
            </a:r>
            <a:endParaRPr lang="en-US" noProof="0"/>
          </a:p>
        </p:txBody>
      </p:sp>
      <p:sp>
        <p:nvSpPr>
          <p:cNvPr id="19462" name="Rectangle 6"/>
          <p:cNvSpPr>
            <a:spLocks noGrp="1" noChangeArrowheads="1"/>
          </p:cNvSpPr>
          <p:nvPr>
            <p:ph type="ftr" sz="quarter" idx="4"/>
          </p:nvPr>
        </p:nvSpPr>
        <p:spPr bwMode="auto">
          <a:xfrm>
            <a:off x="838200" y="85725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000" smtClean="0">
                <a:latin typeface="Arial" charset="0"/>
                <a:ea typeface="Osaka" charset="0"/>
                <a:cs typeface="Osaka" charset="0"/>
              </a:defRPr>
            </a:lvl1pPr>
          </a:lstStyle>
          <a:p>
            <a:pPr>
              <a:defRPr/>
            </a:pPr>
            <a:endParaRPr lang="en-US" dirty="0"/>
          </a:p>
        </p:txBody>
      </p:sp>
      <p:sp>
        <p:nvSpPr>
          <p:cNvPr id="19463" name="Rectangle 7"/>
          <p:cNvSpPr>
            <a:spLocks noGrp="1" noChangeArrowheads="1"/>
          </p:cNvSpPr>
          <p:nvPr>
            <p:ph type="sldNum" sz="quarter" idx="5"/>
          </p:nvPr>
        </p:nvSpPr>
        <p:spPr bwMode="auto">
          <a:xfrm>
            <a:off x="4953000" y="85725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000"/>
            </a:lvl1pPr>
          </a:lstStyle>
          <a:p>
            <a:fld id="{A7CF5A5D-8D80-479E-A045-790BF61593C5}" type="slidenum">
              <a:rPr lang="en-US" altLang="de-DE"/>
              <a:pPr/>
              <a:t>‹#›</a:t>
            </a:fld>
            <a:endParaRPr lang="en-US" altLang="de-DE"/>
          </a:p>
        </p:txBody>
      </p:sp>
    </p:spTree>
    <p:extLst>
      <p:ext uri="{BB962C8B-B14F-4D97-AF65-F5344CB8AC3E}">
        <p14:creationId xmlns:p14="http://schemas.microsoft.com/office/powerpoint/2010/main" val="2216695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Osaka" charset="0"/>
        <a:cs typeface="Osaka" charset="0"/>
      </a:defRPr>
    </a:lvl1pPr>
    <a:lvl2pPr marL="457200" algn="l" rtl="0" eaLnBrk="0" fontAlgn="base" hangingPunct="0">
      <a:spcBef>
        <a:spcPct val="30000"/>
      </a:spcBef>
      <a:spcAft>
        <a:spcPct val="0"/>
      </a:spcAft>
      <a:defRPr kumimoji="1" sz="1200" kern="1200">
        <a:solidFill>
          <a:schemeClr val="tx1"/>
        </a:solidFill>
        <a:latin typeface="Arial" charset="0"/>
        <a:ea typeface="Osaka" charset="0"/>
        <a:cs typeface="Osaka" charset="0"/>
      </a:defRPr>
    </a:lvl2pPr>
    <a:lvl3pPr marL="1143000" indent="-228600" algn="l" rtl="0" eaLnBrk="0" fontAlgn="base" hangingPunct="0">
      <a:spcBef>
        <a:spcPct val="30000"/>
      </a:spcBef>
      <a:spcAft>
        <a:spcPct val="0"/>
      </a:spcAft>
      <a:defRPr kumimoji="1" sz="1200" kern="1200">
        <a:solidFill>
          <a:schemeClr val="tx1"/>
        </a:solidFill>
        <a:latin typeface="Times" charset="0"/>
        <a:ea typeface="Osaka" charset="0"/>
        <a:cs typeface="Osaka" charset="0"/>
      </a:defRPr>
    </a:lvl3pPr>
    <a:lvl4pPr marL="1600200" indent="-228600" algn="l" rtl="0" eaLnBrk="0" fontAlgn="base" hangingPunct="0">
      <a:spcBef>
        <a:spcPct val="30000"/>
      </a:spcBef>
      <a:spcAft>
        <a:spcPct val="0"/>
      </a:spcAft>
      <a:defRPr kumimoji="1" sz="1200" kern="1200">
        <a:solidFill>
          <a:schemeClr val="tx1"/>
        </a:solidFill>
        <a:latin typeface="Times" charset="0"/>
        <a:ea typeface="Osaka" charset="0"/>
        <a:cs typeface="Osaka" charset="0"/>
      </a:defRPr>
    </a:lvl4pPr>
    <a:lvl5pPr marL="2057400" indent="-228600" algn="l" rtl="0" eaLnBrk="0" fontAlgn="base" hangingPunct="0">
      <a:spcBef>
        <a:spcPct val="30000"/>
      </a:spcBef>
      <a:spcAft>
        <a:spcPct val="0"/>
      </a:spcAft>
      <a:defRPr kumimoji="1" sz="1200" kern="1200">
        <a:solidFill>
          <a:schemeClr val="tx1"/>
        </a:solidFill>
        <a:latin typeface="Times" charset="0"/>
        <a:ea typeface="Osaka" charset="0"/>
        <a:cs typeface="Osak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FFFF"/>
                </a:solidFill>
              </a:rPr>
              <a:t>To pursue fulfilling careers and take leadership opportunities within the AOVET governance structure.</a:t>
            </a:r>
          </a:p>
          <a:p>
            <a:endParaRPr lang="en-GB"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12</a:t>
            </a:fld>
            <a:endParaRPr lang="en-US" altLang="de-DE"/>
          </a:p>
        </p:txBody>
      </p:sp>
    </p:spTree>
    <p:extLst>
      <p:ext uri="{BB962C8B-B14F-4D97-AF65-F5344CB8AC3E}">
        <p14:creationId xmlns:p14="http://schemas.microsoft.com/office/powerpoint/2010/main" val="1718648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Grafik 6">
            <a:extLst>
              <a:ext uri="{FF2B5EF4-FFF2-40B4-BE49-F238E27FC236}">
                <a16:creationId xmlns:a16="http://schemas.microsoft.com/office/drawing/2014/main" id="{B1F60C68-AA49-40F4-9F09-E5E2EEFDF4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969" y="1371601"/>
            <a:ext cx="8772462" cy="4943261"/>
          </a:xfrm>
          <a:prstGeom prst="rect">
            <a:avLst/>
          </a:prstGeom>
        </p:spPr>
      </p:pic>
      <p:sp>
        <p:nvSpPr>
          <p:cNvPr id="3075" name="Rectangle 3"/>
          <p:cNvSpPr>
            <a:spLocks noGrp="1" noChangeArrowheads="1"/>
          </p:cNvSpPr>
          <p:nvPr>
            <p:ph type="ctrTitle"/>
          </p:nvPr>
        </p:nvSpPr>
        <p:spPr>
          <a:xfrm>
            <a:off x="381000" y="1517650"/>
            <a:ext cx="8287276" cy="463550"/>
          </a:xfrm>
        </p:spPr>
        <p:txBody>
          <a:bodyPr/>
          <a:lstStyle>
            <a:lvl1pPr>
              <a:defRPr>
                <a:solidFill>
                  <a:schemeClr val="tx2"/>
                </a:solidFill>
                <a:ea typeface="ヒラギノ角ゴ Pro W6" charset="0"/>
                <a:cs typeface="ヒラギノ角ゴ Pro W6" charset="0"/>
              </a:defRPr>
            </a:lvl1pPr>
          </a:lstStyle>
          <a:p>
            <a:pPr lvl="0"/>
            <a:r>
              <a:rPr lang="en-US" altLang="ja-JP" noProof="0"/>
              <a:t>Click to edit Master title style</a:t>
            </a:r>
            <a:endParaRPr lang="en-US" altLang="ja-JP" noProof="0" dirty="0"/>
          </a:p>
        </p:txBody>
      </p:sp>
      <p:sp>
        <p:nvSpPr>
          <p:cNvPr id="3076" name="Rectangle 4"/>
          <p:cNvSpPr>
            <a:spLocks noGrp="1" noChangeArrowheads="1"/>
          </p:cNvSpPr>
          <p:nvPr>
            <p:ph type="subTitle" idx="1"/>
          </p:nvPr>
        </p:nvSpPr>
        <p:spPr>
          <a:xfrm>
            <a:off x="381000" y="2208215"/>
            <a:ext cx="8287277" cy="458787"/>
          </a:xfrm>
        </p:spPr>
        <p:txBody>
          <a:bodyPr/>
          <a:lstStyle>
            <a:lvl1pPr marL="0" indent="0">
              <a:buFontTx/>
              <a:buNone/>
              <a:defRPr sz="2800">
                <a:solidFill>
                  <a:srgbClr val="000000"/>
                </a:solidFill>
              </a:defRPr>
            </a:lvl1pPr>
          </a:lstStyle>
          <a:p>
            <a:pPr lvl="0"/>
            <a:r>
              <a:rPr lang="en-US" noProof="0"/>
              <a:t>Click to edit Master subtitle style</a:t>
            </a:r>
            <a:endParaRPr lang="en-US" noProof="0" dirty="0"/>
          </a:p>
        </p:txBody>
      </p:sp>
      <p:sp>
        <p:nvSpPr>
          <p:cNvPr id="9" name="Textplatzhalter 8"/>
          <p:cNvSpPr>
            <a:spLocks noGrp="1"/>
          </p:cNvSpPr>
          <p:nvPr>
            <p:ph type="body" sz="quarter" idx="10" hasCustomPrompt="1"/>
          </p:nvPr>
        </p:nvSpPr>
        <p:spPr>
          <a:xfrm>
            <a:off x="381000" y="5486402"/>
            <a:ext cx="4048655" cy="377825"/>
          </a:xfrm>
        </p:spPr>
        <p:txBody>
          <a:bodyPr/>
          <a:lstStyle>
            <a:lvl1pPr marL="0" indent="0">
              <a:buNone/>
              <a:defRPr sz="2000">
                <a:solidFill>
                  <a:schemeClr val="tx2"/>
                </a:solidFill>
                <a:latin typeface="+mn-lt"/>
              </a:defRPr>
            </a:lvl1pPr>
          </a:lstStyle>
          <a:p>
            <a:pPr lvl="0"/>
            <a:r>
              <a:rPr lang="en-US" noProof="0" dirty="0"/>
              <a:t>Presenter‘s name</a:t>
            </a:r>
          </a:p>
        </p:txBody>
      </p:sp>
      <p:sp>
        <p:nvSpPr>
          <p:cNvPr id="16" name="Textplatzhalter 8"/>
          <p:cNvSpPr>
            <a:spLocks noGrp="1"/>
          </p:cNvSpPr>
          <p:nvPr>
            <p:ph type="body" sz="quarter" idx="11" hasCustomPrompt="1"/>
          </p:nvPr>
        </p:nvSpPr>
        <p:spPr>
          <a:xfrm>
            <a:off x="381000" y="5909733"/>
            <a:ext cx="4048654" cy="381000"/>
          </a:xfrm>
        </p:spPr>
        <p:txBody>
          <a:bodyPr/>
          <a:lstStyle>
            <a:lvl1pPr marL="0" indent="0">
              <a:buNone/>
              <a:defRPr sz="2000">
                <a:solidFill>
                  <a:schemeClr val="tx1"/>
                </a:solidFill>
                <a:latin typeface="+mn-lt"/>
              </a:defRPr>
            </a:lvl1pPr>
          </a:lstStyle>
          <a:p>
            <a:pPr lvl="0"/>
            <a:r>
              <a:rPr lang="en-US" noProof="0" dirty="0"/>
              <a:t>Presenter‘s title</a:t>
            </a:r>
          </a:p>
        </p:txBody>
      </p:sp>
      <p:sp>
        <p:nvSpPr>
          <p:cNvPr id="17" name="Textplatzhalter 8"/>
          <p:cNvSpPr>
            <a:spLocks noGrp="1"/>
          </p:cNvSpPr>
          <p:nvPr>
            <p:ph type="body" sz="quarter" idx="12" hasCustomPrompt="1"/>
          </p:nvPr>
        </p:nvSpPr>
        <p:spPr>
          <a:xfrm>
            <a:off x="4695824" y="5474760"/>
            <a:ext cx="3963987" cy="377825"/>
          </a:xfrm>
        </p:spPr>
        <p:txBody>
          <a:bodyPr/>
          <a:lstStyle>
            <a:lvl1pPr marL="0" indent="0">
              <a:buNone/>
              <a:defRPr sz="2000">
                <a:solidFill>
                  <a:schemeClr val="tx2"/>
                </a:solidFill>
                <a:latin typeface="+mn-lt"/>
              </a:defRPr>
            </a:lvl1pPr>
          </a:lstStyle>
          <a:p>
            <a:pPr lvl="0"/>
            <a:r>
              <a:rPr lang="en-US" noProof="0" dirty="0"/>
              <a:t>Meeting</a:t>
            </a:r>
          </a:p>
        </p:txBody>
      </p:sp>
      <p:sp>
        <p:nvSpPr>
          <p:cNvPr id="18" name="Textplatzhalter 8"/>
          <p:cNvSpPr>
            <a:spLocks noGrp="1"/>
          </p:cNvSpPr>
          <p:nvPr>
            <p:ph type="body" sz="quarter" idx="13" hasCustomPrompt="1"/>
          </p:nvPr>
        </p:nvSpPr>
        <p:spPr>
          <a:xfrm>
            <a:off x="4695824" y="5898091"/>
            <a:ext cx="3972453" cy="381000"/>
          </a:xfrm>
        </p:spPr>
        <p:txBody>
          <a:bodyPr/>
          <a:lstStyle>
            <a:lvl1pPr marL="0" indent="0">
              <a:buNone/>
              <a:defRPr sz="2000" baseline="0">
                <a:solidFill>
                  <a:schemeClr val="tx1"/>
                </a:solidFill>
                <a:latin typeface="+mn-lt"/>
              </a:defRPr>
            </a:lvl1pPr>
          </a:lstStyle>
          <a:p>
            <a:pPr lvl="0"/>
            <a:r>
              <a:rPr lang="en-US" noProof="0" dirty="0"/>
              <a:t>City, Month, Year</a:t>
            </a:r>
          </a:p>
        </p:txBody>
      </p:sp>
      <p:sp>
        <p:nvSpPr>
          <p:cNvPr id="3" name="Datumsplatzhalter 2"/>
          <p:cNvSpPr>
            <a:spLocks noGrp="1"/>
          </p:cNvSpPr>
          <p:nvPr>
            <p:ph type="dt" sz="half" idx="14"/>
          </p:nvPr>
        </p:nvSpPr>
        <p:spPr/>
        <p:txBody>
          <a:bodyPr/>
          <a:lstStyle/>
          <a:p>
            <a:fld id="{9E69EDC8-A881-42E6-834F-7A108A047CBB}" type="datetime1">
              <a:rPr lang="de-CH" smtClean="0"/>
              <a:t>06.03.2019</a:t>
            </a:fld>
            <a:endParaRPr lang="de-CH"/>
          </a:p>
        </p:txBody>
      </p:sp>
      <p:sp>
        <p:nvSpPr>
          <p:cNvPr id="4" name="Fußzeilenplatzhalter 3"/>
          <p:cNvSpPr>
            <a:spLocks noGrp="1"/>
          </p:cNvSpPr>
          <p:nvPr>
            <p:ph type="ftr" sz="quarter" idx="15"/>
          </p:nvPr>
        </p:nvSpPr>
        <p:spPr/>
        <p:txBody>
          <a:bodyPr/>
          <a:lstStyle/>
          <a:p>
            <a:endParaRPr lang="de-CH"/>
          </a:p>
        </p:txBody>
      </p:sp>
      <p:sp>
        <p:nvSpPr>
          <p:cNvPr id="5" name="Foliennummernplatzhalter 4"/>
          <p:cNvSpPr>
            <a:spLocks noGrp="1"/>
          </p:cNvSpPr>
          <p:nvPr>
            <p:ph type="sldNum" sz="quarter" idx="16"/>
          </p:nvPr>
        </p:nvSpPr>
        <p:spPr/>
        <p:txBody>
          <a:bodyPr/>
          <a:lstStyle/>
          <a:p>
            <a:fld id="{4522A3F0-13B0-44FA-8CF3-1F493DC6631D}" type="slidenum">
              <a:rPr lang="de-CH" smtClean="0"/>
              <a:t>‹#›</a:t>
            </a:fld>
            <a:endParaRPr lang="de-CH"/>
          </a:p>
        </p:txBody>
      </p:sp>
      <p:pic>
        <p:nvPicPr>
          <p:cNvPr id="12" name="Grafik 11"/>
          <p:cNvPicPr>
            <a:picLocks noChangeAspect="1"/>
          </p:cNvPicPr>
          <p:nvPr userDrawn="1"/>
        </p:nvPicPr>
        <p:blipFill>
          <a:blip r:embed="rId3"/>
          <a:stretch>
            <a:fillRect/>
          </a:stretch>
        </p:blipFill>
        <p:spPr>
          <a:xfrm>
            <a:off x="247791" y="238096"/>
            <a:ext cx="2533490" cy="527571"/>
          </a:xfrm>
          <a:prstGeom prst="rect">
            <a:avLst/>
          </a:prstGeom>
        </p:spPr>
      </p:pic>
      <p:pic>
        <p:nvPicPr>
          <p:cNvPr id="14" name="Picture 13">
            <a:extLst>
              <a:ext uri="{FF2B5EF4-FFF2-40B4-BE49-F238E27FC236}">
                <a16:creationId xmlns:a16="http://schemas.microsoft.com/office/drawing/2014/main" id="{BCDAB0A1-4B67-42F7-8D78-C4C591B5C5EA}"/>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12547" y="234454"/>
            <a:ext cx="413385" cy="391795"/>
          </a:xfrm>
          <a:prstGeom prst="rect">
            <a:avLst/>
          </a:prstGeom>
          <a:noFill/>
          <a:ln>
            <a:noFill/>
          </a:ln>
        </p:spPr>
      </p:pic>
    </p:spTree>
    <p:extLst>
      <p:ext uri="{BB962C8B-B14F-4D97-AF65-F5344CB8AC3E}">
        <p14:creationId xmlns:p14="http://schemas.microsoft.com/office/powerpoint/2010/main" val="1360061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umsplatzhalter 3"/>
          <p:cNvSpPr>
            <a:spLocks noGrp="1"/>
          </p:cNvSpPr>
          <p:nvPr>
            <p:ph type="dt" sz="half" idx="10"/>
          </p:nvPr>
        </p:nvSpPr>
        <p:spPr/>
        <p:txBody>
          <a:bodyPr/>
          <a:lstStyle/>
          <a:p>
            <a:fld id="{76A0DB7A-5E6E-4EED-9657-5F3B6CB1BA1C}" type="datetime1">
              <a:rPr lang="de-CH" smtClean="0"/>
              <a:t>06.03.2019</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4522A3F0-13B0-44FA-8CF3-1F493DC6631D}" type="slidenum">
              <a:rPr lang="de-CH" smtClean="0"/>
              <a:t>‹#›</a:t>
            </a:fld>
            <a:endParaRPr lang="de-CH"/>
          </a:p>
        </p:txBody>
      </p:sp>
    </p:spTree>
    <p:extLst>
      <p:ext uri="{BB962C8B-B14F-4D97-AF65-F5344CB8AC3E}">
        <p14:creationId xmlns:p14="http://schemas.microsoft.com/office/powerpoint/2010/main" val="85116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Inhaltsplatzhalter 5"/>
          <p:cNvSpPr>
            <a:spLocks noGrp="1"/>
          </p:cNvSpPr>
          <p:nvPr>
            <p:ph sz="quarter" idx="10"/>
          </p:nvPr>
        </p:nvSpPr>
        <p:spPr>
          <a:xfrm>
            <a:off x="381000" y="1517650"/>
            <a:ext cx="4114800" cy="44958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Inhaltsplatzhalter 5"/>
          <p:cNvSpPr>
            <a:spLocks noGrp="1"/>
          </p:cNvSpPr>
          <p:nvPr>
            <p:ph sz="quarter" idx="11"/>
          </p:nvPr>
        </p:nvSpPr>
        <p:spPr>
          <a:xfrm>
            <a:off x="4648201" y="1517650"/>
            <a:ext cx="4114801" cy="44958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Datumsplatzhalter 2"/>
          <p:cNvSpPr>
            <a:spLocks noGrp="1"/>
          </p:cNvSpPr>
          <p:nvPr>
            <p:ph type="dt" sz="half" idx="12"/>
          </p:nvPr>
        </p:nvSpPr>
        <p:spPr/>
        <p:txBody>
          <a:bodyPr/>
          <a:lstStyle/>
          <a:p>
            <a:fld id="{E3869E49-8562-4402-B1F4-09B513F7C681}" type="datetime1">
              <a:rPr lang="de-CH" smtClean="0"/>
              <a:t>06.03.2019</a:t>
            </a:fld>
            <a:endParaRPr lang="de-CH"/>
          </a:p>
        </p:txBody>
      </p:sp>
      <p:sp>
        <p:nvSpPr>
          <p:cNvPr id="4" name="Fußzeilenplatzhalter 3"/>
          <p:cNvSpPr>
            <a:spLocks noGrp="1"/>
          </p:cNvSpPr>
          <p:nvPr>
            <p:ph type="ftr" sz="quarter" idx="13"/>
          </p:nvPr>
        </p:nvSpPr>
        <p:spPr/>
        <p:txBody>
          <a:bodyPr/>
          <a:lstStyle/>
          <a:p>
            <a:endParaRPr lang="de-CH"/>
          </a:p>
        </p:txBody>
      </p:sp>
      <p:sp>
        <p:nvSpPr>
          <p:cNvPr id="5" name="Foliennummernplatzhalter 4"/>
          <p:cNvSpPr>
            <a:spLocks noGrp="1"/>
          </p:cNvSpPr>
          <p:nvPr>
            <p:ph type="sldNum" sz="quarter" idx="14"/>
          </p:nvPr>
        </p:nvSpPr>
        <p:spPr/>
        <p:txBody>
          <a:bodyPr/>
          <a:lstStyle/>
          <a:p>
            <a:fld id="{4522A3F0-13B0-44FA-8CF3-1F493DC6631D}" type="slidenum">
              <a:rPr lang="de-CH" smtClean="0"/>
              <a:t>‹#›</a:t>
            </a:fld>
            <a:endParaRPr lang="de-CH"/>
          </a:p>
        </p:txBody>
      </p:sp>
    </p:spTree>
    <p:extLst>
      <p:ext uri="{BB962C8B-B14F-4D97-AF65-F5344CB8AC3E}">
        <p14:creationId xmlns:p14="http://schemas.microsoft.com/office/powerpoint/2010/main" val="2727927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Blac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50">
                <a:solidFill>
                  <a:schemeClr val="tx1"/>
                </a:solidFill>
              </a:defRPr>
            </a:lvl1pPr>
          </a:lstStyle>
          <a:p>
            <a:r>
              <a:rPr lang="en-US" noProof="0"/>
              <a:t>Click to edit Master title style</a:t>
            </a:r>
            <a:endParaRPr lang="en-US" noProof="0" dirty="0"/>
          </a:p>
        </p:txBody>
      </p:sp>
      <p:sp>
        <p:nvSpPr>
          <p:cNvPr id="3" name="Content Placeholder 2"/>
          <p:cNvSpPr>
            <a:spLocks noGrp="1"/>
          </p:cNvSpPr>
          <p:nvPr>
            <p:ph idx="1"/>
          </p:nvPr>
        </p:nvSpPr>
        <p:spPr/>
        <p:txBody>
          <a:bodyPr/>
          <a:lstStyle>
            <a:lvl1pPr>
              <a:defRPr spc="50">
                <a:solidFill>
                  <a:schemeClr val="tx1"/>
                </a:solidFill>
              </a:defRPr>
            </a:lvl1pPr>
            <a:lvl2pPr>
              <a:defRPr spc="50">
                <a:solidFill>
                  <a:schemeClr val="tx1"/>
                </a:solidFill>
              </a:defRPr>
            </a:lvl2pPr>
            <a:lvl3pPr>
              <a:defRPr spc="50">
                <a:solidFill>
                  <a:schemeClr val="tx1"/>
                </a:solidFill>
              </a:defRPr>
            </a:lvl3pPr>
            <a:lvl4pPr>
              <a:defRPr spc="50">
                <a:solidFill>
                  <a:schemeClr val="tx1"/>
                </a:solidFill>
              </a:defRPr>
            </a:lvl4pPr>
            <a:lvl5pPr>
              <a:defRPr spc="5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umsplatzhalter 3"/>
          <p:cNvSpPr>
            <a:spLocks noGrp="1"/>
          </p:cNvSpPr>
          <p:nvPr>
            <p:ph type="dt" sz="half" idx="10"/>
          </p:nvPr>
        </p:nvSpPr>
        <p:spPr/>
        <p:txBody>
          <a:bodyPr/>
          <a:lstStyle>
            <a:lvl1pPr>
              <a:defRPr>
                <a:solidFill>
                  <a:schemeClr val="tx1"/>
                </a:solidFill>
              </a:defRPr>
            </a:lvl1pPr>
          </a:lstStyle>
          <a:p>
            <a:fld id="{1B3696A3-DC6B-4A97-B1FB-DF434AF5BBC6}" type="datetime1">
              <a:rPr lang="de-CH" smtClean="0"/>
              <a:pPr/>
              <a:t>06.03.2019</a:t>
            </a:fld>
            <a:endParaRPr lang="de-CH"/>
          </a:p>
        </p:txBody>
      </p:sp>
      <p:sp>
        <p:nvSpPr>
          <p:cNvPr id="6" name="Fußzeilenplatzhalter 5"/>
          <p:cNvSpPr>
            <a:spLocks noGrp="1"/>
          </p:cNvSpPr>
          <p:nvPr>
            <p:ph type="ftr" sz="quarter" idx="11"/>
          </p:nvPr>
        </p:nvSpPr>
        <p:spPr/>
        <p:txBody>
          <a:bodyPr/>
          <a:lstStyle>
            <a:lvl1pPr>
              <a:defRPr>
                <a:solidFill>
                  <a:schemeClr val="tx1"/>
                </a:solidFill>
              </a:defRPr>
            </a:lvl1pPr>
          </a:lstStyle>
          <a:p>
            <a:endParaRPr lang="de-CH"/>
          </a:p>
        </p:txBody>
      </p:sp>
      <p:sp>
        <p:nvSpPr>
          <p:cNvPr id="7" name="Foliennummernplatzhalter 6"/>
          <p:cNvSpPr>
            <a:spLocks noGrp="1"/>
          </p:cNvSpPr>
          <p:nvPr>
            <p:ph type="sldNum" sz="quarter" idx="12"/>
          </p:nvPr>
        </p:nvSpPr>
        <p:spPr/>
        <p:txBody>
          <a:bodyPr/>
          <a:lstStyle>
            <a:lvl1pPr>
              <a:defRPr>
                <a:solidFill>
                  <a:schemeClr val="tx1"/>
                </a:solidFill>
              </a:defRPr>
            </a:lvl1pPr>
          </a:lstStyle>
          <a:p>
            <a:fld id="{4522A3F0-13B0-44FA-8CF3-1F493DC6631D}" type="slidenum">
              <a:rPr lang="de-CH" smtClean="0"/>
              <a:pPr/>
              <a:t>‹#›</a:t>
            </a:fld>
            <a:endParaRPr lang="de-CH"/>
          </a:p>
        </p:txBody>
      </p:sp>
      <p:pic>
        <p:nvPicPr>
          <p:cNvPr id="10" name="Picture 9">
            <a:extLst>
              <a:ext uri="{FF2B5EF4-FFF2-40B4-BE49-F238E27FC236}">
                <a16:creationId xmlns:a16="http://schemas.microsoft.com/office/drawing/2014/main" id="{E7334E5A-D6A8-494B-BFBD-086311EB46E7}"/>
              </a:ext>
            </a:extLst>
          </p:cNvPr>
          <p:cNvPicPr>
            <a:picLocks noChangeAspect="1"/>
          </p:cNvPicPr>
          <p:nvPr userDrawn="1"/>
        </p:nvPicPr>
        <p:blipFill>
          <a:blip r:embed="rId2"/>
          <a:stretch>
            <a:fillRect/>
          </a:stretch>
        </p:blipFill>
        <p:spPr>
          <a:xfrm>
            <a:off x="6588224" y="6345039"/>
            <a:ext cx="1653785" cy="441196"/>
          </a:xfrm>
          <a:prstGeom prst="rect">
            <a:avLst/>
          </a:prstGeom>
        </p:spPr>
      </p:pic>
    </p:spTree>
    <p:extLst>
      <p:ext uri="{BB962C8B-B14F-4D97-AF65-F5344CB8AC3E}">
        <p14:creationId xmlns:p14="http://schemas.microsoft.com/office/powerpoint/2010/main" val="244505982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Green">
    <p:bg>
      <p:bgPr>
        <a:solidFill>
          <a:srgbClr val="64803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50">
                <a:solidFill>
                  <a:schemeClr val="tx1"/>
                </a:solidFill>
              </a:defRPr>
            </a:lvl1pPr>
          </a:lstStyle>
          <a:p>
            <a:r>
              <a:rPr lang="en-US" noProof="0"/>
              <a:t>Click to edit Master title style</a:t>
            </a:r>
            <a:endParaRPr lang="en-US" noProof="0" dirty="0"/>
          </a:p>
        </p:txBody>
      </p:sp>
      <p:sp>
        <p:nvSpPr>
          <p:cNvPr id="3" name="Content Placeholder 2"/>
          <p:cNvSpPr>
            <a:spLocks noGrp="1"/>
          </p:cNvSpPr>
          <p:nvPr>
            <p:ph idx="1"/>
          </p:nvPr>
        </p:nvSpPr>
        <p:spPr/>
        <p:txBody>
          <a:bodyPr/>
          <a:lstStyle>
            <a:lvl1pPr>
              <a:defRPr spc="50">
                <a:solidFill>
                  <a:schemeClr val="tx1"/>
                </a:solidFill>
              </a:defRPr>
            </a:lvl1pPr>
            <a:lvl2pPr>
              <a:defRPr spc="50">
                <a:solidFill>
                  <a:schemeClr val="tx1"/>
                </a:solidFill>
              </a:defRPr>
            </a:lvl2pPr>
            <a:lvl3pPr>
              <a:defRPr spc="50">
                <a:solidFill>
                  <a:schemeClr val="tx1"/>
                </a:solidFill>
              </a:defRPr>
            </a:lvl3pPr>
            <a:lvl4pPr>
              <a:defRPr spc="50">
                <a:solidFill>
                  <a:schemeClr val="tx1"/>
                </a:solidFill>
              </a:defRPr>
            </a:lvl4pPr>
            <a:lvl5pPr>
              <a:defRPr spc="5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umsplatzhalter 3"/>
          <p:cNvSpPr>
            <a:spLocks noGrp="1"/>
          </p:cNvSpPr>
          <p:nvPr>
            <p:ph type="dt" sz="half" idx="10"/>
          </p:nvPr>
        </p:nvSpPr>
        <p:spPr/>
        <p:txBody>
          <a:bodyPr/>
          <a:lstStyle>
            <a:lvl1pPr>
              <a:defRPr>
                <a:solidFill>
                  <a:schemeClr val="tx1"/>
                </a:solidFill>
              </a:defRPr>
            </a:lvl1pPr>
          </a:lstStyle>
          <a:p>
            <a:fld id="{1B3696A3-DC6B-4A97-B1FB-DF434AF5BBC6}" type="datetime1">
              <a:rPr lang="de-CH" smtClean="0"/>
              <a:pPr/>
              <a:t>06.03.2019</a:t>
            </a:fld>
            <a:endParaRPr lang="de-CH"/>
          </a:p>
        </p:txBody>
      </p:sp>
      <p:sp>
        <p:nvSpPr>
          <p:cNvPr id="6" name="Fußzeilenplatzhalter 5"/>
          <p:cNvSpPr>
            <a:spLocks noGrp="1"/>
          </p:cNvSpPr>
          <p:nvPr>
            <p:ph type="ftr" sz="quarter" idx="11"/>
          </p:nvPr>
        </p:nvSpPr>
        <p:spPr/>
        <p:txBody>
          <a:bodyPr/>
          <a:lstStyle>
            <a:lvl1pPr>
              <a:defRPr>
                <a:solidFill>
                  <a:schemeClr val="tx1"/>
                </a:solidFill>
              </a:defRPr>
            </a:lvl1pPr>
          </a:lstStyle>
          <a:p>
            <a:endParaRPr lang="de-CH"/>
          </a:p>
        </p:txBody>
      </p:sp>
      <p:sp>
        <p:nvSpPr>
          <p:cNvPr id="7" name="Foliennummernplatzhalter 6"/>
          <p:cNvSpPr>
            <a:spLocks noGrp="1"/>
          </p:cNvSpPr>
          <p:nvPr>
            <p:ph type="sldNum" sz="quarter" idx="12"/>
          </p:nvPr>
        </p:nvSpPr>
        <p:spPr/>
        <p:txBody>
          <a:bodyPr/>
          <a:lstStyle>
            <a:lvl1pPr>
              <a:defRPr>
                <a:solidFill>
                  <a:schemeClr val="tx1"/>
                </a:solidFill>
              </a:defRPr>
            </a:lvl1pPr>
          </a:lstStyle>
          <a:p>
            <a:fld id="{4522A3F0-13B0-44FA-8CF3-1F493DC6631D}" type="slidenum">
              <a:rPr lang="de-CH" smtClean="0"/>
              <a:pPr/>
              <a:t>‹#›</a:t>
            </a:fld>
            <a:endParaRPr lang="de-CH"/>
          </a:p>
        </p:txBody>
      </p:sp>
      <p:pic>
        <p:nvPicPr>
          <p:cNvPr id="10" name="Picture 9">
            <a:extLst>
              <a:ext uri="{FF2B5EF4-FFF2-40B4-BE49-F238E27FC236}">
                <a16:creationId xmlns:a16="http://schemas.microsoft.com/office/drawing/2014/main" id="{E7334E5A-D6A8-494B-BFBD-086311EB46E7}"/>
              </a:ext>
            </a:extLst>
          </p:cNvPr>
          <p:cNvPicPr>
            <a:picLocks noChangeAspect="1"/>
          </p:cNvPicPr>
          <p:nvPr userDrawn="1"/>
        </p:nvPicPr>
        <p:blipFill>
          <a:blip r:embed="rId2"/>
          <a:stretch>
            <a:fillRect/>
          </a:stretch>
        </p:blipFill>
        <p:spPr>
          <a:xfrm>
            <a:off x="6588224" y="6345039"/>
            <a:ext cx="1653785" cy="441196"/>
          </a:xfrm>
          <a:prstGeom prst="rect">
            <a:avLst/>
          </a:prstGeom>
        </p:spPr>
      </p:pic>
    </p:spTree>
    <p:extLst>
      <p:ext uri="{BB962C8B-B14F-4D97-AF65-F5344CB8AC3E}">
        <p14:creationId xmlns:p14="http://schemas.microsoft.com/office/powerpoint/2010/main" val="205209876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381000" y="1051276"/>
            <a:ext cx="8287276" cy="463550"/>
          </a:xfrm>
        </p:spPr>
        <p:txBody>
          <a:bodyPr/>
          <a:lstStyle>
            <a:lvl1pPr>
              <a:defRPr>
                <a:solidFill>
                  <a:schemeClr val="tx2"/>
                </a:solidFill>
                <a:ea typeface="ヒラギノ角ゴ Pro W6" charset="0"/>
                <a:cs typeface="ヒラギノ角ゴ Pro W6" charset="0"/>
              </a:defRPr>
            </a:lvl1pPr>
          </a:lstStyle>
          <a:p>
            <a:pPr lvl="0"/>
            <a:r>
              <a:rPr lang="en-US" altLang="ja-JP" noProof="0"/>
              <a:t>Click to edit Master title style</a:t>
            </a:r>
            <a:endParaRPr lang="en-US" altLang="ja-JP" noProof="0" dirty="0"/>
          </a:p>
        </p:txBody>
      </p:sp>
      <p:sp>
        <p:nvSpPr>
          <p:cNvPr id="3076" name="Rectangle 4"/>
          <p:cNvSpPr>
            <a:spLocks noGrp="1" noChangeArrowheads="1"/>
          </p:cNvSpPr>
          <p:nvPr>
            <p:ph type="subTitle" idx="1"/>
          </p:nvPr>
        </p:nvSpPr>
        <p:spPr>
          <a:xfrm>
            <a:off x="380999" y="1741839"/>
            <a:ext cx="8287277" cy="458787"/>
          </a:xfrm>
        </p:spPr>
        <p:txBody>
          <a:bodyPr/>
          <a:lstStyle>
            <a:lvl1pPr marL="0" indent="0">
              <a:buFontTx/>
              <a:buNone/>
              <a:defRPr sz="2800">
                <a:solidFill>
                  <a:srgbClr val="000000"/>
                </a:solidFill>
              </a:defRPr>
            </a:lvl1pPr>
          </a:lstStyle>
          <a:p>
            <a:pPr lvl="0"/>
            <a:r>
              <a:rPr lang="en-US" noProof="0" dirty="0"/>
              <a:t>Click to edit Master subtitle style</a:t>
            </a:r>
          </a:p>
        </p:txBody>
      </p:sp>
      <p:sp>
        <p:nvSpPr>
          <p:cNvPr id="18" name="Textplatzhalter 8"/>
          <p:cNvSpPr>
            <a:spLocks noGrp="1"/>
          </p:cNvSpPr>
          <p:nvPr>
            <p:ph type="body" sz="quarter" idx="13" hasCustomPrompt="1"/>
          </p:nvPr>
        </p:nvSpPr>
        <p:spPr>
          <a:xfrm>
            <a:off x="4695824" y="6119368"/>
            <a:ext cx="3972453" cy="381000"/>
          </a:xfrm>
        </p:spPr>
        <p:txBody>
          <a:bodyPr/>
          <a:lstStyle>
            <a:lvl1pPr marL="0" indent="0" algn="r">
              <a:buNone/>
              <a:defRPr sz="2000" baseline="0">
                <a:solidFill>
                  <a:schemeClr val="bg1"/>
                </a:solidFill>
                <a:latin typeface="+mn-lt"/>
              </a:defRPr>
            </a:lvl1pPr>
          </a:lstStyle>
          <a:p>
            <a:pPr lvl="0"/>
            <a:r>
              <a:rPr lang="en-US" noProof="0" dirty="0"/>
              <a:t>City, Month, Year</a:t>
            </a:r>
          </a:p>
        </p:txBody>
      </p:sp>
      <p:pic>
        <p:nvPicPr>
          <p:cNvPr id="10"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297" y="324920"/>
            <a:ext cx="2548482" cy="356053"/>
          </a:xfrm>
          <a:prstGeom prst="rect">
            <a:avLst/>
          </a:prstGeom>
        </p:spPr>
      </p:pic>
    </p:spTree>
    <p:extLst>
      <p:ext uri="{BB962C8B-B14F-4D97-AF65-F5344CB8AC3E}">
        <p14:creationId xmlns:p14="http://schemas.microsoft.com/office/powerpoint/2010/main" val="369302765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531813"/>
            <a:ext cx="8382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noProof="0" dirty="0"/>
              <a:t>Click to add text</a:t>
            </a:r>
          </a:p>
        </p:txBody>
      </p:sp>
      <p:sp>
        <p:nvSpPr>
          <p:cNvPr id="1027" name="Rectangle 3"/>
          <p:cNvSpPr>
            <a:spLocks noGrp="1" noChangeArrowheads="1"/>
          </p:cNvSpPr>
          <p:nvPr>
            <p:ph type="body" idx="1"/>
          </p:nvPr>
        </p:nvSpPr>
        <p:spPr bwMode="auto">
          <a:xfrm>
            <a:off x="381000" y="1517650"/>
            <a:ext cx="7575376"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noProof="0" dirty="0"/>
              <a:t>Click to add text</a:t>
            </a:r>
          </a:p>
          <a:p>
            <a:pPr lvl="1"/>
            <a:r>
              <a:rPr lang="en-US" altLang="ja-JP" noProof="0" dirty="0"/>
              <a:t>Second level text</a:t>
            </a:r>
          </a:p>
          <a:p>
            <a:pPr lvl="2"/>
            <a:r>
              <a:rPr lang="en-US" altLang="ja-JP" noProof="0" dirty="0"/>
              <a:t>Third level text</a:t>
            </a:r>
          </a:p>
          <a:p>
            <a:pPr lvl="3"/>
            <a:r>
              <a:rPr lang="en-US" altLang="ja-JP" noProof="0" dirty="0"/>
              <a:t>Fourth level text</a:t>
            </a:r>
          </a:p>
          <a:p>
            <a:pPr lvl="4"/>
            <a:r>
              <a:rPr lang="en-US" altLang="ja-JP" noProof="0" dirty="0"/>
              <a:t>Fifth level text</a:t>
            </a:r>
          </a:p>
        </p:txBody>
      </p:sp>
      <p:sp>
        <p:nvSpPr>
          <p:cNvPr id="5" name="Datumsplatzhalter 3"/>
          <p:cNvSpPr>
            <a:spLocks noGrp="1"/>
          </p:cNvSpPr>
          <p:nvPr>
            <p:ph type="dt" sz="half" idx="2"/>
          </p:nvPr>
        </p:nvSpPr>
        <p:spPr>
          <a:xfrm>
            <a:off x="791580" y="6480001"/>
            <a:ext cx="648072" cy="216000"/>
          </a:xfrm>
          <a:prstGeom prst="rect">
            <a:avLst/>
          </a:prstGeom>
        </p:spPr>
        <p:txBody>
          <a:bodyPr vert="horz" lIns="0" tIns="0" rIns="0" bIns="0" rtlCol="0" anchor="ctr"/>
          <a:lstStyle>
            <a:lvl1pPr algn="l">
              <a:defRPr sz="1000" baseline="0">
                <a:solidFill>
                  <a:schemeClr val="accent2"/>
                </a:solidFill>
                <a:latin typeface="+mn-lt"/>
              </a:defRPr>
            </a:lvl1pPr>
          </a:lstStyle>
          <a:p>
            <a:fld id="{3BF894A7-F950-4E57-82B6-B9B021CE4667}" type="datetime1">
              <a:rPr lang="de-CH" smtClean="0"/>
              <a:t>06.03.2019</a:t>
            </a:fld>
            <a:endParaRPr lang="de-CH"/>
          </a:p>
        </p:txBody>
      </p:sp>
      <p:sp>
        <p:nvSpPr>
          <p:cNvPr id="6" name="Fußzeilenplatzhalter 4"/>
          <p:cNvSpPr>
            <a:spLocks noGrp="1"/>
          </p:cNvSpPr>
          <p:nvPr>
            <p:ph type="ftr" sz="quarter" idx="3"/>
          </p:nvPr>
        </p:nvSpPr>
        <p:spPr>
          <a:xfrm>
            <a:off x="1493658" y="6480001"/>
            <a:ext cx="5580000" cy="216000"/>
          </a:xfrm>
          <a:prstGeom prst="rect">
            <a:avLst/>
          </a:prstGeom>
        </p:spPr>
        <p:txBody>
          <a:bodyPr vert="horz" lIns="0" tIns="0" rIns="0" bIns="0" rtlCol="0" anchor="ctr"/>
          <a:lstStyle>
            <a:lvl1pPr algn="l">
              <a:defRPr sz="1000" baseline="0">
                <a:solidFill>
                  <a:schemeClr val="accent2"/>
                </a:solidFill>
                <a:latin typeface="+mn-lt"/>
              </a:defRPr>
            </a:lvl1pPr>
          </a:lstStyle>
          <a:p>
            <a:endParaRPr lang="de-CH" dirty="0"/>
          </a:p>
        </p:txBody>
      </p:sp>
      <p:sp>
        <p:nvSpPr>
          <p:cNvPr id="7" name="Foliennummernplatzhalter 5"/>
          <p:cNvSpPr>
            <a:spLocks noGrp="1"/>
          </p:cNvSpPr>
          <p:nvPr>
            <p:ph type="sldNum" sz="quarter" idx="4"/>
          </p:nvPr>
        </p:nvSpPr>
        <p:spPr>
          <a:xfrm>
            <a:off x="381000" y="6480001"/>
            <a:ext cx="356574" cy="216000"/>
          </a:xfrm>
          <a:prstGeom prst="rect">
            <a:avLst/>
          </a:prstGeom>
        </p:spPr>
        <p:txBody>
          <a:bodyPr vert="horz" lIns="0" tIns="0" rIns="0" bIns="0" rtlCol="0" anchor="ctr"/>
          <a:lstStyle>
            <a:lvl1pPr algn="l">
              <a:defRPr sz="1000" b="1" baseline="0">
                <a:solidFill>
                  <a:schemeClr val="accent2"/>
                </a:solidFill>
                <a:latin typeface="+mn-lt"/>
              </a:defRPr>
            </a:lvl1pPr>
          </a:lstStyle>
          <a:p>
            <a:fld id="{4522A3F0-13B0-44FA-8CF3-1F493DC6631D}" type="slidenum">
              <a:rPr lang="de-CH" smtClean="0"/>
              <a:pPr/>
              <a:t>‹#›</a:t>
            </a:fld>
            <a:endParaRPr lang="de-CH"/>
          </a:p>
        </p:txBody>
      </p:sp>
      <p:pic>
        <p:nvPicPr>
          <p:cNvPr id="9" name="Picture 8">
            <a:extLst>
              <a:ext uri="{FF2B5EF4-FFF2-40B4-BE49-F238E27FC236}">
                <a16:creationId xmlns:a16="http://schemas.microsoft.com/office/drawing/2014/main" id="{026EDF31-B41E-48CC-B7B6-AA694ADEF413}"/>
              </a:ext>
            </a:extLst>
          </p:cNvPr>
          <p:cNvPicPr>
            <a:picLocks noChangeAspect="1"/>
          </p:cNvPicPr>
          <p:nvPr userDrawn="1"/>
        </p:nvPicPr>
        <p:blipFill>
          <a:blip r:embed="rId8"/>
          <a:stretch>
            <a:fillRect/>
          </a:stretch>
        </p:blipFill>
        <p:spPr>
          <a:xfrm>
            <a:off x="6588224" y="6345039"/>
            <a:ext cx="1653786" cy="441196"/>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63" r:id="rId3"/>
    <p:sldLayoutId id="2147483672" r:id="rId4"/>
    <p:sldLayoutId id="2147483673" r:id="rId5"/>
    <p:sldLayoutId id="2147483674" r:id="rId6"/>
  </p:sldLayoutIdLst>
  <p:hf hdr="0" ftr="0" dt="0"/>
  <p:txStyles>
    <p:titleStyle>
      <a:lvl1pPr algn="l" rtl="0" eaLnBrk="1" fontAlgn="base" hangingPunct="1">
        <a:lnSpc>
          <a:spcPct val="90000"/>
        </a:lnSpc>
        <a:spcBef>
          <a:spcPct val="0"/>
        </a:spcBef>
        <a:spcAft>
          <a:spcPct val="0"/>
        </a:spcAft>
        <a:defRPr kumimoji="1" sz="3200" b="1">
          <a:solidFill>
            <a:schemeClr val="tx2"/>
          </a:solidFill>
          <a:latin typeface="+mj-lt"/>
          <a:ea typeface="+mj-ea"/>
          <a:cs typeface="+mj-cs"/>
        </a:defRPr>
      </a:lvl1pPr>
      <a:lvl2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2pPr>
      <a:lvl3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3pPr>
      <a:lvl4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4pPr>
      <a:lvl5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5pPr>
      <a:lvl6pPr marL="4572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6pPr>
      <a:lvl7pPr marL="9144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7pPr>
      <a:lvl8pPr marL="13716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8pPr>
      <a:lvl9pPr marL="18288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9pPr>
    </p:titleStyle>
    <p:bodyStyle>
      <a:lvl1pPr marL="0" indent="0" algn="l" rtl="0" eaLnBrk="1" fontAlgn="base" hangingPunct="1">
        <a:lnSpc>
          <a:spcPct val="95000"/>
        </a:lnSpc>
        <a:spcBef>
          <a:spcPts val="1200"/>
        </a:spcBef>
        <a:spcAft>
          <a:spcPts val="0"/>
        </a:spcAft>
        <a:buNone/>
        <a:defRPr kumimoji="1" sz="28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8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6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4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4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40" userDrawn="1">
          <p15:clr>
            <a:srgbClr val="F26B43"/>
          </p15:clr>
        </p15:guide>
        <p15:guide id="2" pos="5016" userDrawn="1">
          <p15:clr>
            <a:srgbClr val="F26B43"/>
          </p15:clr>
        </p15:guide>
        <p15:guide id="3" orient="horz" pos="956" userDrawn="1">
          <p15:clr>
            <a:srgbClr val="F26B43"/>
          </p15:clr>
        </p15:guide>
        <p15:guide id="4" orient="horz" pos="332" userDrawn="1">
          <p15:clr>
            <a:srgbClr val="F26B43"/>
          </p15:clr>
        </p15:guide>
        <p15:guide id="5" pos="5523" userDrawn="1">
          <p15:clr>
            <a:srgbClr val="F26B43"/>
          </p15:clr>
        </p15:guide>
        <p15:guide id="6"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3.wdp"/><Relationship Id="rId7"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7.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8.wdp"/></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8.jpg"/><Relationship Id="rId3" Type="http://schemas.microsoft.com/office/2007/relationships/hdphoto" Target="../media/hdphoto10.wdp"/><Relationship Id="rId7" Type="http://schemas.openxmlformats.org/officeDocument/2006/relationships/image" Target="../media/image47.jp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jpg"/><Relationship Id="rId5" Type="http://schemas.microsoft.com/office/2007/relationships/hdphoto" Target="../media/hdphoto11.wdp"/><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image" Target="../media/image69.jpg"/><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75.jpg"/><Relationship Id="rId5" Type="http://schemas.openxmlformats.org/officeDocument/2006/relationships/image" Target="../media/image71.png"/><Relationship Id="rId10" Type="http://schemas.openxmlformats.org/officeDocument/2006/relationships/image" Target="../media/image74.jpeg"/><Relationship Id="rId4" Type="http://schemas.microsoft.com/office/2007/relationships/hdphoto" Target="../media/hdphoto12.wdp"/><Relationship Id="rId9"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t="10258" b="19551"/>
          <a:stretch/>
        </p:blipFill>
        <p:spPr>
          <a:xfrm>
            <a:off x="35496" y="1412776"/>
            <a:ext cx="9091202" cy="5317834"/>
          </a:xfrm>
          <a:prstGeom prst="rect">
            <a:avLst/>
          </a:prstGeom>
        </p:spPr>
      </p:pic>
      <p:sp>
        <p:nvSpPr>
          <p:cNvPr id="5" name="Title 1"/>
          <p:cNvSpPr txBox="1">
            <a:spLocks/>
          </p:cNvSpPr>
          <p:nvPr/>
        </p:nvSpPr>
        <p:spPr bwMode="auto">
          <a:xfrm>
            <a:off x="222448" y="764704"/>
            <a:ext cx="8382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kumimoji="1" sz="3400" b="1">
                <a:solidFill>
                  <a:schemeClr val="tx2"/>
                </a:solidFill>
                <a:latin typeface="+mj-lt"/>
                <a:ea typeface="ヒラギノ角ゴ Pro W6" charset="0"/>
                <a:cs typeface="ヒラギノ角ゴ Pro W6" charset="0"/>
              </a:defRPr>
            </a:lvl1pPr>
            <a:lvl2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2pPr>
            <a:lvl3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3pPr>
            <a:lvl4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4pPr>
            <a:lvl5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5pPr>
            <a:lvl6pPr marL="4572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6pPr>
            <a:lvl7pPr marL="9144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7pPr>
            <a:lvl8pPr marL="13716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8pPr>
            <a:lvl9pPr marL="18288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9pPr>
          </a:lstStyle>
          <a:p>
            <a:r>
              <a:rPr lang="en-US" sz="4500" kern="0" dirty="0"/>
              <a:t>Welcome to AOVET</a:t>
            </a:r>
          </a:p>
        </p:txBody>
      </p:sp>
    </p:spTree>
    <p:extLst>
      <p:ext uri="{BB962C8B-B14F-4D97-AF65-F5344CB8AC3E}">
        <p14:creationId xmlns:p14="http://schemas.microsoft.com/office/powerpoint/2010/main" val="3234318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6828"/>
          <a:stretch/>
        </p:blipFill>
        <p:spPr>
          <a:xfrm>
            <a:off x="1" y="1412776"/>
            <a:ext cx="9143999" cy="4820002"/>
          </a:xfrm>
          <a:prstGeom prst="rect">
            <a:avLst/>
          </a:prstGeom>
        </p:spPr>
      </p:pic>
      <p:sp>
        <p:nvSpPr>
          <p:cNvPr id="26" name="Rectangle 3"/>
          <p:cNvSpPr>
            <a:spLocks noChangeArrowheads="1"/>
          </p:cNvSpPr>
          <p:nvPr/>
        </p:nvSpPr>
        <p:spPr bwMode="auto">
          <a:xfrm>
            <a:off x="0" y="1412776"/>
            <a:ext cx="9144000" cy="4824536"/>
          </a:xfrm>
          <a:prstGeom prst="rect">
            <a:avLst/>
          </a:prstGeom>
          <a:gradFill rotWithShape="1">
            <a:gsLst>
              <a:gs pos="0">
                <a:srgbClr val="AFC410"/>
              </a:gs>
              <a:gs pos="100000">
                <a:srgbClr val="001B55">
                  <a:alpha val="75000"/>
                </a:srgbClr>
              </a:gs>
            </a:gsLst>
            <a:lin ang="2700000" scaled="0"/>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sp>
        <p:nvSpPr>
          <p:cNvPr id="2" name="Title 1"/>
          <p:cNvSpPr>
            <a:spLocks noGrp="1"/>
          </p:cNvSpPr>
          <p:nvPr>
            <p:ph type="title"/>
          </p:nvPr>
        </p:nvSpPr>
        <p:spPr/>
        <p:txBody>
          <a:bodyPr/>
          <a:lstStyle/>
          <a:p>
            <a:r>
              <a:rPr lang="en-US" dirty="0"/>
              <a:t>Improving patient care worldwide</a:t>
            </a:r>
          </a:p>
        </p:txBody>
      </p:sp>
      <p:sp>
        <p:nvSpPr>
          <p:cNvPr id="3" name="Content Placeholder 2"/>
          <p:cNvSpPr>
            <a:spLocks noGrp="1"/>
          </p:cNvSpPr>
          <p:nvPr>
            <p:ph idx="1"/>
          </p:nvPr>
        </p:nvSpPr>
        <p:spPr>
          <a:xfrm>
            <a:off x="3563888" y="1412776"/>
            <a:ext cx="5184576" cy="4824536"/>
          </a:xfrm>
        </p:spPr>
        <p:txBody>
          <a:bodyPr anchor="ctr" anchorCtr="0"/>
          <a:lstStyle/>
          <a:p>
            <a:r>
              <a:rPr lang="en-US" sz="3400" b="1" dirty="0">
                <a:solidFill>
                  <a:srgbClr val="FFFFFF"/>
                </a:solidFill>
              </a:rPr>
              <a:t>The AOVET community</a:t>
            </a:r>
          </a:p>
          <a:p>
            <a:r>
              <a:rPr lang="en-US" dirty="0">
                <a:solidFill>
                  <a:srgbClr val="FFFFFF"/>
                </a:solidFill>
              </a:rPr>
              <a:t>AOVET is the voice and professional resource for individuals working in the field of veterinary orthopedic trauma and reconstruction as well as musculoskeletal disorders. The AOVET community embodies a culture of teaching and learning, combined with research and development. </a:t>
            </a:r>
          </a:p>
        </p:txBody>
      </p:sp>
      <p:grpSp>
        <p:nvGrpSpPr>
          <p:cNvPr id="4" name="Group 3"/>
          <p:cNvGrpSpPr/>
          <p:nvPr/>
        </p:nvGrpSpPr>
        <p:grpSpPr>
          <a:xfrm>
            <a:off x="448312" y="2420888"/>
            <a:ext cx="2809454" cy="2775118"/>
            <a:chOff x="323528" y="2118420"/>
            <a:chExt cx="3421874" cy="3380054"/>
          </a:xfrm>
        </p:grpSpPr>
        <p:sp>
          <p:nvSpPr>
            <p:cNvPr id="8" name="Oval 7"/>
            <p:cNvSpPr/>
            <p:nvPr/>
          </p:nvSpPr>
          <p:spPr>
            <a:xfrm>
              <a:off x="2789258" y="2118420"/>
              <a:ext cx="956144" cy="95614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23528" y="2277719"/>
              <a:ext cx="3220758" cy="3220755"/>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latin typeface="Arial" panose="020B0604020202020204" pitchFamily="34" charset="0"/>
                <a:cs typeface="Arial" panose="020B0604020202020204" pitchFamily="34" charset="0"/>
              </a:endParaRPr>
            </a:p>
          </p:txBody>
        </p:sp>
        <p:sp>
          <p:nvSpPr>
            <p:cNvPr id="12" name="TextBox 11"/>
            <p:cNvSpPr txBox="1"/>
            <p:nvPr/>
          </p:nvSpPr>
          <p:spPr>
            <a:xfrm>
              <a:off x="503489" y="3075865"/>
              <a:ext cx="2840526" cy="1590888"/>
            </a:xfrm>
            <a:prstGeom prst="rect">
              <a:avLst/>
            </a:prstGeom>
            <a:noFill/>
          </p:spPr>
          <p:txBody>
            <a:bodyPr wrap="square" rtlCol="0" anchor="ctr" anchorCtr="0">
              <a:noAutofit/>
            </a:bodyPr>
            <a:lstStyle/>
            <a:p>
              <a:pPr algn="ctr">
                <a:lnSpc>
                  <a:spcPts val="4000"/>
                </a:lnSpc>
              </a:pPr>
              <a:r>
                <a:rPr lang="en-US" sz="4000" b="1" dirty="0">
                  <a:solidFill>
                    <a:schemeClr val="bg1"/>
                  </a:solidFill>
                  <a:latin typeface="Arial" panose="020B0604020202020204" pitchFamily="34" charset="0"/>
                  <a:cs typeface="Arial" panose="020B0604020202020204" pitchFamily="34" charset="0"/>
                </a:rPr>
                <a:t>Our </a:t>
              </a:r>
            </a:p>
            <a:p>
              <a:pPr algn="ctr">
                <a:lnSpc>
                  <a:spcPts val="4000"/>
                </a:lnSpc>
              </a:pPr>
              <a:r>
                <a:rPr lang="en-US" sz="4000" b="1" dirty="0">
                  <a:solidFill>
                    <a:schemeClr val="bg1"/>
                  </a:solidFill>
                  <a:latin typeface="Arial" panose="020B0604020202020204" pitchFamily="34" charset="0"/>
                  <a:cs typeface="Arial" panose="020B0604020202020204" pitchFamily="34" charset="0"/>
                </a:rPr>
                <a:t>vision</a:t>
              </a:r>
            </a:p>
          </p:txBody>
        </p:sp>
        <p:sp>
          <p:nvSpPr>
            <p:cNvPr id="13" name="Oval 12"/>
            <p:cNvSpPr/>
            <p:nvPr/>
          </p:nvSpPr>
          <p:spPr>
            <a:xfrm>
              <a:off x="421296" y="2375486"/>
              <a:ext cx="3025222" cy="3025219"/>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cstate="print">
              <a:alphaModFix/>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29499" y="2214465"/>
              <a:ext cx="707031" cy="707031"/>
            </a:xfrm>
            <a:prstGeom prst="rect">
              <a:avLst/>
            </a:prstGeom>
          </p:spPr>
        </p:pic>
      </p:grpSp>
    </p:spTree>
    <p:extLst>
      <p:ext uri="{BB962C8B-B14F-4D97-AF65-F5344CB8AC3E}">
        <p14:creationId xmlns:p14="http://schemas.microsoft.com/office/powerpoint/2010/main" val="339771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
                                        <p:tgtEl>
                                          <p:spTgt spid="26"/>
                                        </p:tgtEl>
                                      </p:cBhvr>
                                    </p:animEffect>
                                  </p:childTnLst>
                                </p:cTn>
                              </p:par>
                            </p:childTnLst>
                          </p:cTn>
                        </p:par>
                        <p:par>
                          <p:cTn id="8" fill="hold">
                            <p:stCondLst>
                              <p:cond delay="8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
                                        <p:tgtEl>
                                          <p:spTgt spid="4"/>
                                        </p:tgtEl>
                                      </p:cBhvr>
                                    </p:animEffect>
                                  </p:childTnLst>
                                </p:cTn>
                              </p:par>
                            </p:childTnLst>
                          </p:cTn>
                        </p:par>
                        <p:par>
                          <p:cTn id="12" fill="hold">
                            <p:stCondLst>
                              <p:cond delay="11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
                                        <p:tgtEl>
                                          <p:spTgt spid="3">
                                            <p:txEl>
                                              <p:pRg st="0" end="0"/>
                                            </p:txEl>
                                          </p:spTgt>
                                        </p:tgtEl>
                                      </p:cBhvr>
                                    </p:animEffect>
                                  </p:childTnLst>
                                </p:cTn>
                              </p:par>
                            </p:childTnLst>
                          </p:cTn>
                        </p:par>
                        <p:par>
                          <p:cTn id="16" fill="hold">
                            <p:stCondLst>
                              <p:cond delay="1200"/>
                            </p:stCondLst>
                            <p:childTnLst>
                              <p:par>
                                <p:cTn id="17" presetID="10"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6355"/>
          <a:stretch/>
        </p:blipFill>
        <p:spPr>
          <a:xfrm>
            <a:off x="7824" y="1412776"/>
            <a:ext cx="9136175" cy="4820002"/>
          </a:xfrm>
          <a:prstGeom prst="rect">
            <a:avLst/>
          </a:prstGeom>
        </p:spPr>
      </p:pic>
      <p:sp>
        <p:nvSpPr>
          <p:cNvPr id="26" name="Rectangle 3"/>
          <p:cNvSpPr>
            <a:spLocks noChangeArrowheads="1"/>
          </p:cNvSpPr>
          <p:nvPr/>
        </p:nvSpPr>
        <p:spPr bwMode="auto">
          <a:xfrm>
            <a:off x="0" y="1412776"/>
            <a:ext cx="9144000" cy="4824536"/>
          </a:xfrm>
          <a:prstGeom prst="rect">
            <a:avLst/>
          </a:prstGeom>
          <a:gradFill rotWithShape="1">
            <a:gsLst>
              <a:gs pos="0">
                <a:srgbClr val="AFC410"/>
              </a:gs>
              <a:gs pos="100000">
                <a:srgbClr val="001B55">
                  <a:alpha val="75000"/>
                </a:srgbClr>
              </a:gs>
            </a:gsLst>
            <a:lin ang="2700000" scaled="0"/>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sp>
        <p:nvSpPr>
          <p:cNvPr id="2" name="Title 1"/>
          <p:cNvSpPr>
            <a:spLocks noGrp="1"/>
          </p:cNvSpPr>
          <p:nvPr>
            <p:ph type="title"/>
          </p:nvPr>
        </p:nvSpPr>
        <p:spPr/>
        <p:txBody>
          <a:bodyPr/>
          <a:lstStyle/>
          <a:p>
            <a:r>
              <a:rPr lang="en-US" dirty="0"/>
              <a:t>Improving patient care worldwide</a:t>
            </a:r>
          </a:p>
        </p:txBody>
      </p:sp>
      <p:grpSp>
        <p:nvGrpSpPr>
          <p:cNvPr id="5" name="Group 4"/>
          <p:cNvGrpSpPr/>
          <p:nvPr/>
        </p:nvGrpSpPr>
        <p:grpSpPr>
          <a:xfrm>
            <a:off x="448312" y="2420888"/>
            <a:ext cx="2809454" cy="2775118"/>
            <a:chOff x="448312" y="2420888"/>
            <a:chExt cx="2809454" cy="2775118"/>
          </a:xfrm>
        </p:grpSpPr>
        <p:sp>
          <p:nvSpPr>
            <p:cNvPr id="17" name="Oval 16"/>
            <p:cNvSpPr/>
            <p:nvPr/>
          </p:nvSpPr>
          <p:spPr>
            <a:xfrm>
              <a:off x="2472745" y="2420888"/>
              <a:ext cx="785021" cy="7850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87842" y="2544277"/>
              <a:ext cx="543998" cy="543998"/>
            </a:xfrm>
            <a:prstGeom prst="rect">
              <a:avLst/>
            </a:prstGeom>
          </p:spPr>
        </p:pic>
        <p:sp>
          <p:nvSpPr>
            <p:cNvPr id="18" name="Oval 17"/>
            <p:cNvSpPr/>
            <p:nvPr/>
          </p:nvSpPr>
          <p:spPr>
            <a:xfrm>
              <a:off x="448312" y="2551677"/>
              <a:ext cx="2644332" cy="2644329"/>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latin typeface="Arial" panose="020B0604020202020204" pitchFamily="34" charset="0"/>
                <a:cs typeface="Arial" panose="020B0604020202020204" pitchFamily="34" charset="0"/>
              </a:endParaRPr>
            </a:p>
          </p:txBody>
        </p:sp>
        <p:sp>
          <p:nvSpPr>
            <p:cNvPr id="19" name="TextBox 18"/>
            <p:cNvSpPr txBox="1"/>
            <p:nvPr/>
          </p:nvSpPr>
          <p:spPr>
            <a:xfrm>
              <a:off x="596065" y="3206977"/>
              <a:ext cx="2332151" cy="1306163"/>
            </a:xfrm>
            <a:prstGeom prst="rect">
              <a:avLst/>
            </a:prstGeom>
            <a:noFill/>
          </p:spPr>
          <p:txBody>
            <a:bodyPr wrap="square" rtlCol="0" anchor="ctr" anchorCtr="0">
              <a:noAutofit/>
            </a:bodyPr>
            <a:lstStyle/>
            <a:p>
              <a:pPr algn="ctr">
                <a:lnSpc>
                  <a:spcPts val="4000"/>
                </a:lnSpc>
              </a:pPr>
              <a:r>
                <a:rPr lang="en-US" sz="4000" b="1" dirty="0">
                  <a:solidFill>
                    <a:schemeClr val="bg1"/>
                  </a:solidFill>
                  <a:latin typeface="Arial" panose="020B0604020202020204" pitchFamily="34" charset="0"/>
                  <a:cs typeface="Arial" panose="020B0604020202020204" pitchFamily="34" charset="0"/>
                </a:rPr>
                <a:t>Our </a:t>
              </a:r>
            </a:p>
            <a:p>
              <a:pPr algn="ctr">
                <a:lnSpc>
                  <a:spcPts val="4000"/>
                </a:lnSpc>
              </a:pPr>
              <a:r>
                <a:rPr lang="en-US" sz="4000" b="1" dirty="0">
                  <a:solidFill>
                    <a:schemeClr val="bg1"/>
                  </a:solidFill>
                  <a:latin typeface="Arial" panose="020B0604020202020204" pitchFamily="34" charset="0"/>
                  <a:cs typeface="Arial" panose="020B0604020202020204" pitchFamily="34" charset="0"/>
                </a:rPr>
                <a:t>goal</a:t>
              </a:r>
            </a:p>
          </p:txBody>
        </p:sp>
        <p:sp>
          <p:nvSpPr>
            <p:cNvPr id="20" name="Oval 19"/>
            <p:cNvSpPr/>
            <p:nvPr/>
          </p:nvSpPr>
          <p:spPr>
            <a:xfrm>
              <a:off x="528582" y="2631946"/>
              <a:ext cx="2483792" cy="2483789"/>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latin typeface="Arial" panose="020B0604020202020204" pitchFamily="34" charset="0"/>
                <a:cs typeface="Arial" panose="020B0604020202020204" pitchFamily="34" charset="0"/>
              </a:endParaRPr>
            </a:p>
          </p:txBody>
        </p:sp>
      </p:grpSp>
      <p:sp>
        <p:nvSpPr>
          <p:cNvPr id="22" name="Content Placeholder 2"/>
          <p:cNvSpPr txBox="1">
            <a:spLocks/>
          </p:cNvSpPr>
          <p:nvPr/>
        </p:nvSpPr>
        <p:spPr bwMode="auto">
          <a:xfrm>
            <a:off x="3563888" y="1412776"/>
            <a:ext cx="5184576"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r>
              <a:rPr lang="en-US" dirty="0">
                <a:solidFill>
                  <a:srgbClr val="FFFFFF"/>
                </a:solidFill>
              </a:rPr>
              <a:t>To achieve</a:t>
            </a:r>
          </a:p>
          <a:p>
            <a:r>
              <a:rPr lang="en-US" sz="3400" b="1" dirty="0">
                <a:solidFill>
                  <a:srgbClr val="FFFFFF"/>
                </a:solidFill>
              </a:rPr>
              <a:t>excellence in </a:t>
            </a:r>
            <a:br>
              <a:rPr lang="en-US" sz="3400" b="1" dirty="0">
                <a:solidFill>
                  <a:srgbClr val="FFFFFF"/>
                </a:solidFill>
              </a:rPr>
            </a:br>
            <a:r>
              <a:rPr lang="en-US" sz="3400" b="1" dirty="0">
                <a:solidFill>
                  <a:srgbClr val="FFFFFF"/>
                </a:solidFill>
              </a:rPr>
              <a:t>veterinary surgery across species</a:t>
            </a:r>
          </a:p>
        </p:txBody>
      </p:sp>
    </p:spTree>
    <p:extLst>
      <p:ext uri="{BB962C8B-B14F-4D97-AF65-F5344CB8AC3E}">
        <p14:creationId xmlns:p14="http://schemas.microsoft.com/office/powerpoint/2010/main" val="96136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
                                        <p:tgtEl>
                                          <p:spTgt spid="26"/>
                                        </p:tgtEl>
                                      </p:cBhvr>
                                    </p:animEffect>
                                  </p:childTnLst>
                                </p:cTn>
                              </p:par>
                            </p:childTnLst>
                          </p:cTn>
                        </p:par>
                        <p:par>
                          <p:cTn id="8" fill="hold">
                            <p:stCondLst>
                              <p:cond delay="800"/>
                            </p:stCondLst>
                            <p:childTnLst>
                              <p:par>
                                <p:cTn id="9" presetID="10" presetClass="entr" presetSubtype="0"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fade">
                                      <p:cBhvr>
                                        <p:cTn id="11" dur="100"/>
                                        <p:tgtEl>
                                          <p:spTgt spid="22">
                                            <p:txEl>
                                              <p:pRg st="0" end="0"/>
                                            </p:txEl>
                                          </p:spTgt>
                                        </p:tgtEl>
                                      </p:cBhvr>
                                    </p:animEffect>
                                  </p:childTnLst>
                                </p:cTn>
                              </p:par>
                            </p:childTnLst>
                          </p:cTn>
                        </p:par>
                        <p:par>
                          <p:cTn id="12" fill="hold">
                            <p:stCondLst>
                              <p:cond delay="900"/>
                            </p:stCondLst>
                            <p:childTnLst>
                              <p:par>
                                <p:cTn id="13" presetID="10" presetClass="entr" presetSubtype="0" fill="hold" grpId="0" nodeType="after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fade">
                                      <p:cBhvr>
                                        <p:cTn id="15" dur="100"/>
                                        <p:tgtEl>
                                          <p:spTgt spid="22">
                                            <p:txEl>
                                              <p:pRg st="1" end="1"/>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r="37418" b="1008"/>
          <a:stretch/>
        </p:blipFill>
        <p:spPr>
          <a:xfrm>
            <a:off x="0" y="1412776"/>
            <a:ext cx="4572000" cy="4822741"/>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8348"/>
                    </a14:imgEffect>
                    <a14:imgEffect>
                      <a14:saturation sat="78000"/>
                    </a14:imgEffect>
                    <a14:imgEffect>
                      <a14:brightnessContrast contrast="-13000"/>
                    </a14:imgEffect>
                  </a14:imgLayer>
                </a14:imgProps>
              </a:ext>
              <a:ext uri="{28A0092B-C50C-407E-A947-70E740481C1C}">
                <a14:useLocalDpi xmlns:a14="http://schemas.microsoft.com/office/drawing/2010/main" val="0"/>
              </a:ext>
            </a:extLst>
          </a:blip>
          <a:srcRect l="11387" t="-1" r="16870" b="535"/>
          <a:stretch/>
        </p:blipFill>
        <p:spPr>
          <a:xfrm>
            <a:off x="4572001" y="1412775"/>
            <a:ext cx="4572000" cy="4820003"/>
          </a:xfrm>
          <a:prstGeom prst="rect">
            <a:avLst/>
          </a:prstGeom>
        </p:spPr>
      </p:pic>
      <p:sp>
        <p:nvSpPr>
          <p:cNvPr id="26" name="Rectangle 3"/>
          <p:cNvSpPr>
            <a:spLocks noChangeArrowheads="1"/>
          </p:cNvSpPr>
          <p:nvPr/>
        </p:nvSpPr>
        <p:spPr bwMode="auto">
          <a:xfrm>
            <a:off x="0" y="1412776"/>
            <a:ext cx="9144000" cy="4824536"/>
          </a:xfrm>
          <a:prstGeom prst="rect">
            <a:avLst/>
          </a:prstGeom>
          <a:gradFill rotWithShape="1">
            <a:gsLst>
              <a:gs pos="0">
                <a:srgbClr val="AFC410"/>
              </a:gs>
              <a:gs pos="100000">
                <a:srgbClr val="001B55">
                  <a:alpha val="75000"/>
                </a:srgbClr>
              </a:gs>
            </a:gsLst>
            <a:lin ang="2700000" scaled="0"/>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sp>
        <p:nvSpPr>
          <p:cNvPr id="2" name="Title 1"/>
          <p:cNvSpPr>
            <a:spLocks noGrp="1"/>
          </p:cNvSpPr>
          <p:nvPr>
            <p:ph type="title"/>
          </p:nvPr>
        </p:nvSpPr>
        <p:spPr/>
        <p:txBody>
          <a:bodyPr/>
          <a:lstStyle/>
          <a:p>
            <a:r>
              <a:rPr lang="en-US" dirty="0"/>
              <a:t>Improving patient care worldwide</a:t>
            </a:r>
          </a:p>
        </p:txBody>
      </p:sp>
      <p:sp>
        <p:nvSpPr>
          <p:cNvPr id="22" name="Content Placeholder 2"/>
          <p:cNvSpPr txBox="1">
            <a:spLocks/>
          </p:cNvSpPr>
          <p:nvPr/>
        </p:nvSpPr>
        <p:spPr bwMode="auto">
          <a:xfrm>
            <a:off x="3563888" y="1412776"/>
            <a:ext cx="5184576"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342900" indent="-342900">
              <a:buFont typeface="Arial" panose="020B0604020202020204" pitchFamily="34" charset="0"/>
              <a:buChar char="•"/>
            </a:pPr>
            <a:r>
              <a:rPr lang="en-US" u="sng" dirty="0">
                <a:solidFill>
                  <a:schemeClr val="bg1"/>
                </a:solidFill>
              </a:rPr>
              <a:t>Offer access to a dynamic global network</a:t>
            </a:r>
            <a:r>
              <a:rPr lang="en-US" b="1" u="sng" dirty="0">
                <a:solidFill>
                  <a:schemeClr val="bg1"/>
                </a:solidFill>
              </a:rPr>
              <a:t> </a:t>
            </a:r>
            <a:r>
              <a:rPr lang="en-US" dirty="0">
                <a:solidFill>
                  <a:schemeClr val="bg1"/>
                </a:solidFill>
              </a:rPr>
              <a:t>of experts who share a strong interest in VET orthopedic </a:t>
            </a:r>
            <a:r>
              <a:rPr lang="en-GB" dirty="0">
                <a:solidFill>
                  <a:schemeClr val="bg1"/>
                </a:solidFill>
              </a:rPr>
              <a:t>trauma and reconstruction, as well as musculoskeletal disorders.</a:t>
            </a:r>
          </a:p>
          <a:p>
            <a:pPr marL="342900" indent="-342900">
              <a:buFont typeface="Arial" panose="020B0604020202020204" pitchFamily="34" charset="0"/>
              <a:buChar char="•"/>
            </a:pPr>
            <a:r>
              <a:rPr lang="en-US" u="sng" dirty="0">
                <a:solidFill>
                  <a:schemeClr val="bg1"/>
                </a:solidFill>
              </a:rPr>
              <a:t>Support younger surgeons</a:t>
            </a:r>
            <a:r>
              <a:rPr lang="en-US" b="1" u="sng" dirty="0">
                <a:solidFill>
                  <a:schemeClr val="bg1"/>
                </a:solidFill>
              </a:rPr>
              <a:t> </a:t>
            </a:r>
            <a:r>
              <a:rPr lang="en-US" dirty="0">
                <a:solidFill>
                  <a:schemeClr val="bg1"/>
                </a:solidFill>
              </a:rPr>
              <a:t>in pursuing fulfilling careers and becoming a leader within the </a:t>
            </a:r>
            <a:r>
              <a:rPr lang="en-GB" dirty="0">
                <a:solidFill>
                  <a:schemeClr val="bg1"/>
                </a:solidFill>
              </a:rPr>
              <a:t>AOVET community.</a:t>
            </a:r>
            <a:endParaRPr lang="en-US" dirty="0">
              <a:solidFill>
                <a:schemeClr val="bg1"/>
              </a:solidFill>
            </a:endParaRPr>
          </a:p>
          <a:p>
            <a:pPr marL="342900" indent="-342900">
              <a:buFont typeface="Arial" panose="020B0604020202020204" pitchFamily="34" charset="0"/>
              <a:buChar char="•"/>
            </a:pPr>
            <a:r>
              <a:rPr lang="en-US" u="sng" dirty="0">
                <a:solidFill>
                  <a:schemeClr val="bg1"/>
                </a:solidFill>
              </a:rPr>
              <a:t>Improve patient care standards</a:t>
            </a:r>
            <a:r>
              <a:rPr lang="en-US" dirty="0">
                <a:solidFill>
                  <a:schemeClr val="bg1"/>
                </a:solidFill>
              </a:rPr>
              <a:t> by supplying a valuable education and network throughout </a:t>
            </a:r>
            <a:r>
              <a:rPr lang="en-GB" dirty="0">
                <a:solidFill>
                  <a:schemeClr val="bg1"/>
                </a:solidFill>
              </a:rPr>
              <a:t>a surgeon’s career.</a:t>
            </a:r>
            <a:endParaRPr lang="en-US" dirty="0">
              <a:solidFill>
                <a:srgbClr val="FFFFFF"/>
              </a:solidFill>
            </a:endParaRPr>
          </a:p>
        </p:txBody>
      </p:sp>
      <p:grpSp>
        <p:nvGrpSpPr>
          <p:cNvPr id="11" name="Group 10"/>
          <p:cNvGrpSpPr/>
          <p:nvPr/>
        </p:nvGrpSpPr>
        <p:grpSpPr>
          <a:xfrm>
            <a:off x="448312" y="2420888"/>
            <a:ext cx="2809454" cy="2775118"/>
            <a:chOff x="448312" y="2420888"/>
            <a:chExt cx="2809454" cy="2775118"/>
          </a:xfrm>
        </p:grpSpPr>
        <p:sp>
          <p:nvSpPr>
            <p:cNvPr id="14" name="Oval 13"/>
            <p:cNvSpPr/>
            <p:nvPr/>
          </p:nvSpPr>
          <p:spPr>
            <a:xfrm>
              <a:off x="2472745" y="2420888"/>
              <a:ext cx="785021" cy="7850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87842" y="2544277"/>
              <a:ext cx="543998" cy="543998"/>
            </a:xfrm>
            <a:prstGeom prst="rect">
              <a:avLst/>
            </a:prstGeom>
          </p:spPr>
        </p:pic>
        <p:sp>
          <p:nvSpPr>
            <p:cNvPr id="16" name="Oval 15"/>
            <p:cNvSpPr/>
            <p:nvPr/>
          </p:nvSpPr>
          <p:spPr>
            <a:xfrm>
              <a:off x="448312" y="2551677"/>
              <a:ext cx="2644332" cy="2644329"/>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latin typeface="Arial" panose="020B0604020202020204" pitchFamily="34" charset="0"/>
                <a:cs typeface="Arial" panose="020B0604020202020204" pitchFamily="34" charset="0"/>
              </a:endParaRPr>
            </a:p>
          </p:txBody>
        </p:sp>
        <p:sp>
          <p:nvSpPr>
            <p:cNvPr id="17" name="TextBox 16"/>
            <p:cNvSpPr txBox="1"/>
            <p:nvPr/>
          </p:nvSpPr>
          <p:spPr>
            <a:xfrm>
              <a:off x="596065" y="3206977"/>
              <a:ext cx="2332151" cy="1306163"/>
            </a:xfrm>
            <a:prstGeom prst="rect">
              <a:avLst/>
            </a:prstGeom>
            <a:noFill/>
          </p:spPr>
          <p:txBody>
            <a:bodyPr wrap="square" rtlCol="0" anchor="ctr" anchorCtr="0">
              <a:noAutofit/>
            </a:bodyPr>
            <a:lstStyle/>
            <a:p>
              <a:pPr algn="ctr">
                <a:lnSpc>
                  <a:spcPts val="3000"/>
                </a:lnSpc>
              </a:pPr>
              <a:r>
                <a:rPr lang="en-US" sz="3000" b="1" dirty="0">
                  <a:solidFill>
                    <a:schemeClr val="bg1"/>
                  </a:solidFill>
                  <a:cs typeface="Arial" panose="020B0604020202020204" pitchFamily="34" charset="0"/>
                </a:rPr>
                <a:t>Special focus areas</a:t>
              </a:r>
            </a:p>
          </p:txBody>
        </p:sp>
        <p:sp>
          <p:nvSpPr>
            <p:cNvPr id="21" name="Oval 20"/>
            <p:cNvSpPr/>
            <p:nvPr/>
          </p:nvSpPr>
          <p:spPr>
            <a:xfrm>
              <a:off x="528582" y="2631946"/>
              <a:ext cx="2483792" cy="2483789"/>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1898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
                                        <p:tgtEl>
                                          <p:spTgt spid="26"/>
                                        </p:tgtEl>
                                      </p:cBhvr>
                                    </p:animEffect>
                                  </p:childTnLst>
                                </p:cTn>
                              </p:par>
                            </p:childTnLst>
                          </p:cTn>
                        </p:par>
                        <p:par>
                          <p:cTn id="8" fill="hold">
                            <p:stCondLst>
                              <p:cond delay="8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300"/>
                                        <p:tgtEl>
                                          <p:spTgt spid="11"/>
                                        </p:tgtEl>
                                      </p:cBhvr>
                                    </p:animEffect>
                                  </p:childTnLst>
                                </p:cTn>
                              </p:par>
                            </p:childTnLst>
                          </p:cTn>
                        </p:par>
                        <p:par>
                          <p:cTn id="12" fill="hold">
                            <p:stCondLst>
                              <p:cond delay="1100"/>
                            </p:stCondLst>
                            <p:childTnLst>
                              <p:par>
                                <p:cTn id="13" presetID="10" presetClass="entr" presetSubtype="0" fill="hold" grpId="0" nodeType="after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fade">
                                      <p:cBhvr>
                                        <p:cTn id="15" dur="100"/>
                                        <p:tgtEl>
                                          <p:spTgt spid="22">
                                            <p:txEl>
                                              <p:pRg st="0" end="0"/>
                                            </p:txEl>
                                          </p:spTgt>
                                        </p:tgtEl>
                                      </p:cBhvr>
                                    </p:animEffect>
                                  </p:childTnLst>
                                </p:cTn>
                              </p:par>
                            </p:childTnLst>
                          </p:cTn>
                        </p:par>
                        <p:par>
                          <p:cTn id="16" fill="hold">
                            <p:stCondLst>
                              <p:cond delay="1200"/>
                            </p:stCondLst>
                            <p:childTnLst>
                              <p:par>
                                <p:cTn id="17" presetID="10" presetClass="entr" presetSubtype="0" fill="hold" grpId="0" nodeType="after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fade">
                                      <p:cBhvr>
                                        <p:cTn id="19" dur="100"/>
                                        <p:tgtEl>
                                          <p:spTgt spid="22">
                                            <p:txEl>
                                              <p:pRg st="1" end="1"/>
                                            </p:txEl>
                                          </p:spTgt>
                                        </p:tgtEl>
                                      </p:cBhvr>
                                    </p:animEffect>
                                  </p:childTnLst>
                                </p:cTn>
                              </p:par>
                            </p:childTnLst>
                          </p:cTn>
                        </p:par>
                        <p:par>
                          <p:cTn id="20" fill="hold">
                            <p:stCondLst>
                              <p:cond delay="1300"/>
                            </p:stCondLst>
                            <p:childTnLst>
                              <p:par>
                                <p:cTn id="21" presetID="10" presetClass="entr" presetSubtype="0" fill="hold" grpId="0" nodeType="after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fade">
                                      <p:cBhvr>
                                        <p:cTn id="23" dur="1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AOVET membership scheme</a:t>
            </a:r>
          </a:p>
        </p:txBody>
      </p:sp>
      <p:pic>
        <p:nvPicPr>
          <p:cNvPr id="3" name="Picture 2">
            <a:extLst>
              <a:ext uri="{FF2B5EF4-FFF2-40B4-BE49-F238E27FC236}">
                <a16:creationId xmlns:a16="http://schemas.microsoft.com/office/drawing/2014/main" id="{3D14B28A-3B51-454F-9D35-BB5183EDDED9}"/>
              </a:ext>
            </a:extLst>
          </p:cNvPr>
          <p:cNvPicPr>
            <a:picLocks noChangeAspect="1"/>
          </p:cNvPicPr>
          <p:nvPr/>
        </p:nvPicPr>
        <p:blipFill>
          <a:blip r:embed="rId2"/>
          <a:stretch>
            <a:fillRect/>
          </a:stretch>
        </p:blipFill>
        <p:spPr>
          <a:xfrm>
            <a:off x="0" y="1052736"/>
            <a:ext cx="9144000" cy="5679916"/>
          </a:xfrm>
          <a:prstGeom prst="rect">
            <a:avLst/>
          </a:prstGeom>
        </p:spPr>
      </p:pic>
    </p:spTree>
    <p:extLst>
      <p:ext uri="{BB962C8B-B14F-4D97-AF65-F5344CB8AC3E}">
        <p14:creationId xmlns:p14="http://schemas.microsoft.com/office/powerpoint/2010/main" val="968346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
          <p:cNvSpPr>
            <a:spLocks noChangeArrowheads="1"/>
          </p:cNvSpPr>
          <p:nvPr/>
        </p:nvSpPr>
        <p:spPr bwMode="auto">
          <a:xfrm>
            <a:off x="0" y="1412776"/>
            <a:ext cx="9144000" cy="4824536"/>
          </a:xfrm>
          <a:prstGeom prst="rect">
            <a:avLst/>
          </a:prstGeom>
          <a:gradFill flip="none" rotWithShape="1">
            <a:gsLst>
              <a:gs pos="0">
                <a:srgbClr val="64803D"/>
              </a:gs>
              <a:gs pos="100000">
                <a:schemeClr val="bg2">
                  <a:lumMod val="40000"/>
                  <a:lumOff val="60000"/>
                  <a:alpha val="75000"/>
                </a:schemeClr>
              </a:gs>
              <a:gs pos="50000">
                <a:schemeClr val="bg1">
                  <a:alpha val="90000"/>
                </a:schemeClr>
              </a:gs>
            </a:gsLst>
            <a:lin ang="5400000" scaled="0"/>
            <a:tileRect/>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sp>
        <p:nvSpPr>
          <p:cNvPr id="2" name="Title 1"/>
          <p:cNvSpPr>
            <a:spLocks noGrp="1"/>
          </p:cNvSpPr>
          <p:nvPr>
            <p:ph type="title"/>
          </p:nvPr>
        </p:nvSpPr>
        <p:spPr/>
        <p:txBody>
          <a:bodyPr/>
          <a:lstStyle/>
          <a:p>
            <a:r>
              <a:rPr lang="en-US" dirty="0"/>
              <a:t>Your AOVET member benefits</a:t>
            </a:r>
          </a:p>
        </p:txBody>
      </p:sp>
      <p:sp>
        <p:nvSpPr>
          <p:cNvPr id="57" name="Rectangle 56"/>
          <p:cNvSpPr/>
          <p:nvPr/>
        </p:nvSpPr>
        <p:spPr bwMode="auto">
          <a:xfrm>
            <a:off x="755576" y="1700808"/>
            <a:ext cx="7201116" cy="648072"/>
          </a:xfrm>
          <a:prstGeom prst="rect">
            <a:avLst/>
          </a:prstGeom>
          <a:gradFill flip="none" rotWithShape="1">
            <a:gsLst>
              <a:gs pos="50000">
                <a:schemeClr val="bg1"/>
              </a:gs>
              <a:gs pos="100000">
                <a:srgbClr val="FFFFFF">
                  <a:alpha val="0"/>
                </a:srgbClr>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sp>
        <p:nvSpPr>
          <p:cNvPr id="58" name="TextBox 57"/>
          <p:cNvSpPr txBox="1"/>
          <p:nvPr/>
        </p:nvSpPr>
        <p:spPr>
          <a:xfrm>
            <a:off x="1375001" y="1700808"/>
            <a:ext cx="6984776" cy="648072"/>
          </a:xfrm>
          <a:prstGeom prst="rect">
            <a:avLst/>
          </a:prstGeom>
          <a:noFill/>
        </p:spPr>
        <p:txBody>
          <a:bodyPr wrap="square" rtlCol="0" anchor="ctr" anchorCtr="0">
            <a:noAutofit/>
          </a:bodyPr>
          <a:lstStyle/>
          <a:p>
            <a:r>
              <a:rPr lang="en-US" sz="1400" dirty="0"/>
              <a:t>Refine your </a:t>
            </a:r>
            <a:r>
              <a:rPr lang="en-US" sz="1400" b="1" dirty="0"/>
              <a:t>expertise </a:t>
            </a:r>
            <a:r>
              <a:rPr lang="en-US" sz="1400" dirty="0"/>
              <a:t>as a clinician and keep it up to date. </a:t>
            </a:r>
            <a:br>
              <a:rPr lang="en-US" sz="1400" dirty="0"/>
            </a:br>
            <a:r>
              <a:rPr lang="en-US" sz="1400" dirty="0"/>
              <a:t>Full access to a number of top medical publications, including the VCOT journal.</a:t>
            </a:r>
          </a:p>
        </p:txBody>
      </p:sp>
      <p:sp>
        <p:nvSpPr>
          <p:cNvPr id="70" name="Rectangle 69"/>
          <p:cNvSpPr/>
          <p:nvPr/>
        </p:nvSpPr>
        <p:spPr bwMode="auto">
          <a:xfrm>
            <a:off x="755576" y="2618030"/>
            <a:ext cx="7201116" cy="648072"/>
          </a:xfrm>
          <a:prstGeom prst="rect">
            <a:avLst/>
          </a:prstGeom>
          <a:gradFill flip="none" rotWithShape="1">
            <a:gsLst>
              <a:gs pos="50000">
                <a:schemeClr val="bg1"/>
              </a:gs>
              <a:gs pos="100000">
                <a:srgbClr val="FFFFFF">
                  <a:alpha val="0"/>
                </a:srgbClr>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sp>
        <p:nvSpPr>
          <p:cNvPr id="71" name="TextBox 70"/>
          <p:cNvSpPr txBox="1"/>
          <p:nvPr/>
        </p:nvSpPr>
        <p:spPr>
          <a:xfrm>
            <a:off x="1375001" y="2618030"/>
            <a:ext cx="6984776" cy="648072"/>
          </a:xfrm>
          <a:prstGeom prst="rect">
            <a:avLst/>
          </a:prstGeom>
          <a:noFill/>
        </p:spPr>
        <p:txBody>
          <a:bodyPr wrap="square" rtlCol="0" anchor="ctr" anchorCtr="0">
            <a:noAutofit/>
          </a:bodyPr>
          <a:lstStyle/>
          <a:p>
            <a:r>
              <a:rPr lang="en-US" sz="1400" dirty="0"/>
              <a:t>Share your </a:t>
            </a:r>
            <a:r>
              <a:rPr lang="en-US" sz="1400" b="1" dirty="0"/>
              <a:t>knowledge</a:t>
            </a:r>
            <a:r>
              <a:rPr lang="en-US" sz="1400" dirty="0"/>
              <a:t> and improve </a:t>
            </a:r>
            <a:r>
              <a:rPr lang="en-US" sz="1400" b="1" dirty="0"/>
              <a:t>patient care</a:t>
            </a:r>
            <a:r>
              <a:rPr lang="en-US" sz="1400" dirty="0"/>
              <a:t>.</a:t>
            </a:r>
            <a:endParaRPr lang="en-US" sz="1400" b="1" dirty="0"/>
          </a:p>
        </p:txBody>
      </p:sp>
      <p:sp>
        <p:nvSpPr>
          <p:cNvPr id="74" name="Rectangle 73"/>
          <p:cNvSpPr/>
          <p:nvPr/>
        </p:nvSpPr>
        <p:spPr bwMode="auto">
          <a:xfrm>
            <a:off x="755576" y="3535252"/>
            <a:ext cx="7201116" cy="648072"/>
          </a:xfrm>
          <a:prstGeom prst="rect">
            <a:avLst/>
          </a:prstGeom>
          <a:gradFill flip="none" rotWithShape="1">
            <a:gsLst>
              <a:gs pos="50000">
                <a:schemeClr val="bg1"/>
              </a:gs>
              <a:gs pos="100000">
                <a:srgbClr val="FFFFFF">
                  <a:alpha val="0"/>
                </a:srgbClr>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sp>
        <p:nvSpPr>
          <p:cNvPr id="75" name="TextBox 74"/>
          <p:cNvSpPr txBox="1"/>
          <p:nvPr/>
        </p:nvSpPr>
        <p:spPr>
          <a:xfrm>
            <a:off x="1375001" y="3535252"/>
            <a:ext cx="6984776" cy="648072"/>
          </a:xfrm>
          <a:prstGeom prst="rect">
            <a:avLst/>
          </a:prstGeom>
          <a:noFill/>
        </p:spPr>
        <p:txBody>
          <a:bodyPr wrap="square" rtlCol="0" anchor="ctr" anchorCtr="0">
            <a:noAutofit/>
          </a:bodyPr>
          <a:lstStyle/>
          <a:p>
            <a:r>
              <a:rPr lang="en-US" sz="1400" dirty="0"/>
              <a:t>Focus on the </a:t>
            </a:r>
            <a:r>
              <a:rPr lang="en-US" sz="1400" b="1" dirty="0"/>
              <a:t>topics most important </a:t>
            </a:r>
            <a:r>
              <a:rPr lang="en-US" sz="1400" dirty="0"/>
              <a:t>to you professionally.</a:t>
            </a:r>
          </a:p>
        </p:txBody>
      </p:sp>
      <p:sp>
        <p:nvSpPr>
          <p:cNvPr id="78" name="Rectangle 77"/>
          <p:cNvSpPr/>
          <p:nvPr/>
        </p:nvSpPr>
        <p:spPr bwMode="auto">
          <a:xfrm>
            <a:off x="755576" y="4452474"/>
            <a:ext cx="7201116" cy="648072"/>
          </a:xfrm>
          <a:prstGeom prst="rect">
            <a:avLst/>
          </a:prstGeom>
          <a:gradFill flip="none" rotWithShape="1">
            <a:gsLst>
              <a:gs pos="50000">
                <a:schemeClr val="bg1"/>
              </a:gs>
              <a:gs pos="100000">
                <a:srgbClr val="FFFFFF">
                  <a:alpha val="0"/>
                </a:srgbClr>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sp>
        <p:nvSpPr>
          <p:cNvPr id="79" name="TextBox 78"/>
          <p:cNvSpPr txBox="1"/>
          <p:nvPr/>
        </p:nvSpPr>
        <p:spPr>
          <a:xfrm>
            <a:off x="1375001" y="4452474"/>
            <a:ext cx="6984776" cy="648072"/>
          </a:xfrm>
          <a:prstGeom prst="rect">
            <a:avLst/>
          </a:prstGeom>
          <a:noFill/>
        </p:spPr>
        <p:txBody>
          <a:bodyPr wrap="square" rtlCol="0" anchor="ctr" anchorCtr="0">
            <a:noAutofit/>
          </a:bodyPr>
          <a:lstStyle/>
          <a:p>
            <a:r>
              <a:rPr lang="en-US" sz="1400" dirty="0"/>
              <a:t>Unlimited access to </a:t>
            </a:r>
            <a:r>
              <a:rPr lang="en-US" sz="1400" b="1" dirty="0"/>
              <a:t>the AOVET network</a:t>
            </a:r>
            <a:r>
              <a:rPr lang="en-US" sz="1400" dirty="0"/>
              <a:t>. </a:t>
            </a:r>
            <a:br>
              <a:rPr lang="en-US" sz="1400" dirty="0"/>
            </a:br>
            <a:r>
              <a:rPr lang="en-US" sz="1400" dirty="0"/>
              <a:t>Get expert insights to help improve your skills and advance your medical career.</a:t>
            </a:r>
          </a:p>
        </p:txBody>
      </p:sp>
      <p:sp>
        <p:nvSpPr>
          <p:cNvPr id="82" name="Rectangle 81"/>
          <p:cNvSpPr/>
          <p:nvPr/>
        </p:nvSpPr>
        <p:spPr bwMode="auto">
          <a:xfrm>
            <a:off x="755576" y="5369697"/>
            <a:ext cx="7201116" cy="648072"/>
          </a:xfrm>
          <a:prstGeom prst="rect">
            <a:avLst/>
          </a:prstGeom>
          <a:gradFill flip="none" rotWithShape="1">
            <a:gsLst>
              <a:gs pos="50000">
                <a:schemeClr val="bg1"/>
              </a:gs>
              <a:gs pos="100000">
                <a:srgbClr val="FFFFFF">
                  <a:alpha val="0"/>
                </a:srgbClr>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sp>
        <p:nvSpPr>
          <p:cNvPr id="83" name="TextBox 82"/>
          <p:cNvSpPr txBox="1"/>
          <p:nvPr/>
        </p:nvSpPr>
        <p:spPr>
          <a:xfrm>
            <a:off x="1375001" y="5369697"/>
            <a:ext cx="6984776" cy="648072"/>
          </a:xfrm>
          <a:prstGeom prst="rect">
            <a:avLst/>
          </a:prstGeom>
          <a:noFill/>
        </p:spPr>
        <p:txBody>
          <a:bodyPr wrap="square" rtlCol="0" anchor="ctr" anchorCtr="0">
            <a:noAutofit/>
          </a:bodyPr>
          <a:lstStyle/>
          <a:p>
            <a:r>
              <a:rPr lang="en-US" sz="1400" dirty="0"/>
              <a:t>Shape the </a:t>
            </a:r>
            <a:r>
              <a:rPr lang="en-US" sz="1400" b="1" dirty="0"/>
              <a:t>future of AOVET</a:t>
            </a:r>
            <a:r>
              <a:rPr lang="en-US" sz="1400" dirty="0"/>
              <a:t>.</a:t>
            </a:r>
            <a:endParaRPr lang="en-US" sz="1400" b="1" dirty="0"/>
          </a:p>
        </p:txBody>
      </p:sp>
      <p:grpSp>
        <p:nvGrpSpPr>
          <p:cNvPr id="8" name="Group 7"/>
          <p:cNvGrpSpPr/>
          <p:nvPr/>
        </p:nvGrpSpPr>
        <p:grpSpPr>
          <a:xfrm>
            <a:off x="395536" y="3463244"/>
            <a:ext cx="785021" cy="785020"/>
            <a:chOff x="395536" y="3463244"/>
            <a:chExt cx="785021" cy="785020"/>
          </a:xfrm>
          <a:solidFill>
            <a:srgbClr val="AFC410"/>
          </a:solidFill>
        </p:grpSpPr>
        <p:sp>
          <p:nvSpPr>
            <p:cNvPr id="76" name="Oval 75"/>
            <p:cNvSpPr/>
            <p:nvPr/>
          </p:nvSpPr>
          <p:spPr>
            <a:xfrm>
              <a:off x="395536" y="3463244"/>
              <a:ext cx="785021" cy="7850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6047" y="3583755"/>
              <a:ext cx="543998" cy="543998"/>
            </a:xfrm>
            <a:prstGeom prst="rect">
              <a:avLst/>
            </a:prstGeom>
            <a:grpFill/>
          </p:spPr>
        </p:pic>
      </p:grpSp>
      <p:grpSp>
        <p:nvGrpSpPr>
          <p:cNvPr id="7" name="Group 6"/>
          <p:cNvGrpSpPr/>
          <p:nvPr/>
        </p:nvGrpSpPr>
        <p:grpSpPr>
          <a:xfrm>
            <a:off x="395536" y="2546022"/>
            <a:ext cx="785021" cy="785020"/>
            <a:chOff x="395536" y="2546022"/>
            <a:chExt cx="785021" cy="785020"/>
          </a:xfrm>
          <a:solidFill>
            <a:srgbClr val="AFC410"/>
          </a:solidFill>
        </p:grpSpPr>
        <p:sp>
          <p:nvSpPr>
            <p:cNvPr id="72" name="Oval 71"/>
            <p:cNvSpPr/>
            <p:nvPr/>
          </p:nvSpPr>
          <p:spPr>
            <a:xfrm>
              <a:off x="395536" y="2546022"/>
              <a:ext cx="785021" cy="7850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6047" y="2671236"/>
              <a:ext cx="543998" cy="543998"/>
            </a:xfrm>
            <a:prstGeom prst="rect">
              <a:avLst/>
            </a:prstGeom>
            <a:grpFill/>
          </p:spPr>
        </p:pic>
      </p:grpSp>
      <p:grpSp>
        <p:nvGrpSpPr>
          <p:cNvPr id="6" name="Group 5"/>
          <p:cNvGrpSpPr/>
          <p:nvPr/>
        </p:nvGrpSpPr>
        <p:grpSpPr>
          <a:xfrm>
            <a:off x="395536" y="1628800"/>
            <a:ext cx="785021" cy="785020"/>
            <a:chOff x="395536" y="1628800"/>
            <a:chExt cx="785021" cy="785020"/>
          </a:xfrm>
          <a:solidFill>
            <a:srgbClr val="AFC410"/>
          </a:solidFill>
        </p:grpSpPr>
        <p:sp>
          <p:nvSpPr>
            <p:cNvPr id="59" name="Oval 58"/>
            <p:cNvSpPr/>
            <p:nvPr/>
          </p:nvSpPr>
          <p:spPr>
            <a:xfrm>
              <a:off x="395536" y="1628800"/>
              <a:ext cx="785021" cy="7850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6047" y="1749310"/>
              <a:ext cx="543998" cy="543998"/>
            </a:xfrm>
            <a:prstGeom prst="rect">
              <a:avLst/>
            </a:prstGeom>
            <a:grpFill/>
          </p:spPr>
        </p:pic>
      </p:grpSp>
      <p:grpSp>
        <p:nvGrpSpPr>
          <p:cNvPr id="9" name="Group 8"/>
          <p:cNvGrpSpPr/>
          <p:nvPr/>
        </p:nvGrpSpPr>
        <p:grpSpPr>
          <a:xfrm>
            <a:off x="395536" y="4380466"/>
            <a:ext cx="785021" cy="785020"/>
            <a:chOff x="395536" y="4380466"/>
            <a:chExt cx="785021" cy="785020"/>
          </a:xfrm>
          <a:solidFill>
            <a:srgbClr val="AFC410"/>
          </a:solidFill>
        </p:grpSpPr>
        <p:sp>
          <p:nvSpPr>
            <p:cNvPr id="80" name="Oval 79"/>
            <p:cNvSpPr/>
            <p:nvPr/>
          </p:nvSpPr>
          <p:spPr>
            <a:xfrm>
              <a:off x="395536" y="4380466"/>
              <a:ext cx="785021" cy="7850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6047" y="4496274"/>
              <a:ext cx="543998" cy="543998"/>
            </a:xfrm>
            <a:prstGeom prst="rect">
              <a:avLst/>
            </a:prstGeom>
            <a:grpFill/>
          </p:spPr>
        </p:pic>
      </p:grpSp>
      <p:grpSp>
        <p:nvGrpSpPr>
          <p:cNvPr id="10" name="Group 9"/>
          <p:cNvGrpSpPr/>
          <p:nvPr/>
        </p:nvGrpSpPr>
        <p:grpSpPr>
          <a:xfrm>
            <a:off x="395536" y="5297689"/>
            <a:ext cx="785021" cy="785020"/>
            <a:chOff x="395536" y="5297689"/>
            <a:chExt cx="785021" cy="785020"/>
          </a:xfrm>
          <a:solidFill>
            <a:srgbClr val="AFC410"/>
          </a:solidFill>
        </p:grpSpPr>
        <p:sp>
          <p:nvSpPr>
            <p:cNvPr id="84" name="Oval 83"/>
            <p:cNvSpPr/>
            <p:nvPr/>
          </p:nvSpPr>
          <p:spPr>
            <a:xfrm>
              <a:off x="395536" y="5297689"/>
              <a:ext cx="785021" cy="7850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6047" y="5418200"/>
              <a:ext cx="543998" cy="543998"/>
            </a:xfrm>
            <a:prstGeom prst="rect">
              <a:avLst/>
            </a:prstGeom>
            <a:grpFill/>
          </p:spPr>
        </p:pic>
      </p:grpSp>
    </p:spTree>
    <p:extLst>
      <p:ext uri="{BB962C8B-B14F-4D97-AF65-F5344CB8AC3E}">
        <p14:creationId xmlns:p14="http://schemas.microsoft.com/office/powerpoint/2010/main" val="27831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300"/>
                                        <p:tgtEl>
                                          <p:spTgt spid="58"/>
                                        </p:tgtEl>
                                      </p:cBhvr>
                                    </p:animEffect>
                                  </p:childTnLst>
                                </p:cTn>
                              </p:par>
                            </p:childTnLst>
                          </p:cTn>
                        </p:par>
                        <p:par>
                          <p:cTn id="11" fill="hold">
                            <p:stCondLst>
                              <p:cond delay="300"/>
                            </p:stCondLst>
                            <p:childTnLst>
                              <p:par>
                                <p:cTn id="12" presetID="22" presetClass="entr" presetSubtype="8" fill="hold" grpId="0" nodeType="after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wipe(left)">
                                      <p:cBhvr>
                                        <p:cTn id="14" dur="500"/>
                                        <p:tgtEl>
                                          <p:spTgt spid="57"/>
                                        </p:tgtEl>
                                      </p:cBhvr>
                                    </p:animEffect>
                                  </p:childTnLst>
                                </p:cTn>
                              </p:par>
                            </p:childTnLst>
                          </p:cTn>
                        </p:par>
                        <p:par>
                          <p:cTn id="15" fill="hold">
                            <p:stCondLst>
                              <p:cond delay="8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3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300"/>
                                        <p:tgtEl>
                                          <p:spTgt spid="71"/>
                                        </p:tgtEl>
                                      </p:cBhvr>
                                    </p:animEffect>
                                  </p:childTnLst>
                                </p:cTn>
                              </p:par>
                            </p:childTnLst>
                          </p:cTn>
                        </p:par>
                        <p:par>
                          <p:cTn id="22" fill="hold">
                            <p:stCondLst>
                              <p:cond delay="1100"/>
                            </p:stCondLst>
                            <p:childTnLst>
                              <p:par>
                                <p:cTn id="23" presetID="22" presetClass="entr" presetSubtype="8" fill="hold" grpId="0" nodeType="after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left)">
                                      <p:cBhvr>
                                        <p:cTn id="25" dur="500"/>
                                        <p:tgtEl>
                                          <p:spTgt spid="70"/>
                                        </p:tgtEl>
                                      </p:cBhvr>
                                    </p:animEffect>
                                  </p:childTnLst>
                                </p:cTn>
                              </p:par>
                            </p:childTnLst>
                          </p:cTn>
                        </p:par>
                        <p:par>
                          <p:cTn id="26" fill="hold">
                            <p:stCondLst>
                              <p:cond delay="160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3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300"/>
                                        <p:tgtEl>
                                          <p:spTgt spid="75"/>
                                        </p:tgtEl>
                                      </p:cBhvr>
                                    </p:animEffect>
                                  </p:childTnLst>
                                </p:cTn>
                              </p:par>
                            </p:childTnLst>
                          </p:cTn>
                        </p:par>
                        <p:par>
                          <p:cTn id="33" fill="hold">
                            <p:stCondLst>
                              <p:cond delay="1900"/>
                            </p:stCondLst>
                            <p:childTnLst>
                              <p:par>
                                <p:cTn id="34" presetID="22" presetClass="entr" presetSubtype="8" fill="hold" grpId="0" nodeType="after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wipe(left)">
                                      <p:cBhvr>
                                        <p:cTn id="36" dur="500"/>
                                        <p:tgtEl>
                                          <p:spTgt spid="74"/>
                                        </p:tgtEl>
                                      </p:cBhvr>
                                    </p:animEffect>
                                  </p:childTnLst>
                                </p:cTn>
                              </p:par>
                            </p:childTnLst>
                          </p:cTn>
                        </p:par>
                        <p:par>
                          <p:cTn id="37" fill="hold">
                            <p:stCondLst>
                              <p:cond delay="2400"/>
                            </p:stCondLst>
                            <p:childTnLst>
                              <p:par>
                                <p:cTn id="38" presetID="10"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3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9"/>
                                        </p:tgtEl>
                                        <p:attrNameLst>
                                          <p:attrName>style.visibility</p:attrName>
                                        </p:attrNameLst>
                                      </p:cBhvr>
                                      <p:to>
                                        <p:strVal val="visible"/>
                                      </p:to>
                                    </p:set>
                                    <p:animEffect transition="in" filter="fade">
                                      <p:cBhvr>
                                        <p:cTn id="43" dur="300"/>
                                        <p:tgtEl>
                                          <p:spTgt spid="79"/>
                                        </p:tgtEl>
                                      </p:cBhvr>
                                    </p:animEffect>
                                  </p:childTnLst>
                                </p:cTn>
                              </p:par>
                            </p:childTnLst>
                          </p:cTn>
                        </p:par>
                        <p:par>
                          <p:cTn id="44" fill="hold">
                            <p:stCondLst>
                              <p:cond delay="2700"/>
                            </p:stCondLst>
                            <p:childTnLst>
                              <p:par>
                                <p:cTn id="45" presetID="22" presetClass="entr" presetSubtype="8" fill="hold" grpId="0" nodeType="after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wipe(left)">
                                      <p:cBhvr>
                                        <p:cTn id="47" dur="500"/>
                                        <p:tgtEl>
                                          <p:spTgt spid="78"/>
                                        </p:tgtEl>
                                      </p:cBhvr>
                                    </p:animEffect>
                                  </p:childTnLst>
                                </p:cTn>
                              </p:par>
                            </p:childTnLst>
                          </p:cTn>
                        </p:par>
                        <p:par>
                          <p:cTn id="48" fill="hold">
                            <p:stCondLst>
                              <p:cond delay="3200"/>
                            </p:stCondLst>
                            <p:childTnLst>
                              <p:par>
                                <p:cTn id="49" presetID="10"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300"/>
                                        <p:tgtEl>
                                          <p:spTgt spid="1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300"/>
                                        <p:tgtEl>
                                          <p:spTgt spid="83"/>
                                        </p:tgtEl>
                                      </p:cBhvr>
                                    </p:animEffect>
                                  </p:childTnLst>
                                </p:cTn>
                              </p:par>
                            </p:childTnLst>
                          </p:cTn>
                        </p:par>
                        <p:par>
                          <p:cTn id="55" fill="hold">
                            <p:stCondLst>
                              <p:cond delay="3500"/>
                            </p:stCondLst>
                            <p:childTnLst>
                              <p:par>
                                <p:cTn id="56" presetID="22" presetClass="entr" presetSubtype="8" fill="hold" grpId="0" nodeType="after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wipe(left)">
                                      <p:cBhvr>
                                        <p:cTn id="5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p:bldP spid="70" grpId="0" animBg="1"/>
      <p:bldP spid="71" grpId="0"/>
      <p:bldP spid="74" grpId="0" animBg="1"/>
      <p:bldP spid="75" grpId="0"/>
      <p:bldP spid="78" grpId="0" animBg="1"/>
      <p:bldP spid="79" grpId="0"/>
      <p:bldP spid="82" grpId="0" animBg="1"/>
      <p:bldP spid="8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
          <p:cNvSpPr>
            <a:spLocks noChangeArrowheads="1"/>
          </p:cNvSpPr>
          <p:nvPr/>
        </p:nvSpPr>
        <p:spPr bwMode="auto">
          <a:xfrm>
            <a:off x="0" y="1412776"/>
            <a:ext cx="9144000" cy="4824536"/>
          </a:xfrm>
          <a:prstGeom prst="rect">
            <a:avLst/>
          </a:prstGeom>
          <a:gradFill flip="none" rotWithShape="1">
            <a:gsLst>
              <a:gs pos="0">
                <a:srgbClr val="64803D"/>
              </a:gs>
              <a:gs pos="100000">
                <a:schemeClr val="bg2">
                  <a:lumMod val="40000"/>
                  <a:lumOff val="60000"/>
                  <a:alpha val="75000"/>
                </a:schemeClr>
              </a:gs>
              <a:gs pos="50000">
                <a:schemeClr val="bg1">
                  <a:alpha val="90000"/>
                </a:schemeClr>
              </a:gs>
            </a:gsLst>
            <a:lin ang="5400000" scaled="0"/>
            <a:tileRect/>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sp>
        <p:nvSpPr>
          <p:cNvPr id="2" name="Title 1"/>
          <p:cNvSpPr>
            <a:spLocks noGrp="1"/>
          </p:cNvSpPr>
          <p:nvPr>
            <p:ph type="title"/>
          </p:nvPr>
        </p:nvSpPr>
        <p:spPr/>
        <p:txBody>
          <a:bodyPr/>
          <a:lstStyle/>
          <a:p>
            <a:r>
              <a:rPr lang="en-US" dirty="0"/>
              <a:t>VCOT Journal</a:t>
            </a:r>
          </a:p>
        </p:txBody>
      </p:sp>
      <p:sp>
        <p:nvSpPr>
          <p:cNvPr id="3" name="Content Placeholder 2"/>
          <p:cNvSpPr>
            <a:spLocks noGrp="1"/>
          </p:cNvSpPr>
          <p:nvPr>
            <p:ph idx="1"/>
          </p:nvPr>
        </p:nvSpPr>
        <p:spPr>
          <a:xfrm>
            <a:off x="3833106" y="2420888"/>
            <a:ext cx="4771341" cy="3592562"/>
          </a:xfrm>
        </p:spPr>
        <p:txBody>
          <a:bodyPr anchor="t" anchorCtr="0"/>
          <a:lstStyle/>
          <a:p>
            <a:r>
              <a:rPr lang="en-US" b="1" dirty="0">
                <a:solidFill>
                  <a:srgbClr val="29529B"/>
                </a:solidFill>
              </a:rPr>
              <a:t>Veterinary and Comparative </a:t>
            </a:r>
            <a:r>
              <a:rPr lang="en-US" b="1" dirty="0" err="1">
                <a:solidFill>
                  <a:srgbClr val="29529B"/>
                </a:solidFill>
              </a:rPr>
              <a:t>Orthopaedics</a:t>
            </a:r>
            <a:r>
              <a:rPr lang="en-US" b="1" dirty="0">
                <a:solidFill>
                  <a:srgbClr val="29529B"/>
                </a:solidFill>
              </a:rPr>
              <a:t> and Traumatology: </a:t>
            </a:r>
          </a:p>
          <a:p>
            <a:pPr lvl="1"/>
            <a:r>
              <a:rPr lang="en-US" sz="1600" dirty="0"/>
              <a:t>VCOT meets its readers demands by focusing on both traumatological and practical aspects.</a:t>
            </a:r>
          </a:p>
          <a:p>
            <a:pPr lvl="1"/>
            <a:r>
              <a:rPr lang="en-US" sz="1600" dirty="0"/>
              <a:t>Articles of a high scientific standard are published in English by international authors. </a:t>
            </a:r>
          </a:p>
          <a:p>
            <a:pPr lvl="1"/>
            <a:r>
              <a:rPr lang="en-US" sz="1600" dirty="0"/>
              <a:t>Review articles, original papers, clinical communications, case reports, letters to the Editor, as well as the latest news in basic research inform the reader about new operating techniques and improvements. </a:t>
            </a:r>
          </a:p>
          <a:p>
            <a:pPr lvl="1"/>
            <a:r>
              <a:rPr lang="en-US" sz="1600" dirty="0"/>
              <a:t>VCOT is published 6 times a year.</a:t>
            </a:r>
          </a:p>
        </p:txBody>
      </p:sp>
      <p:pic>
        <p:nvPicPr>
          <p:cNvPr id="13" name="Picture 12"/>
          <p:cNvPicPr>
            <a:picLocks noChangeAspect="1"/>
          </p:cNvPicPr>
          <p:nvPr/>
        </p:nvPicPr>
        <p:blipFill>
          <a:blip r:embed="rId2"/>
          <a:stretch>
            <a:fillRect/>
          </a:stretch>
        </p:blipFill>
        <p:spPr>
          <a:xfrm>
            <a:off x="689728" y="1817116"/>
            <a:ext cx="2824648" cy="3770292"/>
          </a:xfrm>
          <a:prstGeom prst="rect">
            <a:avLst/>
          </a:prstGeom>
          <a:ln>
            <a:noFill/>
          </a:ln>
          <a:effectLst>
            <a:reflection blurRad="12700" stA="31000" endPos="18000" dir="5400000" sy="-100000" algn="bl" rotWithShape="0"/>
          </a:effectLst>
          <a:scene3d>
            <a:camera prst="perspectiveContrastingRightFacing" fov="2700000">
              <a:rot lat="248996" lon="19841543" rev="364635"/>
            </a:camera>
            <a:lightRig rig="threePt" dir="t"/>
          </a:scene3d>
          <a:sp3d>
            <a:bevelT w="0" h="88900"/>
          </a:sp3d>
        </p:spPr>
      </p:pic>
      <p:sp>
        <p:nvSpPr>
          <p:cNvPr id="6" name="Oval 5"/>
          <p:cNvSpPr/>
          <p:nvPr/>
        </p:nvSpPr>
        <p:spPr bwMode="auto">
          <a:xfrm>
            <a:off x="7558708" y="792925"/>
            <a:ext cx="1224136" cy="1224136"/>
          </a:xfrm>
          <a:prstGeom prst="ellipse">
            <a:avLst/>
          </a:prstGeom>
          <a:solidFill>
            <a:schemeClr val="bg1"/>
          </a:solidFill>
          <a:ln w="38100" cap="flat" cmpd="sng" algn="ctr">
            <a:gradFill flip="none" rotWithShape="1">
              <a:gsLst>
                <a:gs pos="100000">
                  <a:schemeClr val="tx2">
                    <a:lumMod val="40000"/>
                    <a:lumOff val="60000"/>
                  </a:schemeClr>
                </a:gs>
                <a:gs pos="0">
                  <a:schemeClr val="tx2">
                    <a:lumMod val="50000"/>
                  </a:schemeClr>
                </a:gs>
              </a:gsLst>
              <a:lin ang="14100000" scaled="0"/>
              <a:tileRect/>
            </a:gra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Osaka" charset="0"/>
              <a:cs typeface="Osaka" charset="0"/>
            </a:endParaRPr>
          </a:p>
        </p:txBody>
      </p:sp>
      <p:pic>
        <p:nvPicPr>
          <p:cNvPr id="12" name="Picture 3"/>
          <p:cNvPicPr>
            <a:picLocks noChangeAspect="1" noChangeArrowheads="1"/>
          </p:cNvPicPr>
          <p:nvPr/>
        </p:nvPicPr>
        <p:blipFill>
          <a:blip r:embed="rId2"/>
          <a:stretch>
            <a:fillRect/>
          </a:stretch>
        </p:blipFill>
        <p:spPr bwMode="auto">
          <a:xfrm rot="20228673">
            <a:off x="7921418" y="819470"/>
            <a:ext cx="596566" cy="796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2"/>
          <a:stretch>
            <a:fillRect/>
          </a:stretch>
        </p:blipFill>
        <p:spPr bwMode="auto">
          <a:xfrm rot="19885567">
            <a:off x="7837908" y="983752"/>
            <a:ext cx="585976" cy="78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2"/>
          <a:stretch>
            <a:fillRect/>
          </a:stretch>
        </p:blipFill>
        <p:spPr bwMode="auto">
          <a:xfrm rot="19177207">
            <a:off x="7732580" y="1146895"/>
            <a:ext cx="596372" cy="796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75618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
          <p:cNvSpPr>
            <a:spLocks noChangeArrowheads="1"/>
          </p:cNvSpPr>
          <p:nvPr/>
        </p:nvSpPr>
        <p:spPr bwMode="auto">
          <a:xfrm>
            <a:off x="0" y="1412776"/>
            <a:ext cx="9144000" cy="4824536"/>
          </a:xfrm>
          <a:prstGeom prst="rect">
            <a:avLst/>
          </a:prstGeom>
          <a:gradFill flip="none" rotWithShape="1">
            <a:gsLst>
              <a:gs pos="0">
                <a:srgbClr val="64803D"/>
              </a:gs>
              <a:gs pos="100000">
                <a:schemeClr val="bg2">
                  <a:lumMod val="40000"/>
                  <a:lumOff val="60000"/>
                  <a:alpha val="75000"/>
                </a:schemeClr>
              </a:gs>
              <a:gs pos="50000">
                <a:schemeClr val="bg1">
                  <a:alpha val="90000"/>
                </a:schemeClr>
              </a:gs>
            </a:gsLst>
            <a:lin ang="5400000" scaled="0"/>
            <a:tileRect/>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sp>
        <p:nvSpPr>
          <p:cNvPr id="2" name="Title 1"/>
          <p:cNvSpPr>
            <a:spLocks noGrp="1"/>
          </p:cNvSpPr>
          <p:nvPr>
            <p:ph type="title"/>
          </p:nvPr>
        </p:nvSpPr>
        <p:spPr/>
        <p:txBody>
          <a:bodyPr/>
          <a:lstStyle/>
          <a:p>
            <a:r>
              <a:rPr lang="en-US" dirty="0"/>
              <a:t>Veterinary Surgery Journal</a:t>
            </a:r>
          </a:p>
        </p:txBody>
      </p:sp>
      <p:sp>
        <p:nvSpPr>
          <p:cNvPr id="3" name="Content Placeholder 2"/>
          <p:cNvSpPr>
            <a:spLocks noGrp="1"/>
          </p:cNvSpPr>
          <p:nvPr>
            <p:ph idx="1"/>
          </p:nvPr>
        </p:nvSpPr>
        <p:spPr>
          <a:xfrm>
            <a:off x="3833106" y="2420888"/>
            <a:ext cx="4771341" cy="3592562"/>
          </a:xfrm>
        </p:spPr>
        <p:txBody>
          <a:bodyPr anchor="t" anchorCtr="0"/>
          <a:lstStyle/>
          <a:p>
            <a:r>
              <a:rPr lang="en-US" b="1" dirty="0">
                <a:solidFill>
                  <a:srgbClr val="29529B"/>
                </a:solidFill>
              </a:rPr>
              <a:t>Veterinary Surgery: </a:t>
            </a:r>
          </a:p>
          <a:p>
            <a:pPr lvl="1"/>
            <a:r>
              <a:rPr lang="en-US" sz="1600" dirty="0"/>
              <a:t>The the official journal of the American College of Veterinary Surgeons, the European College of Veterinary Surgeons, and the Veterinary Endoscopy Society.</a:t>
            </a:r>
          </a:p>
          <a:p>
            <a:pPr lvl="1"/>
            <a:r>
              <a:rPr lang="en-US" sz="1600" dirty="0"/>
              <a:t>A source of up-to-date coverage of surgical and anesthetic management of animals, addressing significant problems in veterinary surgery with relevant case histories and observations.  </a:t>
            </a:r>
          </a:p>
          <a:p>
            <a:pPr lvl="1"/>
            <a:r>
              <a:rPr lang="en-US" sz="1600" dirty="0"/>
              <a:t>Contains original, peer-reviewed articles with timely articles on surgical techniques, diagnostic aims, care of infections, and advances in knowledge of metabolism as it affects the surgical patient. </a:t>
            </a:r>
          </a:p>
        </p:txBody>
      </p:sp>
      <p:pic>
        <p:nvPicPr>
          <p:cNvPr id="13" name="Picture 12"/>
          <p:cNvPicPr>
            <a:picLocks noChangeAspect="1"/>
          </p:cNvPicPr>
          <p:nvPr/>
        </p:nvPicPr>
        <p:blipFill>
          <a:blip r:embed="rId2"/>
          <a:stretch>
            <a:fillRect/>
          </a:stretch>
        </p:blipFill>
        <p:spPr>
          <a:xfrm>
            <a:off x="689048" y="1867879"/>
            <a:ext cx="2826009" cy="3668765"/>
          </a:xfrm>
          <a:prstGeom prst="rect">
            <a:avLst/>
          </a:prstGeom>
          <a:ln>
            <a:noFill/>
          </a:ln>
          <a:effectLst>
            <a:reflection blurRad="12700" stA="31000" endPos="18000" dir="5400000" sy="-100000" algn="bl" rotWithShape="0"/>
          </a:effectLst>
          <a:scene3d>
            <a:camera prst="perspectiveContrastingRightFacing" fov="2700000">
              <a:rot lat="248996" lon="19841543" rev="364635"/>
            </a:camera>
            <a:lightRig rig="threePt" dir="t"/>
          </a:scene3d>
          <a:sp3d>
            <a:bevelT w="0" h="88900"/>
          </a:sp3d>
        </p:spPr>
      </p:pic>
      <p:sp>
        <p:nvSpPr>
          <p:cNvPr id="6" name="Oval 5"/>
          <p:cNvSpPr/>
          <p:nvPr/>
        </p:nvSpPr>
        <p:spPr bwMode="auto">
          <a:xfrm>
            <a:off x="7558708" y="792925"/>
            <a:ext cx="1224136" cy="1224136"/>
          </a:xfrm>
          <a:prstGeom prst="ellipse">
            <a:avLst/>
          </a:prstGeom>
          <a:solidFill>
            <a:schemeClr val="bg1"/>
          </a:solidFill>
          <a:ln w="38100" cap="flat" cmpd="sng" algn="ctr">
            <a:gradFill flip="none" rotWithShape="1">
              <a:gsLst>
                <a:gs pos="100000">
                  <a:schemeClr val="tx2">
                    <a:lumMod val="40000"/>
                    <a:lumOff val="60000"/>
                  </a:schemeClr>
                </a:gs>
                <a:gs pos="0">
                  <a:schemeClr val="tx2">
                    <a:lumMod val="50000"/>
                  </a:schemeClr>
                </a:gs>
              </a:gsLst>
              <a:lin ang="14100000" scaled="0"/>
              <a:tileRect/>
            </a:gra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Osaka" charset="0"/>
              <a:cs typeface="Osaka" charset="0"/>
            </a:endParaRPr>
          </a:p>
        </p:txBody>
      </p:sp>
      <p:pic>
        <p:nvPicPr>
          <p:cNvPr id="8" name="Picture 7"/>
          <p:cNvPicPr>
            <a:picLocks noChangeAspect="1"/>
          </p:cNvPicPr>
          <p:nvPr/>
        </p:nvPicPr>
        <p:blipFill>
          <a:blip r:embed="rId2"/>
          <a:stretch>
            <a:fillRect/>
          </a:stretch>
        </p:blipFill>
        <p:spPr>
          <a:xfrm rot="20977352">
            <a:off x="7774416" y="930097"/>
            <a:ext cx="697104" cy="904991"/>
          </a:xfrm>
          <a:prstGeom prst="rect">
            <a:avLst/>
          </a:prstGeom>
        </p:spPr>
      </p:pic>
    </p:spTree>
    <p:extLst>
      <p:ext uri="{BB962C8B-B14F-4D97-AF65-F5344CB8AC3E}">
        <p14:creationId xmlns:p14="http://schemas.microsoft.com/office/powerpoint/2010/main" val="2270469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
          <p:cNvSpPr>
            <a:spLocks noChangeArrowheads="1"/>
          </p:cNvSpPr>
          <p:nvPr/>
        </p:nvSpPr>
        <p:spPr bwMode="auto">
          <a:xfrm>
            <a:off x="0" y="1412776"/>
            <a:ext cx="9144000" cy="4824536"/>
          </a:xfrm>
          <a:prstGeom prst="rect">
            <a:avLst/>
          </a:prstGeom>
          <a:gradFill flip="none" rotWithShape="1">
            <a:gsLst>
              <a:gs pos="0">
                <a:srgbClr val="64803D"/>
              </a:gs>
              <a:gs pos="100000">
                <a:schemeClr val="bg2">
                  <a:lumMod val="40000"/>
                  <a:lumOff val="60000"/>
                  <a:alpha val="75000"/>
                </a:schemeClr>
              </a:gs>
              <a:gs pos="50000">
                <a:schemeClr val="bg1">
                  <a:alpha val="90000"/>
                </a:schemeClr>
              </a:gs>
            </a:gsLst>
            <a:lin ang="5400000" scaled="0"/>
            <a:tileRect/>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sp>
        <p:nvSpPr>
          <p:cNvPr id="2" name="Title 1"/>
          <p:cNvSpPr>
            <a:spLocks noGrp="1"/>
          </p:cNvSpPr>
          <p:nvPr>
            <p:ph type="title"/>
          </p:nvPr>
        </p:nvSpPr>
        <p:spPr/>
        <p:txBody>
          <a:bodyPr/>
          <a:lstStyle/>
          <a:p>
            <a:r>
              <a:rPr lang="en-US" dirty="0"/>
              <a:t>Online veterinary resources</a:t>
            </a:r>
          </a:p>
        </p:txBody>
      </p:sp>
      <p:sp>
        <p:nvSpPr>
          <p:cNvPr id="3" name="Content Placeholder 2"/>
          <p:cNvSpPr>
            <a:spLocks noGrp="1"/>
          </p:cNvSpPr>
          <p:nvPr>
            <p:ph idx="1"/>
          </p:nvPr>
        </p:nvSpPr>
        <p:spPr>
          <a:xfrm>
            <a:off x="3833106" y="2420888"/>
            <a:ext cx="4771341" cy="3592562"/>
          </a:xfrm>
        </p:spPr>
        <p:txBody>
          <a:bodyPr anchor="t" anchorCtr="0"/>
          <a:lstStyle/>
          <a:p>
            <a:r>
              <a:rPr lang="en-US" b="1" dirty="0">
                <a:solidFill>
                  <a:srgbClr val="29529B"/>
                </a:solidFill>
              </a:rPr>
              <a:t>Online Resources: </a:t>
            </a:r>
          </a:p>
          <a:p>
            <a:pPr lvl="1"/>
            <a:r>
              <a:rPr lang="en-US" sz="1600" b="1" dirty="0" err="1"/>
              <a:t>Orthovet</a:t>
            </a:r>
            <a:r>
              <a:rPr lang="en-US" sz="1600" b="1" dirty="0"/>
              <a:t> Supersite </a:t>
            </a:r>
            <a:r>
              <a:rPr lang="en-US" sz="1600" dirty="0"/>
              <a:t>provides online abstracts and exchange of information in veterinary </a:t>
            </a:r>
            <a:r>
              <a:rPr lang="en-US" sz="1600" dirty="0" err="1"/>
              <a:t>orthopaedic</a:t>
            </a:r>
            <a:r>
              <a:rPr lang="en-US" sz="1600" dirty="0"/>
              <a:t> and traumatology community. </a:t>
            </a:r>
          </a:p>
          <a:p>
            <a:pPr lvl="1"/>
            <a:endParaRPr lang="en-US" sz="1600" dirty="0"/>
          </a:p>
          <a:p>
            <a:pPr lvl="1"/>
            <a:r>
              <a:rPr lang="en-US" sz="1600" b="1" dirty="0" err="1"/>
              <a:t>VetMed</a:t>
            </a:r>
            <a:r>
              <a:rPr lang="en-US" sz="1600" b="1" dirty="0"/>
              <a:t> Resource </a:t>
            </a:r>
            <a:r>
              <a:rPr lang="en-US" sz="1600" dirty="0"/>
              <a:t>is an internet site providing access to the world’s largest database covering all areas of veterinary medicine. The information in this resource includes the veterinary part of the CAB Abstracts Database which goes back to 1972, and is updated weekly, providing a unique collection of veterinary information.</a:t>
            </a:r>
          </a:p>
        </p:txBody>
      </p:sp>
      <p:pic>
        <p:nvPicPr>
          <p:cNvPr id="13" name="Picture 12"/>
          <p:cNvPicPr>
            <a:picLocks noChangeAspect="1"/>
          </p:cNvPicPr>
          <p:nvPr/>
        </p:nvPicPr>
        <p:blipFill>
          <a:blip r:embed="rId2"/>
          <a:stretch>
            <a:fillRect/>
          </a:stretch>
        </p:blipFill>
        <p:spPr>
          <a:xfrm>
            <a:off x="323528" y="2289257"/>
            <a:ext cx="2826009" cy="2826009"/>
          </a:xfrm>
          <a:prstGeom prst="rect">
            <a:avLst/>
          </a:prstGeom>
          <a:ln>
            <a:noFill/>
          </a:ln>
          <a:effectLst>
            <a:reflection blurRad="12700" stA="31000" endPos="18000" dir="5400000" sy="-100000" algn="bl" rotWithShape="0"/>
          </a:effectLst>
          <a:scene3d>
            <a:camera prst="perspectiveContrastingRightFacing" fov="2700000">
              <a:rot lat="248996" lon="19841543" rev="364635"/>
            </a:camera>
            <a:lightRig rig="threePt" dir="t"/>
          </a:scene3d>
          <a:sp3d>
            <a:bevelT w="0" h="88900"/>
          </a:sp3d>
        </p:spPr>
      </p:pic>
      <p:sp>
        <p:nvSpPr>
          <p:cNvPr id="6" name="Oval 5"/>
          <p:cNvSpPr/>
          <p:nvPr/>
        </p:nvSpPr>
        <p:spPr bwMode="auto">
          <a:xfrm>
            <a:off x="7558708" y="792925"/>
            <a:ext cx="1224136" cy="1224136"/>
          </a:xfrm>
          <a:prstGeom prst="ellipse">
            <a:avLst/>
          </a:prstGeom>
          <a:solidFill>
            <a:schemeClr val="bg1"/>
          </a:solidFill>
          <a:ln w="38100" cap="flat" cmpd="sng" algn="ctr">
            <a:gradFill flip="none" rotWithShape="1">
              <a:gsLst>
                <a:gs pos="100000">
                  <a:schemeClr val="tx2">
                    <a:lumMod val="40000"/>
                    <a:lumOff val="60000"/>
                  </a:schemeClr>
                </a:gs>
                <a:gs pos="0">
                  <a:schemeClr val="tx2">
                    <a:lumMod val="50000"/>
                  </a:schemeClr>
                </a:gs>
              </a:gsLst>
              <a:lin ang="14100000" scaled="0"/>
              <a:tileRect/>
            </a:gra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Osaka" charset="0"/>
              <a:cs typeface="Osaka" charset="0"/>
            </a:endParaRPr>
          </a:p>
        </p:txBody>
      </p:sp>
      <p:pic>
        <p:nvPicPr>
          <p:cNvPr id="15" name="Picture 2" descr="C:\Users\alepionk\AppData\Local\Temp\notes44BA7F\~65995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9" y="4239390"/>
            <a:ext cx="1751752" cy="17517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2"/>
          <a:stretch>
            <a:fillRect/>
          </a:stretch>
        </p:blipFill>
        <p:spPr>
          <a:xfrm rot="20640681">
            <a:off x="7403245" y="974379"/>
            <a:ext cx="861228" cy="861228"/>
          </a:xfrm>
          <a:prstGeom prst="rect">
            <a:avLst/>
          </a:prstGeom>
          <a:ln>
            <a:noFill/>
          </a:ln>
          <a:effectLst>
            <a:outerShdw blurRad="292100" dist="139700" dir="2700000" algn="tl" rotWithShape="0">
              <a:srgbClr val="333333">
                <a:alpha val="65000"/>
              </a:srgbClr>
            </a:outerShdw>
          </a:effectLst>
        </p:spPr>
      </p:pic>
      <p:pic>
        <p:nvPicPr>
          <p:cNvPr id="17" name="Picture 2" descr="C:\Users\alepionk\AppData\Local\Temp\notes44BA7F\~65995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84524">
            <a:off x="7976086" y="1053960"/>
            <a:ext cx="944816" cy="9448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287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
          <p:cNvSpPr>
            <a:spLocks noChangeArrowheads="1"/>
          </p:cNvSpPr>
          <p:nvPr/>
        </p:nvSpPr>
        <p:spPr bwMode="auto">
          <a:xfrm>
            <a:off x="0" y="1412776"/>
            <a:ext cx="9144000" cy="4824536"/>
          </a:xfrm>
          <a:prstGeom prst="rect">
            <a:avLst/>
          </a:prstGeom>
          <a:gradFill flip="none" rotWithShape="1">
            <a:gsLst>
              <a:gs pos="0">
                <a:srgbClr val="64803D"/>
              </a:gs>
              <a:gs pos="100000">
                <a:schemeClr val="bg2">
                  <a:lumMod val="40000"/>
                  <a:lumOff val="60000"/>
                  <a:alpha val="75000"/>
                </a:schemeClr>
              </a:gs>
              <a:gs pos="50000">
                <a:schemeClr val="bg1">
                  <a:alpha val="90000"/>
                </a:schemeClr>
              </a:gs>
            </a:gsLst>
            <a:lin ang="5400000" scaled="0"/>
            <a:tileRect/>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sp>
        <p:nvSpPr>
          <p:cNvPr id="2" name="Title 1"/>
          <p:cNvSpPr>
            <a:spLocks noGrp="1"/>
          </p:cNvSpPr>
          <p:nvPr>
            <p:ph type="title"/>
          </p:nvPr>
        </p:nvSpPr>
        <p:spPr/>
        <p:txBody>
          <a:bodyPr/>
          <a:lstStyle/>
          <a:p>
            <a:r>
              <a:rPr lang="en-US" dirty="0"/>
              <a:t>AOVET Manuals </a:t>
            </a:r>
          </a:p>
        </p:txBody>
      </p:sp>
      <p:sp>
        <p:nvSpPr>
          <p:cNvPr id="3" name="Content Placeholder 2"/>
          <p:cNvSpPr>
            <a:spLocks noGrp="1"/>
          </p:cNvSpPr>
          <p:nvPr>
            <p:ph idx="1"/>
          </p:nvPr>
        </p:nvSpPr>
        <p:spPr>
          <a:xfrm>
            <a:off x="3213254" y="1913921"/>
            <a:ext cx="5607217" cy="4536504"/>
          </a:xfrm>
        </p:spPr>
        <p:txBody>
          <a:bodyPr anchor="t" anchorCtr="0"/>
          <a:lstStyle/>
          <a:p>
            <a:r>
              <a:rPr lang="en-US" sz="2400" b="1" dirty="0">
                <a:solidFill>
                  <a:srgbClr val="29529B"/>
                </a:solidFill>
              </a:rPr>
              <a:t>Must-have books:</a:t>
            </a:r>
          </a:p>
          <a:p>
            <a:pPr lvl="1"/>
            <a:r>
              <a:rPr lang="en-US" sz="1600" dirty="0"/>
              <a:t>Our fantastic book </a:t>
            </a:r>
            <a:r>
              <a:rPr lang="en-US" sz="1600" b="1" dirty="0"/>
              <a:t>Principles of Fracture Management in the Dog and Cat</a:t>
            </a:r>
            <a:r>
              <a:rPr lang="en-US" sz="1600" dirty="0"/>
              <a:t> presents the pioneering approaches and the latest advancements in VET small animal surgery.</a:t>
            </a:r>
          </a:p>
          <a:p>
            <a:pPr lvl="1"/>
            <a:r>
              <a:rPr lang="en-US" sz="1600" dirty="0"/>
              <a:t>Our extraordinary book </a:t>
            </a:r>
            <a:r>
              <a:rPr lang="en-US" sz="1600" b="1" dirty="0"/>
              <a:t>Principles of Equine </a:t>
            </a:r>
            <a:r>
              <a:rPr lang="en-US" sz="1600" b="1" dirty="0" err="1"/>
              <a:t>Osteosynthesis</a:t>
            </a:r>
            <a:r>
              <a:rPr lang="en-US" sz="1600" dirty="0"/>
              <a:t> presents the pioneering approaches and the latest advancements in VET equine surgery.</a:t>
            </a:r>
          </a:p>
          <a:p>
            <a:pPr marL="0" lvl="1" indent="0">
              <a:buNone/>
            </a:pPr>
            <a:endParaRPr lang="en-US" sz="1600" dirty="0"/>
          </a:p>
        </p:txBody>
      </p:sp>
      <p:sp>
        <p:nvSpPr>
          <p:cNvPr id="6" name="Oval 5"/>
          <p:cNvSpPr/>
          <p:nvPr/>
        </p:nvSpPr>
        <p:spPr bwMode="auto">
          <a:xfrm>
            <a:off x="7558708" y="792925"/>
            <a:ext cx="1224136" cy="1224136"/>
          </a:xfrm>
          <a:prstGeom prst="ellipse">
            <a:avLst/>
          </a:prstGeom>
          <a:solidFill>
            <a:schemeClr val="bg1"/>
          </a:solidFill>
          <a:ln w="38100" cap="flat" cmpd="sng" algn="ctr">
            <a:gradFill flip="none" rotWithShape="1">
              <a:gsLst>
                <a:gs pos="100000">
                  <a:schemeClr val="tx2">
                    <a:lumMod val="40000"/>
                    <a:lumOff val="60000"/>
                  </a:schemeClr>
                </a:gs>
                <a:gs pos="0">
                  <a:schemeClr val="tx2">
                    <a:lumMod val="50000"/>
                  </a:schemeClr>
                </a:gs>
              </a:gsLst>
              <a:lin ang="14100000" scaled="0"/>
              <a:tileRect/>
            </a:gra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Osaka" charset="0"/>
              <a:cs typeface="Osaka" charset="0"/>
            </a:endParaRPr>
          </a:p>
        </p:txBody>
      </p:sp>
      <p:pic>
        <p:nvPicPr>
          <p:cNvPr id="22" name="Picture 21"/>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508073" y="5568063"/>
            <a:ext cx="406472" cy="406472"/>
          </a:xfrm>
          <a:prstGeom prst="rect">
            <a:avLst/>
          </a:prstGeom>
          <a:noFill/>
          <a:ln>
            <a:noFill/>
          </a:ln>
        </p:spPr>
      </p:pic>
      <p:sp>
        <p:nvSpPr>
          <p:cNvPr id="23" name="TextBox 22"/>
          <p:cNvSpPr txBox="1"/>
          <p:nvPr/>
        </p:nvSpPr>
        <p:spPr>
          <a:xfrm>
            <a:off x="3954713" y="5545453"/>
            <a:ext cx="1972783" cy="430887"/>
          </a:xfrm>
          <a:prstGeom prst="rect">
            <a:avLst/>
          </a:prstGeom>
          <a:noFill/>
        </p:spPr>
        <p:txBody>
          <a:bodyPr wrap="square" rtlCol="0">
            <a:spAutoFit/>
          </a:bodyPr>
          <a:lstStyle/>
          <a:p>
            <a:r>
              <a:rPr lang="en-US" sz="1100" b="1" dirty="0">
                <a:solidFill>
                  <a:srgbClr val="000000"/>
                </a:solidFill>
              </a:rPr>
              <a:t>Hardcopy  </a:t>
            </a:r>
            <a:r>
              <a:rPr lang="en-US" sz="1100" dirty="0">
                <a:solidFill>
                  <a:srgbClr val="000000"/>
                </a:solidFill>
              </a:rPr>
              <a:t>order online http://</a:t>
            </a:r>
            <a:r>
              <a:rPr lang="en-US" sz="1100" dirty="0" err="1">
                <a:solidFill>
                  <a:srgbClr val="000000"/>
                </a:solidFill>
              </a:rPr>
              <a:t>thieme.com</a:t>
            </a:r>
            <a:endParaRPr lang="en-US" sz="1100" dirty="0">
              <a:solidFill>
                <a:srgbClr val="000000"/>
              </a:solidFill>
            </a:endParaRPr>
          </a:p>
        </p:txBody>
      </p:sp>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995433" y="5559778"/>
            <a:ext cx="390838" cy="390838"/>
          </a:xfrm>
          <a:prstGeom prst="rect">
            <a:avLst/>
          </a:prstGeom>
        </p:spPr>
      </p:pic>
      <p:sp>
        <p:nvSpPr>
          <p:cNvPr id="26" name="TextBox 25"/>
          <p:cNvSpPr txBox="1"/>
          <p:nvPr/>
        </p:nvSpPr>
        <p:spPr>
          <a:xfrm>
            <a:off x="6425394" y="5545453"/>
            <a:ext cx="2305334" cy="430887"/>
          </a:xfrm>
          <a:prstGeom prst="rect">
            <a:avLst/>
          </a:prstGeom>
          <a:noFill/>
        </p:spPr>
        <p:txBody>
          <a:bodyPr wrap="square" rtlCol="0">
            <a:spAutoFit/>
          </a:bodyPr>
          <a:lstStyle/>
          <a:p>
            <a:r>
              <a:rPr lang="en-US" sz="1100" b="1" dirty="0">
                <a:solidFill>
                  <a:srgbClr val="000000"/>
                </a:solidFill>
              </a:rPr>
              <a:t>E-book  </a:t>
            </a:r>
            <a:r>
              <a:rPr lang="en-US" sz="1100" dirty="0">
                <a:solidFill>
                  <a:srgbClr val="000000"/>
                </a:solidFill>
              </a:rPr>
              <a:t>order online</a:t>
            </a:r>
          </a:p>
          <a:p>
            <a:r>
              <a:rPr lang="en-US" sz="1100" dirty="0">
                <a:solidFill>
                  <a:srgbClr val="000000"/>
                </a:solidFill>
              </a:rPr>
              <a:t>http://ebookstore.thieme.com</a:t>
            </a: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36469" r="29451"/>
          <a:stretch/>
        </p:blipFill>
        <p:spPr>
          <a:xfrm rot="21203734">
            <a:off x="7759341" y="975635"/>
            <a:ext cx="822870" cy="822553"/>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439A717E-E645-4232-B040-83AA102944AE}"/>
              </a:ext>
            </a:extLst>
          </p:cNvPr>
          <p:cNvPicPr>
            <a:picLocks noChangeAspect="1"/>
          </p:cNvPicPr>
          <p:nvPr/>
        </p:nvPicPr>
        <p:blipFill>
          <a:blip r:embed="rId7"/>
          <a:stretch>
            <a:fillRect/>
          </a:stretch>
        </p:blipFill>
        <p:spPr>
          <a:xfrm>
            <a:off x="225090" y="1722764"/>
            <a:ext cx="2826009" cy="2704894"/>
          </a:xfrm>
          <a:prstGeom prst="rect">
            <a:avLst/>
          </a:prstGeom>
          <a:ln>
            <a:noFill/>
          </a:ln>
          <a:effectLst>
            <a:reflection blurRad="12700" stA="31000" endPos="18000" dir="5400000" sy="-100000" algn="bl" rotWithShape="0"/>
          </a:effectLst>
          <a:scene3d>
            <a:camera prst="perspectiveContrastingRightFacing" fov="2700000">
              <a:rot lat="248996" lon="19841543" rev="364635"/>
            </a:camera>
            <a:lightRig rig="threePt" dir="t"/>
          </a:scene3d>
          <a:sp3d>
            <a:bevelT w="0" h="88900"/>
          </a:sp3d>
        </p:spPr>
      </p:pic>
      <p:pic>
        <p:nvPicPr>
          <p:cNvPr id="24" name="Picture 23">
            <a:extLst>
              <a:ext uri="{FF2B5EF4-FFF2-40B4-BE49-F238E27FC236}">
                <a16:creationId xmlns:a16="http://schemas.microsoft.com/office/drawing/2014/main" id="{C5211339-C200-4F45-BFCC-BD526C31DCA8}"/>
              </a:ext>
            </a:extLst>
          </p:cNvPr>
          <p:cNvPicPr>
            <a:picLocks noChangeAspect="1"/>
          </p:cNvPicPr>
          <p:nvPr/>
        </p:nvPicPr>
        <p:blipFill>
          <a:blip r:embed="rId8"/>
          <a:stretch>
            <a:fillRect/>
          </a:stretch>
        </p:blipFill>
        <p:spPr>
          <a:xfrm>
            <a:off x="1259632" y="3550210"/>
            <a:ext cx="2371552" cy="2232646"/>
          </a:xfrm>
          <a:prstGeom prst="rect">
            <a:avLst/>
          </a:prstGeom>
          <a:ln>
            <a:noFill/>
          </a:ln>
          <a:effectLst>
            <a:reflection blurRad="12700" stA="31000" endPos="18000" dir="5400000" sy="-100000" algn="bl" rotWithShape="0"/>
          </a:effectLst>
          <a:scene3d>
            <a:camera prst="perspectiveContrastingRightFacing" fov="2700000">
              <a:rot lat="248996" lon="19841543" rev="364635"/>
            </a:camera>
            <a:lightRig rig="threePt" dir="t"/>
          </a:scene3d>
          <a:sp3d>
            <a:bevelT w="0" h="88900"/>
          </a:sp3d>
        </p:spPr>
      </p:pic>
      <p:grpSp>
        <p:nvGrpSpPr>
          <p:cNvPr id="17" name="Group 16"/>
          <p:cNvGrpSpPr/>
          <p:nvPr/>
        </p:nvGrpSpPr>
        <p:grpSpPr>
          <a:xfrm>
            <a:off x="713863" y="4652803"/>
            <a:ext cx="1321736" cy="1321732"/>
            <a:chOff x="448312" y="2551677"/>
            <a:chExt cx="2644332" cy="2644329"/>
          </a:xfrm>
        </p:grpSpPr>
        <p:sp>
          <p:nvSpPr>
            <p:cNvPr id="18" name="Oval 17"/>
            <p:cNvSpPr/>
            <p:nvPr/>
          </p:nvSpPr>
          <p:spPr>
            <a:xfrm>
              <a:off x="448312" y="2551677"/>
              <a:ext cx="2644332" cy="2644329"/>
            </a:xfrm>
            <a:prstGeom prst="ellipse">
              <a:avLst/>
            </a:prstGeom>
            <a:solidFill>
              <a:srgbClr val="AFC4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latin typeface="Arial" panose="020B0604020202020204" pitchFamily="34" charset="0"/>
                <a:cs typeface="Arial" panose="020B0604020202020204" pitchFamily="34" charset="0"/>
              </a:endParaRPr>
            </a:p>
          </p:txBody>
        </p:sp>
        <p:sp>
          <p:nvSpPr>
            <p:cNvPr id="19" name="TextBox 18"/>
            <p:cNvSpPr txBox="1"/>
            <p:nvPr/>
          </p:nvSpPr>
          <p:spPr>
            <a:xfrm>
              <a:off x="482837" y="3206977"/>
              <a:ext cx="2558604" cy="1306163"/>
            </a:xfrm>
            <a:prstGeom prst="rect">
              <a:avLst/>
            </a:prstGeom>
            <a:noFill/>
          </p:spPr>
          <p:txBody>
            <a:bodyPr wrap="square" rtlCol="0" anchor="ctr" anchorCtr="0">
              <a:noAutofit/>
            </a:bodyPr>
            <a:lstStyle/>
            <a:p>
              <a:pPr algn="ctr"/>
              <a:r>
                <a:rPr lang="en-US" sz="1400" b="1" dirty="0">
                  <a:solidFill>
                    <a:schemeClr val="bg1"/>
                  </a:solidFill>
                </a:rPr>
                <a:t>10% membership discount</a:t>
              </a:r>
            </a:p>
          </p:txBody>
        </p:sp>
        <p:sp>
          <p:nvSpPr>
            <p:cNvPr id="20" name="Oval 19"/>
            <p:cNvSpPr/>
            <p:nvPr/>
          </p:nvSpPr>
          <p:spPr>
            <a:xfrm>
              <a:off x="528581" y="2631947"/>
              <a:ext cx="2483792" cy="248379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940931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
          <p:cNvSpPr>
            <a:spLocks noChangeArrowheads="1"/>
          </p:cNvSpPr>
          <p:nvPr/>
        </p:nvSpPr>
        <p:spPr bwMode="auto">
          <a:xfrm>
            <a:off x="0" y="1412776"/>
            <a:ext cx="9144000" cy="4824536"/>
          </a:xfrm>
          <a:prstGeom prst="rect">
            <a:avLst/>
          </a:prstGeom>
          <a:gradFill flip="none" rotWithShape="1">
            <a:gsLst>
              <a:gs pos="0">
                <a:srgbClr val="64803D"/>
              </a:gs>
              <a:gs pos="100000">
                <a:schemeClr val="bg2">
                  <a:lumMod val="40000"/>
                  <a:lumOff val="60000"/>
                  <a:alpha val="75000"/>
                </a:schemeClr>
              </a:gs>
              <a:gs pos="50000">
                <a:schemeClr val="bg1">
                  <a:alpha val="90000"/>
                </a:schemeClr>
              </a:gs>
            </a:gsLst>
            <a:lin ang="5400000" scaled="0"/>
            <a:tileRect/>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sp>
        <p:nvSpPr>
          <p:cNvPr id="2" name="Title 1"/>
          <p:cNvSpPr>
            <a:spLocks noGrp="1"/>
          </p:cNvSpPr>
          <p:nvPr>
            <p:ph type="title"/>
          </p:nvPr>
        </p:nvSpPr>
        <p:spPr/>
        <p:txBody>
          <a:bodyPr/>
          <a:lstStyle/>
          <a:p>
            <a:r>
              <a:rPr lang="en-US" dirty="0"/>
              <a:t>AOVET teaching videos</a:t>
            </a:r>
          </a:p>
        </p:txBody>
      </p:sp>
      <p:sp>
        <p:nvSpPr>
          <p:cNvPr id="3" name="Content Placeholder 2"/>
          <p:cNvSpPr>
            <a:spLocks noGrp="1"/>
          </p:cNvSpPr>
          <p:nvPr>
            <p:ph idx="1"/>
          </p:nvPr>
        </p:nvSpPr>
        <p:spPr>
          <a:xfrm>
            <a:off x="395536" y="4869160"/>
            <a:ext cx="8317058" cy="1224136"/>
          </a:xfrm>
        </p:spPr>
        <p:txBody>
          <a:bodyPr anchor="t" anchorCtr="0"/>
          <a:lstStyle/>
          <a:p>
            <a:r>
              <a:rPr lang="en-US" sz="1600" dirty="0"/>
              <a:t>Digital teaching and learning material, live webcasts, and event coverage for educational purposes—this and more members can find in the </a:t>
            </a:r>
            <a:r>
              <a:rPr lang="en-US" sz="1600" b="1" dirty="0"/>
              <a:t>AOVET video directory</a:t>
            </a:r>
            <a:r>
              <a:rPr lang="en-US" sz="1600" dirty="0"/>
              <a:t>. </a:t>
            </a:r>
          </a:p>
        </p:txBody>
      </p:sp>
      <p:sp>
        <p:nvSpPr>
          <p:cNvPr id="6" name="Oval 5"/>
          <p:cNvSpPr/>
          <p:nvPr/>
        </p:nvSpPr>
        <p:spPr bwMode="auto">
          <a:xfrm>
            <a:off x="7558708" y="792925"/>
            <a:ext cx="1224136" cy="1224136"/>
          </a:xfrm>
          <a:prstGeom prst="ellipse">
            <a:avLst/>
          </a:prstGeom>
          <a:solidFill>
            <a:schemeClr val="bg1"/>
          </a:solidFill>
          <a:ln w="38100" cap="flat" cmpd="sng" algn="ctr">
            <a:gradFill flip="none" rotWithShape="1">
              <a:gsLst>
                <a:gs pos="100000">
                  <a:schemeClr val="tx2">
                    <a:lumMod val="40000"/>
                    <a:lumOff val="60000"/>
                  </a:schemeClr>
                </a:gs>
                <a:gs pos="0">
                  <a:schemeClr val="tx2">
                    <a:lumMod val="50000"/>
                  </a:schemeClr>
                </a:gs>
              </a:gsLst>
              <a:lin ang="14100000" scaled="0"/>
              <a:tileRect/>
            </a:gra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Osaka" charset="0"/>
              <a:cs typeface="Osaka" charset="0"/>
            </a:endParaRPr>
          </a:p>
        </p:txBody>
      </p:sp>
      <p:pic>
        <p:nvPicPr>
          <p:cNvPr id="8" name="Picture 7" descr="AOCMF_Benefits_TeachingVideo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344" y="1033922"/>
            <a:ext cx="1044250" cy="708952"/>
          </a:xfrm>
          <a:prstGeom prst="rect">
            <a:avLst/>
          </a:prstGeom>
        </p:spPr>
      </p:pic>
      <p:pic>
        <p:nvPicPr>
          <p:cNvPr id="13" name="Picture 2" descr="C:\Users\alepionk\AppData\Local\Temp\notes44BA7F\AOVET_film_stri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924" y="692696"/>
            <a:ext cx="6975184" cy="428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3074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we are</a:t>
            </a:r>
          </a:p>
        </p:txBody>
      </p:sp>
      <p:pic>
        <p:nvPicPr>
          <p:cNvPr id="21" name="Picture 20"/>
          <p:cNvPicPr>
            <a:picLocks noChangeAspect="1"/>
          </p:cNvPicPr>
          <p:nvPr/>
        </p:nvPicPr>
        <p:blipFill rotWithShape="1">
          <a:blip r:embed="rId2"/>
          <a:srcRect l="34274" t="12151" r="33789" b="50427"/>
          <a:stretch/>
        </p:blipFill>
        <p:spPr>
          <a:xfrm>
            <a:off x="2915816" y="1194956"/>
            <a:ext cx="2952328" cy="2446093"/>
          </a:xfrm>
          <a:prstGeom prst="triangle">
            <a:avLst/>
          </a:prstGeom>
        </p:spPr>
      </p:pic>
      <p:pic>
        <p:nvPicPr>
          <p:cNvPr id="35" name="Picture 34"/>
          <p:cNvPicPr>
            <a:picLocks noChangeAspect="1"/>
          </p:cNvPicPr>
          <p:nvPr/>
        </p:nvPicPr>
        <p:blipFill rotWithShape="1">
          <a:blip r:embed="rId2"/>
          <a:srcRect l="17565" t="50675" r="50498" b="11903"/>
          <a:stretch/>
        </p:blipFill>
        <p:spPr>
          <a:xfrm>
            <a:off x="1403648" y="3667450"/>
            <a:ext cx="3008757" cy="2555167"/>
          </a:xfrm>
          <a:prstGeom prst="triangle">
            <a:avLst/>
          </a:prstGeom>
        </p:spPr>
      </p:pic>
      <p:pic>
        <p:nvPicPr>
          <p:cNvPr id="36" name="Picture 35"/>
          <p:cNvPicPr>
            <a:picLocks noChangeAspect="1"/>
          </p:cNvPicPr>
          <p:nvPr/>
        </p:nvPicPr>
        <p:blipFill rotWithShape="1">
          <a:blip r:embed="rId2"/>
          <a:srcRect l="50632" t="50675" r="17431" b="11903"/>
          <a:stretch/>
        </p:blipFill>
        <p:spPr>
          <a:xfrm>
            <a:off x="4391980" y="3716863"/>
            <a:ext cx="3024336" cy="2505754"/>
          </a:xfrm>
          <a:prstGeom prst="triangle">
            <a:avLst>
              <a:gd name="adj" fmla="val 46862"/>
            </a:avLst>
          </a:prstGeom>
        </p:spPr>
      </p:pic>
      <p:pic>
        <p:nvPicPr>
          <p:cNvPr id="37" name="Picture 36"/>
          <p:cNvPicPr>
            <a:picLocks noChangeAspect="1"/>
          </p:cNvPicPr>
          <p:nvPr/>
        </p:nvPicPr>
        <p:blipFill rotWithShape="1">
          <a:blip r:embed="rId2"/>
          <a:srcRect l="34649" t="50118" r="35427" b="10901"/>
          <a:stretch/>
        </p:blipFill>
        <p:spPr>
          <a:xfrm>
            <a:off x="2936516" y="3641049"/>
            <a:ext cx="2859619" cy="2633861"/>
          </a:xfrm>
          <a:prstGeom prst="flowChartMerge">
            <a:avLst/>
          </a:prstGeom>
        </p:spPr>
      </p:pic>
    </p:spTree>
    <p:extLst>
      <p:ext uri="{BB962C8B-B14F-4D97-AF65-F5344CB8AC3E}">
        <p14:creationId xmlns:p14="http://schemas.microsoft.com/office/powerpoint/2010/main" val="243726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
          <p:cNvSpPr>
            <a:spLocks noChangeArrowheads="1"/>
          </p:cNvSpPr>
          <p:nvPr/>
        </p:nvSpPr>
        <p:spPr bwMode="auto">
          <a:xfrm>
            <a:off x="0" y="1412776"/>
            <a:ext cx="9144000" cy="4824536"/>
          </a:xfrm>
          <a:prstGeom prst="rect">
            <a:avLst/>
          </a:prstGeom>
          <a:gradFill flip="none" rotWithShape="1">
            <a:gsLst>
              <a:gs pos="0">
                <a:srgbClr val="64803D"/>
              </a:gs>
              <a:gs pos="100000">
                <a:schemeClr val="bg2">
                  <a:lumMod val="40000"/>
                  <a:lumOff val="60000"/>
                  <a:alpha val="75000"/>
                </a:schemeClr>
              </a:gs>
              <a:gs pos="50000">
                <a:schemeClr val="bg1">
                  <a:alpha val="90000"/>
                </a:schemeClr>
              </a:gs>
            </a:gsLst>
            <a:lin ang="5400000" scaled="0"/>
            <a:tileRect/>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sp>
        <p:nvSpPr>
          <p:cNvPr id="2" name="Title 1"/>
          <p:cNvSpPr>
            <a:spLocks noGrp="1"/>
          </p:cNvSpPr>
          <p:nvPr>
            <p:ph type="title"/>
          </p:nvPr>
        </p:nvSpPr>
        <p:spPr>
          <a:xfrm>
            <a:off x="371146" y="548680"/>
            <a:ext cx="8382000" cy="685800"/>
          </a:xfrm>
        </p:spPr>
        <p:txBody>
          <a:bodyPr/>
          <a:lstStyle/>
          <a:p>
            <a:r>
              <a:rPr lang="en-US" sz="3200" dirty="0"/>
              <a:t>AOVET Surgery Reference</a:t>
            </a:r>
          </a:p>
        </p:txBody>
      </p:sp>
      <p:sp>
        <p:nvSpPr>
          <p:cNvPr id="3" name="Content Placeholder 2"/>
          <p:cNvSpPr>
            <a:spLocks noGrp="1"/>
          </p:cNvSpPr>
          <p:nvPr>
            <p:ph idx="1"/>
          </p:nvPr>
        </p:nvSpPr>
        <p:spPr>
          <a:xfrm>
            <a:off x="3648833" y="1916832"/>
            <a:ext cx="4931114" cy="4608512"/>
          </a:xfrm>
        </p:spPr>
        <p:txBody>
          <a:bodyPr anchor="t" anchorCtr="0"/>
          <a:lstStyle/>
          <a:p>
            <a:r>
              <a:rPr lang="en-US" b="1" dirty="0">
                <a:solidFill>
                  <a:schemeClr val="tx2"/>
                </a:solidFill>
              </a:rPr>
              <a:t>A tool for </a:t>
            </a:r>
            <a:r>
              <a:rPr lang="en-US" b="1" dirty="0">
                <a:solidFill>
                  <a:srgbClr val="29529B"/>
                </a:solidFill>
              </a:rPr>
              <a:t>learning by doing: </a:t>
            </a:r>
            <a:endParaRPr lang="en-US" sz="1600" dirty="0"/>
          </a:p>
          <a:p>
            <a:pPr lvl="1"/>
            <a:r>
              <a:rPr lang="en-US" sz="1600" dirty="0"/>
              <a:t>Is an online reference tool for dozens of indications.</a:t>
            </a:r>
          </a:p>
          <a:p>
            <a:pPr lvl="1"/>
            <a:r>
              <a:rPr lang="en-US" sz="1600" dirty="0">
                <a:solidFill>
                  <a:srgbClr val="000000"/>
                </a:solidFill>
                <a:latin typeface="Helv"/>
              </a:rPr>
              <a:t>Contains step-by-step instruction for patient treatment from diagnosis, to indication, preparation, approach, reduction, and fixation to aftercare.</a:t>
            </a:r>
          </a:p>
          <a:p>
            <a:pPr lvl="1"/>
            <a:r>
              <a:rPr lang="en-US" sz="1600" dirty="0">
                <a:solidFill>
                  <a:srgbClr val="000000"/>
                </a:solidFill>
                <a:latin typeface="Helv"/>
              </a:rPr>
              <a:t>Comprises 7,000 pages, detailing hundreds of procedures.</a:t>
            </a:r>
          </a:p>
          <a:p>
            <a:pPr lvl="1"/>
            <a:r>
              <a:rPr lang="en-US" sz="1600" dirty="0">
                <a:solidFill>
                  <a:srgbClr val="000000"/>
                </a:solidFill>
                <a:latin typeface="Helv"/>
              </a:rPr>
              <a:t>Contains illustrations, photos, videos, and clinical reports.</a:t>
            </a:r>
          </a:p>
          <a:p>
            <a:pPr lvl="1"/>
            <a:r>
              <a:rPr lang="en-US" sz="1600" dirty="0">
                <a:solidFill>
                  <a:srgbClr val="000000"/>
                </a:solidFill>
                <a:latin typeface="Helv"/>
              </a:rPr>
              <a:t>Is a prize-winning app offers both young and experienced surgeons a step-by-step guide to surgical management.</a:t>
            </a:r>
          </a:p>
          <a:p>
            <a:pPr lvl="1"/>
            <a:r>
              <a:rPr lang="en-US" sz="1600" dirty="0">
                <a:solidFill>
                  <a:srgbClr val="000000"/>
                </a:solidFill>
                <a:latin typeface="Helv"/>
              </a:rPr>
              <a:t>Offers AOVET members access to additional content</a:t>
            </a:r>
            <a:endParaRPr lang="en-US" sz="1600" dirty="0"/>
          </a:p>
        </p:txBody>
      </p:sp>
      <p:sp>
        <p:nvSpPr>
          <p:cNvPr id="6" name="Oval 5"/>
          <p:cNvSpPr/>
          <p:nvPr/>
        </p:nvSpPr>
        <p:spPr bwMode="auto">
          <a:xfrm>
            <a:off x="7558708" y="792925"/>
            <a:ext cx="1224136" cy="1224136"/>
          </a:xfrm>
          <a:prstGeom prst="ellipse">
            <a:avLst/>
          </a:prstGeom>
          <a:solidFill>
            <a:schemeClr val="bg1"/>
          </a:solidFill>
          <a:ln w="38100" cap="flat" cmpd="sng" algn="ctr">
            <a:gradFill flip="none" rotWithShape="1">
              <a:gsLst>
                <a:gs pos="100000">
                  <a:schemeClr val="tx2">
                    <a:lumMod val="40000"/>
                    <a:lumOff val="60000"/>
                  </a:schemeClr>
                </a:gs>
                <a:gs pos="0">
                  <a:schemeClr val="tx2">
                    <a:lumMod val="50000"/>
                  </a:schemeClr>
                </a:gs>
              </a:gsLst>
              <a:lin ang="14100000" scaled="0"/>
              <a:tileRect/>
            </a:gra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Osaka" charset="0"/>
              <a:cs typeface="Osaka" charset="0"/>
            </a:endParaRPr>
          </a:p>
        </p:txBody>
      </p:sp>
      <p:pic>
        <p:nvPicPr>
          <p:cNvPr id="10" name="Picture 9"/>
          <p:cNvPicPr>
            <a:picLocks noChangeAspect="1"/>
          </p:cNvPicPr>
          <p:nvPr/>
        </p:nvPicPr>
        <p:blipFill rotWithShape="1">
          <a:blip r:embed="rId2"/>
          <a:srcRect l="23147" t="-641" r="23605" b="-15952"/>
          <a:stretch/>
        </p:blipFill>
        <p:spPr>
          <a:xfrm>
            <a:off x="7740352" y="1059681"/>
            <a:ext cx="870680" cy="794650"/>
          </a:xfrm>
          <a:prstGeom prst="rect">
            <a:avLst/>
          </a:prstGeom>
        </p:spPr>
      </p:pic>
      <p:pic>
        <p:nvPicPr>
          <p:cNvPr id="4" name="Picture 3"/>
          <p:cNvPicPr>
            <a:picLocks noChangeAspect="1"/>
          </p:cNvPicPr>
          <p:nvPr/>
        </p:nvPicPr>
        <p:blipFill>
          <a:blip r:embed="rId3"/>
          <a:stretch>
            <a:fillRect/>
          </a:stretch>
        </p:blipFill>
        <p:spPr>
          <a:xfrm>
            <a:off x="170298" y="1529806"/>
            <a:ext cx="3393099" cy="3555378"/>
          </a:xfrm>
          <a:prstGeom prst="rect">
            <a:avLst/>
          </a:prstGeom>
        </p:spPr>
      </p:pic>
      <p:pic>
        <p:nvPicPr>
          <p:cNvPr id="7" name="Picture 6"/>
          <p:cNvPicPr>
            <a:picLocks noChangeAspect="1"/>
          </p:cNvPicPr>
          <p:nvPr/>
        </p:nvPicPr>
        <p:blipFill>
          <a:blip r:embed="rId4"/>
          <a:stretch>
            <a:fillRect/>
          </a:stretch>
        </p:blipFill>
        <p:spPr>
          <a:xfrm>
            <a:off x="1110778" y="3825044"/>
            <a:ext cx="2061358" cy="2274452"/>
          </a:xfrm>
          <a:prstGeom prst="rect">
            <a:avLst/>
          </a:prstGeom>
        </p:spPr>
      </p:pic>
      <p:grpSp>
        <p:nvGrpSpPr>
          <p:cNvPr id="11" name="Group 10"/>
          <p:cNvGrpSpPr/>
          <p:nvPr/>
        </p:nvGrpSpPr>
        <p:grpSpPr>
          <a:xfrm>
            <a:off x="2327097" y="4348249"/>
            <a:ext cx="1321736" cy="1321732"/>
            <a:chOff x="448312" y="2551677"/>
            <a:chExt cx="2644332" cy="2644329"/>
          </a:xfrm>
        </p:grpSpPr>
        <p:sp>
          <p:nvSpPr>
            <p:cNvPr id="12" name="Oval 11"/>
            <p:cNvSpPr/>
            <p:nvPr/>
          </p:nvSpPr>
          <p:spPr>
            <a:xfrm>
              <a:off x="448312" y="2551677"/>
              <a:ext cx="2644332" cy="2644329"/>
            </a:xfrm>
            <a:prstGeom prst="ellipse">
              <a:avLst/>
            </a:prstGeom>
            <a:solidFill>
              <a:srgbClr val="AFC4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latin typeface="Arial" panose="020B0604020202020204" pitchFamily="34" charset="0"/>
                <a:cs typeface="Arial" panose="020B0604020202020204" pitchFamily="34" charset="0"/>
              </a:endParaRPr>
            </a:p>
          </p:txBody>
        </p:sp>
        <p:sp>
          <p:nvSpPr>
            <p:cNvPr id="13" name="TextBox 12"/>
            <p:cNvSpPr txBox="1"/>
            <p:nvPr/>
          </p:nvSpPr>
          <p:spPr>
            <a:xfrm>
              <a:off x="482837" y="3015009"/>
              <a:ext cx="2558604" cy="1840662"/>
            </a:xfrm>
            <a:prstGeom prst="rect">
              <a:avLst/>
            </a:prstGeom>
            <a:noFill/>
          </p:spPr>
          <p:txBody>
            <a:bodyPr wrap="square" rtlCol="0" anchor="ctr" anchorCtr="0">
              <a:noAutofit/>
            </a:bodyPr>
            <a:lstStyle/>
            <a:p>
              <a:pPr algn="ctr">
                <a:lnSpc>
                  <a:spcPct val="90000"/>
                </a:lnSpc>
              </a:pPr>
              <a:r>
                <a:rPr lang="en-US" sz="1200" b="1" dirty="0">
                  <a:solidFill>
                    <a:schemeClr val="bg1"/>
                  </a:solidFill>
                </a:rPr>
                <a:t>Additional material </a:t>
              </a:r>
              <a:br>
                <a:rPr lang="en-US" sz="1200" b="1" dirty="0">
                  <a:solidFill>
                    <a:schemeClr val="bg1"/>
                  </a:solidFill>
                </a:rPr>
              </a:br>
              <a:r>
                <a:rPr lang="en-US" sz="1200" b="1" dirty="0">
                  <a:solidFill>
                    <a:schemeClr val="bg1"/>
                  </a:solidFill>
                </a:rPr>
                <a:t>for AOVET members </a:t>
              </a:r>
              <a:br>
                <a:rPr lang="en-US" sz="1200" b="1" dirty="0">
                  <a:solidFill>
                    <a:schemeClr val="bg1"/>
                  </a:solidFill>
                </a:rPr>
              </a:br>
              <a:r>
                <a:rPr lang="en-US" sz="1200" b="1" dirty="0">
                  <a:solidFill>
                    <a:schemeClr val="bg1"/>
                  </a:solidFill>
                </a:rPr>
                <a:t>only</a:t>
              </a:r>
            </a:p>
          </p:txBody>
        </p:sp>
        <p:sp>
          <p:nvSpPr>
            <p:cNvPr id="14" name="Oval 13"/>
            <p:cNvSpPr/>
            <p:nvPr/>
          </p:nvSpPr>
          <p:spPr>
            <a:xfrm>
              <a:off x="528580" y="2631947"/>
              <a:ext cx="2483792" cy="248379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441426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
          <p:cNvSpPr>
            <a:spLocks noChangeArrowheads="1"/>
          </p:cNvSpPr>
          <p:nvPr/>
        </p:nvSpPr>
        <p:spPr bwMode="auto">
          <a:xfrm>
            <a:off x="0" y="1412776"/>
            <a:ext cx="9144000" cy="4824536"/>
          </a:xfrm>
          <a:prstGeom prst="rect">
            <a:avLst/>
          </a:prstGeom>
          <a:gradFill flip="none" rotWithShape="1">
            <a:gsLst>
              <a:gs pos="0">
                <a:srgbClr val="64803D"/>
              </a:gs>
              <a:gs pos="100000">
                <a:schemeClr val="bg2">
                  <a:lumMod val="40000"/>
                  <a:lumOff val="60000"/>
                  <a:alpha val="75000"/>
                </a:schemeClr>
              </a:gs>
              <a:gs pos="50000">
                <a:schemeClr val="bg1">
                  <a:alpha val="90000"/>
                </a:schemeClr>
              </a:gs>
            </a:gsLst>
            <a:lin ang="5400000" scaled="0"/>
            <a:tileRect/>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sp>
        <p:nvSpPr>
          <p:cNvPr id="2" name="Title 1"/>
          <p:cNvSpPr>
            <a:spLocks noGrp="1"/>
          </p:cNvSpPr>
          <p:nvPr>
            <p:ph type="title"/>
          </p:nvPr>
        </p:nvSpPr>
        <p:spPr>
          <a:xfrm>
            <a:off x="371146" y="548680"/>
            <a:ext cx="8382000" cy="685800"/>
          </a:xfrm>
        </p:spPr>
        <p:txBody>
          <a:bodyPr/>
          <a:lstStyle/>
          <a:p>
            <a:r>
              <a:rPr lang="en-US" sz="3200" dirty="0"/>
              <a:t>AOPEER</a:t>
            </a:r>
          </a:p>
        </p:txBody>
      </p:sp>
      <p:sp>
        <p:nvSpPr>
          <p:cNvPr id="3" name="Content Placeholder 2"/>
          <p:cNvSpPr>
            <a:spLocks noGrp="1"/>
          </p:cNvSpPr>
          <p:nvPr>
            <p:ph idx="1"/>
          </p:nvPr>
        </p:nvSpPr>
        <p:spPr>
          <a:xfrm>
            <a:off x="3648833" y="2132856"/>
            <a:ext cx="4931114" cy="3888432"/>
          </a:xfrm>
        </p:spPr>
        <p:txBody>
          <a:bodyPr anchor="t" anchorCtr="0"/>
          <a:lstStyle/>
          <a:p>
            <a:r>
              <a:rPr lang="en-US" b="1" dirty="0">
                <a:solidFill>
                  <a:srgbClr val="29529B"/>
                </a:solidFill>
              </a:rPr>
              <a:t>Resources to support your research: </a:t>
            </a:r>
            <a:endParaRPr lang="en-US" sz="1600" dirty="0"/>
          </a:p>
          <a:p>
            <a:pPr>
              <a:buFont typeface="Arial" panose="020B0604020202020204" pitchFamily="34" charset="0"/>
              <a:buChar char="•"/>
            </a:pPr>
            <a:r>
              <a:rPr lang="en-US" sz="1600" dirty="0">
                <a:latin typeface="Helv"/>
              </a:rPr>
              <a:t>The fundamentals of research</a:t>
            </a:r>
          </a:p>
          <a:p>
            <a:pPr>
              <a:buFont typeface="Arial" panose="020B0604020202020204" pitchFamily="34" charset="0"/>
              <a:buChar char="•"/>
            </a:pPr>
            <a:r>
              <a:rPr lang="en-US" sz="1600" dirty="0">
                <a:latin typeface="Helv"/>
              </a:rPr>
              <a:t>Critical writing of literature</a:t>
            </a:r>
          </a:p>
          <a:p>
            <a:pPr>
              <a:buFont typeface="Arial" panose="020B0604020202020204" pitchFamily="34" charset="0"/>
              <a:buChar char="•"/>
            </a:pPr>
            <a:r>
              <a:rPr lang="en-US" sz="1600" dirty="0">
                <a:latin typeface="Helv"/>
              </a:rPr>
              <a:t>How to write a grant or a study proposal</a:t>
            </a:r>
          </a:p>
          <a:p>
            <a:pPr>
              <a:buFont typeface="Arial" panose="020B0604020202020204" pitchFamily="34" charset="0"/>
              <a:buChar char="•"/>
            </a:pPr>
            <a:r>
              <a:rPr lang="en-US" sz="1600" dirty="0">
                <a:latin typeface="Helv"/>
              </a:rPr>
              <a:t>Statistics</a:t>
            </a:r>
          </a:p>
          <a:p>
            <a:pPr>
              <a:buFont typeface="Arial" panose="020B0604020202020204" pitchFamily="34" charset="0"/>
              <a:buChar char="•"/>
            </a:pPr>
            <a:r>
              <a:rPr lang="en-US" sz="1600" dirty="0">
                <a:latin typeface="Helv"/>
              </a:rPr>
              <a:t>Study management</a:t>
            </a:r>
          </a:p>
          <a:p>
            <a:pPr>
              <a:buFont typeface="Arial" panose="020B0604020202020204" pitchFamily="34" charset="0"/>
              <a:buChar char="•"/>
            </a:pPr>
            <a:r>
              <a:rPr lang="en-US" sz="1600" dirty="0">
                <a:latin typeface="Helv"/>
              </a:rPr>
              <a:t>Data management</a:t>
            </a:r>
          </a:p>
          <a:p>
            <a:pPr>
              <a:buFont typeface="Arial" panose="020B0604020202020204" pitchFamily="34" charset="0"/>
              <a:buChar char="•"/>
            </a:pPr>
            <a:r>
              <a:rPr lang="en-US" sz="1600" dirty="0">
                <a:latin typeface="Helv"/>
              </a:rPr>
              <a:t>How to publish your results</a:t>
            </a:r>
          </a:p>
        </p:txBody>
      </p:sp>
      <p:sp>
        <p:nvSpPr>
          <p:cNvPr id="6" name="Oval 5"/>
          <p:cNvSpPr/>
          <p:nvPr/>
        </p:nvSpPr>
        <p:spPr bwMode="auto">
          <a:xfrm>
            <a:off x="7558708" y="792925"/>
            <a:ext cx="1224136" cy="1224136"/>
          </a:xfrm>
          <a:prstGeom prst="ellipse">
            <a:avLst/>
          </a:prstGeom>
          <a:solidFill>
            <a:schemeClr val="bg1"/>
          </a:solidFill>
          <a:ln w="38100" cap="flat" cmpd="sng" algn="ctr">
            <a:gradFill flip="none" rotWithShape="1">
              <a:gsLst>
                <a:gs pos="100000">
                  <a:schemeClr val="tx2">
                    <a:lumMod val="40000"/>
                    <a:lumOff val="60000"/>
                  </a:schemeClr>
                </a:gs>
                <a:gs pos="0">
                  <a:schemeClr val="tx2">
                    <a:lumMod val="50000"/>
                  </a:schemeClr>
                </a:gs>
              </a:gsLst>
              <a:lin ang="14100000" scaled="0"/>
              <a:tileRect/>
            </a:gra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Osaka" charset="0"/>
              <a:cs typeface="Osaka" charset="0"/>
            </a:endParaRPr>
          </a:p>
        </p:txBody>
      </p:sp>
      <p:sp>
        <p:nvSpPr>
          <p:cNvPr id="16" name="Rectangle: Rounded Corners 15">
            <a:extLst>
              <a:ext uri="{FF2B5EF4-FFF2-40B4-BE49-F238E27FC236}">
                <a16:creationId xmlns:a16="http://schemas.microsoft.com/office/drawing/2014/main" id="{C2C1B03D-F057-4A45-9DD7-DF40EFE6437A}"/>
              </a:ext>
            </a:extLst>
          </p:cNvPr>
          <p:cNvSpPr/>
          <p:nvPr/>
        </p:nvSpPr>
        <p:spPr bwMode="auto">
          <a:xfrm>
            <a:off x="251520" y="2564904"/>
            <a:ext cx="2833260" cy="1944216"/>
          </a:xfrm>
          <a:prstGeom prst="round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pic>
        <p:nvPicPr>
          <p:cNvPr id="8" name="Picture 7">
            <a:extLst>
              <a:ext uri="{FF2B5EF4-FFF2-40B4-BE49-F238E27FC236}">
                <a16:creationId xmlns:a16="http://schemas.microsoft.com/office/drawing/2014/main" id="{432EDBC4-F458-4C28-BC9B-0A9613AC7C5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9413" y="2390596"/>
            <a:ext cx="3509420" cy="2830624"/>
          </a:xfrm>
          <a:prstGeom prst="rect">
            <a:avLst/>
          </a:prstGeom>
        </p:spPr>
      </p:pic>
      <p:pic>
        <p:nvPicPr>
          <p:cNvPr id="15" name="Picture 14">
            <a:extLst>
              <a:ext uri="{FF2B5EF4-FFF2-40B4-BE49-F238E27FC236}">
                <a16:creationId xmlns:a16="http://schemas.microsoft.com/office/drawing/2014/main" id="{ED1FDBDB-DB32-4F5E-B44E-2EA47BAC089A}"/>
              </a:ext>
            </a:extLst>
          </p:cNvPr>
          <p:cNvPicPr>
            <a:picLocks noChangeAspect="1"/>
          </p:cNvPicPr>
          <p:nvPr/>
        </p:nvPicPr>
        <p:blipFill>
          <a:blip r:embed="rId2"/>
          <a:stretch>
            <a:fillRect/>
          </a:stretch>
        </p:blipFill>
        <p:spPr>
          <a:xfrm>
            <a:off x="7558708" y="899119"/>
            <a:ext cx="1261765" cy="1017713"/>
          </a:xfrm>
          <a:prstGeom prst="ellipse">
            <a:avLst/>
          </a:prstGeom>
        </p:spPr>
      </p:pic>
    </p:spTree>
    <p:extLst>
      <p:ext uri="{BB962C8B-B14F-4D97-AF65-F5344CB8AC3E}">
        <p14:creationId xmlns:p14="http://schemas.microsoft.com/office/powerpoint/2010/main" val="42068774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
          <p:cNvSpPr>
            <a:spLocks noChangeArrowheads="1"/>
          </p:cNvSpPr>
          <p:nvPr/>
        </p:nvSpPr>
        <p:spPr bwMode="auto">
          <a:xfrm>
            <a:off x="0" y="1412776"/>
            <a:ext cx="9144000" cy="4824536"/>
          </a:xfrm>
          <a:prstGeom prst="rect">
            <a:avLst/>
          </a:prstGeom>
          <a:gradFill flip="none" rotWithShape="1">
            <a:gsLst>
              <a:gs pos="0">
                <a:srgbClr val="64803D"/>
              </a:gs>
              <a:gs pos="100000">
                <a:schemeClr val="bg2">
                  <a:lumMod val="40000"/>
                  <a:lumOff val="60000"/>
                  <a:alpha val="75000"/>
                </a:schemeClr>
              </a:gs>
              <a:gs pos="50000">
                <a:schemeClr val="bg1">
                  <a:alpha val="90000"/>
                </a:schemeClr>
              </a:gs>
            </a:gsLst>
            <a:lin ang="5400000" scaled="0"/>
            <a:tileRect/>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grpSp>
        <p:nvGrpSpPr>
          <p:cNvPr id="8" name="Group 7"/>
          <p:cNvGrpSpPr/>
          <p:nvPr/>
        </p:nvGrpSpPr>
        <p:grpSpPr>
          <a:xfrm>
            <a:off x="2886917" y="953601"/>
            <a:ext cx="2909219" cy="4619546"/>
            <a:chOff x="2746015" y="531813"/>
            <a:chExt cx="2909219" cy="4619546"/>
          </a:xfrm>
        </p:grpSpPr>
        <p:pic>
          <p:nvPicPr>
            <p:cNvPr id="7" name="Picture 6"/>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241678" y="531813"/>
              <a:ext cx="1413556" cy="38907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46015" y="1516671"/>
              <a:ext cx="1904175" cy="36346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sp>
        <p:nvSpPr>
          <p:cNvPr id="2" name="Title 1"/>
          <p:cNvSpPr>
            <a:spLocks noGrp="1"/>
          </p:cNvSpPr>
          <p:nvPr>
            <p:ph type="title"/>
          </p:nvPr>
        </p:nvSpPr>
        <p:spPr/>
        <p:txBody>
          <a:bodyPr/>
          <a:lstStyle/>
          <a:p>
            <a:r>
              <a:rPr lang="en-US" dirty="0"/>
              <a:t>All in one place—INSIGHTS VET</a:t>
            </a:r>
          </a:p>
        </p:txBody>
      </p:sp>
      <p:sp>
        <p:nvSpPr>
          <p:cNvPr id="6" name="Oval 5"/>
          <p:cNvSpPr/>
          <p:nvPr/>
        </p:nvSpPr>
        <p:spPr bwMode="auto">
          <a:xfrm>
            <a:off x="7558708" y="792925"/>
            <a:ext cx="1224136" cy="1224136"/>
          </a:xfrm>
          <a:prstGeom prst="ellipse">
            <a:avLst/>
          </a:prstGeom>
          <a:solidFill>
            <a:schemeClr val="bg1"/>
          </a:solidFill>
          <a:ln w="38100" cap="flat" cmpd="sng" algn="ctr">
            <a:gradFill flip="none" rotWithShape="1">
              <a:gsLst>
                <a:gs pos="100000">
                  <a:schemeClr val="tx2">
                    <a:lumMod val="40000"/>
                    <a:lumOff val="60000"/>
                  </a:schemeClr>
                </a:gs>
                <a:gs pos="0">
                  <a:schemeClr val="tx2">
                    <a:lumMod val="50000"/>
                  </a:schemeClr>
                </a:gs>
              </a:gsLst>
              <a:lin ang="14100000" scaled="0"/>
              <a:tileRect/>
            </a:gra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Osaka" charset="0"/>
              <a:cs typeface="Osaka" charset="0"/>
            </a:endParaRPr>
          </a:p>
        </p:txBody>
      </p:sp>
      <p:sp>
        <p:nvSpPr>
          <p:cNvPr id="5" name="TextBox 4"/>
          <p:cNvSpPr txBox="1"/>
          <p:nvPr/>
        </p:nvSpPr>
        <p:spPr>
          <a:xfrm>
            <a:off x="395536" y="1844824"/>
            <a:ext cx="2448272" cy="923330"/>
          </a:xfrm>
          <a:prstGeom prst="rect">
            <a:avLst/>
          </a:prstGeom>
          <a:noFill/>
        </p:spPr>
        <p:txBody>
          <a:bodyPr wrap="square" lIns="0" tIns="0" bIns="0" rtlCol="0">
            <a:noAutofit/>
          </a:bodyPr>
          <a:lstStyle/>
          <a:p>
            <a:r>
              <a:rPr lang="en-US" b="1" dirty="0">
                <a:solidFill>
                  <a:schemeClr val="tx2"/>
                </a:solidFill>
              </a:rPr>
              <a:t>We’re proud </a:t>
            </a:r>
            <a:br>
              <a:rPr lang="en-US" b="1" dirty="0">
                <a:solidFill>
                  <a:schemeClr val="tx2"/>
                </a:solidFill>
              </a:rPr>
            </a:br>
            <a:r>
              <a:rPr lang="en-US" b="1" dirty="0">
                <a:solidFill>
                  <a:schemeClr val="tx2"/>
                </a:solidFill>
              </a:rPr>
              <a:t>to present </a:t>
            </a:r>
            <a:br>
              <a:rPr lang="en-US" b="1" dirty="0">
                <a:solidFill>
                  <a:schemeClr val="tx2"/>
                </a:solidFill>
              </a:rPr>
            </a:br>
            <a:r>
              <a:rPr lang="en-US" b="1" dirty="0">
                <a:solidFill>
                  <a:schemeClr val="tx2"/>
                </a:solidFill>
              </a:rPr>
              <a:t>INSIGHTS VET</a:t>
            </a:r>
          </a:p>
        </p:txBody>
      </p:sp>
      <p:sp>
        <p:nvSpPr>
          <p:cNvPr id="16" name="TextBox 15"/>
          <p:cNvSpPr txBox="1"/>
          <p:nvPr/>
        </p:nvSpPr>
        <p:spPr>
          <a:xfrm>
            <a:off x="395536" y="3105416"/>
            <a:ext cx="2592288" cy="1475712"/>
          </a:xfrm>
          <a:prstGeom prst="rect">
            <a:avLst/>
          </a:prstGeom>
          <a:noFill/>
        </p:spPr>
        <p:txBody>
          <a:bodyPr wrap="square" lIns="0" tIns="0" bIns="0" rtlCol="0">
            <a:noAutofit/>
          </a:bodyPr>
          <a:lstStyle/>
          <a:p>
            <a:r>
              <a:rPr lang="en-US" sz="1600" b="1" dirty="0">
                <a:solidFill>
                  <a:srgbClr val="000000"/>
                </a:solidFill>
                <a:cs typeface="Arial" panose="020B0604020202020204" pitchFamily="34" charset="0"/>
              </a:rPr>
              <a:t>In-depth search</a:t>
            </a:r>
            <a:endParaRPr lang="en-US" sz="1600" dirty="0">
              <a:solidFill>
                <a:srgbClr val="000000"/>
              </a:solidFill>
            </a:endParaRPr>
          </a:p>
          <a:p>
            <a:r>
              <a:rPr lang="en-US" sz="1600" dirty="0">
                <a:solidFill>
                  <a:srgbClr val="000000"/>
                </a:solidFill>
              </a:rPr>
              <a:t>Advance search algorithms provide access to journal articles, images, case studies, videos, and more.</a:t>
            </a:r>
          </a:p>
        </p:txBody>
      </p:sp>
      <p:sp>
        <p:nvSpPr>
          <p:cNvPr id="18" name="TextBox 17"/>
          <p:cNvSpPr txBox="1"/>
          <p:nvPr/>
        </p:nvSpPr>
        <p:spPr>
          <a:xfrm>
            <a:off x="395536" y="5265176"/>
            <a:ext cx="4032448" cy="1188160"/>
          </a:xfrm>
          <a:prstGeom prst="rect">
            <a:avLst/>
          </a:prstGeom>
          <a:noFill/>
        </p:spPr>
        <p:txBody>
          <a:bodyPr wrap="square" lIns="0" tIns="0" bIns="0" rtlCol="0">
            <a:noAutofit/>
          </a:bodyPr>
          <a:lstStyle/>
          <a:p>
            <a:r>
              <a:rPr lang="en-US" sz="1600" b="1" dirty="0"/>
              <a:t>Personal digests</a:t>
            </a:r>
          </a:p>
          <a:p>
            <a:r>
              <a:rPr lang="en-US" sz="1600" dirty="0"/>
              <a:t>Based upon your specialization and interests, our digests send curated knowledge to your e-mail once a week.</a:t>
            </a:r>
          </a:p>
        </p:txBody>
      </p:sp>
      <p:sp>
        <p:nvSpPr>
          <p:cNvPr id="19" name="TextBox 18"/>
          <p:cNvSpPr txBox="1"/>
          <p:nvPr/>
        </p:nvSpPr>
        <p:spPr>
          <a:xfrm>
            <a:off x="5004048" y="4761120"/>
            <a:ext cx="3869908" cy="1332176"/>
          </a:xfrm>
          <a:prstGeom prst="rect">
            <a:avLst/>
          </a:prstGeom>
          <a:noFill/>
        </p:spPr>
        <p:txBody>
          <a:bodyPr wrap="square" lIns="0" tIns="0" bIns="0" rtlCol="0">
            <a:noAutofit/>
          </a:bodyPr>
          <a:lstStyle/>
          <a:p>
            <a:r>
              <a:rPr lang="en-US" sz="1600" b="1" dirty="0"/>
              <a:t>Auto-Translate</a:t>
            </a:r>
          </a:p>
          <a:p>
            <a:r>
              <a:rPr lang="en-US" sz="1600" dirty="0"/>
              <a:t>Veterinary Medicine is a global field, so we included translation. Simply tap on the translate button and get any content that you’re reading translated into your native language. </a:t>
            </a:r>
          </a:p>
        </p:txBody>
      </p:sp>
      <p:sp>
        <p:nvSpPr>
          <p:cNvPr id="20" name="TextBox 19"/>
          <p:cNvSpPr txBox="1"/>
          <p:nvPr/>
        </p:nvSpPr>
        <p:spPr>
          <a:xfrm>
            <a:off x="5940152" y="3067786"/>
            <a:ext cx="3024336" cy="1513342"/>
          </a:xfrm>
          <a:prstGeom prst="rect">
            <a:avLst/>
          </a:prstGeom>
          <a:noFill/>
        </p:spPr>
        <p:txBody>
          <a:bodyPr wrap="square" lIns="0" tIns="0" bIns="0" rtlCol="0">
            <a:noAutofit/>
          </a:bodyPr>
          <a:lstStyle/>
          <a:p>
            <a:r>
              <a:rPr lang="en-US" sz="1600" b="1" dirty="0"/>
              <a:t>Evolving sources</a:t>
            </a:r>
          </a:p>
          <a:p>
            <a:r>
              <a:rPr lang="en-US" sz="1600" dirty="0"/>
              <a:t>Constantly evolving source base, including videos, news, journals and more, to keep you up to date.</a:t>
            </a:r>
          </a:p>
        </p:txBody>
      </p:sp>
      <p:pic>
        <p:nvPicPr>
          <p:cNvPr id="21" name="Picture 12"/>
          <p:cNvPicPr>
            <a:picLocks noChangeAspect="1" noChangeArrowheads="1"/>
          </p:cNvPicPr>
          <p:nvPr/>
        </p:nvPicPr>
        <p:blipFill>
          <a:blip r:embed="rId4"/>
          <a:stretch>
            <a:fillRect/>
          </a:stretch>
        </p:blipFill>
        <p:spPr bwMode="auto">
          <a:xfrm>
            <a:off x="7679059" y="1197607"/>
            <a:ext cx="1000542" cy="420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p:cNvPicPr>
            <a:picLocks noChangeAspect="1"/>
          </p:cNvPicPr>
          <p:nvPr/>
        </p:nvPicPr>
        <p:blipFill rotWithShape="1">
          <a:blip r:embed="rId5"/>
          <a:srcRect l="3482" t="36666" r="53251" b="3454"/>
          <a:stretch/>
        </p:blipFill>
        <p:spPr>
          <a:xfrm>
            <a:off x="128712" y="2265655"/>
            <a:ext cx="3769308" cy="26082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0" name="Group 29"/>
          <p:cNvGrpSpPr/>
          <p:nvPr/>
        </p:nvGrpSpPr>
        <p:grpSpPr>
          <a:xfrm>
            <a:off x="2072928" y="4555540"/>
            <a:ext cx="1656184" cy="1321732"/>
            <a:chOff x="115015" y="2551677"/>
            <a:chExt cx="3313446" cy="2644329"/>
          </a:xfrm>
        </p:grpSpPr>
        <p:sp>
          <p:nvSpPr>
            <p:cNvPr id="31" name="Oval 30"/>
            <p:cNvSpPr/>
            <p:nvPr/>
          </p:nvSpPr>
          <p:spPr>
            <a:xfrm>
              <a:off x="448312" y="2551677"/>
              <a:ext cx="2644332" cy="2644329"/>
            </a:xfrm>
            <a:prstGeom prst="ellipse">
              <a:avLst/>
            </a:prstGeom>
            <a:solidFill>
              <a:srgbClr val="AFC4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latin typeface="Arial" panose="020B0604020202020204" pitchFamily="34" charset="0"/>
                <a:cs typeface="Arial" panose="020B0604020202020204" pitchFamily="34" charset="0"/>
              </a:endParaRPr>
            </a:p>
          </p:txBody>
        </p:sp>
        <p:sp>
          <p:nvSpPr>
            <p:cNvPr id="32" name="TextBox 31"/>
            <p:cNvSpPr txBox="1"/>
            <p:nvPr/>
          </p:nvSpPr>
          <p:spPr>
            <a:xfrm>
              <a:off x="115015" y="2921388"/>
              <a:ext cx="3313446" cy="1985099"/>
            </a:xfrm>
            <a:prstGeom prst="rect">
              <a:avLst/>
            </a:prstGeom>
            <a:noFill/>
          </p:spPr>
          <p:txBody>
            <a:bodyPr wrap="square" rtlCol="0" anchor="ctr" anchorCtr="0">
              <a:noAutofit/>
            </a:bodyPr>
            <a:lstStyle/>
            <a:p>
              <a:pPr algn="ctr"/>
              <a:r>
                <a:rPr kumimoji="0" lang="en-US" sz="1200" b="1" dirty="0">
                  <a:solidFill>
                    <a:schemeClr val="bg1"/>
                  </a:solidFill>
                  <a:latin typeface="Arial" charset="0"/>
                  <a:ea typeface="Osaka" charset="0"/>
                  <a:cs typeface="Osaka" charset="0"/>
                </a:rPr>
                <a:t>Download </a:t>
              </a:r>
            </a:p>
            <a:p>
              <a:pPr algn="ctr"/>
              <a:r>
                <a:rPr kumimoji="0" lang="en-US" sz="1200" b="1" dirty="0">
                  <a:solidFill>
                    <a:schemeClr val="bg1"/>
                  </a:solidFill>
                  <a:latin typeface="Arial" charset="0"/>
                  <a:ea typeface="Osaka" charset="0"/>
                  <a:cs typeface="Osaka" charset="0"/>
                </a:rPr>
                <a:t>it now—</a:t>
              </a:r>
            </a:p>
            <a:p>
              <a:pPr algn="ctr"/>
              <a:r>
                <a:rPr kumimoji="0" lang="en-US" sz="1200" b="1" dirty="0">
                  <a:solidFill>
                    <a:schemeClr val="bg1"/>
                  </a:solidFill>
                  <a:latin typeface="Arial" charset="0"/>
                  <a:ea typeface="Osaka" charset="0"/>
                  <a:cs typeface="Osaka" charset="0"/>
                </a:rPr>
                <a:t>it is free</a:t>
              </a:r>
              <a:r>
                <a:rPr lang="en-US" sz="1200" b="1" dirty="0">
                  <a:solidFill>
                    <a:schemeClr val="bg1"/>
                  </a:solidFill>
                </a:rPr>
                <a:t>!</a:t>
              </a:r>
            </a:p>
          </p:txBody>
        </p:sp>
        <p:sp>
          <p:nvSpPr>
            <p:cNvPr id="33" name="Oval 32"/>
            <p:cNvSpPr/>
            <p:nvPr/>
          </p:nvSpPr>
          <p:spPr>
            <a:xfrm>
              <a:off x="528580" y="2631947"/>
              <a:ext cx="2483792" cy="248379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87259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300"/>
                                        <p:tgtEl>
                                          <p:spTgt spid="16"/>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300"/>
                                        <p:tgtEl>
                                          <p:spTgt spid="18"/>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300"/>
                                        <p:tgtEl>
                                          <p:spTgt spid="20"/>
                                        </p:tgtEl>
                                      </p:cBhvr>
                                    </p:animEffect>
                                  </p:childTnLst>
                                </p:cTn>
                              </p:par>
                            </p:childTnLst>
                          </p:cTn>
                        </p:par>
                        <p:par>
                          <p:cTn id="20" fill="hold">
                            <p:stCondLst>
                              <p:cond delay="12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3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300"/>
                                        <p:tgtEl>
                                          <p:spTgt spid="5"/>
                                        </p:tgtEl>
                                      </p:cBhvr>
                                    </p:animEffect>
                                    <p:set>
                                      <p:cBhvr>
                                        <p:cTn id="28" dur="1" fill="hold">
                                          <p:stCondLst>
                                            <p:cond delay="299"/>
                                          </p:stCondLst>
                                        </p:cTn>
                                        <p:tgtEl>
                                          <p:spTgt spid="5"/>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300"/>
                                        <p:tgtEl>
                                          <p:spTgt spid="16"/>
                                        </p:tgtEl>
                                      </p:cBhvr>
                                    </p:animEffect>
                                    <p:set>
                                      <p:cBhvr>
                                        <p:cTn id="31" dur="1" fill="hold">
                                          <p:stCondLst>
                                            <p:cond delay="2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300"/>
                                        <p:tgtEl>
                                          <p:spTgt spid="18"/>
                                        </p:tgtEl>
                                      </p:cBhvr>
                                    </p:animEffect>
                                    <p:set>
                                      <p:cBhvr>
                                        <p:cTn id="34" dur="1" fill="hold">
                                          <p:stCondLst>
                                            <p:cond delay="299"/>
                                          </p:stCondLst>
                                        </p:cTn>
                                        <p:tgtEl>
                                          <p:spTgt spid="18"/>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300"/>
                                        <p:tgtEl>
                                          <p:spTgt spid="20"/>
                                        </p:tgtEl>
                                      </p:cBhvr>
                                    </p:animEffect>
                                    <p:set>
                                      <p:cBhvr>
                                        <p:cTn id="37" dur="1" fill="hold">
                                          <p:stCondLst>
                                            <p:cond delay="299"/>
                                          </p:stCondLst>
                                        </p:cTn>
                                        <p:tgtEl>
                                          <p:spTgt spid="20"/>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300"/>
                                        <p:tgtEl>
                                          <p:spTgt spid="19"/>
                                        </p:tgtEl>
                                      </p:cBhvr>
                                    </p:animEffect>
                                    <p:set>
                                      <p:cBhvr>
                                        <p:cTn id="40" dur="1" fill="hold">
                                          <p:stCondLst>
                                            <p:cond delay="299"/>
                                          </p:stCondLst>
                                        </p:cTn>
                                        <p:tgtEl>
                                          <p:spTgt spid="19"/>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300"/>
                                        <p:tgtEl>
                                          <p:spTgt spid="29"/>
                                        </p:tgtEl>
                                      </p:cBhvr>
                                    </p:animEffect>
                                  </p:childTnLst>
                                </p:cTn>
                              </p:par>
                            </p:childTnLst>
                          </p:cTn>
                        </p:par>
                        <p:par>
                          <p:cTn id="44" fill="hold">
                            <p:stCondLst>
                              <p:cond delay="300"/>
                            </p:stCondLst>
                            <p:childTnLst>
                              <p:par>
                                <p:cTn id="45" presetID="10"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3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6" grpId="0"/>
      <p:bldP spid="16" grpId="1"/>
      <p:bldP spid="18" grpId="0"/>
      <p:bldP spid="18" grpId="1"/>
      <p:bldP spid="19" grpId="0"/>
      <p:bldP spid="19" grpId="1"/>
      <p:bldP spid="20" grpId="0"/>
      <p:bldP spid="2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
          <p:cNvSpPr>
            <a:spLocks noChangeArrowheads="1"/>
          </p:cNvSpPr>
          <p:nvPr/>
        </p:nvSpPr>
        <p:spPr bwMode="auto">
          <a:xfrm>
            <a:off x="0" y="1412776"/>
            <a:ext cx="9144000" cy="4824536"/>
          </a:xfrm>
          <a:prstGeom prst="rect">
            <a:avLst/>
          </a:prstGeom>
          <a:gradFill flip="none" rotWithShape="1">
            <a:gsLst>
              <a:gs pos="0">
                <a:srgbClr val="64803D"/>
              </a:gs>
              <a:gs pos="100000">
                <a:schemeClr val="bg2">
                  <a:lumMod val="40000"/>
                  <a:lumOff val="60000"/>
                  <a:alpha val="75000"/>
                </a:schemeClr>
              </a:gs>
              <a:gs pos="50000">
                <a:schemeClr val="bg1">
                  <a:alpha val="90000"/>
                </a:schemeClr>
              </a:gs>
            </a:gsLst>
            <a:lin ang="5400000" scaled="0"/>
            <a:tileRect/>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grpSp>
        <p:nvGrpSpPr>
          <p:cNvPr id="21" name="Group 20"/>
          <p:cNvGrpSpPr/>
          <p:nvPr/>
        </p:nvGrpSpPr>
        <p:grpSpPr>
          <a:xfrm>
            <a:off x="395536" y="1666429"/>
            <a:ext cx="2506966" cy="2000201"/>
            <a:chOff x="4874421" y="2148102"/>
            <a:chExt cx="4093815" cy="3266279"/>
          </a:xfrm>
        </p:grpSpPr>
        <p:pic>
          <p:nvPicPr>
            <p:cNvPr id="24" name="Picture 23"/>
            <p:cNvPicPr>
              <a:picLocks noChangeAspect="1"/>
            </p:cNvPicPr>
            <p:nvPr/>
          </p:nvPicPr>
          <p:blipFill rotWithShape="1">
            <a:blip r:embed="rId2"/>
            <a:srcRect l="9780" t="8318" r="10968" b="19615"/>
            <a:stretch/>
          </p:blipFill>
          <p:spPr>
            <a:xfrm>
              <a:off x="5023417" y="2335238"/>
              <a:ext cx="3833980" cy="2391508"/>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4421" y="2148102"/>
              <a:ext cx="4093815" cy="3266279"/>
            </a:xfrm>
            <a:prstGeom prst="rect">
              <a:avLst/>
            </a:prstGeom>
            <a:ln>
              <a:noFill/>
            </a:ln>
            <a:effectLst>
              <a:outerShdw blurRad="292100" dist="139700" dir="2700000" algn="tl" rotWithShape="0">
                <a:srgbClr val="333333">
                  <a:alpha val="65000"/>
                </a:srgbClr>
              </a:outerShdw>
            </a:effectLst>
          </p:spPr>
        </p:pic>
      </p:grpSp>
      <p:sp>
        <p:nvSpPr>
          <p:cNvPr id="2" name="Title 1"/>
          <p:cNvSpPr>
            <a:spLocks noGrp="1"/>
          </p:cNvSpPr>
          <p:nvPr>
            <p:ph type="title"/>
          </p:nvPr>
        </p:nvSpPr>
        <p:spPr/>
        <p:txBody>
          <a:bodyPr/>
          <a:lstStyle/>
          <a:p>
            <a:r>
              <a:rPr lang="en-US" dirty="0" err="1"/>
              <a:t>ScienceDirect</a:t>
            </a:r>
            <a:endParaRPr lang="en-US" dirty="0"/>
          </a:p>
        </p:txBody>
      </p:sp>
      <p:sp>
        <p:nvSpPr>
          <p:cNvPr id="3" name="Content Placeholder 2"/>
          <p:cNvSpPr>
            <a:spLocks noGrp="1"/>
          </p:cNvSpPr>
          <p:nvPr>
            <p:ph idx="1"/>
          </p:nvPr>
        </p:nvSpPr>
        <p:spPr>
          <a:xfrm>
            <a:off x="3131840" y="1638207"/>
            <a:ext cx="5707360" cy="4608512"/>
          </a:xfrm>
        </p:spPr>
        <p:txBody>
          <a:bodyPr anchor="t" anchorCtr="0"/>
          <a:lstStyle/>
          <a:p>
            <a:pPr>
              <a:spcBef>
                <a:spcPts val="600"/>
              </a:spcBef>
            </a:pPr>
            <a:r>
              <a:rPr lang="en-US" b="1" dirty="0">
                <a:solidFill>
                  <a:srgbClr val="29529B"/>
                </a:solidFill>
              </a:rPr>
              <a:t>Access to nine current scientific </a:t>
            </a:r>
            <a:br>
              <a:rPr lang="en-US" b="1" dirty="0">
                <a:solidFill>
                  <a:srgbClr val="29529B"/>
                </a:solidFill>
              </a:rPr>
            </a:br>
            <a:r>
              <a:rPr lang="en-US" b="1" dirty="0">
                <a:solidFill>
                  <a:srgbClr val="29529B"/>
                </a:solidFill>
              </a:rPr>
              <a:t>journals:</a:t>
            </a:r>
          </a:p>
          <a:p>
            <a:pPr lvl="1"/>
            <a:r>
              <a:rPr lang="en-US" sz="1600" dirty="0"/>
              <a:t>International Journal of Oral and Maxillofacial Surgery</a:t>
            </a:r>
          </a:p>
          <a:p>
            <a:pPr lvl="1"/>
            <a:r>
              <a:rPr lang="en-US" sz="1600" dirty="0"/>
              <a:t>Journal of Oral and Maxillofacial Surgery</a:t>
            </a:r>
          </a:p>
          <a:p>
            <a:pPr lvl="1"/>
            <a:r>
              <a:rPr lang="en-US" sz="1600" dirty="0"/>
              <a:t>Operative Techniques in Otolaryngology – Head and </a:t>
            </a:r>
            <a:br>
              <a:rPr lang="en-US" sz="1600" dirty="0"/>
            </a:br>
            <a:r>
              <a:rPr lang="en-US" sz="1600" dirty="0"/>
              <a:t>Neck Surgery</a:t>
            </a:r>
          </a:p>
          <a:p>
            <a:pPr lvl="1"/>
            <a:r>
              <a:rPr lang="en-US" sz="1600" dirty="0"/>
              <a:t>American Journal of Ophthalmology</a:t>
            </a:r>
          </a:p>
          <a:p>
            <a:pPr lvl="1"/>
            <a:r>
              <a:rPr lang="en-US" sz="1600" dirty="0"/>
              <a:t>British Journal of Oral and Maxillofacial Surgery</a:t>
            </a:r>
          </a:p>
          <a:p>
            <a:pPr lvl="1"/>
            <a:r>
              <a:rPr lang="en-US" sz="1600" dirty="0"/>
              <a:t>Journal of </a:t>
            </a:r>
            <a:r>
              <a:rPr lang="en-US" sz="1600" dirty="0" err="1"/>
              <a:t>Cranio</a:t>
            </a:r>
            <a:r>
              <a:rPr lang="en-US" sz="1600" dirty="0"/>
              <a:t>-Maxillofacial Surgery</a:t>
            </a:r>
          </a:p>
          <a:p>
            <a:pPr lvl="1"/>
            <a:r>
              <a:rPr lang="en-US" sz="1600" dirty="0"/>
              <a:t>Journal of Plastic, Reconstructive &amp; Aesthetic Surgery</a:t>
            </a:r>
          </a:p>
          <a:p>
            <a:pPr lvl="1"/>
            <a:r>
              <a:rPr lang="en-US" sz="1600" dirty="0"/>
              <a:t>Oral Surgery, Oral Medicine, Oral Pathology, Oral Radiology</a:t>
            </a:r>
          </a:p>
          <a:p>
            <a:pPr lvl="1"/>
            <a:r>
              <a:rPr lang="en-US" sz="1600" dirty="0"/>
              <a:t>Oral and Maxillofacial Surgery Clinics of North America</a:t>
            </a:r>
          </a:p>
          <a:p>
            <a:r>
              <a:rPr lang="en-US" b="1" dirty="0">
                <a:solidFill>
                  <a:srgbClr val="29529B"/>
                </a:solidFill>
              </a:rPr>
              <a:t>Access to archives for 23 scientific journals</a:t>
            </a:r>
          </a:p>
        </p:txBody>
      </p:sp>
      <p:sp>
        <p:nvSpPr>
          <p:cNvPr id="6" name="Oval 5"/>
          <p:cNvSpPr/>
          <p:nvPr/>
        </p:nvSpPr>
        <p:spPr bwMode="auto">
          <a:xfrm>
            <a:off x="7558708" y="792925"/>
            <a:ext cx="1224136" cy="1224136"/>
          </a:xfrm>
          <a:prstGeom prst="ellipse">
            <a:avLst/>
          </a:prstGeom>
          <a:solidFill>
            <a:schemeClr val="bg1"/>
          </a:solidFill>
          <a:ln w="38100" cap="flat" cmpd="sng" algn="ctr">
            <a:gradFill flip="none" rotWithShape="1">
              <a:gsLst>
                <a:gs pos="100000">
                  <a:schemeClr val="tx2">
                    <a:lumMod val="40000"/>
                    <a:lumOff val="60000"/>
                  </a:schemeClr>
                </a:gs>
                <a:gs pos="0">
                  <a:schemeClr val="tx2">
                    <a:lumMod val="50000"/>
                  </a:schemeClr>
                </a:gs>
              </a:gsLst>
              <a:lin ang="14100000" scaled="0"/>
              <a:tileRect/>
            </a:gra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Osaka" charset="0"/>
              <a:cs typeface="Osaka"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5680" y="1006300"/>
            <a:ext cx="1236396" cy="819334"/>
          </a:xfrm>
          <a:prstGeom prst="rect">
            <a:avLst/>
          </a:prstGeom>
        </p:spPr>
      </p:pic>
      <p:grpSp>
        <p:nvGrpSpPr>
          <p:cNvPr id="14" name="Group 13"/>
          <p:cNvGrpSpPr/>
          <p:nvPr/>
        </p:nvGrpSpPr>
        <p:grpSpPr>
          <a:xfrm>
            <a:off x="611560" y="3440700"/>
            <a:ext cx="1321736" cy="1321732"/>
            <a:chOff x="448312" y="2551677"/>
            <a:chExt cx="2644332" cy="2644329"/>
          </a:xfrm>
        </p:grpSpPr>
        <p:sp>
          <p:nvSpPr>
            <p:cNvPr id="15" name="Oval 14"/>
            <p:cNvSpPr/>
            <p:nvPr/>
          </p:nvSpPr>
          <p:spPr>
            <a:xfrm>
              <a:off x="448312" y="2551677"/>
              <a:ext cx="2644332" cy="2644329"/>
            </a:xfrm>
            <a:prstGeom prst="ellipse">
              <a:avLst/>
            </a:prstGeom>
            <a:solidFill>
              <a:srgbClr val="AFC4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latin typeface="Arial" panose="020B0604020202020204" pitchFamily="34" charset="0"/>
                <a:cs typeface="Arial" panose="020B0604020202020204" pitchFamily="34" charset="0"/>
              </a:endParaRPr>
            </a:p>
          </p:txBody>
        </p:sp>
        <p:sp>
          <p:nvSpPr>
            <p:cNvPr id="17" name="TextBox 16"/>
            <p:cNvSpPr txBox="1"/>
            <p:nvPr/>
          </p:nvSpPr>
          <p:spPr>
            <a:xfrm>
              <a:off x="482837" y="3015009"/>
              <a:ext cx="2558604" cy="1840662"/>
            </a:xfrm>
            <a:prstGeom prst="rect">
              <a:avLst/>
            </a:prstGeom>
            <a:noFill/>
          </p:spPr>
          <p:txBody>
            <a:bodyPr wrap="square" rtlCol="0" anchor="ctr" anchorCtr="0">
              <a:noAutofit/>
            </a:bodyPr>
            <a:lstStyle/>
            <a:p>
              <a:pPr algn="ctr">
                <a:lnSpc>
                  <a:spcPct val="90000"/>
                </a:lnSpc>
              </a:pPr>
              <a:r>
                <a:rPr lang="en-US" sz="1200" b="1" dirty="0">
                  <a:solidFill>
                    <a:schemeClr val="bg1"/>
                  </a:solidFill>
                </a:rPr>
                <a:t>Online </a:t>
              </a:r>
              <a:br>
                <a:rPr lang="en-US" sz="1200" b="1" dirty="0">
                  <a:solidFill>
                    <a:schemeClr val="bg1"/>
                  </a:solidFill>
                </a:rPr>
              </a:br>
              <a:r>
                <a:rPr lang="en-US" sz="1200" b="1" dirty="0">
                  <a:solidFill>
                    <a:schemeClr val="bg1"/>
                  </a:solidFill>
                </a:rPr>
                <a:t>access to </a:t>
              </a:r>
              <a:br>
                <a:rPr lang="en-US" sz="1200" b="1" dirty="0">
                  <a:solidFill>
                    <a:schemeClr val="bg1"/>
                  </a:solidFill>
                </a:rPr>
              </a:br>
              <a:r>
                <a:rPr lang="en-US" sz="1200" b="1" dirty="0">
                  <a:solidFill>
                    <a:schemeClr val="bg1"/>
                  </a:solidFill>
                </a:rPr>
                <a:t>top medical journals</a:t>
              </a:r>
            </a:p>
          </p:txBody>
        </p:sp>
        <p:sp>
          <p:nvSpPr>
            <p:cNvPr id="18" name="Oval 17"/>
            <p:cNvSpPr/>
            <p:nvPr/>
          </p:nvSpPr>
          <p:spPr>
            <a:xfrm>
              <a:off x="528580" y="2631947"/>
              <a:ext cx="2483792" cy="248379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327462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
                                        <p:tgtEl>
                                          <p:spTgt spid="3">
                                            <p:txEl>
                                              <p:pRg st="0" end="0"/>
                                            </p:txEl>
                                          </p:spTgt>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300"/>
                                        <p:tgtEl>
                                          <p:spTgt spid="3">
                                            <p:txEl>
                                              <p:pRg st="1" end="1"/>
                                            </p:txEl>
                                          </p:spTgt>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300"/>
                                        <p:tgtEl>
                                          <p:spTgt spid="3">
                                            <p:txEl>
                                              <p:pRg st="2" end="2"/>
                                            </p:txEl>
                                          </p:spTgt>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300"/>
                                        <p:tgtEl>
                                          <p:spTgt spid="3">
                                            <p:txEl>
                                              <p:pRg st="3" end="3"/>
                                            </p:txEl>
                                          </p:spTgt>
                                        </p:tgtEl>
                                      </p:cBhvr>
                                    </p:animEffect>
                                  </p:childTnLst>
                                </p:cTn>
                              </p:par>
                            </p:childTnLst>
                          </p:cTn>
                        </p:par>
                        <p:par>
                          <p:cTn id="20" fill="hold">
                            <p:stCondLst>
                              <p:cond delay="12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300"/>
                                        <p:tgtEl>
                                          <p:spTgt spid="3">
                                            <p:txEl>
                                              <p:pRg st="4" end="4"/>
                                            </p:txEl>
                                          </p:spTgt>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300"/>
                                        <p:tgtEl>
                                          <p:spTgt spid="3">
                                            <p:txEl>
                                              <p:pRg st="5" end="5"/>
                                            </p:txEl>
                                          </p:spTgt>
                                        </p:tgtEl>
                                      </p:cBhvr>
                                    </p:animEffect>
                                  </p:childTnLst>
                                </p:cTn>
                              </p:par>
                            </p:childTnLst>
                          </p:cTn>
                        </p:par>
                        <p:par>
                          <p:cTn id="28" fill="hold">
                            <p:stCondLst>
                              <p:cond delay="18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300"/>
                                        <p:tgtEl>
                                          <p:spTgt spid="3">
                                            <p:txEl>
                                              <p:pRg st="6" end="6"/>
                                            </p:txEl>
                                          </p:spTgt>
                                        </p:tgtEl>
                                      </p:cBhvr>
                                    </p:animEffect>
                                  </p:childTnLst>
                                </p:cTn>
                              </p:par>
                            </p:childTnLst>
                          </p:cTn>
                        </p:par>
                        <p:par>
                          <p:cTn id="32" fill="hold">
                            <p:stCondLst>
                              <p:cond delay="21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300"/>
                                        <p:tgtEl>
                                          <p:spTgt spid="3">
                                            <p:txEl>
                                              <p:pRg st="7" end="7"/>
                                            </p:txEl>
                                          </p:spTgt>
                                        </p:tgtEl>
                                      </p:cBhvr>
                                    </p:animEffect>
                                  </p:childTnLst>
                                </p:cTn>
                              </p:par>
                            </p:childTnLst>
                          </p:cTn>
                        </p:par>
                        <p:par>
                          <p:cTn id="36" fill="hold">
                            <p:stCondLst>
                              <p:cond delay="24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300"/>
                                        <p:tgtEl>
                                          <p:spTgt spid="3">
                                            <p:txEl>
                                              <p:pRg st="8" end="8"/>
                                            </p:txEl>
                                          </p:spTgt>
                                        </p:tgtEl>
                                      </p:cBhvr>
                                    </p:animEffect>
                                  </p:childTnLst>
                                </p:cTn>
                              </p:par>
                            </p:childTnLst>
                          </p:cTn>
                        </p:par>
                        <p:par>
                          <p:cTn id="40" fill="hold">
                            <p:stCondLst>
                              <p:cond delay="2700"/>
                            </p:stCondLst>
                            <p:childTnLst>
                              <p:par>
                                <p:cTn id="41" presetID="10" presetClass="entr" presetSubtype="0"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300"/>
                                        <p:tgtEl>
                                          <p:spTgt spid="3">
                                            <p:txEl>
                                              <p:pRg st="9" end="9"/>
                                            </p:txEl>
                                          </p:spTgt>
                                        </p:tgtEl>
                                      </p:cBhvr>
                                    </p:animEffect>
                                  </p:childTnLst>
                                </p:cTn>
                              </p:par>
                            </p:childTnLst>
                          </p:cTn>
                        </p:par>
                        <p:par>
                          <p:cTn id="44" fill="hold">
                            <p:stCondLst>
                              <p:cond delay="3000"/>
                            </p:stCondLst>
                            <p:childTnLst>
                              <p:par>
                                <p:cTn id="45" presetID="10" presetClass="entr" presetSubtype="0" fill="hold" grpId="0"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300"/>
                                        <p:tgtEl>
                                          <p:spTgt spid="3">
                                            <p:txEl>
                                              <p:pRg st="10" end="10"/>
                                            </p:txEl>
                                          </p:spTgt>
                                        </p:tgtEl>
                                      </p:cBhvr>
                                    </p:animEffect>
                                  </p:childTnLst>
                                </p:cTn>
                              </p:par>
                            </p:childTnLst>
                          </p:cTn>
                        </p:par>
                        <p:par>
                          <p:cTn id="48" fill="hold">
                            <p:stCondLst>
                              <p:cond delay="3300"/>
                            </p:stCondLst>
                            <p:childTnLst>
                              <p:par>
                                <p:cTn id="49" presetID="10"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
          <p:cNvSpPr>
            <a:spLocks noChangeArrowheads="1"/>
          </p:cNvSpPr>
          <p:nvPr/>
        </p:nvSpPr>
        <p:spPr bwMode="auto">
          <a:xfrm>
            <a:off x="0" y="1412776"/>
            <a:ext cx="9144000" cy="4824536"/>
          </a:xfrm>
          <a:prstGeom prst="rect">
            <a:avLst/>
          </a:prstGeom>
          <a:gradFill flip="none" rotWithShape="1">
            <a:gsLst>
              <a:gs pos="0">
                <a:srgbClr val="64803D"/>
              </a:gs>
              <a:gs pos="100000">
                <a:schemeClr val="bg2">
                  <a:lumMod val="40000"/>
                  <a:lumOff val="60000"/>
                  <a:alpha val="75000"/>
                </a:schemeClr>
              </a:gs>
              <a:gs pos="50000">
                <a:schemeClr val="bg1">
                  <a:alpha val="90000"/>
                </a:schemeClr>
              </a:gs>
            </a:gsLst>
            <a:lin ang="5400000" scaled="0"/>
            <a:tileRect/>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pic>
        <p:nvPicPr>
          <p:cNvPr id="18" name="Picture 17"/>
          <p:cNvPicPr>
            <a:picLocks noChangeAspect="1"/>
          </p:cNvPicPr>
          <p:nvPr/>
        </p:nvPicPr>
        <p:blipFill rotWithShape="1">
          <a:blip r:embed="rId2" cstate="print">
            <a:lum bright="70000" contrast="-70000"/>
            <a:alphaModFix/>
            <a:extLst>
              <a:ext uri="{28A0092B-C50C-407E-A947-70E740481C1C}">
                <a14:useLocalDpi xmlns:a14="http://schemas.microsoft.com/office/drawing/2010/main" val="0"/>
              </a:ext>
            </a:extLst>
          </a:blip>
          <a:srcRect t="18900" b="8651"/>
          <a:stretch/>
        </p:blipFill>
        <p:spPr>
          <a:xfrm>
            <a:off x="-36512" y="1340768"/>
            <a:ext cx="9144000" cy="4968552"/>
          </a:xfrm>
          <a:prstGeom prst="rect">
            <a:avLst/>
          </a:prstGeom>
          <a:effectLst>
            <a:outerShdw blurRad="1016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a:t>Your future starts here—fellowships</a:t>
            </a:r>
          </a:p>
        </p:txBody>
      </p:sp>
      <p:sp>
        <p:nvSpPr>
          <p:cNvPr id="3" name="Content Placeholder 2"/>
          <p:cNvSpPr>
            <a:spLocks noGrp="1"/>
          </p:cNvSpPr>
          <p:nvPr>
            <p:ph idx="1"/>
          </p:nvPr>
        </p:nvSpPr>
        <p:spPr>
          <a:xfrm>
            <a:off x="1187624" y="4514472"/>
            <a:ext cx="7919864" cy="1737598"/>
          </a:xfrm>
        </p:spPr>
        <p:txBody>
          <a:bodyPr anchor="t" anchorCtr="0"/>
          <a:lstStyle/>
          <a:p>
            <a:pPr>
              <a:spcBef>
                <a:spcPts val="200"/>
              </a:spcBef>
            </a:pPr>
            <a:r>
              <a:rPr lang="en-US" sz="1600" b="1" dirty="0">
                <a:solidFill>
                  <a:srgbClr val="000000"/>
                </a:solidFill>
              </a:rPr>
              <a:t>AOVET host clinics are located around the world</a:t>
            </a:r>
          </a:p>
          <a:p>
            <a:pPr lvl="1">
              <a:spcBef>
                <a:spcPts val="200"/>
              </a:spcBef>
            </a:pPr>
            <a:r>
              <a:rPr lang="en-US" sz="1600" dirty="0"/>
              <a:t>four to eight fellowships per year to provide additional experience in AO techniques for young active veterinary surgeons with an interest in orthopedics and musculoskeletal disorders. </a:t>
            </a:r>
          </a:p>
          <a:p>
            <a:pPr lvl="1">
              <a:spcBef>
                <a:spcPts val="200"/>
              </a:spcBef>
            </a:pPr>
            <a:r>
              <a:rPr lang="en-US" sz="1600" dirty="0"/>
              <a:t>real-world experience but often lead to residencies for our fellows. </a:t>
            </a:r>
          </a:p>
          <a:p>
            <a:pPr lvl="1">
              <a:spcBef>
                <a:spcPts val="200"/>
              </a:spcBef>
            </a:pPr>
            <a:r>
              <a:rPr lang="en-US" sz="1600" dirty="0"/>
              <a:t>AOVET scholarships are available in four-week increments under the guidance of AOVET member mentors at hospitals and private clinics worldwide.</a:t>
            </a:r>
          </a:p>
        </p:txBody>
      </p:sp>
      <p:sp>
        <p:nvSpPr>
          <p:cNvPr id="6" name="Oval 5"/>
          <p:cNvSpPr/>
          <p:nvPr/>
        </p:nvSpPr>
        <p:spPr bwMode="auto">
          <a:xfrm>
            <a:off x="7558708" y="792925"/>
            <a:ext cx="1224136" cy="1224136"/>
          </a:xfrm>
          <a:prstGeom prst="ellipse">
            <a:avLst/>
          </a:prstGeom>
          <a:solidFill>
            <a:schemeClr val="bg1"/>
          </a:solidFill>
          <a:ln w="38100" cap="flat" cmpd="sng" algn="ctr">
            <a:gradFill flip="none" rotWithShape="1">
              <a:gsLst>
                <a:gs pos="100000">
                  <a:schemeClr val="tx2">
                    <a:lumMod val="40000"/>
                    <a:lumOff val="60000"/>
                  </a:schemeClr>
                </a:gs>
                <a:gs pos="0">
                  <a:schemeClr val="tx2">
                    <a:lumMod val="50000"/>
                  </a:schemeClr>
                </a:gs>
              </a:gsLst>
              <a:lin ang="14100000" scaled="0"/>
              <a:tileRect/>
            </a:gra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Osaka" charset="0"/>
              <a:cs typeface="Osaka" charset="0"/>
            </a:endParaRPr>
          </a:p>
        </p:txBody>
      </p:sp>
      <p:pic>
        <p:nvPicPr>
          <p:cNvPr id="4" name="Picture 3" descr="AOCMF_Benefits_Followship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7621" y="842712"/>
            <a:ext cx="1198016" cy="1136580"/>
          </a:xfrm>
          <a:prstGeom prst="rect">
            <a:avLst/>
          </a:prstGeom>
        </p:spPr>
      </p:pic>
      <p:sp>
        <p:nvSpPr>
          <p:cNvPr id="16" name="Content Placeholder 2"/>
          <p:cNvSpPr txBox="1">
            <a:spLocks/>
          </p:cNvSpPr>
          <p:nvPr/>
        </p:nvSpPr>
        <p:spPr bwMode="auto">
          <a:xfrm>
            <a:off x="357408" y="1609563"/>
            <a:ext cx="6374832" cy="638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r>
              <a:rPr lang="en-US" b="1" dirty="0">
                <a:solidFill>
                  <a:srgbClr val="29529B"/>
                </a:solidFill>
              </a:rPr>
              <a:t>Great training opportunities for young surgeons!</a:t>
            </a:r>
          </a:p>
        </p:txBody>
      </p:sp>
    </p:spTree>
    <p:extLst>
      <p:ext uri="{BB962C8B-B14F-4D97-AF65-F5344CB8AC3E}">
        <p14:creationId xmlns:p14="http://schemas.microsoft.com/office/powerpoint/2010/main" val="41427056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hqprint">
            <a:extLst>
              <a:ext uri="{28A0092B-C50C-407E-A947-70E740481C1C}">
                <a14:useLocalDpi xmlns:a14="http://schemas.microsoft.com/office/drawing/2010/main"/>
              </a:ext>
            </a:extLst>
          </a:blip>
          <a:srcRect t="22328" b="13637"/>
          <a:stretch/>
        </p:blipFill>
        <p:spPr>
          <a:xfrm rot="5400000">
            <a:off x="-782442" y="2517202"/>
            <a:ext cx="2726742" cy="1161857"/>
          </a:xfrm>
          <a:prstGeom prst="rect">
            <a:avLst/>
          </a:prstGeom>
        </p:spPr>
      </p:pic>
      <p:pic>
        <p:nvPicPr>
          <p:cNvPr id="10" name="Picture 2"/>
          <p:cNvPicPr>
            <a:picLocks noChangeAspect="1" noChangeArrowheads="1"/>
          </p:cNvPicPr>
          <p:nvPr/>
        </p:nvPicPr>
        <p:blipFill>
          <a:blip r:embed="rId3" cstate="hqprint">
            <a:extLst>
              <a:ext uri="{28A0092B-C50C-407E-A947-70E740481C1C}">
                <a14:useLocalDpi xmlns:a14="http://schemas.microsoft.com/office/drawing/2010/main"/>
              </a:ext>
            </a:extLst>
          </a:blip>
          <a:stretch>
            <a:fillRect/>
          </a:stretch>
        </p:blipFill>
        <p:spPr bwMode="auto">
          <a:xfrm>
            <a:off x="755576" y="1734760"/>
            <a:ext cx="4088834" cy="2726742"/>
          </a:xfrm>
          <a:prstGeom prst="roundRect">
            <a:avLst>
              <a:gd name="adj" fmla="val 0"/>
            </a:avLst>
          </a:prstGeom>
          <a:solidFill>
            <a:srgbClr val="FFFFFF">
              <a:shade val="85000"/>
            </a:srgbClr>
          </a:solidFill>
          <a:ln>
            <a:noFill/>
          </a:ln>
          <a:effectLst/>
          <a:extLst/>
        </p:spPr>
      </p:pic>
      <p:pic>
        <p:nvPicPr>
          <p:cNvPr id="12" name="Picture 1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32575" y="4470452"/>
            <a:ext cx="3427457" cy="1622844"/>
          </a:xfrm>
          <a:prstGeom prst="roundRect">
            <a:avLst>
              <a:gd name="adj" fmla="val 0"/>
            </a:avLst>
          </a:prstGeom>
          <a:solidFill>
            <a:srgbClr val="FFFFFF">
              <a:shade val="85000"/>
            </a:srgbClr>
          </a:solidFill>
          <a:ln>
            <a:noFill/>
          </a:ln>
          <a:effectLst/>
        </p:spPr>
      </p:pic>
      <p:pic>
        <p:nvPicPr>
          <p:cNvPr id="15" name="Picture 14"/>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4147" y="4470452"/>
            <a:ext cx="1431509" cy="1622844"/>
          </a:xfrm>
          <a:prstGeom prst="rect">
            <a:avLst/>
          </a:prstGeom>
        </p:spPr>
      </p:pic>
      <p:pic>
        <p:nvPicPr>
          <p:cNvPr id="5" name="Picture 4"/>
          <p:cNvPicPr>
            <a:picLocks noChangeAspect="1"/>
          </p:cNvPicPr>
          <p:nvPr/>
        </p:nvPicPr>
        <p:blipFill rotWithShape="1">
          <a:blip r:embed="rId6"/>
          <a:srcRect l="22984" r="11659"/>
          <a:stretch/>
        </p:blipFill>
        <p:spPr>
          <a:xfrm>
            <a:off x="4861098" y="1734760"/>
            <a:ext cx="4282901" cy="4358536"/>
          </a:xfrm>
          <a:prstGeom prst="rect">
            <a:avLst/>
          </a:prstGeom>
        </p:spPr>
      </p:pic>
      <p:sp>
        <p:nvSpPr>
          <p:cNvPr id="2" name="Title 1"/>
          <p:cNvSpPr>
            <a:spLocks noGrp="1"/>
          </p:cNvSpPr>
          <p:nvPr>
            <p:ph type="title"/>
          </p:nvPr>
        </p:nvSpPr>
        <p:spPr>
          <a:xfrm>
            <a:off x="381000" y="241552"/>
            <a:ext cx="8382000" cy="1096987"/>
          </a:xfrm>
        </p:spPr>
        <p:txBody>
          <a:bodyPr/>
          <a:lstStyle/>
          <a:p>
            <a:r>
              <a:rPr lang="en-US" dirty="0"/>
              <a:t>AOVET education—over 59 courses, seminars and symposia in 2018</a:t>
            </a:r>
          </a:p>
        </p:txBody>
      </p:sp>
      <p:sp>
        <p:nvSpPr>
          <p:cNvPr id="26" name="Rectangle 3"/>
          <p:cNvSpPr>
            <a:spLocks noChangeArrowheads="1"/>
          </p:cNvSpPr>
          <p:nvPr/>
        </p:nvSpPr>
        <p:spPr bwMode="auto">
          <a:xfrm>
            <a:off x="0" y="1412776"/>
            <a:ext cx="9144000" cy="4824536"/>
          </a:xfrm>
          <a:prstGeom prst="rect">
            <a:avLst/>
          </a:prstGeom>
          <a:gradFill rotWithShape="1">
            <a:gsLst>
              <a:gs pos="0">
                <a:srgbClr val="AFC410"/>
              </a:gs>
              <a:gs pos="100000">
                <a:srgbClr val="001B55">
                  <a:alpha val="75000"/>
                </a:srgbClr>
              </a:gs>
            </a:gsLst>
            <a:lin ang="2700000" scaled="0"/>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sp>
        <p:nvSpPr>
          <p:cNvPr id="3" name="Content Placeholder 2"/>
          <p:cNvSpPr>
            <a:spLocks noGrp="1"/>
          </p:cNvSpPr>
          <p:nvPr>
            <p:ph idx="1"/>
          </p:nvPr>
        </p:nvSpPr>
        <p:spPr>
          <a:xfrm>
            <a:off x="885056" y="1716859"/>
            <a:ext cx="7647384" cy="4824536"/>
          </a:xfrm>
        </p:spPr>
        <p:txBody>
          <a:bodyPr anchor="ctr" anchorCtr="0"/>
          <a:lstStyle/>
          <a:p>
            <a:pPr lvl="1"/>
            <a:r>
              <a:rPr lang="en-US" dirty="0">
                <a:solidFill>
                  <a:srgbClr val="FFFFFF"/>
                </a:solidFill>
              </a:rPr>
              <a:t>Over 2,000 participants at AOVET educational events worldwide per year.</a:t>
            </a:r>
          </a:p>
          <a:p>
            <a:pPr lvl="1"/>
            <a:r>
              <a:rPr lang="en-US" dirty="0">
                <a:solidFill>
                  <a:srgbClr val="FFFFFF"/>
                </a:solidFill>
              </a:rPr>
              <a:t>Educational offerings provide continuing education online, with and without practical exercises on four levels: </a:t>
            </a:r>
            <a:br>
              <a:rPr lang="en-US" dirty="0">
                <a:solidFill>
                  <a:srgbClr val="FFFFFF"/>
                </a:solidFill>
              </a:rPr>
            </a:br>
            <a:r>
              <a:rPr lang="en-US" dirty="0">
                <a:solidFill>
                  <a:srgbClr val="FFFFFF"/>
                </a:solidFill>
              </a:rPr>
              <a:t>Principles—Advanced—Masters — Focus </a:t>
            </a:r>
          </a:p>
          <a:p>
            <a:pPr lvl="1"/>
            <a:r>
              <a:rPr lang="en-US" dirty="0">
                <a:solidFill>
                  <a:srgbClr val="FFFFFF"/>
                </a:solidFill>
              </a:rPr>
              <a:t>Note—AOVET membership is a precondition for becoming AO faculty.</a:t>
            </a:r>
          </a:p>
          <a:p>
            <a:pPr marL="0" lvl="1" indent="0">
              <a:buNone/>
            </a:pPr>
            <a:endParaRPr lang="en-US" dirty="0">
              <a:solidFill>
                <a:srgbClr val="FFFFFF"/>
              </a:solidFill>
            </a:endParaRPr>
          </a:p>
        </p:txBody>
      </p:sp>
    </p:spTree>
    <p:extLst>
      <p:ext uri="{BB962C8B-B14F-4D97-AF65-F5344CB8AC3E}">
        <p14:creationId xmlns:p14="http://schemas.microsoft.com/office/powerpoint/2010/main" val="262694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 fill="hold"/>
                                        <p:tgtEl>
                                          <p:spTgt spid="10"/>
                                        </p:tgtEl>
                                        <p:attrNameLst>
                                          <p:attrName>ppt_x</p:attrName>
                                        </p:attrNameLst>
                                      </p:cBhvr>
                                      <p:tavLst>
                                        <p:tav tm="0">
                                          <p:val>
                                            <p:strVal val="0-#ppt_w/2"/>
                                          </p:val>
                                        </p:tav>
                                        <p:tav tm="100000">
                                          <p:val>
                                            <p:strVal val="#ppt_x"/>
                                          </p:val>
                                        </p:tav>
                                      </p:tavLst>
                                    </p:anim>
                                    <p:anim calcmode="lin" valueType="num">
                                      <p:cBhvr additive="base">
                                        <p:cTn id="8" dur="3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300" fill="hold"/>
                                        <p:tgtEl>
                                          <p:spTgt spid="15"/>
                                        </p:tgtEl>
                                        <p:attrNameLst>
                                          <p:attrName>ppt_x</p:attrName>
                                        </p:attrNameLst>
                                      </p:cBhvr>
                                      <p:tavLst>
                                        <p:tav tm="0">
                                          <p:val>
                                            <p:strVal val="1+#ppt_w/2"/>
                                          </p:val>
                                        </p:tav>
                                        <p:tav tm="100000">
                                          <p:val>
                                            <p:strVal val="#ppt_x"/>
                                          </p:val>
                                        </p:tav>
                                      </p:tavLst>
                                    </p:anim>
                                    <p:anim calcmode="lin" valueType="num">
                                      <p:cBhvr additive="base">
                                        <p:cTn id="13" dur="3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600"/>
                            </p:stCondLst>
                            <p:childTnLst>
                              <p:par>
                                <p:cTn id="15" presetID="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300" fill="hold"/>
                                        <p:tgtEl>
                                          <p:spTgt spid="12"/>
                                        </p:tgtEl>
                                        <p:attrNameLst>
                                          <p:attrName>ppt_x</p:attrName>
                                        </p:attrNameLst>
                                      </p:cBhvr>
                                      <p:tavLst>
                                        <p:tav tm="0">
                                          <p:val>
                                            <p:strVal val="0-#ppt_w/2"/>
                                          </p:val>
                                        </p:tav>
                                        <p:tav tm="100000">
                                          <p:val>
                                            <p:strVal val="#ppt_x"/>
                                          </p:val>
                                        </p:tav>
                                      </p:tavLst>
                                    </p:anim>
                                    <p:anim calcmode="lin" valueType="num">
                                      <p:cBhvr additive="base">
                                        <p:cTn id="18" dur="3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900"/>
                            </p:stCondLst>
                            <p:childTnLst>
                              <p:par>
                                <p:cTn id="20" presetID="2" presetClass="entr" presetSubtype="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300" fill="hold"/>
                                        <p:tgtEl>
                                          <p:spTgt spid="5"/>
                                        </p:tgtEl>
                                        <p:attrNameLst>
                                          <p:attrName>ppt_x</p:attrName>
                                        </p:attrNameLst>
                                      </p:cBhvr>
                                      <p:tavLst>
                                        <p:tav tm="0">
                                          <p:val>
                                            <p:strVal val="1+#ppt_w/2"/>
                                          </p:val>
                                        </p:tav>
                                        <p:tav tm="100000">
                                          <p:val>
                                            <p:strVal val="#ppt_x"/>
                                          </p:val>
                                        </p:tav>
                                      </p:tavLst>
                                    </p:anim>
                                    <p:anim calcmode="lin" valueType="num">
                                      <p:cBhvr additive="base">
                                        <p:cTn id="23" dur="3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1200"/>
                            </p:stCondLst>
                            <p:childTnLst>
                              <p:par>
                                <p:cTn id="25" presetID="10" presetClass="entr" presetSubtype="0" fill="hold" grpId="0" nodeType="afterEffect">
                                  <p:stCondLst>
                                    <p:cond delay="6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200"/>
                                        <p:tgtEl>
                                          <p:spTgt spid="26"/>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100"/>
                                        <p:tgtEl>
                                          <p:spTgt spid="3">
                                            <p:txEl>
                                              <p:pRg st="0" end="0"/>
                                            </p:txEl>
                                          </p:spTgt>
                                        </p:tgtEl>
                                      </p:cBhvr>
                                    </p:animEffect>
                                  </p:childTnLst>
                                </p:cTn>
                              </p:par>
                            </p:childTnLst>
                          </p:cTn>
                        </p:par>
                        <p:par>
                          <p:cTn id="32" fill="hold">
                            <p:stCondLst>
                              <p:cond delay="2100"/>
                            </p:stCondLst>
                            <p:childTnLst>
                              <p:par>
                                <p:cTn id="33" presetID="10" presetClass="entr" presetSubtype="0" fill="hold" grpId="0" nodeType="after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100"/>
                                        <p:tgtEl>
                                          <p:spTgt spid="3">
                                            <p:txEl>
                                              <p:pRg st="1" end="1"/>
                                            </p:txEl>
                                          </p:spTgt>
                                        </p:tgtEl>
                                      </p:cBhvr>
                                    </p:animEffect>
                                  </p:childTnLst>
                                </p:cTn>
                              </p:par>
                            </p:childTnLst>
                          </p:cTn>
                        </p:par>
                        <p:par>
                          <p:cTn id="36" fill="hold">
                            <p:stCondLst>
                              <p:cond delay="2200"/>
                            </p:stCondLst>
                            <p:childTnLst>
                              <p:par>
                                <p:cTn id="37" presetID="10" presetClass="entr" presetSubtype="0" fill="hold" grpId="0" nodeType="after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1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best AO moments</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59" t="4395" r="2923" b="5132"/>
          <a:stretch/>
        </p:blipFill>
        <p:spPr>
          <a:xfrm>
            <a:off x="0" y="1412475"/>
            <a:ext cx="9144001" cy="4813955"/>
          </a:xfrm>
          <a:prstGeom prst="rect">
            <a:avLst/>
          </a:prstGeom>
        </p:spPr>
      </p:pic>
      <p:pic>
        <p:nvPicPr>
          <p:cNvPr id="12" name="Picture 6"/>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t="4514"/>
          <a:stretch/>
        </p:blipFill>
        <p:spPr bwMode="auto">
          <a:xfrm rot="5400000">
            <a:off x="5887852" y="2161130"/>
            <a:ext cx="1709029" cy="1321052"/>
          </a:xfrm>
          <a:prstGeom prst="rect">
            <a:avLst/>
          </a:prstGeom>
          <a:noFill/>
          <a:ln>
            <a:noFill/>
          </a:ln>
          <a:effectLst>
            <a:outerShdw blurRad="25400" dist="254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3"/>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bwMode="auto">
          <a:xfrm rot="5400000">
            <a:off x="16745" y="2074956"/>
            <a:ext cx="1990029" cy="1600051"/>
          </a:xfrm>
          <a:prstGeom prst="rect">
            <a:avLst/>
          </a:prstGeom>
          <a:noFill/>
          <a:ln>
            <a:noFill/>
          </a:ln>
          <a:effectLst>
            <a:outerShdw blurRad="25400" dist="254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ight Triangle 22"/>
          <p:cNvSpPr/>
          <p:nvPr/>
        </p:nvSpPr>
        <p:spPr bwMode="auto">
          <a:xfrm>
            <a:off x="6081840" y="3370882"/>
            <a:ext cx="288032" cy="288032"/>
          </a:xfrm>
          <a:prstGeom prst="rtTriangle">
            <a:avLst/>
          </a:prstGeom>
          <a:solidFill>
            <a:schemeClr val="bg1">
              <a:alpha val="76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pic>
        <p:nvPicPr>
          <p:cNvPr id="7" name="Picture 6"/>
          <p:cNvPicPr>
            <a:picLocks noChangeAspect="1"/>
          </p:cNvPicPr>
          <p:nvPr/>
        </p:nvPicPr>
        <p:blipFill rotWithShape="1">
          <a:blip r:embed="rId7" cstate="hqprint">
            <a:extLst>
              <a:ext uri="{BEBA8EAE-BF5A-486C-A8C5-ECC9F3942E4B}">
                <a14:imgProps xmlns:a14="http://schemas.microsoft.com/office/drawing/2010/main">
                  <a14:imgLayer r:embed="rId8">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277131" y="3992440"/>
            <a:ext cx="1433526" cy="1809645"/>
          </a:xfrm>
          <a:prstGeom prst="rect">
            <a:avLst/>
          </a:prstGeom>
        </p:spPr>
      </p:pic>
      <p:pic>
        <p:nvPicPr>
          <p:cNvPr id="19" name="Picture 18"/>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347545" y="3956593"/>
            <a:ext cx="2161971" cy="1621479"/>
          </a:xfrm>
          <a:prstGeom prst="rect">
            <a:avLst/>
          </a:prstGeom>
        </p:spPr>
      </p:pic>
      <p:pic>
        <p:nvPicPr>
          <p:cNvPr id="21" name="Picture 20"/>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2347545" y="1953261"/>
            <a:ext cx="3536737" cy="1736791"/>
          </a:xfrm>
          <a:prstGeom prst="rect">
            <a:avLst/>
          </a:prstGeom>
        </p:spPr>
      </p:pic>
      <p:sp>
        <p:nvSpPr>
          <p:cNvPr id="29" name="Right Triangle 28"/>
          <p:cNvSpPr/>
          <p:nvPr/>
        </p:nvSpPr>
        <p:spPr bwMode="auto">
          <a:xfrm rot="10800000">
            <a:off x="1509571" y="1887776"/>
            <a:ext cx="288032" cy="288032"/>
          </a:xfrm>
          <a:prstGeom prst="rtTriangle">
            <a:avLst/>
          </a:prstGeom>
          <a:solidFill>
            <a:schemeClr val="bg1">
              <a:alpha val="76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sp>
        <p:nvSpPr>
          <p:cNvPr id="30" name="Right Triangle 29"/>
          <p:cNvSpPr/>
          <p:nvPr/>
        </p:nvSpPr>
        <p:spPr bwMode="auto">
          <a:xfrm rot="10800000">
            <a:off x="1436375" y="4005043"/>
            <a:ext cx="288032" cy="288032"/>
          </a:xfrm>
          <a:prstGeom prst="rtTriangle">
            <a:avLst/>
          </a:prstGeom>
          <a:solidFill>
            <a:schemeClr val="bg1">
              <a:alpha val="76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sp>
        <p:nvSpPr>
          <p:cNvPr id="20" name="Right Triangle 19"/>
          <p:cNvSpPr/>
          <p:nvPr/>
        </p:nvSpPr>
        <p:spPr bwMode="auto">
          <a:xfrm>
            <a:off x="263995" y="5514053"/>
            <a:ext cx="288032" cy="288032"/>
          </a:xfrm>
          <a:prstGeom prst="rtTriangle">
            <a:avLst/>
          </a:prstGeom>
          <a:solidFill>
            <a:schemeClr val="bg1">
              <a:alpha val="76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sp>
        <p:nvSpPr>
          <p:cNvPr id="26" name="Right Triangle 25"/>
          <p:cNvSpPr/>
          <p:nvPr/>
        </p:nvSpPr>
        <p:spPr bwMode="auto">
          <a:xfrm>
            <a:off x="226966" y="3595292"/>
            <a:ext cx="288032" cy="288032"/>
          </a:xfrm>
          <a:prstGeom prst="rtTriangle">
            <a:avLst/>
          </a:prstGeom>
          <a:solidFill>
            <a:schemeClr val="bg1">
              <a:alpha val="76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sp>
        <p:nvSpPr>
          <p:cNvPr id="6" name="Right Triangle 5"/>
          <p:cNvSpPr/>
          <p:nvPr/>
        </p:nvSpPr>
        <p:spPr bwMode="auto">
          <a:xfrm>
            <a:off x="2332212" y="3408954"/>
            <a:ext cx="288032" cy="288032"/>
          </a:xfrm>
          <a:prstGeom prst="rtTriangle">
            <a:avLst/>
          </a:prstGeom>
          <a:solidFill>
            <a:schemeClr val="bg1">
              <a:alpha val="76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pic>
        <p:nvPicPr>
          <p:cNvPr id="4" name="Picture 3"/>
          <p:cNvPicPr>
            <a:picLocks noChangeAspect="1"/>
          </p:cNvPicPr>
          <p:nvPr/>
        </p:nvPicPr>
        <p:blipFill rotWithShape="1">
          <a:blip r:embed="rId11"/>
          <a:srcRect l="5496" t="13250" r="2751"/>
          <a:stretch/>
        </p:blipFill>
        <p:spPr>
          <a:xfrm>
            <a:off x="4658999" y="3736520"/>
            <a:ext cx="2804655" cy="1988776"/>
          </a:xfrm>
          <a:prstGeom prst="rect">
            <a:avLst/>
          </a:prstGeom>
        </p:spPr>
      </p:pic>
      <p:sp>
        <p:nvSpPr>
          <p:cNvPr id="25" name="Right Triangle 24"/>
          <p:cNvSpPr/>
          <p:nvPr/>
        </p:nvSpPr>
        <p:spPr bwMode="auto">
          <a:xfrm rot="10800000">
            <a:off x="5596250" y="1953261"/>
            <a:ext cx="288032" cy="288032"/>
          </a:xfrm>
          <a:prstGeom prst="rtTriangle">
            <a:avLst/>
          </a:prstGeom>
          <a:solidFill>
            <a:schemeClr val="bg1">
              <a:alpha val="76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sp>
        <p:nvSpPr>
          <p:cNvPr id="28" name="Right Triangle 27"/>
          <p:cNvSpPr/>
          <p:nvPr/>
        </p:nvSpPr>
        <p:spPr bwMode="auto">
          <a:xfrm rot="10800000">
            <a:off x="7161783" y="3744480"/>
            <a:ext cx="288032" cy="288032"/>
          </a:xfrm>
          <a:prstGeom prst="rtTriangle">
            <a:avLst/>
          </a:prstGeom>
          <a:solidFill>
            <a:schemeClr val="bg1">
              <a:alpha val="76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sp>
        <p:nvSpPr>
          <p:cNvPr id="22" name="Right Triangle 21"/>
          <p:cNvSpPr/>
          <p:nvPr/>
        </p:nvSpPr>
        <p:spPr bwMode="auto">
          <a:xfrm>
            <a:off x="4658999" y="5445224"/>
            <a:ext cx="288032" cy="288032"/>
          </a:xfrm>
          <a:prstGeom prst="rtTriangle">
            <a:avLst/>
          </a:prstGeom>
          <a:solidFill>
            <a:schemeClr val="bg1">
              <a:alpha val="76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sp>
        <p:nvSpPr>
          <p:cNvPr id="18" name="Right Triangle 17"/>
          <p:cNvSpPr/>
          <p:nvPr/>
        </p:nvSpPr>
        <p:spPr bwMode="auto">
          <a:xfrm>
            <a:off x="2347545" y="5297851"/>
            <a:ext cx="288032" cy="280221"/>
          </a:xfrm>
          <a:prstGeom prst="rtTriangle">
            <a:avLst/>
          </a:prstGeom>
          <a:solidFill>
            <a:schemeClr val="bg1">
              <a:alpha val="76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sp>
        <p:nvSpPr>
          <p:cNvPr id="31" name="Right Triangle 30"/>
          <p:cNvSpPr/>
          <p:nvPr/>
        </p:nvSpPr>
        <p:spPr bwMode="auto">
          <a:xfrm rot="10800000">
            <a:off x="4227281" y="3956593"/>
            <a:ext cx="288032" cy="288032"/>
          </a:xfrm>
          <a:prstGeom prst="rtTriangle">
            <a:avLst/>
          </a:prstGeom>
          <a:solidFill>
            <a:schemeClr val="bg1">
              <a:alpha val="76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sp>
        <p:nvSpPr>
          <p:cNvPr id="27" name="Right Triangle 26"/>
          <p:cNvSpPr/>
          <p:nvPr/>
        </p:nvSpPr>
        <p:spPr bwMode="auto">
          <a:xfrm rot="10800000">
            <a:off x="7122712" y="1961295"/>
            <a:ext cx="288032" cy="311309"/>
          </a:xfrm>
          <a:prstGeom prst="rtTriangle">
            <a:avLst/>
          </a:prstGeom>
          <a:solidFill>
            <a:schemeClr val="bg1">
              <a:alpha val="76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spTree>
    <p:extLst>
      <p:ext uri="{BB962C8B-B14F-4D97-AF65-F5344CB8AC3E}">
        <p14:creationId xmlns:p14="http://schemas.microsoft.com/office/powerpoint/2010/main" val="1587234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a:spLocks noChangeArrowheads="1"/>
          </p:cNvSpPr>
          <p:nvPr/>
        </p:nvSpPr>
        <p:spPr bwMode="auto">
          <a:xfrm>
            <a:off x="3824" y="1412776"/>
            <a:ext cx="9144000" cy="4824536"/>
          </a:xfrm>
          <a:prstGeom prst="rect">
            <a:avLst/>
          </a:prstGeom>
          <a:gradFill flip="none" rotWithShape="1">
            <a:gsLst>
              <a:gs pos="0">
                <a:schemeClr val="bg2">
                  <a:lumMod val="50000"/>
                </a:schemeClr>
              </a:gs>
              <a:gs pos="100000">
                <a:schemeClr val="bg2">
                  <a:lumMod val="60000"/>
                  <a:lumOff val="40000"/>
                </a:schemeClr>
              </a:gs>
            </a:gsLst>
            <a:lin ang="2700000" scaled="0"/>
            <a:tileRect/>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pic>
        <p:nvPicPr>
          <p:cNvPr id="19" name="Content Placeholder 5"/>
          <p:cNvPicPr>
            <a:picLocks noChangeAspect="1"/>
          </p:cNvPicPr>
          <p:nvPr/>
        </p:nvPicPr>
        <p:blipFill rotWithShape="1">
          <a:blip r:embed="rId2"/>
          <a:srcRect t="25630" b="34761"/>
          <a:stretch/>
        </p:blipFill>
        <p:spPr bwMode="auto">
          <a:xfrm>
            <a:off x="-8625" y="2348880"/>
            <a:ext cx="9161252" cy="2721559"/>
          </a:xfrm>
          <a:prstGeom prst="rect">
            <a:avLst/>
          </a:prstGeom>
          <a:noFill/>
          <a:ln>
            <a:noFill/>
          </a:ln>
          <a:effectLst>
            <a:outerShdw blurRad="1016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381000" y="241552"/>
            <a:ext cx="8382000" cy="1096987"/>
          </a:xfrm>
        </p:spPr>
        <p:txBody>
          <a:bodyPr/>
          <a:lstStyle/>
          <a:p>
            <a:r>
              <a:rPr lang="en-US" dirty="0"/>
              <a:t>AOVET—excellence in veterinary surgery across species</a:t>
            </a:r>
          </a:p>
        </p:txBody>
      </p:sp>
      <p:sp>
        <p:nvSpPr>
          <p:cNvPr id="26" name="Rectangle 3"/>
          <p:cNvSpPr>
            <a:spLocks noChangeArrowheads="1"/>
          </p:cNvSpPr>
          <p:nvPr/>
        </p:nvSpPr>
        <p:spPr bwMode="auto">
          <a:xfrm>
            <a:off x="0" y="1412776"/>
            <a:ext cx="9144000" cy="4824536"/>
          </a:xfrm>
          <a:prstGeom prst="rect">
            <a:avLst/>
          </a:prstGeom>
          <a:gradFill rotWithShape="1">
            <a:gsLst>
              <a:gs pos="0">
                <a:srgbClr val="AFC410"/>
              </a:gs>
              <a:gs pos="100000">
                <a:srgbClr val="001B55">
                  <a:alpha val="75000"/>
                </a:srgbClr>
              </a:gs>
            </a:gsLst>
            <a:lin ang="2700000" scaled="0"/>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sp>
        <p:nvSpPr>
          <p:cNvPr id="3" name="Content Placeholder 2"/>
          <p:cNvSpPr>
            <a:spLocks noGrp="1"/>
          </p:cNvSpPr>
          <p:nvPr>
            <p:ph idx="1"/>
          </p:nvPr>
        </p:nvSpPr>
        <p:spPr>
          <a:xfrm>
            <a:off x="1691680" y="2420888"/>
            <a:ext cx="5760640" cy="1152128"/>
          </a:xfrm>
        </p:spPr>
        <p:txBody>
          <a:bodyPr anchor="t" anchorCtr="0"/>
          <a:lstStyle/>
          <a:p>
            <a:pPr algn="ctr"/>
            <a:r>
              <a:rPr lang="en-US" sz="2400" b="1" dirty="0">
                <a:solidFill>
                  <a:srgbClr val="FFFFFF"/>
                </a:solidFill>
              </a:rPr>
              <a:t>Join us in our mission to improve patient care worldwide!</a:t>
            </a:r>
          </a:p>
        </p:txBody>
      </p:sp>
      <p:pic>
        <p:nvPicPr>
          <p:cNvPr id="9" name="Picture 8"/>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404418" y="3465999"/>
            <a:ext cx="430908" cy="430906"/>
          </a:xfrm>
          <a:prstGeom prst="rect">
            <a:avLst/>
          </a:prstGeom>
        </p:spPr>
      </p:pic>
      <p:sp>
        <p:nvSpPr>
          <p:cNvPr id="11" name="Content Placeholder 2"/>
          <p:cNvSpPr txBox="1">
            <a:spLocks/>
          </p:cNvSpPr>
          <p:nvPr/>
        </p:nvSpPr>
        <p:spPr bwMode="auto">
          <a:xfrm>
            <a:off x="247136" y="4087416"/>
            <a:ext cx="2520280"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algn="ctr"/>
            <a:r>
              <a:rPr lang="en-US" sz="1600" dirty="0">
                <a:solidFill>
                  <a:srgbClr val="FFFFFF"/>
                </a:solidFill>
              </a:rPr>
              <a:t>www.aovet.org</a:t>
            </a:r>
          </a:p>
        </p:txBody>
      </p:sp>
      <p:sp>
        <p:nvSpPr>
          <p:cNvPr id="13" name="Content Placeholder 2"/>
          <p:cNvSpPr txBox="1">
            <a:spLocks/>
          </p:cNvSpPr>
          <p:nvPr/>
        </p:nvSpPr>
        <p:spPr bwMode="auto">
          <a:xfrm>
            <a:off x="2915816" y="4087416"/>
            <a:ext cx="3168352"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algn="ctr"/>
            <a:r>
              <a:rPr lang="en-US" sz="1600" dirty="0">
                <a:solidFill>
                  <a:srgbClr val="FFFFFF"/>
                </a:solidFill>
              </a:rPr>
              <a:t>AO Foundation</a:t>
            </a:r>
            <a:br>
              <a:rPr lang="en-US" sz="1600" dirty="0">
                <a:solidFill>
                  <a:srgbClr val="FFFFFF"/>
                </a:solidFill>
              </a:rPr>
            </a:br>
            <a:r>
              <a:rPr lang="en-US" sz="1600" dirty="0">
                <a:solidFill>
                  <a:srgbClr val="FFFFFF"/>
                </a:solidFill>
              </a:rPr>
              <a:t>AOVET Community Development </a:t>
            </a:r>
            <a:r>
              <a:rPr lang="en-US" sz="1600" dirty="0" err="1">
                <a:solidFill>
                  <a:srgbClr val="FFFFFF"/>
                </a:solidFill>
              </a:rPr>
              <a:t>Clavadelerstrasse</a:t>
            </a:r>
            <a:r>
              <a:rPr lang="en-US" sz="1600" dirty="0">
                <a:solidFill>
                  <a:srgbClr val="FFFFFF"/>
                </a:solidFill>
              </a:rPr>
              <a:t> 8 </a:t>
            </a:r>
            <a:br>
              <a:rPr lang="en-US" sz="1600" dirty="0">
                <a:solidFill>
                  <a:srgbClr val="FFFFFF"/>
                </a:solidFill>
              </a:rPr>
            </a:br>
            <a:r>
              <a:rPr lang="en-US" sz="1600" dirty="0">
                <a:solidFill>
                  <a:srgbClr val="FFFFFF"/>
                </a:solidFill>
              </a:rPr>
              <a:t>7270 Davos </a:t>
            </a:r>
            <a:br>
              <a:rPr lang="en-US" sz="1600" dirty="0">
                <a:solidFill>
                  <a:srgbClr val="FFFFFF"/>
                </a:solidFill>
              </a:rPr>
            </a:br>
            <a:r>
              <a:rPr lang="en-US" sz="1600" dirty="0">
                <a:solidFill>
                  <a:srgbClr val="FFFFFF"/>
                </a:solidFill>
              </a:rPr>
              <a:t>Switzerland</a:t>
            </a:r>
          </a:p>
        </p:txBody>
      </p:sp>
      <p:pic>
        <p:nvPicPr>
          <p:cNvPr id="16" name="Picture 15"/>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4288142" y="3467992"/>
            <a:ext cx="457524" cy="457524"/>
          </a:xfrm>
          <a:prstGeom prst="rect">
            <a:avLst/>
          </a:prstGeom>
        </p:spPr>
      </p:pic>
      <p:pic>
        <p:nvPicPr>
          <p:cNvPr id="17" name="Picture 16"/>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7358521" y="3561569"/>
            <a:ext cx="356766" cy="356766"/>
          </a:xfrm>
          <a:prstGeom prst="rect">
            <a:avLst/>
          </a:prstGeom>
        </p:spPr>
      </p:pic>
      <p:sp>
        <p:nvSpPr>
          <p:cNvPr id="18" name="Content Placeholder 2"/>
          <p:cNvSpPr txBox="1">
            <a:spLocks/>
          </p:cNvSpPr>
          <p:nvPr/>
        </p:nvSpPr>
        <p:spPr bwMode="auto">
          <a:xfrm>
            <a:off x="6267161" y="4087416"/>
            <a:ext cx="2520280"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algn="ctr"/>
            <a:r>
              <a:rPr lang="de-DE" sz="1600" dirty="0">
                <a:solidFill>
                  <a:srgbClr val="FFFFFF"/>
                </a:solidFill>
              </a:rPr>
              <a:t>+41 81 414 21 11</a:t>
            </a:r>
          </a:p>
        </p:txBody>
      </p:sp>
    </p:spTree>
    <p:extLst>
      <p:ext uri="{BB962C8B-B14F-4D97-AF65-F5344CB8AC3E}">
        <p14:creationId xmlns:p14="http://schemas.microsoft.com/office/powerpoint/2010/main" val="294896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
                                        <p:tgtEl>
                                          <p:spTgt spid="26"/>
                                        </p:tgtEl>
                                      </p:cBhvr>
                                    </p:animEffect>
                                  </p:childTnLst>
                                </p:cTn>
                              </p:par>
                            </p:childTnLst>
                          </p:cTn>
                        </p:par>
                        <p:par>
                          <p:cTn id="8" fill="hold">
                            <p:stCondLst>
                              <p:cond delay="8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300"/>
                                        <p:tgtEl>
                                          <p:spTgt spid="3">
                                            <p:txEl>
                                              <p:pRg st="0" end="0"/>
                                            </p:txEl>
                                          </p:spTgt>
                                        </p:tgtEl>
                                      </p:cBhvr>
                                    </p:animEffect>
                                  </p:childTnLst>
                                </p:cTn>
                              </p:par>
                            </p:childTnLst>
                          </p:cTn>
                        </p:par>
                        <p:par>
                          <p:cTn id="12" fill="hold">
                            <p:stCondLst>
                              <p:cond delay="1100"/>
                            </p:stCondLst>
                            <p:childTnLst>
                              <p:par>
                                <p:cTn id="13" presetID="10" presetClass="entr" presetSubtype="0"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300"/>
                                        <p:tgtEl>
                                          <p:spTgt spid="11">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300"/>
                                        <p:tgtEl>
                                          <p:spTgt spid="9"/>
                                        </p:tgtEl>
                                      </p:cBhvr>
                                    </p:animEffect>
                                  </p:childTnLst>
                                </p:cTn>
                              </p:par>
                            </p:childTnLst>
                          </p:cTn>
                        </p:par>
                        <p:par>
                          <p:cTn id="19" fill="hold">
                            <p:stCondLst>
                              <p:cond delay="1400"/>
                            </p:stCondLst>
                            <p:childTnLst>
                              <p:par>
                                <p:cTn id="20" presetID="10" presetClass="entr" presetSubtype="0" fill="hold" grpId="0" nodeType="after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300"/>
                                        <p:tgtEl>
                                          <p:spTgt spid="1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300"/>
                                        <p:tgtEl>
                                          <p:spTgt spid="16"/>
                                        </p:tgtEl>
                                      </p:cBhvr>
                                    </p:animEffect>
                                  </p:childTnLst>
                                </p:cTn>
                              </p:par>
                            </p:childTnLst>
                          </p:cTn>
                        </p:par>
                        <p:par>
                          <p:cTn id="26" fill="hold">
                            <p:stCondLst>
                              <p:cond delay="1700"/>
                            </p:stCondLst>
                            <p:childTnLst>
                              <p:par>
                                <p:cTn id="27" presetID="10" presetClass="entr" presetSubtype="0" fill="hold" grpId="0" nodeType="after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300"/>
                                        <p:tgtEl>
                                          <p:spTgt spid="18">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build="p"/>
      <p:bldP spid="11" grpId="0" build="p"/>
      <p:bldP spid="13" grpId="0" build="p"/>
      <p:bldP spid="1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85E58-C239-48E9-97CC-BD7187041452}"/>
              </a:ext>
            </a:extLst>
          </p:cNvPr>
          <p:cNvSpPr>
            <a:spLocks noGrp="1"/>
          </p:cNvSpPr>
          <p:nvPr>
            <p:ph type="title"/>
          </p:nvPr>
        </p:nvSpPr>
        <p:spPr>
          <a:xfrm>
            <a:off x="510480" y="222920"/>
            <a:ext cx="8382000" cy="685800"/>
          </a:xfrm>
        </p:spPr>
        <p:txBody>
          <a:bodyPr/>
          <a:lstStyle/>
          <a:p>
            <a:r>
              <a:rPr lang="de-CH" dirty="0"/>
              <a:t>Membership</a:t>
            </a:r>
            <a:endParaRPr lang="en-US" dirty="0"/>
          </a:p>
        </p:txBody>
      </p:sp>
      <p:pic>
        <p:nvPicPr>
          <p:cNvPr id="4" name="Picture 3">
            <a:extLst>
              <a:ext uri="{FF2B5EF4-FFF2-40B4-BE49-F238E27FC236}">
                <a16:creationId xmlns:a16="http://schemas.microsoft.com/office/drawing/2014/main" id="{337573F9-EFDA-4399-AA44-5555858E98A1}"/>
              </a:ext>
            </a:extLst>
          </p:cNvPr>
          <p:cNvPicPr>
            <a:picLocks noChangeAspect="1"/>
          </p:cNvPicPr>
          <p:nvPr/>
        </p:nvPicPr>
        <p:blipFill>
          <a:blip r:embed="rId2"/>
          <a:stretch>
            <a:fillRect/>
          </a:stretch>
        </p:blipFill>
        <p:spPr>
          <a:xfrm>
            <a:off x="0" y="764704"/>
            <a:ext cx="9198458" cy="6093296"/>
          </a:xfrm>
          <a:prstGeom prst="rect">
            <a:avLst/>
          </a:prstGeom>
        </p:spPr>
      </p:pic>
    </p:spTree>
    <p:extLst>
      <p:ext uri="{BB962C8B-B14F-4D97-AF65-F5344CB8AC3E}">
        <p14:creationId xmlns:p14="http://schemas.microsoft.com/office/powerpoint/2010/main" val="2513239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
          <p:cNvSpPr>
            <a:spLocks noChangeArrowheads="1"/>
          </p:cNvSpPr>
          <p:nvPr/>
        </p:nvSpPr>
        <p:spPr bwMode="auto">
          <a:xfrm>
            <a:off x="0" y="1412776"/>
            <a:ext cx="9144000" cy="4824536"/>
          </a:xfrm>
          <a:prstGeom prst="rect">
            <a:avLst/>
          </a:prstGeom>
          <a:gradFill flip="none" rotWithShape="1">
            <a:gsLst>
              <a:gs pos="0">
                <a:srgbClr val="64803D"/>
              </a:gs>
              <a:gs pos="100000">
                <a:schemeClr val="bg2">
                  <a:lumMod val="40000"/>
                  <a:lumOff val="60000"/>
                  <a:alpha val="75000"/>
                </a:schemeClr>
              </a:gs>
              <a:gs pos="50000">
                <a:schemeClr val="bg1">
                  <a:alpha val="90000"/>
                </a:schemeClr>
              </a:gs>
            </a:gsLst>
            <a:lin ang="5400000" scaled="0"/>
            <a:tileRect/>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sp>
        <p:nvSpPr>
          <p:cNvPr id="2" name="Title 1"/>
          <p:cNvSpPr>
            <a:spLocks noGrp="1"/>
          </p:cNvSpPr>
          <p:nvPr>
            <p:ph type="title"/>
          </p:nvPr>
        </p:nvSpPr>
        <p:spPr/>
        <p:txBody>
          <a:bodyPr/>
          <a:lstStyle/>
          <a:p>
            <a:r>
              <a:rPr lang="en-US" dirty="0"/>
              <a:t>Who we are</a:t>
            </a:r>
          </a:p>
        </p:txBody>
      </p:sp>
      <p:sp>
        <p:nvSpPr>
          <p:cNvPr id="3" name="Content Placeholder 2"/>
          <p:cNvSpPr>
            <a:spLocks noGrp="1"/>
          </p:cNvSpPr>
          <p:nvPr>
            <p:ph idx="1"/>
          </p:nvPr>
        </p:nvSpPr>
        <p:spPr>
          <a:xfrm>
            <a:off x="251520" y="1556792"/>
            <a:ext cx="8892480" cy="1440160"/>
          </a:xfrm>
        </p:spPr>
        <p:txBody>
          <a:bodyPr anchor="t" anchorCtr="0"/>
          <a:lstStyle/>
          <a:p>
            <a:r>
              <a:rPr lang="en-US" dirty="0"/>
              <a:t>The AO Foundation is a medical nonprofit organization with global education and research activities, led by surgeons from different specialties.</a:t>
            </a:r>
          </a:p>
        </p:txBody>
      </p:sp>
      <p:grpSp>
        <p:nvGrpSpPr>
          <p:cNvPr id="11" name="Group 10"/>
          <p:cNvGrpSpPr/>
          <p:nvPr/>
        </p:nvGrpSpPr>
        <p:grpSpPr>
          <a:xfrm>
            <a:off x="6588223" y="2564904"/>
            <a:ext cx="2160241" cy="3336454"/>
            <a:chOff x="6588223" y="2564904"/>
            <a:chExt cx="2160241" cy="3336454"/>
          </a:xfrm>
        </p:grpSpPr>
        <p:sp>
          <p:nvSpPr>
            <p:cNvPr id="19" name="Rounded Rectangle 18"/>
            <p:cNvSpPr/>
            <p:nvPr/>
          </p:nvSpPr>
          <p:spPr bwMode="auto">
            <a:xfrm>
              <a:off x="6804248" y="2660998"/>
              <a:ext cx="1944216" cy="3240360"/>
            </a:xfrm>
            <a:prstGeom prst="roundRect">
              <a:avLst>
                <a:gd name="adj" fmla="val 5791"/>
              </a:avLst>
            </a:prstGeom>
            <a:gradFill flip="none" rotWithShape="1">
              <a:gsLst>
                <a:gs pos="100000">
                  <a:schemeClr val="bg1"/>
                </a:gs>
                <a:gs pos="0">
                  <a:schemeClr val="bg1">
                    <a:alpha val="0"/>
                  </a:schemeClr>
                </a:gs>
              </a:gsLst>
              <a:lin ang="5400000" scaled="0"/>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pic>
          <p:nvPicPr>
            <p:cNvPr id="5" name="Picture 4" descr="Membership_PPT_Elements_01_Specialties_VET.png"/>
            <p:cNvPicPr>
              <a:picLocks noChangeAspect="1"/>
            </p:cNvPicPr>
            <p:nvPr/>
          </p:nvPicPr>
          <p:blipFill rotWithShape="1">
            <a:blip r:embed="rId2">
              <a:extLst>
                <a:ext uri="{28A0092B-C50C-407E-A947-70E740481C1C}">
                  <a14:useLocalDpi xmlns:a14="http://schemas.microsoft.com/office/drawing/2010/main" val="0"/>
                </a:ext>
              </a:extLst>
            </a:blip>
            <a:srcRect l="44805" r="1"/>
            <a:stretch/>
          </p:blipFill>
          <p:spPr>
            <a:xfrm flipH="1">
              <a:off x="6588223" y="2564904"/>
              <a:ext cx="2156026" cy="3085850"/>
            </a:xfrm>
            <a:prstGeom prst="rect">
              <a:avLst/>
            </a:prstGeom>
          </p:spPr>
        </p:pic>
      </p:grpSp>
      <p:grpSp>
        <p:nvGrpSpPr>
          <p:cNvPr id="8" name="Group 7"/>
          <p:cNvGrpSpPr/>
          <p:nvPr/>
        </p:nvGrpSpPr>
        <p:grpSpPr>
          <a:xfrm>
            <a:off x="395536" y="2204867"/>
            <a:ext cx="1944216" cy="3696491"/>
            <a:chOff x="395536" y="2204867"/>
            <a:chExt cx="1944216" cy="3696491"/>
          </a:xfrm>
        </p:grpSpPr>
        <p:sp>
          <p:nvSpPr>
            <p:cNvPr id="13" name="Rounded Rectangle 12"/>
            <p:cNvSpPr/>
            <p:nvPr/>
          </p:nvSpPr>
          <p:spPr bwMode="auto">
            <a:xfrm>
              <a:off x="395536" y="2660998"/>
              <a:ext cx="1944216" cy="3240360"/>
            </a:xfrm>
            <a:prstGeom prst="roundRect">
              <a:avLst>
                <a:gd name="adj" fmla="val 5791"/>
              </a:avLst>
            </a:prstGeom>
            <a:gradFill flip="none" rotWithShape="1">
              <a:gsLst>
                <a:gs pos="100000">
                  <a:schemeClr val="bg1"/>
                </a:gs>
                <a:gs pos="0">
                  <a:schemeClr val="bg1">
                    <a:alpha val="0"/>
                  </a:schemeClr>
                </a:gs>
              </a:gsLst>
              <a:lin ang="5400000" scaled="0"/>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pic>
          <p:nvPicPr>
            <p:cNvPr id="7" name="Picture 6" descr="Membership_PPT_Elements_01_Specialties_CM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26" y="2204867"/>
              <a:ext cx="1326872" cy="3236496"/>
            </a:xfrm>
            <a:prstGeom prst="rect">
              <a:avLst/>
            </a:prstGeom>
          </p:spPr>
        </p:pic>
      </p:grpSp>
      <p:grpSp>
        <p:nvGrpSpPr>
          <p:cNvPr id="10" name="Group 9"/>
          <p:cNvGrpSpPr/>
          <p:nvPr/>
        </p:nvGrpSpPr>
        <p:grpSpPr>
          <a:xfrm>
            <a:off x="4668010" y="2204864"/>
            <a:ext cx="1944216" cy="3696494"/>
            <a:chOff x="4668010" y="2204864"/>
            <a:chExt cx="1944216" cy="3696494"/>
          </a:xfrm>
        </p:grpSpPr>
        <p:sp>
          <p:nvSpPr>
            <p:cNvPr id="15" name="Rounded Rectangle 14"/>
            <p:cNvSpPr/>
            <p:nvPr/>
          </p:nvSpPr>
          <p:spPr bwMode="auto">
            <a:xfrm>
              <a:off x="4668010" y="2660998"/>
              <a:ext cx="1944216" cy="3240360"/>
            </a:xfrm>
            <a:prstGeom prst="roundRect">
              <a:avLst>
                <a:gd name="adj" fmla="val 5791"/>
              </a:avLst>
            </a:prstGeom>
            <a:gradFill flip="none" rotWithShape="1">
              <a:gsLst>
                <a:gs pos="100000">
                  <a:schemeClr val="bg1"/>
                </a:gs>
                <a:gs pos="0">
                  <a:schemeClr val="bg1">
                    <a:alpha val="0"/>
                  </a:schemeClr>
                </a:gs>
              </a:gsLst>
              <a:lin ang="5400000" scaled="0"/>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2058" y="2204864"/>
              <a:ext cx="1326876" cy="3236502"/>
            </a:xfrm>
            <a:prstGeom prst="rect">
              <a:avLst/>
            </a:prstGeom>
          </p:spPr>
        </p:pic>
      </p:grpSp>
      <p:grpSp>
        <p:nvGrpSpPr>
          <p:cNvPr id="9" name="Group 8"/>
          <p:cNvGrpSpPr/>
          <p:nvPr/>
        </p:nvGrpSpPr>
        <p:grpSpPr>
          <a:xfrm>
            <a:off x="2531773" y="2204864"/>
            <a:ext cx="1944216" cy="3696494"/>
            <a:chOff x="2531773" y="2204864"/>
            <a:chExt cx="1944216" cy="3696494"/>
          </a:xfrm>
        </p:grpSpPr>
        <p:sp>
          <p:nvSpPr>
            <p:cNvPr id="14" name="Rounded Rectangle 13"/>
            <p:cNvSpPr/>
            <p:nvPr/>
          </p:nvSpPr>
          <p:spPr bwMode="auto">
            <a:xfrm>
              <a:off x="2531773" y="2660998"/>
              <a:ext cx="1944216" cy="3240360"/>
            </a:xfrm>
            <a:prstGeom prst="roundRect">
              <a:avLst>
                <a:gd name="adj" fmla="val 5791"/>
              </a:avLst>
            </a:prstGeom>
            <a:gradFill flip="none" rotWithShape="1">
              <a:gsLst>
                <a:gs pos="100000">
                  <a:schemeClr val="bg1"/>
                </a:gs>
                <a:gs pos="0">
                  <a:schemeClr val="bg1">
                    <a:alpha val="0"/>
                  </a:schemeClr>
                </a:gs>
              </a:gsLst>
              <a:lin ang="5400000" scaled="0"/>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4689" y="2204864"/>
              <a:ext cx="1326876" cy="3236502"/>
            </a:xfrm>
            <a:prstGeom prst="rect">
              <a:avLst/>
            </a:prstGeom>
          </p:spPr>
        </p:pic>
      </p:grpSp>
      <p:pic>
        <p:nvPicPr>
          <p:cNvPr id="29" name="Picture 28" descr="AOC_LOGO_int_L_rgb.png"/>
          <p:cNvPicPr>
            <a:picLocks noChangeAspect="1"/>
          </p:cNvPicPr>
          <p:nvPr/>
        </p:nvPicPr>
        <p:blipFill rotWithShape="1">
          <a:blip r:embed="rId6" cstate="print">
            <a:extLst>
              <a:ext uri="{28A0092B-C50C-407E-A947-70E740481C1C}">
                <a14:useLocalDpi xmlns:a14="http://schemas.microsoft.com/office/drawing/2010/main" val="0"/>
              </a:ext>
            </a:extLst>
          </a:blip>
          <a:srcRect r="43273"/>
          <a:stretch/>
        </p:blipFill>
        <p:spPr>
          <a:xfrm>
            <a:off x="729254" y="5562912"/>
            <a:ext cx="1347980" cy="331993"/>
          </a:xfrm>
          <a:prstGeom prst="rect">
            <a:avLst/>
          </a:prstGeom>
        </p:spPr>
      </p:pic>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r="25356"/>
          <a:stretch/>
        </p:blipFill>
        <p:spPr>
          <a:xfrm>
            <a:off x="2615899" y="5589240"/>
            <a:ext cx="1773722" cy="331993"/>
          </a:xfrm>
          <a:prstGeom prst="rect">
            <a:avLst/>
          </a:prstGeom>
        </p:spPr>
      </p:pic>
      <p:pic>
        <p:nvPicPr>
          <p:cNvPr id="31" name="Picture 30"/>
          <p:cNvPicPr>
            <a:picLocks noChangeAspect="1"/>
          </p:cNvPicPr>
          <p:nvPr/>
        </p:nvPicPr>
        <p:blipFill rotWithShape="1">
          <a:blip r:embed="rId8" cstate="print">
            <a:extLst>
              <a:ext uri="{28A0092B-C50C-407E-A947-70E740481C1C}">
                <a14:useLocalDpi xmlns:a14="http://schemas.microsoft.com/office/drawing/2010/main" val="0"/>
              </a:ext>
            </a:extLst>
          </a:blip>
          <a:srcRect r="38317"/>
          <a:stretch/>
        </p:blipFill>
        <p:spPr>
          <a:xfrm>
            <a:off x="4912070" y="5562912"/>
            <a:ext cx="1465766" cy="331992"/>
          </a:xfrm>
          <a:prstGeom prst="rect">
            <a:avLst/>
          </a:prstGeom>
        </p:spPr>
      </p:pic>
      <p:pic>
        <p:nvPicPr>
          <p:cNvPr id="32" name="Picture 31"/>
          <p:cNvPicPr>
            <a:picLocks noChangeAspect="1"/>
          </p:cNvPicPr>
          <p:nvPr/>
        </p:nvPicPr>
        <p:blipFill rotWithShape="1">
          <a:blip r:embed="rId9" cstate="print">
            <a:extLst>
              <a:ext uri="{28A0092B-C50C-407E-A947-70E740481C1C}">
                <a14:useLocalDpi xmlns:a14="http://schemas.microsoft.com/office/drawing/2010/main" val="0"/>
              </a:ext>
            </a:extLst>
          </a:blip>
          <a:srcRect r="47559"/>
          <a:stretch/>
        </p:blipFill>
        <p:spPr>
          <a:xfrm>
            <a:off x="7132400" y="5562912"/>
            <a:ext cx="1246121" cy="331992"/>
          </a:xfrm>
          <a:prstGeom prst="rect">
            <a:avLst/>
          </a:prstGeom>
        </p:spPr>
      </p:pic>
    </p:spTree>
    <p:extLst>
      <p:ext uri="{BB962C8B-B14F-4D97-AF65-F5344CB8AC3E}">
        <p14:creationId xmlns:p14="http://schemas.microsoft.com/office/powerpoint/2010/main" val="350334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
                                        <p:tgtEl>
                                          <p:spTgt spid="8"/>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
                                        <p:tgtEl>
                                          <p:spTgt spid="9"/>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
                                        <p:tgtEl>
                                          <p:spTgt spid="10"/>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
                                        <p:tgtEl>
                                          <p:spTgt spid="11"/>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300"/>
                                        <p:tgtEl>
                                          <p:spTgt spid="29"/>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300"/>
                                        <p:tgtEl>
                                          <p:spTgt spid="30"/>
                                        </p:tgtEl>
                                      </p:cBhvr>
                                    </p:animEffect>
                                  </p:childTnLst>
                                </p:cTn>
                              </p:par>
                              <p:par>
                                <p:cTn id="27" presetID="1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3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we are </a:t>
            </a:r>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10001" r="10713" b="8706"/>
          <a:stretch/>
        </p:blipFill>
        <p:spPr>
          <a:xfrm>
            <a:off x="-1357" y="1412776"/>
            <a:ext cx="4552044" cy="2424390"/>
          </a:xfrm>
          <a:prstGeom prst="rect">
            <a:avLst/>
          </a:prstGeom>
          <a:noFill/>
          <a:ln>
            <a:noFill/>
          </a:ln>
        </p:spPr>
      </p:pic>
      <p:pic>
        <p:nvPicPr>
          <p:cNvPr id="20" name="Picture 1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465073" y="4227298"/>
            <a:ext cx="2257705" cy="1330275"/>
          </a:xfrm>
          <a:prstGeom prst="rect">
            <a:avLst/>
          </a:prstGeom>
          <a:noFill/>
          <a:ln>
            <a:noFill/>
          </a:ln>
        </p:spPr>
      </p:pic>
      <p:pic>
        <p:nvPicPr>
          <p:cNvPr id="21" name="Picture 20"/>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578486" y="1412777"/>
            <a:ext cx="4563090" cy="4616632"/>
          </a:xfrm>
          <a:prstGeom prst="rect">
            <a:avLst/>
          </a:prstGeom>
          <a:noFill/>
          <a:ln>
            <a:noFill/>
          </a:ln>
        </p:spPr>
      </p:pic>
      <p:pic>
        <p:nvPicPr>
          <p:cNvPr id="4" name="Picture 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27016" y="3837165"/>
            <a:ext cx="3340438" cy="2184511"/>
          </a:xfrm>
          <a:prstGeom prst="rect">
            <a:avLst/>
          </a:prstGeom>
        </p:spPr>
      </p:pic>
      <p:sp>
        <p:nvSpPr>
          <p:cNvPr id="26" name="Rectangle 3"/>
          <p:cNvSpPr>
            <a:spLocks noChangeArrowheads="1"/>
          </p:cNvSpPr>
          <p:nvPr/>
        </p:nvSpPr>
        <p:spPr bwMode="auto">
          <a:xfrm>
            <a:off x="0" y="1351315"/>
            <a:ext cx="9144000" cy="4824536"/>
          </a:xfrm>
          <a:prstGeom prst="rect">
            <a:avLst/>
          </a:prstGeom>
          <a:gradFill rotWithShape="1">
            <a:gsLst>
              <a:gs pos="0">
                <a:srgbClr val="AFC410"/>
              </a:gs>
              <a:gs pos="100000">
                <a:srgbClr val="001B55">
                  <a:alpha val="75000"/>
                </a:srgbClr>
              </a:gs>
            </a:gsLst>
            <a:lin ang="2700000" scaled="0"/>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sp>
        <p:nvSpPr>
          <p:cNvPr id="3" name="Content Placeholder 2"/>
          <p:cNvSpPr>
            <a:spLocks noGrp="1"/>
          </p:cNvSpPr>
          <p:nvPr>
            <p:ph idx="1"/>
          </p:nvPr>
        </p:nvSpPr>
        <p:spPr>
          <a:xfrm>
            <a:off x="381000" y="1412776"/>
            <a:ext cx="7647384" cy="4824536"/>
          </a:xfrm>
        </p:spPr>
        <p:txBody>
          <a:bodyPr anchor="ctr" anchorCtr="0"/>
          <a:lstStyle/>
          <a:p>
            <a:pPr lvl="1"/>
            <a:r>
              <a:rPr lang="en-US" dirty="0">
                <a:solidFill>
                  <a:srgbClr val="FFFFFF"/>
                </a:solidFill>
              </a:rPr>
              <a:t>AO stands for «</a:t>
            </a:r>
            <a:r>
              <a:rPr lang="en-US" dirty="0" err="1">
                <a:solidFill>
                  <a:srgbClr val="FFFFFF"/>
                </a:solidFill>
              </a:rPr>
              <a:t>Arbeitsgemeinschaft</a:t>
            </a:r>
            <a:r>
              <a:rPr lang="en-US" dirty="0">
                <a:solidFill>
                  <a:srgbClr val="FFFFFF"/>
                </a:solidFill>
              </a:rPr>
              <a:t> </a:t>
            </a:r>
            <a:r>
              <a:rPr lang="en-US" dirty="0" err="1">
                <a:solidFill>
                  <a:srgbClr val="FFFFFF"/>
                </a:solidFill>
              </a:rPr>
              <a:t>für</a:t>
            </a:r>
            <a:r>
              <a:rPr lang="en-US" dirty="0">
                <a:solidFill>
                  <a:srgbClr val="FFFFFF"/>
                </a:solidFill>
              </a:rPr>
              <a:t> </a:t>
            </a:r>
            <a:r>
              <a:rPr lang="en-US" dirty="0" err="1">
                <a:solidFill>
                  <a:srgbClr val="FFFFFF"/>
                </a:solidFill>
              </a:rPr>
              <a:t>Osteosynthesefragen</a:t>
            </a:r>
            <a:r>
              <a:rPr lang="en-US" dirty="0">
                <a:solidFill>
                  <a:srgbClr val="FFFFFF"/>
                </a:solidFill>
              </a:rPr>
              <a:t>».</a:t>
            </a:r>
          </a:p>
          <a:p>
            <a:pPr lvl="1"/>
            <a:r>
              <a:rPr lang="en-US" dirty="0">
                <a:solidFill>
                  <a:srgbClr val="FFFFFF"/>
                </a:solidFill>
              </a:rPr>
              <a:t>Prior to 1958 there had been no systematic investigation </a:t>
            </a:r>
            <a:br>
              <a:rPr lang="en-US" dirty="0">
                <a:solidFill>
                  <a:srgbClr val="FFFFFF"/>
                </a:solidFill>
              </a:rPr>
            </a:br>
            <a:r>
              <a:rPr lang="en-US" dirty="0">
                <a:solidFill>
                  <a:srgbClr val="FFFFFF"/>
                </a:solidFill>
              </a:rPr>
              <a:t>of the biology of bone healing or fracture repair and knowledge was sparse.</a:t>
            </a:r>
          </a:p>
          <a:p>
            <a:pPr lvl="1"/>
            <a:r>
              <a:rPr lang="en-US" dirty="0">
                <a:solidFill>
                  <a:schemeClr val="bg1"/>
                </a:solidFill>
              </a:rPr>
              <a:t>Casting was the mainstay of treatment for most fractures before AO was founded.</a:t>
            </a:r>
          </a:p>
          <a:p>
            <a:pPr lvl="1"/>
            <a:r>
              <a:rPr lang="en-US" dirty="0">
                <a:solidFill>
                  <a:srgbClr val="FFFFFF"/>
                </a:solidFill>
              </a:rPr>
              <a:t>Serious long-bone fractures routinely resulted in permanent disability from work.</a:t>
            </a:r>
          </a:p>
          <a:p>
            <a:pPr lvl="1"/>
            <a:endParaRPr lang="en-US" dirty="0">
              <a:solidFill>
                <a:schemeClr val="bg1"/>
              </a:solidFill>
            </a:endParaRPr>
          </a:p>
        </p:txBody>
      </p:sp>
    </p:spTree>
    <p:extLst>
      <p:ext uri="{BB962C8B-B14F-4D97-AF65-F5344CB8AC3E}">
        <p14:creationId xmlns:p14="http://schemas.microsoft.com/office/powerpoint/2010/main" val="35123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300" fill="hold"/>
                                        <p:tgtEl>
                                          <p:spTgt spid="19"/>
                                        </p:tgtEl>
                                        <p:attrNameLst>
                                          <p:attrName>ppt_x</p:attrName>
                                        </p:attrNameLst>
                                      </p:cBhvr>
                                      <p:tavLst>
                                        <p:tav tm="0">
                                          <p:val>
                                            <p:strVal val="1+#ppt_w/2"/>
                                          </p:val>
                                        </p:tav>
                                        <p:tav tm="100000">
                                          <p:val>
                                            <p:strVal val="#ppt_x"/>
                                          </p:val>
                                        </p:tav>
                                      </p:tavLst>
                                    </p:anim>
                                    <p:anim calcmode="lin" valueType="num">
                                      <p:cBhvr additive="base">
                                        <p:cTn id="8" dur="3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300" fill="hold"/>
                                        <p:tgtEl>
                                          <p:spTgt spid="4"/>
                                        </p:tgtEl>
                                        <p:attrNameLst>
                                          <p:attrName>ppt_x</p:attrName>
                                        </p:attrNameLst>
                                      </p:cBhvr>
                                      <p:tavLst>
                                        <p:tav tm="0">
                                          <p:val>
                                            <p:strVal val="1+#ppt_w/2"/>
                                          </p:val>
                                        </p:tav>
                                        <p:tav tm="100000">
                                          <p:val>
                                            <p:strVal val="#ppt_x"/>
                                          </p:val>
                                        </p:tav>
                                      </p:tavLst>
                                    </p:anim>
                                    <p:anim calcmode="lin" valueType="num">
                                      <p:cBhvr additive="base">
                                        <p:cTn id="12" dur="3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300" fill="hold"/>
                                        <p:tgtEl>
                                          <p:spTgt spid="20"/>
                                        </p:tgtEl>
                                        <p:attrNameLst>
                                          <p:attrName>ppt_x</p:attrName>
                                        </p:attrNameLst>
                                      </p:cBhvr>
                                      <p:tavLst>
                                        <p:tav tm="0">
                                          <p:val>
                                            <p:strVal val="0-#ppt_w/2"/>
                                          </p:val>
                                        </p:tav>
                                        <p:tav tm="100000">
                                          <p:val>
                                            <p:strVal val="#ppt_x"/>
                                          </p:val>
                                        </p:tav>
                                      </p:tavLst>
                                    </p:anim>
                                    <p:anim calcmode="lin" valueType="num">
                                      <p:cBhvr additive="base">
                                        <p:cTn id="16" dur="3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300"/>
                            </p:stCondLst>
                            <p:childTnLst>
                              <p:par>
                                <p:cTn id="18" presetID="2" presetClass="entr" presetSubtype="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300" fill="hold"/>
                                        <p:tgtEl>
                                          <p:spTgt spid="21"/>
                                        </p:tgtEl>
                                        <p:attrNameLst>
                                          <p:attrName>ppt_x</p:attrName>
                                        </p:attrNameLst>
                                      </p:cBhvr>
                                      <p:tavLst>
                                        <p:tav tm="0">
                                          <p:val>
                                            <p:strVal val="1+#ppt_w/2"/>
                                          </p:val>
                                        </p:tav>
                                        <p:tav tm="100000">
                                          <p:val>
                                            <p:strVal val="#ppt_x"/>
                                          </p:val>
                                        </p:tav>
                                      </p:tavLst>
                                    </p:anim>
                                    <p:anim calcmode="lin" valueType="num">
                                      <p:cBhvr additive="base">
                                        <p:cTn id="21" dur="3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600"/>
                            </p:stCondLst>
                            <p:childTnLst>
                              <p:par>
                                <p:cTn id="23" presetID="10" presetClass="entr" presetSubtype="0" fill="hold" grpId="0" nodeType="afterEffect">
                                  <p:stCondLst>
                                    <p:cond delay="6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200"/>
                                        <p:tgtEl>
                                          <p:spTgt spid="26"/>
                                        </p:tgtEl>
                                      </p:cBhvr>
                                    </p:animEffect>
                                  </p:childTnLst>
                                </p:cTn>
                              </p:par>
                            </p:childTnLst>
                          </p:cTn>
                        </p:par>
                        <p:par>
                          <p:cTn id="26" fill="hold">
                            <p:stCondLst>
                              <p:cond delay="1400"/>
                            </p:stCondLst>
                            <p:childTnLst>
                              <p:par>
                                <p:cTn id="27" presetID="10" presetClass="entr" presetSubtype="0" fill="hold" grpId="0" nodeType="after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100"/>
                                        <p:tgtEl>
                                          <p:spTgt spid="3">
                                            <p:txEl>
                                              <p:pRg st="0" end="0"/>
                                            </p:txEl>
                                          </p:spTgt>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100"/>
                                        <p:tgtEl>
                                          <p:spTgt spid="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
                                        <p:tgtEl>
                                          <p:spTgt spid="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0" y="1412776"/>
            <a:ext cx="9144000" cy="4824536"/>
          </a:xfrm>
          <a:prstGeom prst="rect">
            <a:avLst/>
          </a:prstGeom>
          <a:gradFill flip="none" rotWithShape="1">
            <a:gsLst>
              <a:gs pos="0">
                <a:srgbClr val="64803D"/>
              </a:gs>
              <a:gs pos="100000">
                <a:schemeClr val="bg2">
                  <a:lumMod val="40000"/>
                  <a:lumOff val="60000"/>
                  <a:alpha val="75000"/>
                </a:schemeClr>
              </a:gs>
              <a:gs pos="50000">
                <a:schemeClr val="bg1">
                  <a:alpha val="90000"/>
                </a:schemeClr>
              </a:gs>
            </a:gsLst>
            <a:lin ang="5400000" scaled="0"/>
            <a:tileRect/>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sp>
        <p:nvSpPr>
          <p:cNvPr id="2" name="Title 1"/>
          <p:cNvSpPr>
            <a:spLocks noGrp="1"/>
          </p:cNvSpPr>
          <p:nvPr>
            <p:ph type="title"/>
          </p:nvPr>
        </p:nvSpPr>
        <p:spPr/>
        <p:txBody>
          <a:bodyPr/>
          <a:lstStyle/>
          <a:p>
            <a:r>
              <a:rPr lang="en-US" dirty="0"/>
              <a:t>How did we get here?</a:t>
            </a:r>
          </a:p>
        </p:txBody>
      </p:sp>
      <p:sp>
        <p:nvSpPr>
          <p:cNvPr id="20" name="Content Placeholder 2"/>
          <p:cNvSpPr txBox="1">
            <a:spLocks/>
          </p:cNvSpPr>
          <p:nvPr/>
        </p:nvSpPr>
        <p:spPr bwMode="auto">
          <a:xfrm>
            <a:off x="3635896" y="5790828"/>
            <a:ext cx="4968552" cy="57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1200"/>
              </a:spcBef>
              <a:spcAft>
                <a:spcPts val="0"/>
              </a:spcAft>
              <a:buNone/>
              <a:defRPr kumimoji="1" sz="20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0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0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0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r>
              <a:rPr lang="en-US" sz="1800" dirty="0">
                <a:solidFill>
                  <a:srgbClr val="000000"/>
                </a:solidFill>
              </a:rPr>
              <a:t>In 1958 the AO Foundation was established.</a:t>
            </a:r>
          </a:p>
        </p:txBody>
      </p:sp>
      <p:sp>
        <p:nvSpPr>
          <p:cNvPr id="3" name="Content Placeholder 2"/>
          <p:cNvSpPr>
            <a:spLocks noGrp="1"/>
          </p:cNvSpPr>
          <p:nvPr>
            <p:ph idx="1"/>
          </p:nvPr>
        </p:nvSpPr>
        <p:spPr>
          <a:xfrm>
            <a:off x="3635896" y="1665376"/>
            <a:ext cx="5040560" cy="3092902"/>
          </a:xfrm>
        </p:spPr>
        <p:txBody>
          <a:bodyPr anchor="t" anchorCtr="0"/>
          <a:lstStyle/>
          <a:p>
            <a:r>
              <a:rPr lang="en-US" sz="1800" dirty="0">
                <a:solidFill>
                  <a:srgbClr val="000000"/>
                </a:solidFill>
              </a:rPr>
              <a:t>In 1950 </a:t>
            </a:r>
            <a:r>
              <a:rPr lang="en-US" sz="1800" b="1" dirty="0">
                <a:solidFill>
                  <a:srgbClr val="000000"/>
                </a:solidFill>
              </a:rPr>
              <a:t>Maurice E. Müller </a:t>
            </a:r>
            <a:r>
              <a:rPr lang="en-US" sz="1800" dirty="0">
                <a:solidFill>
                  <a:srgbClr val="000000"/>
                </a:solidFill>
              </a:rPr>
              <a:t>visited Robert </a:t>
            </a:r>
            <a:r>
              <a:rPr lang="en-US" sz="1800" dirty="0" err="1">
                <a:solidFill>
                  <a:srgbClr val="000000"/>
                </a:solidFill>
              </a:rPr>
              <a:t>Danis</a:t>
            </a:r>
            <a:r>
              <a:rPr lang="en-US" sz="1800" dirty="0">
                <a:solidFill>
                  <a:srgbClr val="000000"/>
                </a:solidFill>
              </a:rPr>
              <a:t> in Belgium who was one of the few surgeons stabilizing fractures with implants (early mobilization).</a:t>
            </a:r>
          </a:p>
          <a:p>
            <a:r>
              <a:rPr lang="en-US" sz="1800" dirty="0">
                <a:solidFill>
                  <a:srgbClr val="000000"/>
                </a:solidFill>
              </a:rPr>
              <a:t>Müller was so impressed that he started treating patients with plates and screws, keeping careful records of the outcomes.</a:t>
            </a:r>
          </a:p>
          <a:p>
            <a:r>
              <a:rPr lang="en-US" sz="1800" dirty="0">
                <a:solidFill>
                  <a:srgbClr val="000000"/>
                </a:solidFill>
              </a:rPr>
              <a:t>As a result, rigid fixation and early mobilization became </a:t>
            </a:r>
            <a:r>
              <a:rPr lang="en-US" sz="1800" b="1" dirty="0">
                <a:solidFill>
                  <a:srgbClr val="000000"/>
                </a:solidFill>
              </a:rPr>
              <a:t>the gold standard </a:t>
            </a:r>
            <a:r>
              <a:rPr lang="en-US" sz="1800" dirty="0">
                <a:solidFill>
                  <a:srgbClr val="000000"/>
                </a:solidFill>
              </a:rPr>
              <a:t>in management of musculoskeletal trauma.</a:t>
            </a:r>
          </a:p>
        </p:txBody>
      </p:sp>
      <p:pic>
        <p:nvPicPr>
          <p:cNvPr id="28" name="Picture 27"/>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7478"/>
                    </a14:imgEffect>
                    <a14:imgEffect>
                      <a14:saturation sat="77000"/>
                    </a14:imgEffect>
                    <a14:imgEffect>
                      <a14:brightnessContrast bright="24000"/>
                    </a14:imgEffect>
                  </a14:imgLayer>
                </a14:imgProps>
              </a:ext>
              <a:ext uri="{28A0092B-C50C-407E-A947-70E740481C1C}">
                <a14:useLocalDpi xmlns:a14="http://schemas.microsoft.com/office/drawing/2010/main" val="0"/>
              </a:ext>
            </a:extLst>
          </a:blip>
          <a:srcRect l="-1" t="376" r="1425" b="376"/>
          <a:stretch/>
        </p:blipFill>
        <p:spPr>
          <a:xfrm>
            <a:off x="0" y="1412776"/>
            <a:ext cx="3308212" cy="4824536"/>
          </a:xfrm>
          <a:prstGeom prst="rect">
            <a:avLst/>
          </a:prstGeom>
        </p:spPr>
      </p:pic>
      <p:cxnSp>
        <p:nvCxnSpPr>
          <p:cNvPr id="22" name="Straight Connector 21"/>
          <p:cNvCxnSpPr/>
          <p:nvPr/>
        </p:nvCxnSpPr>
        <p:spPr bwMode="auto">
          <a:xfrm>
            <a:off x="5724128" y="5229200"/>
            <a:ext cx="3419872" cy="0"/>
          </a:xfrm>
          <a:prstGeom prst="line">
            <a:avLst/>
          </a:prstGeom>
          <a:solidFill>
            <a:schemeClr val="accent1"/>
          </a:solidFill>
          <a:ln w="101600" cap="flat" cmpd="sng" algn="ctr">
            <a:gradFill flip="none" rotWithShape="1">
              <a:gsLst>
                <a:gs pos="0">
                  <a:schemeClr val="tx2">
                    <a:lumMod val="50000"/>
                  </a:schemeClr>
                </a:gs>
                <a:gs pos="100000">
                  <a:schemeClr val="tx2"/>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Rounded Rectangle 14"/>
          <p:cNvSpPr/>
          <p:nvPr/>
        </p:nvSpPr>
        <p:spPr bwMode="auto">
          <a:xfrm>
            <a:off x="2843808" y="4804370"/>
            <a:ext cx="3600400" cy="790610"/>
          </a:xfrm>
          <a:prstGeom prst="roundRect">
            <a:avLst>
              <a:gd name="adj" fmla="val 11931"/>
            </a:avLst>
          </a:prstGeom>
          <a:solidFill>
            <a:schemeClr val="bg1"/>
          </a:solidFill>
          <a:ln w="9525" cap="flat" cmpd="sng" algn="ctr">
            <a:noFill/>
            <a:prstDash val="solid"/>
            <a:round/>
            <a:headEnd type="none" w="med" len="med"/>
            <a:tailEnd type="none" w="med" len="med"/>
          </a:ln>
          <a:effectLst>
            <a:outerShdw blurRad="127000" dist="38100" dir="2700000" algn="tl" rotWithShape="0">
              <a:srgbClr val="000000">
                <a:alpha val="43000"/>
              </a:srgb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a:ln>
                <a:noFill/>
              </a:ln>
              <a:solidFill>
                <a:srgbClr val="FFFFFF"/>
              </a:solidFill>
              <a:effectLst/>
              <a:latin typeface="Arial" charset="0"/>
              <a:ea typeface="Osaka" charset="0"/>
              <a:cs typeface="Osaka" charset="0"/>
            </a:endParaRPr>
          </a:p>
        </p:txBody>
      </p:sp>
      <p:pic>
        <p:nvPicPr>
          <p:cNvPr id="18" name="Picture 17" descr="AOF_LOGO_L_rgb.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5947" y="5028623"/>
            <a:ext cx="3316638" cy="463374"/>
          </a:xfrm>
          <a:prstGeom prst="rect">
            <a:avLst/>
          </a:prstGeom>
        </p:spPr>
      </p:pic>
    </p:spTree>
    <p:extLst>
      <p:ext uri="{BB962C8B-B14F-4D97-AF65-F5344CB8AC3E}">
        <p14:creationId xmlns:p14="http://schemas.microsoft.com/office/powerpoint/2010/main" val="394941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300"/>
                                        <p:tgtEl>
                                          <p:spTgt spid="28"/>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300"/>
                                        <p:tgtEl>
                                          <p:spTgt spid="3">
                                            <p:txEl>
                                              <p:pRg st="0" end="0"/>
                                            </p:txEl>
                                          </p:spTgt>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300"/>
                                        <p:tgtEl>
                                          <p:spTgt spid="3">
                                            <p:txEl>
                                              <p:pRg st="1" end="1"/>
                                            </p:txEl>
                                          </p:spTgt>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300"/>
                                        <p:tgtEl>
                                          <p:spTgt spid="3">
                                            <p:txEl>
                                              <p:pRg st="2" end="2"/>
                                            </p:txEl>
                                          </p:spTgt>
                                        </p:tgtEl>
                                      </p:cBhvr>
                                    </p:animEffect>
                                  </p:childTnLst>
                                </p:cTn>
                              </p:par>
                            </p:childTnLst>
                          </p:cTn>
                        </p:par>
                        <p:par>
                          <p:cTn id="20" fill="hold">
                            <p:stCondLst>
                              <p:cond delay="12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par>
                          <p:cTn id="27" fill="hold">
                            <p:stCondLst>
                              <p:cond delay="1700"/>
                            </p:stCondLst>
                            <p:childTnLst>
                              <p:par>
                                <p:cTn id="28" presetID="10"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300"/>
                                        <p:tgtEl>
                                          <p:spTgt spid="20"/>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3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build="p"/>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0" y="1412776"/>
            <a:ext cx="9144000" cy="4824536"/>
          </a:xfrm>
          <a:prstGeom prst="rect">
            <a:avLst/>
          </a:prstGeom>
          <a:gradFill flip="none" rotWithShape="1">
            <a:gsLst>
              <a:gs pos="0">
                <a:srgbClr val="64803D"/>
              </a:gs>
              <a:gs pos="100000">
                <a:schemeClr val="bg2">
                  <a:lumMod val="40000"/>
                  <a:lumOff val="60000"/>
                  <a:alpha val="75000"/>
                </a:schemeClr>
              </a:gs>
              <a:gs pos="50000">
                <a:schemeClr val="bg1">
                  <a:alpha val="90000"/>
                </a:schemeClr>
              </a:gs>
            </a:gsLst>
            <a:lin ang="5400000" scaled="0"/>
            <a:tileRect/>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1049" r="1049"/>
          <a:stretch/>
        </p:blipFill>
        <p:spPr>
          <a:xfrm>
            <a:off x="1749538" y="1412777"/>
            <a:ext cx="5716932" cy="3844798"/>
          </a:xfrm>
          <a:prstGeom prst="rect">
            <a:avLst/>
          </a:prstGeom>
        </p:spPr>
      </p:pic>
      <p:cxnSp>
        <p:nvCxnSpPr>
          <p:cNvPr id="36" name="Straight Connector 35"/>
          <p:cNvCxnSpPr/>
          <p:nvPr/>
        </p:nvCxnSpPr>
        <p:spPr bwMode="auto">
          <a:xfrm>
            <a:off x="0" y="5229200"/>
            <a:ext cx="9144000" cy="0"/>
          </a:xfrm>
          <a:prstGeom prst="line">
            <a:avLst/>
          </a:prstGeom>
          <a:solidFill>
            <a:schemeClr val="accent1"/>
          </a:solidFill>
          <a:ln w="101600" cap="flat" cmpd="sng" algn="ctr">
            <a:gradFill flip="none" rotWithShape="1">
              <a:gsLst>
                <a:gs pos="100000">
                  <a:schemeClr val="tx2">
                    <a:lumMod val="50000"/>
                  </a:schemeClr>
                </a:gs>
                <a:gs pos="0">
                  <a:schemeClr val="tx2"/>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5" name="Oval 34"/>
          <p:cNvSpPr/>
          <p:nvPr/>
        </p:nvSpPr>
        <p:spPr bwMode="auto">
          <a:xfrm>
            <a:off x="3995936" y="4614262"/>
            <a:ext cx="1224136" cy="1224136"/>
          </a:xfrm>
          <a:prstGeom prst="ellipse">
            <a:avLst/>
          </a:prstGeom>
          <a:gradFill flip="none" rotWithShape="1">
            <a:gsLst>
              <a:gs pos="0">
                <a:schemeClr val="tx2"/>
              </a:gs>
              <a:gs pos="100000">
                <a:schemeClr val="tx2">
                  <a:lumMod val="50000"/>
                </a:schemeClr>
              </a:gs>
            </a:gsLst>
            <a:lin ang="3000000" scaled="0"/>
            <a:tileRect/>
          </a:gradFill>
          <a:ln w="508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Osaka" charset="0"/>
                <a:cs typeface="Osaka" charset="0"/>
              </a:rPr>
              <a:t>1960</a:t>
            </a:r>
          </a:p>
        </p:txBody>
      </p:sp>
      <p:sp>
        <p:nvSpPr>
          <p:cNvPr id="3" name="Content Placeholder 2"/>
          <p:cNvSpPr>
            <a:spLocks noGrp="1"/>
          </p:cNvSpPr>
          <p:nvPr>
            <p:ph idx="1"/>
          </p:nvPr>
        </p:nvSpPr>
        <p:spPr>
          <a:xfrm>
            <a:off x="5402965" y="5406350"/>
            <a:ext cx="2481403" cy="470922"/>
          </a:xfrm>
        </p:spPr>
        <p:txBody>
          <a:bodyPr anchor="t" anchorCtr="0"/>
          <a:lstStyle/>
          <a:p>
            <a:r>
              <a:rPr lang="en-US" sz="1800" dirty="0">
                <a:solidFill>
                  <a:srgbClr val="000000"/>
                </a:solidFill>
              </a:rPr>
              <a:t>The first AO course</a:t>
            </a:r>
          </a:p>
        </p:txBody>
      </p:sp>
    </p:spTree>
    <p:extLst>
      <p:ext uri="{BB962C8B-B14F-4D97-AF65-F5344CB8AC3E}">
        <p14:creationId xmlns:p14="http://schemas.microsoft.com/office/powerpoint/2010/main" val="567130207"/>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0" y="1412776"/>
            <a:ext cx="9144000" cy="4824536"/>
          </a:xfrm>
          <a:prstGeom prst="rect">
            <a:avLst/>
          </a:prstGeom>
          <a:gradFill flip="none" rotWithShape="1">
            <a:gsLst>
              <a:gs pos="0">
                <a:srgbClr val="64803D"/>
              </a:gs>
              <a:gs pos="100000">
                <a:schemeClr val="bg2">
                  <a:lumMod val="40000"/>
                  <a:lumOff val="60000"/>
                  <a:alpha val="75000"/>
                </a:schemeClr>
              </a:gs>
              <a:gs pos="50000">
                <a:schemeClr val="bg1">
                  <a:alpha val="90000"/>
                </a:schemeClr>
              </a:gs>
            </a:gsLst>
            <a:lin ang="5400000" scaled="0"/>
            <a:tileRect/>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pic>
        <p:nvPicPr>
          <p:cNvPr id="32" name="Picture 4" descr="ORP 196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402" r="13473"/>
          <a:stretch/>
        </p:blipFill>
        <p:spPr bwMode="auto">
          <a:xfrm>
            <a:off x="323528" y="1412776"/>
            <a:ext cx="4250902" cy="380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5" descr="ORP pracitcal 196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221" r="680"/>
          <a:stretch/>
        </p:blipFill>
        <p:spPr bwMode="auto">
          <a:xfrm>
            <a:off x="4572000" y="1412776"/>
            <a:ext cx="4188098"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Connector 35"/>
          <p:cNvCxnSpPr/>
          <p:nvPr/>
        </p:nvCxnSpPr>
        <p:spPr bwMode="auto">
          <a:xfrm>
            <a:off x="0" y="5229200"/>
            <a:ext cx="9144000" cy="0"/>
          </a:xfrm>
          <a:prstGeom prst="line">
            <a:avLst/>
          </a:prstGeom>
          <a:solidFill>
            <a:schemeClr val="accent1"/>
          </a:solidFill>
          <a:ln w="101600" cap="flat" cmpd="sng" algn="ctr">
            <a:gradFill flip="none" rotWithShape="1">
              <a:gsLst>
                <a:gs pos="0">
                  <a:schemeClr val="tx2">
                    <a:lumMod val="50000"/>
                  </a:schemeClr>
                </a:gs>
                <a:gs pos="100000">
                  <a:schemeClr val="tx2"/>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5" name="Oval 34"/>
          <p:cNvSpPr/>
          <p:nvPr/>
        </p:nvSpPr>
        <p:spPr bwMode="auto">
          <a:xfrm>
            <a:off x="3995936" y="4614262"/>
            <a:ext cx="1224136" cy="1224136"/>
          </a:xfrm>
          <a:prstGeom prst="ellipse">
            <a:avLst/>
          </a:prstGeom>
          <a:gradFill flip="none" rotWithShape="1">
            <a:gsLst>
              <a:gs pos="0">
                <a:schemeClr val="tx2"/>
              </a:gs>
              <a:gs pos="100000">
                <a:schemeClr val="tx2">
                  <a:lumMod val="50000"/>
                </a:schemeClr>
              </a:gs>
            </a:gsLst>
            <a:lin ang="3000000" scaled="0"/>
            <a:tileRect/>
          </a:gradFill>
          <a:ln w="508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Osaka" charset="0"/>
                <a:cs typeface="Osaka" charset="0"/>
              </a:rPr>
              <a:t>1961</a:t>
            </a:r>
          </a:p>
        </p:txBody>
      </p:sp>
      <p:sp>
        <p:nvSpPr>
          <p:cNvPr id="12" name="Content Placeholder 2"/>
          <p:cNvSpPr>
            <a:spLocks noGrp="1"/>
          </p:cNvSpPr>
          <p:nvPr>
            <p:ph idx="1"/>
          </p:nvPr>
        </p:nvSpPr>
        <p:spPr>
          <a:xfrm>
            <a:off x="5402965" y="5406350"/>
            <a:ext cx="3357133" cy="470922"/>
          </a:xfrm>
        </p:spPr>
        <p:txBody>
          <a:bodyPr anchor="t" anchorCtr="0"/>
          <a:lstStyle/>
          <a:p>
            <a:r>
              <a:rPr lang="en-US" sz="1800" dirty="0">
                <a:solidFill>
                  <a:srgbClr val="000000"/>
                </a:solidFill>
              </a:rPr>
              <a:t>First Course for Operating Room Personnel (ORP)</a:t>
            </a:r>
          </a:p>
          <a:p>
            <a:endParaRPr lang="en-US" sz="1800" dirty="0">
              <a:solidFill>
                <a:srgbClr val="000000"/>
              </a:solidFill>
            </a:endParaRPr>
          </a:p>
        </p:txBody>
      </p:sp>
    </p:spTree>
    <p:extLst>
      <p:ext uri="{BB962C8B-B14F-4D97-AF65-F5344CB8AC3E}">
        <p14:creationId xmlns:p14="http://schemas.microsoft.com/office/powerpoint/2010/main" val="3932490432"/>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3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0" y="1412776"/>
            <a:ext cx="9144000" cy="4824536"/>
          </a:xfrm>
          <a:prstGeom prst="rect">
            <a:avLst/>
          </a:prstGeom>
          <a:gradFill flip="none" rotWithShape="1">
            <a:gsLst>
              <a:gs pos="0">
                <a:srgbClr val="64803D"/>
              </a:gs>
              <a:gs pos="100000">
                <a:schemeClr val="bg2">
                  <a:lumMod val="40000"/>
                  <a:lumOff val="60000"/>
                  <a:alpha val="75000"/>
                </a:schemeClr>
              </a:gs>
              <a:gs pos="50000">
                <a:schemeClr val="bg1">
                  <a:alpha val="90000"/>
                </a:schemeClr>
              </a:gs>
            </a:gsLst>
            <a:lin ang="5400000" scaled="0"/>
            <a:tileRect/>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pic>
        <p:nvPicPr>
          <p:cNvPr id="13" name="Picture 2" descr="jpg05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21" t="6863" r="4824" b="3453"/>
          <a:stretch/>
        </p:blipFill>
        <p:spPr bwMode="auto">
          <a:xfrm>
            <a:off x="1730557" y="1412776"/>
            <a:ext cx="5674155" cy="3816424"/>
          </a:xfrm>
          <a:prstGeom prst="rect">
            <a:avLst/>
          </a:prstGeom>
          <a:noFill/>
          <a:ln w="38100" cap="sq">
            <a:noFill/>
            <a:prstDash val="solid"/>
            <a:miter lim="800000"/>
          </a:ln>
          <a:effectLst/>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pic>
      <p:cxnSp>
        <p:nvCxnSpPr>
          <p:cNvPr id="36" name="Straight Connector 35"/>
          <p:cNvCxnSpPr/>
          <p:nvPr/>
        </p:nvCxnSpPr>
        <p:spPr bwMode="auto">
          <a:xfrm>
            <a:off x="0" y="5229200"/>
            <a:ext cx="7380312" cy="0"/>
          </a:xfrm>
          <a:prstGeom prst="line">
            <a:avLst/>
          </a:prstGeom>
          <a:solidFill>
            <a:schemeClr val="accent1"/>
          </a:solidFill>
          <a:ln w="101600" cap="flat" cmpd="sng" algn="ctr">
            <a:gradFill flip="none" rotWithShape="1">
              <a:gsLst>
                <a:gs pos="100000">
                  <a:schemeClr val="tx2">
                    <a:lumMod val="50000"/>
                  </a:schemeClr>
                </a:gs>
                <a:gs pos="0">
                  <a:schemeClr val="tx2"/>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a:off x="7380312" y="5229200"/>
            <a:ext cx="1656184" cy="0"/>
          </a:xfrm>
          <a:prstGeom prst="line">
            <a:avLst/>
          </a:prstGeom>
          <a:solidFill>
            <a:schemeClr val="accent1"/>
          </a:solidFill>
          <a:ln w="101600" cap="rnd" cmpd="sng" algn="ctr">
            <a:gradFill flip="none" rotWithShape="1">
              <a:gsLst>
                <a:gs pos="35000">
                  <a:schemeClr val="tx2">
                    <a:lumMod val="50000"/>
                  </a:schemeClr>
                </a:gs>
                <a:gs pos="91000">
                  <a:schemeClr val="tx2">
                    <a:lumMod val="50000"/>
                    <a:alpha val="0"/>
                  </a:schemeClr>
                </a:gs>
              </a:gsLst>
              <a:lin ang="0" scaled="1"/>
              <a:tileRect/>
            </a:gra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5" name="Oval 34"/>
          <p:cNvSpPr/>
          <p:nvPr/>
        </p:nvSpPr>
        <p:spPr bwMode="auto">
          <a:xfrm>
            <a:off x="3995936" y="4614262"/>
            <a:ext cx="1224136" cy="1224136"/>
          </a:xfrm>
          <a:prstGeom prst="ellipse">
            <a:avLst/>
          </a:prstGeom>
          <a:gradFill flip="none" rotWithShape="1">
            <a:gsLst>
              <a:gs pos="0">
                <a:schemeClr val="tx2"/>
              </a:gs>
              <a:gs pos="100000">
                <a:schemeClr val="tx2">
                  <a:lumMod val="50000"/>
                </a:schemeClr>
              </a:gs>
            </a:gsLst>
            <a:lin ang="3000000" scaled="0"/>
            <a:tileRect/>
          </a:gradFill>
          <a:ln w="508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Osaka" charset="0"/>
                <a:cs typeface="Osaka" charset="0"/>
              </a:rPr>
              <a:t>1992</a:t>
            </a:r>
          </a:p>
        </p:txBody>
      </p:sp>
      <p:sp>
        <p:nvSpPr>
          <p:cNvPr id="12" name="Content Placeholder 2"/>
          <p:cNvSpPr>
            <a:spLocks noGrp="1"/>
          </p:cNvSpPr>
          <p:nvPr>
            <p:ph idx="1"/>
          </p:nvPr>
        </p:nvSpPr>
        <p:spPr>
          <a:xfrm>
            <a:off x="5402965" y="5406350"/>
            <a:ext cx="3741035" cy="470922"/>
          </a:xfrm>
        </p:spPr>
        <p:txBody>
          <a:bodyPr anchor="t" anchorCtr="0"/>
          <a:lstStyle/>
          <a:p>
            <a:r>
              <a:rPr lang="en-US" sz="1800" dirty="0">
                <a:solidFill>
                  <a:srgbClr val="000000"/>
                </a:solidFill>
              </a:rPr>
              <a:t>Opening of the AO Foundation Center in Davos</a:t>
            </a:r>
          </a:p>
        </p:txBody>
      </p:sp>
    </p:spTree>
    <p:extLst>
      <p:ext uri="{BB962C8B-B14F-4D97-AF65-F5344CB8AC3E}">
        <p14:creationId xmlns:p14="http://schemas.microsoft.com/office/powerpoint/2010/main" val="4012412566"/>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3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I:\aocmf\01.10_AOCMF Education\04 Retreats\2015 European Faculty Retreat, Italy, Rome\12 CMF Brochure Project\Brochure Content\4. Activities\Communit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7" t="18755" r="3866" b="403"/>
          <a:stretch/>
        </p:blipFill>
        <p:spPr bwMode="auto">
          <a:xfrm>
            <a:off x="-9171" y="1412875"/>
            <a:ext cx="9153171" cy="481990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3"/>
          <p:cNvSpPr>
            <a:spLocks noChangeArrowheads="1"/>
          </p:cNvSpPr>
          <p:nvPr/>
        </p:nvSpPr>
        <p:spPr bwMode="auto">
          <a:xfrm>
            <a:off x="0" y="1412776"/>
            <a:ext cx="9144000" cy="4824536"/>
          </a:xfrm>
          <a:prstGeom prst="rect">
            <a:avLst/>
          </a:prstGeom>
          <a:gradFill rotWithShape="1">
            <a:gsLst>
              <a:gs pos="0">
                <a:srgbClr val="AFC410"/>
              </a:gs>
              <a:gs pos="100000">
                <a:srgbClr val="001B55">
                  <a:alpha val="75000"/>
                </a:srgbClr>
              </a:gs>
            </a:gsLst>
            <a:lin ang="2700000" scaled="0"/>
          </a:gradFill>
          <a:ln>
            <a:noFill/>
          </a:ln>
          <a:extLst/>
        </p:spPr>
        <p:txBody>
          <a:bodyPr lIns="216000" tIns="180000" rIns="108000" bIns="180000" anchor="b"/>
          <a:lstStyle>
            <a:lvl1pPr eaLnBrk="0" hangingPunct="0">
              <a:spcBef>
                <a:spcPct val="20000"/>
              </a:spcBef>
              <a:buChar char="•"/>
              <a:defRPr sz="2800">
                <a:solidFill>
                  <a:schemeClr val="tx1"/>
                </a:solidFill>
                <a:latin typeface="Arial" pitchFamily="34" charset="0"/>
                <a:ea typeface="MS PGothic" pitchFamily="34" charset="-128"/>
              </a:defRPr>
            </a:lvl1pPr>
            <a:lvl2pPr marL="742950" indent="-285750" eaLnBrk="0" hangingPunct="0">
              <a:spcBef>
                <a:spcPct val="20000"/>
              </a:spcBef>
              <a:buChar char="•"/>
              <a:defRPr sz="26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de-DE" sz="1600" dirty="0">
              <a:solidFill>
                <a:srgbClr val="FFFFFF"/>
              </a:solidFill>
            </a:endParaRPr>
          </a:p>
        </p:txBody>
      </p:sp>
      <p:sp>
        <p:nvSpPr>
          <p:cNvPr id="2" name="Title 1"/>
          <p:cNvSpPr>
            <a:spLocks noGrp="1"/>
          </p:cNvSpPr>
          <p:nvPr>
            <p:ph type="title"/>
          </p:nvPr>
        </p:nvSpPr>
        <p:spPr/>
        <p:txBody>
          <a:bodyPr/>
          <a:lstStyle/>
          <a:p>
            <a:r>
              <a:rPr lang="en-US" dirty="0"/>
              <a:t>AOVET—different but still the same</a:t>
            </a:r>
          </a:p>
        </p:txBody>
      </p:sp>
      <p:sp>
        <p:nvSpPr>
          <p:cNvPr id="8" name="Content Placeholder 2"/>
          <p:cNvSpPr>
            <a:spLocks noGrp="1"/>
          </p:cNvSpPr>
          <p:nvPr>
            <p:ph idx="1"/>
          </p:nvPr>
        </p:nvSpPr>
        <p:spPr>
          <a:xfrm>
            <a:off x="381000" y="1412776"/>
            <a:ext cx="7647384" cy="4824536"/>
          </a:xfrm>
        </p:spPr>
        <p:txBody>
          <a:bodyPr anchor="ctr" anchorCtr="0"/>
          <a:lstStyle/>
          <a:p>
            <a:r>
              <a:rPr lang="en-US" sz="2800" dirty="0">
                <a:solidFill>
                  <a:srgbClr val="FFFFFF"/>
                </a:solidFill>
              </a:rPr>
              <a:t>AOVET is an independent nonprofit organization that represents a global network of surgeons, scientists, and other professionals highly specialized in the field of veterinary surgery of the musculoskeletal system.</a:t>
            </a:r>
          </a:p>
        </p:txBody>
      </p:sp>
    </p:spTree>
    <p:extLst>
      <p:ext uri="{BB962C8B-B14F-4D97-AF65-F5344CB8AC3E}">
        <p14:creationId xmlns:p14="http://schemas.microsoft.com/office/powerpoint/2010/main" val="173302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
                                        <p:tgtEl>
                                          <p:spTgt spid="26"/>
                                        </p:tgtEl>
                                      </p:cBhvr>
                                    </p:animEffect>
                                  </p:childTnLst>
                                </p:cTn>
                              </p:par>
                            </p:childTnLst>
                          </p:cTn>
                        </p:par>
                        <p:par>
                          <p:cTn id="8" fill="hold">
                            <p:stCondLst>
                              <p:cond delay="8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build="p"/>
    </p:bldLst>
  </p:timing>
</p:sld>
</file>

<file path=ppt/theme/theme1.xml><?xml version="1.0" encoding="utf-8"?>
<a:theme xmlns:a="http://schemas.openxmlformats.org/drawingml/2006/main" name="AOF_Presentation_01">
  <a:themeElements>
    <a:clrScheme name="AO Foundation PPT Theme">
      <a:dk1>
        <a:sysClr val="windowText" lastClr="000000"/>
      </a:dk1>
      <a:lt1>
        <a:sysClr val="window" lastClr="FFFFFF"/>
      </a:lt1>
      <a:dk2>
        <a:srgbClr val="29529B"/>
      </a:dk2>
      <a:lt2>
        <a:srgbClr val="6E6455"/>
      </a:lt2>
      <a:accent1>
        <a:srgbClr val="6E6455"/>
      </a:accent1>
      <a:accent2>
        <a:srgbClr val="29529B"/>
      </a:accent2>
      <a:accent3>
        <a:srgbClr val="F59E33"/>
      </a:accent3>
      <a:accent4>
        <a:srgbClr val="E7344C"/>
      </a:accent4>
      <a:accent5>
        <a:srgbClr val="9E6BAB"/>
      </a:accent5>
      <a:accent6>
        <a:srgbClr val="64803D"/>
      </a:accent6>
      <a:hlink>
        <a:srgbClr val="000000"/>
      </a:hlink>
      <a:folHlink>
        <a:srgbClr val="1F497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00" b="0" i="0" u="none" strike="noStrike" cap="none" normalizeH="0" baseline="0">
            <a:ln>
              <a:noFill/>
            </a:ln>
            <a:solidFill>
              <a:srgbClr val="FFFFFF"/>
            </a:solidFill>
            <a:effectLst/>
            <a:latin typeface="Arial" charset="0"/>
            <a:ea typeface="Osaka" charset="0"/>
            <a:cs typeface="Osak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00" b="0" i="0" u="none" strike="noStrike" cap="none" normalizeH="0" baseline="0">
            <a:ln>
              <a:noFill/>
            </a:ln>
            <a:solidFill>
              <a:srgbClr val="FFFFFF"/>
            </a:solidFill>
            <a:effectLst/>
            <a:latin typeface="Arial" charset="0"/>
            <a:ea typeface="Osaka" charset="0"/>
            <a:cs typeface="Osaka" charset="0"/>
          </a:defRPr>
        </a:defPPr>
      </a:lstStyle>
    </a:lnDef>
  </a:objectDefaults>
  <a:extraClrSchemeLst>
    <a:extraClrScheme>
      <a:clrScheme name="Blank Presentation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
      <a:clrScheme name="Blank Presentation 2">
        <a:dk1>
          <a:srgbClr val="808080"/>
        </a:dk1>
        <a:lt1>
          <a:srgbClr val="FFFFFF"/>
        </a:lt1>
        <a:dk2>
          <a:srgbClr val="000000"/>
        </a:dk2>
        <a:lt2>
          <a:srgbClr val="FFFFFF"/>
        </a:lt2>
        <a:accent1>
          <a:srgbClr val="E5EBF6"/>
        </a:accent1>
        <a:accent2>
          <a:srgbClr val="0063AC"/>
        </a:accent2>
        <a:accent3>
          <a:srgbClr val="AAAAAA"/>
        </a:accent3>
        <a:accent4>
          <a:srgbClr val="DADADA"/>
        </a:accent4>
        <a:accent5>
          <a:srgbClr val="F0F3FA"/>
        </a:accent5>
        <a:accent6>
          <a:srgbClr val="00599B"/>
        </a:accent6>
        <a:hlink>
          <a:srgbClr val="B6C600"/>
        </a:hlink>
        <a:folHlink>
          <a:srgbClr val="F08A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OV_Da_Presentation_4-3_03.potx" id="{366718A1-F16B-44EE-96B5-2C656BFB185E}" vid="{703B78C2-09EB-4ED0-A49A-323AF5B73C59}"/>
    </a:ext>
  </a:extLst>
</a:theme>
</file>

<file path=ppt/theme/theme2.xml><?xml version="1.0" encoding="utf-8"?>
<a:theme xmlns:a="http://schemas.openxmlformats.org/drawingml/2006/main" name="Office Theme">
  <a:themeElements>
    <a:clrScheme name="AO">
      <a:dk1>
        <a:sysClr val="windowText" lastClr="000000"/>
      </a:dk1>
      <a:lt1>
        <a:sysClr val="window" lastClr="FFFFFF"/>
      </a:lt1>
      <a:dk2>
        <a:srgbClr val="29529B"/>
      </a:dk2>
      <a:lt2>
        <a:srgbClr val="6E6455"/>
      </a:lt2>
      <a:accent1>
        <a:srgbClr val="F59E33"/>
      </a:accent1>
      <a:accent2>
        <a:srgbClr val="E7344C"/>
      </a:accent2>
      <a:accent3>
        <a:srgbClr val="9E5D26"/>
      </a:accent3>
      <a:accent4>
        <a:srgbClr val="9E6BAB"/>
      </a:accent4>
      <a:accent5>
        <a:srgbClr val="558DAA"/>
      </a:accent5>
      <a:accent6>
        <a:srgbClr val="64803D"/>
      </a:accent6>
      <a:hlink>
        <a:srgbClr val="000000"/>
      </a:hlink>
      <a:folHlink>
        <a:srgbClr val="1F497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AO">
      <a:dk1>
        <a:sysClr val="windowText" lastClr="000000"/>
      </a:dk1>
      <a:lt1>
        <a:sysClr val="window" lastClr="FFFFFF"/>
      </a:lt1>
      <a:dk2>
        <a:srgbClr val="29529B"/>
      </a:dk2>
      <a:lt2>
        <a:srgbClr val="6E6455"/>
      </a:lt2>
      <a:accent1>
        <a:srgbClr val="F59E33"/>
      </a:accent1>
      <a:accent2>
        <a:srgbClr val="E7344C"/>
      </a:accent2>
      <a:accent3>
        <a:srgbClr val="9E5D26"/>
      </a:accent3>
      <a:accent4>
        <a:srgbClr val="9E6BAB"/>
      </a:accent4>
      <a:accent5>
        <a:srgbClr val="558DAA"/>
      </a:accent5>
      <a:accent6>
        <a:srgbClr val="64803D"/>
      </a:accent6>
      <a:hlink>
        <a:srgbClr val="000000"/>
      </a:hlink>
      <a:folHlink>
        <a:srgbClr val="1F497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AOVET_50year Presentation_4-3_03</Template>
  <TotalTime>0</TotalTime>
  <Words>1079</Words>
  <Application>Microsoft Office PowerPoint</Application>
  <PresentationFormat>On-screen Show (4:3)</PresentationFormat>
  <Paragraphs>133</Paragraphs>
  <Slides>28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Helv</vt:lpstr>
      <vt:lpstr>Lucida Grande</vt:lpstr>
      <vt:lpstr>AOF_Presentation_01</vt:lpstr>
      <vt:lpstr>PowerPoint Presentation</vt:lpstr>
      <vt:lpstr>Who we are</vt:lpstr>
      <vt:lpstr>Who we are</vt:lpstr>
      <vt:lpstr>Who we are </vt:lpstr>
      <vt:lpstr>How did we get here?</vt:lpstr>
      <vt:lpstr>PowerPoint Presentation</vt:lpstr>
      <vt:lpstr>PowerPoint Presentation</vt:lpstr>
      <vt:lpstr>PowerPoint Presentation</vt:lpstr>
      <vt:lpstr>AOVET—different but still the same</vt:lpstr>
      <vt:lpstr>Improving patient care worldwide</vt:lpstr>
      <vt:lpstr>Improving patient care worldwide</vt:lpstr>
      <vt:lpstr>Improving patient care worldwide</vt:lpstr>
      <vt:lpstr>AOVET membership scheme</vt:lpstr>
      <vt:lpstr>Your AOVET member benefits</vt:lpstr>
      <vt:lpstr>VCOT Journal</vt:lpstr>
      <vt:lpstr>Veterinary Surgery Journal</vt:lpstr>
      <vt:lpstr>Online veterinary resources</vt:lpstr>
      <vt:lpstr>AOVET Manuals </vt:lpstr>
      <vt:lpstr>AOVET teaching videos</vt:lpstr>
      <vt:lpstr>AOVET Surgery Reference</vt:lpstr>
      <vt:lpstr>AOPEER</vt:lpstr>
      <vt:lpstr>All in one place—INSIGHTS VET</vt:lpstr>
      <vt:lpstr>ScienceDirect</vt:lpstr>
      <vt:lpstr>Your future starts here—fellowships</vt:lpstr>
      <vt:lpstr>AOVET education—over 59 courses, seminars and symposia in 2018</vt:lpstr>
      <vt:lpstr>My best AO moments</vt:lpstr>
      <vt:lpstr>AOVET—excellence in veterinary surgery across species</vt:lpstr>
      <vt:lpstr>Membership</vt:lpstr>
    </vt:vector>
  </TitlesOfParts>
  <Company>AO Foundation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Sylvia Hartog</dc:creator>
  <cp:lastModifiedBy>Sylvia Hartog</cp:lastModifiedBy>
  <cp:revision>2</cp:revision>
  <cp:lastPrinted>1904-01-01T00:00:00Z</cp:lastPrinted>
  <dcterms:created xsi:type="dcterms:W3CDTF">2019-02-25T11:44:08Z</dcterms:created>
  <dcterms:modified xsi:type="dcterms:W3CDTF">2019-03-06T13:49:30Z</dcterms:modified>
</cp:coreProperties>
</file>